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62" r:id="rId5"/>
    <p:sldId id="266" r:id="rId6"/>
    <p:sldId id="267" r:id="rId7"/>
    <p:sldId id="268" r:id="rId8"/>
    <p:sldId id="269" r:id="rId9"/>
    <p:sldId id="265" r:id="rId10"/>
    <p:sldId id="260" r:id="rId11"/>
    <p:sldId id="270" r:id="rId12"/>
    <p:sldId id="271" r:id="rId13"/>
    <p:sldId id="263" r:id="rId14"/>
    <p:sldId id="258" r:id="rId15"/>
    <p:sldId id="264" r:id="rId16"/>
    <p:sldId id="278" r:id="rId17"/>
    <p:sldId id="261" r:id="rId18"/>
    <p:sldId id="273" r:id="rId19"/>
    <p:sldId id="274" r:id="rId20"/>
    <p:sldId id="275" r:id="rId21"/>
    <p:sldId id="276" r:id="rId22"/>
    <p:sldId id="277" r:id="rId23"/>
    <p:sldId id="279" r:id="rId24"/>
    <p:sldId id="280" r:id="rId25"/>
    <p:sldId id="281" r:id="rId26"/>
    <p:sldId id="272" r:id="rId27"/>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76" autoAdjust="0"/>
    <p:restoredTop sz="94660"/>
  </p:normalViewPr>
  <p:slideViewPr>
    <p:cSldViewPr snapToGrid="0">
      <p:cViewPr varScale="1">
        <p:scale>
          <a:sx n="46" d="100"/>
          <a:sy n="46" d="100"/>
        </p:scale>
        <p:origin x="62" y="81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E1DA019-8DFF-868D-3B6E-10CB6E6444E0}"/>
              </a:ext>
            </a:extLst>
          </p:cNvPr>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p>
        </p:txBody>
      </p:sp>
      <p:sp>
        <p:nvSpPr>
          <p:cNvPr id="3" name="Podnadpis 2">
            <a:extLst>
              <a:ext uri="{FF2B5EF4-FFF2-40B4-BE49-F238E27FC236}">
                <a16:creationId xmlns:a16="http://schemas.microsoft.com/office/drawing/2014/main" id="{D30F54A9-7738-487C-645A-B94DA210E37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p>
        </p:txBody>
      </p:sp>
      <p:sp>
        <p:nvSpPr>
          <p:cNvPr id="4" name="Zástupný symbol pro datum 3">
            <a:extLst>
              <a:ext uri="{FF2B5EF4-FFF2-40B4-BE49-F238E27FC236}">
                <a16:creationId xmlns:a16="http://schemas.microsoft.com/office/drawing/2014/main" id="{BFD66FD3-83D4-EAC0-99A1-249FE5FC62C8}"/>
              </a:ext>
            </a:extLst>
          </p:cNvPr>
          <p:cNvSpPr>
            <a:spLocks noGrp="1"/>
          </p:cNvSpPr>
          <p:nvPr>
            <p:ph type="dt" sz="half" idx="10"/>
          </p:nvPr>
        </p:nvSpPr>
        <p:spPr/>
        <p:txBody>
          <a:bodyPr/>
          <a:lstStyle/>
          <a:p>
            <a:fld id="{92271119-7429-4EA9-8441-EC4205EAD11A}" type="datetimeFigureOut">
              <a:rPr lang="cs-CZ" smtClean="0"/>
              <a:t>26.02.2024</a:t>
            </a:fld>
            <a:endParaRPr lang="cs-CZ"/>
          </a:p>
        </p:txBody>
      </p:sp>
      <p:sp>
        <p:nvSpPr>
          <p:cNvPr id="5" name="Zástupný symbol pro zápatí 4">
            <a:extLst>
              <a:ext uri="{FF2B5EF4-FFF2-40B4-BE49-F238E27FC236}">
                <a16:creationId xmlns:a16="http://schemas.microsoft.com/office/drawing/2014/main" id="{9EDB908F-94D8-3991-89D8-5DE8E55E9D4C}"/>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59D147CA-1656-EF15-DAC0-601EEA9747D5}"/>
              </a:ext>
            </a:extLst>
          </p:cNvPr>
          <p:cNvSpPr>
            <a:spLocks noGrp="1"/>
          </p:cNvSpPr>
          <p:nvPr>
            <p:ph type="sldNum" sz="quarter" idx="12"/>
          </p:nvPr>
        </p:nvSpPr>
        <p:spPr/>
        <p:txBody>
          <a:bodyPr/>
          <a:lstStyle/>
          <a:p>
            <a:fld id="{3808221E-1A9C-4318-AA85-71B07C920D0E}" type="slidenum">
              <a:rPr lang="cs-CZ" smtClean="0"/>
              <a:t>‹#›</a:t>
            </a:fld>
            <a:endParaRPr lang="cs-CZ"/>
          </a:p>
        </p:txBody>
      </p:sp>
    </p:spTree>
    <p:extLst>
      <p:ext uri="{BB962C8B-B14F-4D97-AF65-F5344CB8AC3E}">
        <p14:creationId xmlns:p14="http://schemas.microsoft.com/office/powerpoint/2010/main" val="18613014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8A82E15-949E-4861-00AB-FDF74E0EC386}"/>
              </a:ext>
            </a:extLst>
          </p:cNvPr>
          <p:cNvSpPr>
            <a:spLocks noGrp="1"/>
          </p:cNvSpPr>
          <p:nvPr>
            <p:ph type="title"/>
          </p:nvPr>
        </p:nvSpPr>
        <p:spPr/>
        <p:txBody>
          <a:bodyPr/>
          <a:lstStyle/>
          <a:p>
            <a:r>
              <a:rPr lang="cs-CZ"/>
              <a:t>Kliknutím lze upravit styl.</a:t>
            </a:r>
          </a:p>
        </p:txBody>
      </p:sp>
      <p:sp>
        <p:nvSpPr>
          <p:cNvPr id="3" name="Zástupný symbol pro svislý text 2">
            <a:extLst>
              <a:ext uri="{FF2B5EF4-FFF2-40B4-BE49-F238E27FC236}">
                <a16:creationId xmlns:a16="http://schemas.microsoft.com/office/drawing/2014/main" id="{E8C303AA-B4E4-0A30-E0EA-30A90EC02D6F}"/>
              </a:ext>
            </a:extLst>
          </p:cNvPr>
          <p:cNvSpPr>
            <a:spLocks noGrp="1"/>
          </p:cNvSpPr>
          <p:nvPr>
            <p:ph type="body" orient="vert" idx="1"/>
          </p:nvPr>
        </p:nvSpPr>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9ACFC0F5-DA30-6236-ADD3-753758A9444E}"/>
              </a:ext>
            </a:extLst>
          </p:cNvPr>
          <p:cNvSpPr>
            <a:spLocks noGrp="1"/>
          </p:cNvSpPr>
          <p:nvPr>
            <p:ph type="dt" sz="half" idx="10"/>
          </p:nvPr>
        </p:nvSpPr>
        <p:spPr/>
        <p:txBody>
          <a:bodyPr/>
          <a:lstStyle/>
          <a:p>
            <a:fld id="{92271119-7429-4EA9-8441-EC4205EAD11A}" type="datetimeFigureOut">
              <a:rPr lang="cs-CZ" smtClean="0"/>
              <a:t>26.02.2024</a:t>
            </a:fld>
            <a:endParaRPr lang="cs-CZ"/>
          </a:p>
        </p:txBody>
      </p:sp>
      <p:sp>
        <p:nvSpPr>
          <p:cNvPr id="5" name="Zástupný symbol pro zápatí 4">
            <a:extLst>
              <a:ext uri="{FF2B5EF4-FFF2-40B4-BE49-F238E27FC236}">
                <a16:creationId xmlns:a16="http://schemas.microsoft.com/office/drawing/2014/main" id="{5F8D1611-7515-39E3-CF70-EAA6A14EB1D0}"/>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EF650E6D-8B7E-CBD6-105C-46772757BBE0}"/>
              </a:ext>
            </a:extLst>
          </p:cNvPr>
          <p:cNvSpPr>
            <a:spLocks noGrp="1"/>
          </p:cNvSpPr>
          <p:nvPr>
            <p:ph type="sldNum" sz="quarter" idx="12"/>
          </p:nvPr>
        </p:nvSpPr>
        <p:spPr/>
        <p:txBody>
          <a:bodyPr/>
          <a:lstStyle/>
          <a:p>
            <a:fld id="{3808221E-1A9C-4318-AA85-71B07C920D0E}" type="slidenum">
              <a:rPr lang="cs-CZ" smtClean="0"/>
              <a:t>‹#›</a:t>
            </a:fld>
            <a:endParaRPr lang="cs-CZ"/>
          </a:p>
        </p:txBody>
      </p:sp>
    </p:spTree>
    <p:extLst>
      <p:ext uri="{BB962C8B-B14F-4D97-AF65-F5344CB8AC3E}">
        <p14:creationId xmlns:p14="http://schemas.microsoft.com/office/powerpoint/2010/main" val="10277648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a:extLst>
              <a:ext uri="{FF2B5EF4-FFF2-40B4-BE49-F238E27FC236}">
                <a16:creationId xmlns:a16="http://schemas.microsoft.com/office/drawing/2014/main" id="{3F2C6554-B610-0B6C-18FB-E68E828B9A75}"/>
              </a:ext>
            </a:extLst>
          </p:cNvPr>
          <p:cNvSpPr>
            <a:spLocks noGrp="1"/>
          </p:cNvSpPr>
          <p:nvPr>
            <p:ph type="title" orient="vert"/>
          </p:nvPr>
        </p:nvSpPr>
        <p:spPr>
          <a:xfrm>
            <a:off x="8724900" y="365125"/>
            <a:ext cx="2628900" cy="5811838"/>
          </a:xfrm>
        </p:spPr>
        <p:txBody>
          <a:bodyPr vert="eaVert"/>
          <a:lstStyle/>
          <a:p>
            <a:r>
              <a:rPr lang="cs-CZ"/>
              <a:t>Kliknutím lze upravit styl.</a:t>
            </a:r>
          </a:p>
        </p:txBody>
      </p:sp>
      <p:sp>
        <p:nvSpPr>
          <p:cNvPr id="3" name="Zástupný symbol pro svislý text 2">
            <a:extLst>
              <a:ext uri="{FF2B5EF4-FFF2-40B4-BE49-F238E27FC236}">
                <a16:creationId xmlns:a16="http://schemas.microsoft.com/office/drawing/2014/main" id="{052A9824-55E2-9B83-7DEA-AEEC061FA1E2}"/>
              </a:ext>
            </a:extLst>
          </p:cNvPr>
          <p:cNvSpPr>
            <a:spLocks noGrp="1"/>
          </p:cNvSpPr>
          <p:nvPr>
            <p:ph type="body" orient="vert" idx="1"/>
          </p:nvPr>
        </p:nvSpPr>
        <p:spPr>
          <a:xfrm>
            <a:off x="838200" y="365125"/>
            <a:ext cx="7734300" cy="5811838"/>
          </a:xfrm>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97983006-5433-4DEA-0D4E-042F7EF41A87}"/>
              </a:ext>
            </a:extLst>
          </p:cNvPr>
          <p:cNvSpPr>
            <a:spLocks noGrp="1"/>
          </p:cNvSpPr>
          <p:nvPr>
            <p:ph type="dt" sz="half" idx="10"/>
          </p:nvPr>
        </p:nvSpPr>
        <p:spPr/>
        <p:txBody>
          <a:bodyPr/>
          <a:lstStyle/>
          <a:p>
            <a:fld id="{92271119-7429-4EA9-8441-EC4205EAD11A}" type="datetimeFigureOut">
              <a:rPr lang="cs-CZ" smtClean="0"/>
              <a:t>26.02.2024</a:t>
            </a:fld>
            <a:endParaRPr lang="cs-CZ"/>
          </a:p>
        </p:txBody>
      </p:sp>
      <p:sp>
        <p:nvSpPr>
          <p:cNvPr id="5" name="Zástupný symbol pro zápatí 4">
            <a:extLst>
              <a:ext uri="{FF2B5EF4-FFF2-40B4-BE49-F238E27FC236}">
                <a16:creationId xmlns:a16="http://schemas.microsoft.com/office/drawing/2014/main" id="{5E04B642-18A5-4AC8-86FD-59089C2F03AC}"/>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A4CC0427-7E90-1069-23B0-639FEA473C30}"/>
              </a:ext>
            </a:extLst>
          </p:cNvPr>
          <p:cNvSpPr>
            <a:spLocks noGrp="1"/>
          </p:cNvSpPr>
          <p:nvPr>
            <p:ph type="sldNum" sz="quarter" idx="12"/>
          </p:nvPr>
        </p:nvSpPr>
        <p:spPr/>
        <p:txBody>
          <a:bodyPr/>
          <a:lstStyle/>
          <a:p>
            <a:fld id="{3808221E-1A9C-4318-AA85-71B07C920D0E}" type="slidenum">
              <a:rPr lang="cs-CZ" smtClean="0"/>
              <a:t>‹#›</a:t>
            </a:fld>
            <a:endParaRPr lang="cs-CZ"/>
          </a:p>
        </p:txBody>
      </p:sp>
    </p:spTree>
    <p:extLst>
      <p:ext uri="{BB962C8B-B14F-4D97-AF65-F5344CB8AC3E}">
        <p14:creationId xmlns:p14="http://schemas.microsoft.com/office/powerpoint/2010/main" val="16718775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194F173-70BB-DB6F-2F2B-60E87A953DE7}"/>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id="{1BFF47EF-2075-D5CA-2498-F268478D23C4}"/>
              </a:ext>
            </a:extLst>
          </p:cNvPr>
          <p:cNvSpPr>
            <a:spLocks noGrp="1"/>
          </p:cNvSpPr>
          <p:nvPr>
            <p:ph idx="1"/>
          </p:nvPr>
        </p:nvSpPr>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1AC094D4-C47A-8694-5FC8-D712ECC11D4C}"/>
              </a:ext>
            </a:extLst>
          </p:cNvPr>
          <p:cNvSpPr>
            <a:spLocks noGrp="1"/>
          </p:cNvSpPr>
          <p:nvPr>
            <p:ph type="dt" sz="half" idx="10"/>
          </p:nvPr>
        </p:nvSpPr>
        <p:spPr/>
        <p:txBody>
          <a:bodyPr/>
          <a:lstStyle/>
          <a:p>
            <a:fld id="{92271119-7429-4EA9-8441-EC4205EAD11A}" type="datetimeFigureOut">
              <a:rPr lang="cs-CZ" smtClean="0"/>
              <a:t>26.02.2024</a:t>
            </a:fld>
            <a:endParaRPr lang="cs-CZ"/>
          </a:p>
        </p:txBody>
      </p:sp>
      <p:sp>
        <p:nvSpPr>
          <p:cNvPr id="5" name="Zástupný symbol pro zápatí 4">
            <a:extLst>
              <a:ext uri="{FF2B5EF4-FFF2-40B4-BE49-F238E27FC236}">
                <a16:creationId xmlns:a16="http://schemas.microsoft.com/office/drawing/2014/main" id="{717504D2-F726-B4C2-B928-19BB90BD7BA6}"/>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29FAAAEE-CD49-25F7-9389-4338A2169A5D}"/>
              </a:ext>
            </a:extLst>
          </p:cNvPr>
          <p:cNvSpPr>
            <a:spLocks noGrp="1"/>
          </p:cNvSpPr>
          <p:nvPr>
            <p:ph type="sldNum" sz="quarter" idx="12"/>
          </p:nvPr>
        </p:nvSpPr>
        <p:spPr/>
        <p:txBody>
          <a:bodyPr/>
          <a:lstStyle/>
          <a:p>
            <a:fld id="{3808221E-1A9C-4318-AA85-71B07C920D0E}" type="slidenum">
              <a:rPr lang="cs-CZ" smtClean="0"/>
              <a:t>‹#›</a:t>
            </a:fld>
            <a:endParaRPr lang="cs-CZ"/>
          </a:p>
        </p:txBody>
      </p:sp>
    </p:spTree>
    <p:extLst>
      <p:ext uri="{BB962C8B-B14F-4D97-AF65-F5344CB8AC3E}">
        <p14:creationId xmlns:p14="http://schemas.microsoft.com/office/powerpoint/2010/main" val="36556179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4403162-EDD1-C924-AD72-CCB0D65CC65D}"/>
              </a:ext>
            </a:extLst>
          </p:cNvPr>
          <p:cNvSpPr>
            <a:spLocks noGrp="1"/>
          </p:cNvSpPr>
          <p:nvPr>
            <p:ph type="title"/>
          </p:nvPr>
        </p:nvSpPr>
        <p:spPr>
          <a:xfrm>
            <a:off x="831850" y="1709738"/>
            <a:ext cx="10515600" cy="2852737"/>
          </a:xfrm>
        </p:spPr>
        <p:txBody>
          <a:bodyPr anchor="b"/>
          <a:lstStyle>
            <a:lvl1pPr>
              <a:defRPr sz="6000"/>
            </a:lvl1pPr>
          </a:lstStyle>
          <a:p>
            <a:r>
              <a:rPr lang="cs-CZ"/>
              <a:t>Kliknutím lze upravit styl.</a:t>
            </a:r>
          </a:p>
        </p:txBody>
      </p:sp>
      <p:sp>
        <p:nvSpPr>
          <p:cNvPr id="3" name="Zástupný text 2">
            <a:extLst>
              <a:ext uri="{FF2B5EF4-FFF2-40B4-BE49-F238E27FC236}">
                <a16:creationId xmlns:a16="http://schemas.microsoft.com/office/drawing/2014/main" id="{EC590F95-21E2-1C60-2463-FF33A97B704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Po kliknutí můžete upravovat styly textu v předloze.</a:t>
            </a:r>
          </a:p>
        </p:txBody>
      </p:sp>
      <p:sp>
        <p:nvSpPr>
          <p:cNvPr id="4" name="Zástupný symbol pro datum 3">
            <a:extLst>
              <a:ext uri="{FF2B5EF4-FFF2-40B4-BE49-F238E27FC236}">
                <a16:creationId xmlns:a16="http://schemas.microsoft.com/office/drawing/2014/main" id="{9E7BBD99-E7D4-1859-7A53-895D4FF96FD8}"/>
              </a:ext>
            </a:extLst>
          </p:cNvPr>
          <p:cNvSpPr>
            <a:spLocks noGrp="1"/>
          </p:cNvSpPr>
          <p:nvPr>
            <p:ph type="dt" sz="half" idx="10"/>
          </p:nvPr>
        </p:nvSpPr>
        <p:spPr/>
        <p:txBody>
          <a:bodyPr/>
          <a:lstStyle/>
          <a:p>
            <a:fld id="{92271119-7429-4EA9-8441-EC4205EAD11A}" type="datetimeFigureOut">
              <a:rPr lang="cs-CZ" smtClean="0"/>
              <a:t>26.02.2024</a:t>
            </a:fld>
            <a:endParaRPr lang="cs-CZ"/>
          </a:p>
        </p:txBody>
      </p:sp>
      <p:sp>
        <p:nvSpPr>
          <p:cNvPr id="5" name="Zástupný symbol pro zápatí 4">
            <a:extLst>
              <a:ext uri="{FF2B5EF4-FFF2-40B4-BE49-F238E27FC236}">
                <a16:creationId xmlns:a16="http://schemas.microsoft.com/office/drawing/2014/main" id="{BE07C562-DD45-DF14-AAD6-13B1371E531B}"/>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67D3AFB0-8967-4EB2-3262-C148F9D1ABE2}"/>
              </a:ext>
            </a:extLst>
          </p:cNvPr>
          <p:cNvSpPr>
            <a:spLocks noGrp="1"/>
          </p:cNvSpPr>
          <p:nvPr>
            <p:ph type="sldNum" sz="quarter" idx="12"/>
          </p:nvPr>
        </p:nvSpPr>
        <p:spPr/>
        <p:txBody>
          <a:bodyPr/>
          <a:lstStyle/>
          <a:p>
            <a:fld id="{3808221E-1A9C-4318-AA85-71B07C920D0E}" type="slidenum">
              <a:rPr lang="cs-CZ" smtClean="0"/>
              <a:t>‹#›</a:t>
            </a:fld>
            <a:endParaRPr lang="cs-CZ"/>
          </a:p>
        </p:txBody>
      </p:sp>
    </p:spTree>
    <p:extLst>
      <p:ext uri="{BB962C8B-B14F-4D97-AF65-F5344CB8AC3E}">
        <p14:creationId xmlns:p14="http://schemas.microsoft.com/office/powerpoint/2010/main" val="32864310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13172D7-52DB-BC3B-AD33-83FA524D7F45}"/>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id="{F925D012-1EE3-F6F8-419F-467199480307}"/>
              </a:ext>
            </a:extLst>
          </p:cNvPr>
          <p:cNvSpPr>
            <a:spLocks noGrp="1"/>
          </p:cNvSpPr>
          <p:nvPr>
            <p:ph sz="half" idx="1"/>
          </p:nvPr>
        </p:nvSpPr>
        <p:spPr>
          <a:xfrm>
            <a:off x="838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obsah 3">
            <a:extLst>
              <a:ext uri="{FF2B5EF4-FFF2-40B4-BE49-F238E27FC236}">
                <a16:creationId xmlns:a16="http://schemas.microsoft.com/office/drawing/2014/main" id="{CD3FBB64-95F6-809E-232B-A5550BF334E1}"/>
              </a:ext>
            </a:extLst>
          </p:cNvPr>
          <p:cNvSpPr>
            <a:spLocks noGrp="1"/>
          </p:cNvSpPr>
          <p:nvPr>
            <p:ph sz="half" idx="2"/>
          </p:nvPr>
        </p:nvSpPr>
        <p:spPr>
          <a:xfrm>
            <a:off x="6172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a:extLst>
              <a:ext uri="{FF2B5EF4-FFF2-40B4-BE49-F238E27FC236}">
                <a16:creationId xmlns:a16="http://schemas.microsoft.com/office/drawing/2014/main" id="{1D185BDE-E3BA-8D5A-432F-5F2D72268331}"/>
              </a:ext>
            </a:extLst>
          </p:cNvPr>
          <p:cNvSpPr>
            <a:spLocks noGrp="1"/>
          </p:cNvSpPr>
          <p:nvPr>
            <p:ph type="dt" sz="half" idx="10"/>
          </p:nvPr>
        </p:nvSpPr>
        <p:spPr/>
        <p:txBody>
          <a:bodyPr/>
          <a:lstStyle/>
          <a:p>
            <a:fld id="{92271119-7429-4EA9-8441-EC4205EAD11A}" type="datetimeFigureOut">
              <a:rPr lang="cs-CZ" smtClean="0"/>
              <a:t>26.02.2024</a:t>
            </a:fld>
            <a:endParaRPr lang="cs-CZ"/>
          </a:p>
        </p:txBody>
      </p:sp>
      <p:sp>
        <p:nvSpPr>
          <p:cNvPr id="6" name="Zástupný symbol pro zápatí 5">
            <a:extLst>
              <a:ext uri="{FF2B5EF4-FFF2-40B4-BE49-F238E27FC236}">
                <a16:creationId xmlns:a16="http://schemas.microsoft.com/office/drawing/2014/main" id="{9C1E76C4-3062-01BC-F7B8-36C4BECD93F0}"/>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76634789-5190-AB35-FDB7-A39E5E44A8F0}"/>
              </a:ext>
            </a:extLst>
          </p:cNvPr>
          <p:cNvSpPr>
            <a:spLocks noGrp="1"/>
          </p:cNvSpPr>
          <p:nvPr>
            <p:ph type="sldNum" sz="quarter" idx="12"/>
          </p:nvPr>
        </p:nvSpPr>
        <p:spPr/>
        <p:txBody>
          <a:bodyPr/>
          <a:lstStyle/>
          <a:p>
            <a:fld id="{3808221E-1A9C-4318-AA85-71B07C920D0E}" type="slidenum">
              <a:rPr lang="cs-CZ" smtClean="0"/>
              <a:t>‹#›</a:t>
            </a:fld>
            <a:endParaRPr lang="cs-CZ"/>
          </a:p>
        </p:txBody>
      </p:sp>
    </p:spTree>
    <p:extLst>
      <p:ext uri="{BB962C8B-B14F-4D97-AF65-F5344CB8AC3E}">
        <p14:creationId xmlns:p14="http://schemas.microsoft.com/office/powerpoint/2010/main" val="29880661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438547E-5EA2-A785-C388-AE63B80F3163}"/>
              </a:ext>
            </a:extLst>
          </p:cNvPr>
          <p:cNvSpPr>
            <a:spLocks noGrp="1"/>
          </p:cNvSpPr>
          <p:nvPr>
            <p:ph type="title"/>
          </p:nvPr>
        </p:nvSpPr>
        <p:spPr>
          <a:xfrm>
            <a:off x="839788" y="365125"/>
            <a:ext cx="10515600" cy="1325563"/>
          </a:xfrm>
        </p:spPr>
        <p:txBody>
          <a:bodyPr/>
          <a:lstStyle/>
          <a:p>
            <a:r>
              <a:rPr lang="cs-CZ"/>
              <a:t>Kliknutím lze upravit styl.</a:t>
            </a:r>
          </a:p>
        </p:txBody>
      </p:sp>
      <p:sp>
        <p:nvSpPr>
          <p:cNvPr id="3" name="Zástupný text 2">
            <a:extLst>
              <a:ext uri="{FF2B5EF4-FFF2-40B4-BE49-F238E27FC236}">
                <a16:creationId xmlns:a16="http://schemas.microsoft.com/office/drawing/2014/main" id="{D164E329-8D4A-A958-A367-45E51702C62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4" name="Zástupný obsah 3">
            <a:extLst>
              <a:ext uri="{FF2B5EF4-FFF2-40B4-BE49-F238E27FC236}">
                <a16:creationId xmlns:a16="http://schemas.microsoft.com/office/drawing/2014/main" id="{07A7EF5A-B12C-DA7E-1D56-F20BE37CA1EF}"/>
              </a:ext>
            </a:extLst>
          </p:cNvPr>
          <p:cNvSpPr>
            <a:spLocks noGrp="1"/>
          </p:cNvSpPr>
          <p:nvPr>
            <p:ph sz="half" idx="2"/>
          </p:nvPr>
        </p:nvSpPr>
        <p:spPr>
          <a:xfrm>
            <a:off x="839788" y="2505075"/>
            <a:ext cx="5157787"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text 4">
            <a:extLst>
              <a:ext uri="{FF2B5EF4-FFF2-40B4-BE49-F238E27FC236}">
                <a16:creationId xmlns:a16="http://schemas.microsoft.com/office/drawing/2014/main" id="{A5C1A1C4-DB4E-0A40-243C-0C210FC5433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6" name="Zástupný obsah 5">
            <a:extLst>
              <a:ext uri="{FF2B5EF4-FFF2-40B4-BE49-F238E27FC236}">
                <a16:creationId xmlns:a16="http://schemas.microsoft.com/office/drawing/2014/main" id="{84A88EC3-6EF7-B859-6501-C8C4951706F4}"/>
              </a:ext>
            </a:extLst>
          </p:cNvPr>
          <p:cNvSpPr>
            <a:spLocks noGrp="1"/>
          </p:cNvSpPr>
          <p:nvPr>
            <p:ph sz="quarter" idx="4"/>
          </p:nvPr>
        </p:nvSpPr>
        <p:spPr>
          <a:xfrm>
            <a:off x="6172200" y="2505075"/>
            <a:ext cx="5183188"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a:extLst>
              <a:ext uri="{FF2B5EF4-FFF2-40B4-BE49-F238E27FC236}">
                <a16:creationId xmlns:a16="http://schemas.microsoft.com/office/drawing/2014/main" id="{1FD641F6-C571-1C55-0B40-3F20804F92D9}"/>
              </a:ext>
            </a:extLst>
          </p:cNvPr>
          <p:cNvSpPr>
            <a:spLocks noGrp="1"/>
          </p:cNvSpPr>
          <p:nvPr>
            <p:ph type="dt" sz="half" idx="10"/>
          </p:nvPr>
        </p:nvSpPr>
        <p:spPr/>
        <p:txBody>
          <a:bodyPr/>
          <a:lstStyle/>
          <a:p>
            <a:fld id="{92271119-7429-4EA9-8441-EC4205EAD11A}" type="datetimeFigureOut">
              <a:rPr lang="cs-CZ" smtClean="0"/>
              <a:t>26.02.2024</a:t>
            </a:fld>
            <a:endParaRPr lang="cs-CZ"/>
          </a:p>
        </p:txBody>
      </p:sp>
      <p:sp>
        <p:nvSpPr>
          <p:cNvPr id="8" name="Zástupný symbol pro zápatí 7">
            <a:extLst>
              <a:ext uri="{FF2B5EF4-FFF2-40B4-BE49-F238E27FC236}">
                <a16:creationId xmlns:a16="http://schemas.microsoft.com/office/drawing/2014/main" id="{BF008203-B457-9356-FA0E-D193E3861B72}"/>
              </a:ext>
            </a:extLst>
          </p:cNvPr>
          <p:cNvSpPr>
            <a:spLocks noGrp="1"/>
          </p:cNvSpPr>
          <p:nvPr>
            <p:ph type="ftr" sz="quarter" idx="11"/>
          </p:nvPr>
        </p:nvSpPr>
        <p:spPr/>
        <p:txBody>
          <a:bodyPr/>
          <a:lstStyle/>
          <a:p>
            <a:endParaRPr lang="cs-CZ"/>
          </a:p>
        </p:txBody>
      </p:sp>
      <p:sp>
        <p:nvSpPr>
          <p:cNvPr id="9" name="Zástupný symbol pro číslo snímku 8">
            <a:extLst>
              <a:ext uri="{FF2B5EF4-FFF2-40B4-BE49-F238E27FC236}">
                <a16:creationId xmlns:a16="http://schemas.microsoft.com/office/drawing/2014/main" id="{568DF595-CDC1-F045-4AEE-B6E216196A0C}"/>
              </a:ext>
            </a:extLst>
          </p:cNvPr>
          <p:cNvSpPr>
            <a:spLocks noGrp="1"/>
          </p:cNvSpPr>
          <p:nvPr>
            <p:ph type="sldNum" sz="quarter" idx="12"/>
          </p:nvPr>
        </p:nvSpPr>
        <p:spPr/>
        <p:txBody>
          <a:bodyPr/>
          <a:lstStyle/>
          <a:p>
            <a:fld id="{3808221E-1A9C-4318-AA85-71B07C920D0E}" type="slidenum">
              <a:rPr lang="cs-CZ" smtClean="0"/>
              <a:t>‹#›</a:t>
            </a:fld>
            <a:endParaRPr lang="cs-CZ"/>
          </a:p>
        </p:txBody>
      </p:sp>
    </p:spTree>
    <p:extLst>
      <p:ext uri="{BB962C8B-B14F-4D97-AF65-F5344CB8AC3E}">
        <p14:creationId xmlns:p14="http://schemas.microsoft.com/office/powerpoint/2010/main" val="31451489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5EFC0D4-5745-CB06-0BC8-7CED047518C3}"/>
              </a:ext>
            </a:extLst>
          </p:cNvPr>
          <p:cNvSpPr>
            <a:spLocks noGrp="1"/>
          </p:cNvSpPr>
          <p:nvPr>
            <p:ph type="title"/>
          </p:nvPr>
        </p:nvSpPr>
        <p:spPr/>
        <p:txBody>
          <a:bodyPr/>
          <a:lstStyle/>
          <a:p>
            <a:r>
              <a:rPr lang="cs-CZ"/>
              <a:t>Kliknutím lze upravit styl.</a:t>
            </a:r>
          </a:p>
        </p:txBody>
      </p:sp>
      <p:sp>
        <p:nvSpPr>
          <p:cNvPr id="3" name="Zástupný symbol pro datum 2">
            <a:extLst>
              <a:ext uri="{FF2B5EF4-FFF2-40B4-BE49-F238E27FC236}">
                <a16:creationId xmlns:a16="http://schemas.microsoft.com/office/drawing/2014/main" id="{69ECC178-9B77-7923-45A4-21232303546E}"/>
              </a:ext>
            </a:extLst>
          </p:cNvPr>
          <p:cNvSpPr>
            <a:spLocks noGrp="1"/>
          </p:cNvSpPr>
          <p:nvPr>
            <p:ph type="dt" sz="half" idx="10"/>
          </p:nvPr>
        </p:nvSpPr>
        <p:spPr/>
        <p:txBody>
          <a:bodyPr/>
          <a:lstStyle/>
          <a:p>
            <a:fld id="{92271119-7429-4EA9-8441-EC4205EAD11A}" type="datetimeFigureOut">
              <a:rPr lang="cs-CZ" smtClean="0"/>
              <a:t>26.02.2024</a:t>
            </a:fld>
            <a:endParaRPr lang="cs-CZ"/>
          </a:p>
        </p:txBody>
      </p:sp>
      <p:sp>
        <p:nvSpPr>
          <p:cNvPr id="4" name="Zástupný symbol pro zápatí 3">
            <a:extLst>
              <a:ext uri="{FF2B5EF4-FFF2-40B4-BE49-F238E27FC236}">
                <a16:creationId xmlns:a16="http://schemas.microsoft.com/office/drawing/2014/main" id="{C5532DE8-C1F2-AB3B-1E76-E697D71DD28C}"/>
              </a:ext>
            </a:extLst>
          </p:cNvPr>
          <p:cNvSpPr>
            <a:spLocks noGrp="1"/>
          </p:cNvSpPr>
          <p:nvPr>
            <p:ph type="ftr" sz="quarter" idx="11"/>
          </p:nvPr>
        </p:nvSpPr>
        <p:spPr/>
        <p:txBody>
          <a:bodyPr/>
          <a:lstStyle/>
          <a:p>
            <a:endParaRPr lang="cs-CZ"/>
          </a:p>
        </p:txBody>
      </p:sp>
      <p:sp>
        <p:nvSpPr>
          <p:cNvPr id="5" name="Zástupný symbol pro číslo snímku 4">
            <a:extLst>
              <a:ext uri="{FF2B5EF4-FFF2-40B4-BE49-F238E27FC236}">
                <a16:creationId xmlns:a16="http://schemas.microsoft.com/office/drawing/2014/main" id="{691BA413-27F2-0B2A-2E4A-224E8902C900}"/>
              </a:ext>
            </a:extLst>
          </p:cNvPr>
          <p:cNvSpPr>
            <a:spLocks noGrp="1"/>
          </p:cNvSpPr>
          <p:nvPr>
            <p:ph type="sldNum" sz="quarter" idx="12"/>
          </p:nvPr>
        </p:nvSpPr>
        <p:spPr/>
        <p:txBody>
          <a:bodyPr/>
          <a:lstStyle/>
          <a:p>
            <a:fld id="{3808221E-1A9C-4318-AA85-71B07C920D0E}" type="slidenum">
              <a:rPr lang="cs-CZ" smtClean="0"/>
              <a:t>‹#›</a:t>
            </a:fld>
            <a:endParaRPr lang="cs-CZ"/>
          </a:p>
        </p:txBody>
      </p:sp>
    </p:spTree>
    <p:extLst>
      <p:ext uri="{BB962C8B-B14F-4D97-AF65-F5344CB8AC3E}">
        <p14:creationId xmlns:p14="http://schemas.microsoft.com/office/powerpoint/2010/main" val="10119720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a:extLst>
              <a:ext uri="{FF2B5EF4-FFF2-40B4-BE49-F238E27FC236}">
                <a16:creationId xmlns:a16="http://schemas.microsoft.com/office/drawing/2014/main" id="{7E266C72-DACC-5610-8CAC-C7AA16F50C73}"/>
              </a:ext>
            </a:extLst>
          </p:cNvPr>
          <p:cNvSpPr>
            <a:spLocks noGrp="1"/>
          </p:cNvSpPr>
          <p:nvPr>
            <p:ph type="dt" sz="half" idx="10"/>
          </p:nvPr>
        </p:nvSpPr>
        <p:spPr/>
        <p:txBody>
          <a:bodyPr/>
          <a:lstStyle/>
          <a:p>
            <a:fld id="{92271119-7429-4EA9-8441-EC4205EAD11A}" type="datetimeFigureOut">
              <a:rPr lang="cs-CZ" smtClean="0"/>
              <a:t>26.02.2024</a:t>
            </a:fld>
            <a:endParaRPr lang="cs-CZ"/>
          </a:p>
        </p:txBody>
      </p:sp>
      <p:sp>
        <p:nvSpPr>
          <p:cNvPr id="3" name="Zástupný symbol pro zápatí 2">
            <a:extLst>
              <a:ext uri="{FF2B5EF4-FFF2-40B4-BE49-F238E27FC236}">
                <a16:creationId xmlns:a16="http://schemas.microsoft.com/office/drawing/2014/main" id="{B8093A7C-F3AE-13C9-CD66-DFCC333B8783}"/>
              </a:ext>
            </a:extLst>
          </p:cNvPr>
          <p:cNvSpPr>
            <a:spLocks noGrp="1"/>
          </p:cNvSpPr>
          <p:nvPr>
            <p:ph type="ftr" sz="quarter" idx="11"/>
          </p:nvPr>
        </p:nvSpPr>
        <p:spPr/>
        <p:txBody>
          <a:bodyPr/>
          <a:lstStyle/>
          <a:p>
            <a:endParaRPr lang="cs-CZ"/>
          </a:p>
        </p:txBody>
      </p:sp>
      <p:sp>
        <p:nvSpPr>
          <p:cNvPr id="4" name="Zástupný symbol pro číslo snímku 3">
            <a:extLst>
              <a:ext uri="{FF2B5EF4-FFF2-40B4-BE49-F238E27FC236}">
                <a16:creationId xmlns:a16="http://schemas.microsoft.com/office/drawing/2014/main" id="{5D68401F-7CEE-BEB0-BE26-AA9E3F34CB94}"/>
              </a:ext>
            </a:extLst>
          </p:cNvPr>
          <p:cNvSpPr>
            <a:spLocks noGrp="1"/>
          </p:cNvSpPr>
          <p:nvPr>
            <p:ph type="sldNum" sz="quarter" idx="12"/>
          </p:nvPr>
        </p:nvSpPr>
        <p:spPr/>
        <p:txBody>
          <a:bodyPr/>
          <a:lstStyle/>
          <a:p>
            <a:fld id="{3808221E-1A9C-4318-AA85-71B07C920D0E}" type="slidenum">
              <a:rPr lang="cs-CZ" smtClean="0"/>
              <a:t>‹#›</a:t>
            </a:fld>
            <a:endParaRPr lang="cs-CZ"/>
          </a:p>
        </p:txBody>
      </p:sp>
    </p:spTree>
    <p:extLst>
      <p:ext uri="{BB962C8B-B14F-4D97-AF65-F5344CB8AC3E}">
        <p14:creationId xmlns:p14="http://schemas.microsoft.com/office/powerpoint/2010/main" val="4030845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5B8FC7A-A3F8-20FD-5904-22924990CFD9}"/>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obsah 2">
            <a:extLst>
              <a:ext uri="{FF2B5EF4-FFF2-40B4-BE49-F238E27FC236}">
                <a16:creationId xmlns:a16="http://schemas.microsoft.com/office/drawing/2014/main" id="{5F85412D-1A22-C51C-2DB6-0D640B782D3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text 3">
            <a:extLst>
              <a:ext uri="{FF2B5EF4-FFF2-40B4-BE49-F238E27FC236}">
                <a16:creationId xmlns:a16="http://schemas.microsoft.com/office/drawing/2014/main" id="{15F4F720-E4D9-71E4-E06E-53BF48C0635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Zástupný symbol pro datum 4">
            <a:extLst>
              <a:ext uri="{FF2B5EF4-FFF2-40B4-BE49-F238E27FC236}">
                <a16:creationId xmlns:a16="http://schemas.microsoft.com/office/drawing/2014/main" id="{4E1E5680-96FC-2FEE-0DFF-479B04A29E8D}"/>
              </a:ext>
            </a:extLst>
          </p:cNvPr>
          <p:cNvSpPr>
            <a:spLocks noGrp="1"/>
          </p:cNvSpPr>
          <p:nvPr>
            <p:ph type="dt" sz="half" idx="10"/>
          </p:nvPr>
        </p:nvSpPr>
        <p:spPr/>
        <p:txBody>
          <a:bodyPr/>
          <a:lstStyle/>
          <a:p>
            <a:fld id="{92271119-7429-4EA9-8441-EC4205EAD11A}" type="datetimeFigureOut">
              <a:rPr lang="cs-CZ" smtClean="0"/>
              <a:t>26.02.2024</a:t>
            </a:fld>
            <a:endParaRPr lang="cs-CZ"/>
          </a:p>
        </p:txBody>
      </p:sp>
      <p:sp>
        <p:nvSpPr>
          <p:cNvPr id="6" name="Zástupný symbol pro zápatí 5">
            <a:extLst>
              <a:ext uri="{FF2B5EF4-FFF2-40B4-BE49-F238E27FC236}">
                <a16:creationId xmlns:a16="http://schemas.microsoft.com/office/drawing/2014/main" id="{5B3C0B13-BCCF-ED82-D45E-10E2656ED548}"/>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307512A0-EE40-D07D-E0AB-17AC4B481B0C}"/>
              </a:ext>
            </a:extLst>
          </p:cNvPr>
          <p:cNvSpPr>
            <a:spLocks noGrp="1"/>
          </p:cNvSpPr>
          <p:nvPr>
            <p:ph type="sldNum" sz="quarter" idx="12"/>
          </p:nvPr>
        </p:nvSpPr>
        <p:spPr/>
        <p:txBody>
          <a:bodyPr/>
          <a:lstStyle/>
          <a:p>
            <a:fld id="{3808221E-1A9C-4318-AA85-71B07C920D0E}" type="slidenum">
              <a:rPr lang="cs-CZ" smtClean="0"/>
              <a:t>‹#›</a:t>
            </a:fld>
            <a:endParaRPr lang="cs-CZ"/>
          </a:p>
        </p:txBody>
      </p:sp>
    </p:spTree>
    <p:extLst>
      <p:ext uri="{BB962C8B-B14F-4D97-AF65-F5344CB8AC3E}">
        <p14:creationId xmlns:p14="http://schemas.microsoft.com/office/powerpoint/2010/main" val="5626335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62D480B-0C2D-AF7E-E539-98C301FFB0BB}"/>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obrázku 2">
            <a:extLst>
              <a:ext uri="{FF2B5EF4-FFF2-40B4-BE49-F238E27FC236}">
                <a16:creationId xmlns:a16="http://schemas.microsoft.com/office/drawing/2014/main" id="{75C14D0C-CC8F-3C67-3C00-0BA801D8916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text 3">
            <a:extLst>
              <a:ext uri="{FF2B5EF4-FFF2-40B4-BE49-F238E27FC236}">
                <a16:creationId xmlns:a16="http://schemas.microsoft.com/office/drawing/2014/main" id="{ECE9B364-318B-5623-9620-8D38C8AF611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Zástupný symbol pro datum 4">
            <a:extLst>
              <a:ext uri="{FF2B5EF4-FFF2-40B4-BE49-F238E27FC236}">
                <a16:creationId xmlns:a16="http://schemas.microsoft.com/office/drawing/2014/main" id="{5A24228C-1BB7-A0A4-2204-F3455DA0EB4F}"/>
              </a:ext>
            </a:extLst>
          </p:cNvPr>
          <p:cNvSpPr>
            <a:spLocks noGrp="1"/>
          </p:cNvSpPr>
          <p:nvPr>
            <p:ph type="dt" sz="half" idx="10"/>
          </p:nvPr>
        </p:nvSpPr>
        <p:spPr/>
        <p:txBody>
          <a:bodyPr/>
          <a:lstStyle/>
          <a:p>
            <a:fld id="{92271119-7429-4EA9-8441-EC4205EAD11A}" type="datetimeFigureOut">
              <a:rPr lang="cs-CZ" smtClean="0"/>
              <a:t>26.02.2024</a:t>
            </a:fld>
            <a:endParaRPr lang="cs-CZ"/>
          </a:p>
        </p:txBody>
      </p:sp>
      <p:sp>
        <p:nvSpPr>
          <p:cNvPr id="6" name="Zástupný symbol pro zápatí 5">
            <a:extLst>
              <a:ext uri="{FF2B5EF4-FFF2-40B4-BE49-F238E27FC236}">
                <a16:creationId xmlns:a16="http://schemas.microsoft.com/office/drawing/2014/main" id="{DB49BE45-9A4E-7513-FB3B-9495C6AFD30F}"/>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791C689A-A9D2-3DAB-9FA3-77DFEEFDD07F}"/>
              </a:ext>
            </a:extLst>
          </p:cNvPr>
          <p:cNvSpPr>
            <a:spLocks noGrp="1"/>
          </p:cNvSpPr>
          <p:nvPr>
            <p:ph type="sldNum" sz="quarter" idx="12"/>
          </p:nvPr>
        </p:nvSpPr>
        <p:spPr/>
        <p:txBody>
          <a:bodyPr/>
          <a:lstStyle/>
          <a:p>
            <a:fld id="{3808221E-1A9C-4318-AA85-71B07C920D0E}" type="slidenum">
              <a:rPr lang="cs-CZ" smtClean="0"/>
              <a:t>‹#›</a:t>
            </a:fld>
            <a:endParaRPr lang="cs-CZ"/>
          </a:p>
        </p:txBody>
      </p:sp>
    </p:spTree>
    <p:extLst>
      <p:ext uri="{BB962C8B-B14F-4D97-AF65-F5344CB8AC3E}">
        <p14:creationId xmlns:p14="http://schemas.microsoft.com/office/powerpoint/2010/main" val="3525907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nadpis 1">
            <a:extLst>
              <a:ext uri="{FF2B5EF4-FFF2-40B4-BE49-F238E27FC236}">
                <a16:creationId xmlns:a16="http://schemas.microsoft.com/office/drawing/2014/main" id="{468BB6C5-A8FA-B988-751E-C4F9BFD4996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p>
        </p:txBody>
      </p:sp>
      <p:sp>
        <p:nvSpPr>
          <p:cNvPr id="3" name="Zástupný text 2">
            <a:extLst>
              <a:ext uri="{FF2B5EF4-FFF2-40B4-BE49-F238E27FC236}">
                <a16:creationId xmlns:a16="http://schemas.microsoft.com/office/drawing/2014/main" id="{4BA96E80-3B0F-F10D-A177-ACD4021D8B9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2B0FBB25-A514-673B-2254-24B9B3964E0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271119-7429-4EA9-8441-EC4205EAD11A}" type="datetimeFigureOut">
              <a:rPr lang="cs-CZ" smtClean="0"/>
              <a:t>26.02.2024</a:t>
            </a:fld>
            <a:endParaRPr lang="cs-CZ"/>
          </a:p>
        </p:txBody>
      </p:sp>
      <p:sp>
        <p:nvSpPr>
          <p:cNvPr id="5" name="Zástupný symbol pro zápatí 4">
            <a:extLst>
              <a:ext uri="{FF2B5EF4-FFF2-40B4-BE49-F238E27FC236}">
                <a16:creationId xmlns:a16="http://schemas.microsoft.com/office/drawing/2014/main" id="{2838BE2C-2D36-6203-8148-460DAB25DAF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a:extLst>
              <a:ext uri="{FF2B5EF4-FFF2-40B4-BE49-F238E27FC236}">
                <a16:creationId xmlns:a16="http://schemas.microsoft.com/office/drawing/2014/main" id="{C059EC68-A261-0E6C-C058-CEA414B6A36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808221E-1A9C-4318-AA85-71B07C920D0E}" type="slidenum">
              <a:rPr lang="cs-CZ" smtClean="0"/>
              <a:t>‹#›</a:t>
            </a:fld>
            <a:endParaRPr lang="cs-CZ"/>
          </a:p>
        </p:txBody>
      </p:sp>
    </p:spTree>
    <p:extLst>
      <p:ext uri="{BB962C8B-B14F-4D97-AF65-F5344CB8AC3E}">
        <p14:creationId xmlns:p14="http://schemas.microsoft.com/office/powerpoint/2010/main" val="33844425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4.xml"/><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73A2691-D31C-AC12-709D-B7766162272B}"/>
              </a:ext>
            </a:extLst>
          </p:cNvPr>
          <p:cNvSpPr>
            <a:spLocks noGrp="1"/>
          </p:cNvSpPr>
          <p:nvPr>
            <p:ph type="ctrTitle"/>
          </p:nvPr>
        </p:nvSpPr>
        <p:spPr/>
        <p:txBody>
          <a:bodyPr>
            <a:normAutofit fontScale="90000"/>
          </a:bodyPr>
          <a:lstStyle/>
          <a:p>
            <a:r>
              <a:rPr lang="cs-CZ" dirty="0"/>
              <a:t>2.Hodina – Moc a disciplína; sociální stratifikace a legitimita, maximalistické vs. minimalistické vymezení </a:t>
            </a:r>
            <a:r>
              <a:rPr lang="cs-CZ" dirty="0" err="1"/>
              <a:t>politična</a:t>
            </a:r>
            <a:endParaRPr lang="cs-CZ" dirty="0"/>
          </a:p>
        </p:txBody>
      </p:sp>
      <p:sp>
        <p:nvSpPr>
          <p:cNvPr id="3" name="Podnadpis 2">
            <a:extLst>
              <a:ext uri="{FF2B5EF4-FFF2-40B4-BE49-F238E27FC236}">
                <a16:creationId xmlns:a16="http://schemas.microsoft.com/office/drawing/2014/main" id="{C05FEA37-FD74-6643-EB64-A5B18F6F1FAC}"/>
              </a:ext>
            </a:extLst>
          </p:cNvPr>
          <p:cNvSpPr>
            <a:spLocks noGrp="1"/>
          </p:cNvSpPr>
          <p:nvPr>
            <p:ph type="subTitle" idx="1"/>
          </p:nvPr>
        </p:nvSpPr>
        <p:spPr/>
        <p:txBody>
          <a:bodyPr/>
          <a:lstStyle/>
          <a:p>
            <a:endParaRPr lang="cs-CZ"/>
          </a:p>
        </p:txBody>
      </p:sp>
    </p:spTree>
    <p:extLst>
      <p:ext uri="{BB962C8B-B14F-4D97-AF65-F5344CB8AC3E}">
        <p14:creationId xmlns:p14="http://schemas.microsoft.com/office/powerpoint/2010/main" val="35005785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25D7084-00BD-E404-F59A-14968D5A9D2D}"/>
              </a:ext>
            </a:extLst>
          </p:cNvPr>
          <p:cNvSpPr>
            <a:spLocks noGrp="1"/>
          </p:cNvSpPr>
          <p:nvPr>
            <p:ph type="title"/>
          </p:nvPr>
        </p:nvSpPr>
        <p:spPr/>
        <p:txBody>
          <a:bodyPr/>
          <a:lstStyle/>
          <a:p>
            <a:r>
              <a:rPr lang="cs-CZ" dirty="0" err="1"/>
              <a:t>Surveillance</a:t>
            </a:r>
            <a:r>
              <a:rPr lang="cs-CZ" dirty="0"/>
              <a:t> </a:t>
            </a:r>
            <a:r>
              <a:rPr lang="cs-CZ" dirty="0" err="1"/>
              <a:t>capitalism</a:t>
            </a:r>
            <a:r>
              <a:rPr lang="cs-CZ" dirty="0"/>
              <a:t>/kapitalismus dohledu</a:t>
            </a:r>
          </a:p>
        </p:txBody>
      </p:sp>
      <p:sp>
        <p:nvSpPr>
          <p:cNvPr id="3" name="Zástupný obsah 2">
            <a:extLst>
              <a:ext uri="{FF2B5EF4-FFF2-40B4-BE49-F238E27FC236}">
                <a16:creationId xmlns:a16="http://schemas.microsoft.com/office/drawing/2014/main" id="{B470F5E6-04C5-3F2B-4812-0DAA0360A33C}"/>
              </a:ext>
            </a:extLst>
          </p:cNvPr>
          <p:cNvSpPr>
            <a:spLocks noGrp="1"/>
          </p:cNvSpPr>
          <p:nvPr>
            <p:ph idx="1"/>
          </p:nvPr>
        </p:nvSpPr>
        <p:spPr/>
        <p:txBody>
          <a:bodyPr>
            <a:normAutofit fontScale="85000" lnSpcReduction="20000"/>
          </a:bodyPr>
          <a:lstStyle/>
          <a:p>
            <a:r>
              <a:rPr lang="cs-CZ" dirty="0" err="1"/>
              <a:t>Schoschana</a:t>
            </a:r>
            <a:r>
              <a:rPr lang="cs-CZ" dirty="0"/>
              <a:t> </a:t>
            </a:r>
            <a:r>
              <a:rPr lang="cs-CZ" dirty="0" err="1"/>
              <a:t>Zuboff</a:t>
            </a:r>
            <a:r>
              <a:rPr lang="cs-CZ" dirty="0"/>
              <a:t> (2019) - </a:t>
            </a:r>
            <a:r>
              <a:rPr lang="en-US" b="1" dirty="0"/>
              <a:t>The Age of Surveillance Capitalism: The Fight for a Human Future at the New Frontier of Power</a:t>
            </a:r>
            <a:r>
              <a:rPr lang="cs-CZ" b="1" dirty="0"/>
              <a:t>,</a:t>
            </a:r>
            <a:r>
              <a:rPr lang="cs-CZ" dirty="0"/>
              <a:t> v roce 2022 v češtině -&gt; </a:t>
            </a:r>
          </a:p>
          <a:p>
            <a:r>
              <a:rPr lang="cs-CZ" dirty="0"/>
              <a:t>„ S nastolením obchodního modelu největších technologických společností dneška však přichází zásadní změna: zdrojovým materiálem se stává samotná lidská zkušenost, která je jednostra</a:t>
            </a:r>
            <a:r>
              <a:rPr lang="cs-CZ" dirty="0">
                <a:effectLst/>
              </a:rPr>
              <a:t>nně získávána a měněna na data, posléze zpracovávána pokročilou inteligencí známou jako </a:t>
            </a:r>
            <a:r>
              <a:rPr lang="cs-CZ" dirty="0" err="1">
                <a:effectLst/>
              </a:rPr>
              <a:t>machine</a:t>
            </a:r>
            <a:r>
              <a:rPr lang="cs-CZ" dirty="0">
                <a:effectLst/>
              </a:rPr>
              <a:t> learning a přetavena v nový typ produktu (předpovídané chování) a následně obchodována na novém typu trhu (trh s budoucím chováním). Co s našimi společnostmi udělá toto odevzdání kontroly nad naším chováním do rukou firem, vše? A zbývají nám ještě nějaké sebeobranné mechanismy?“</a:t>
            </a:r>
          </a:p>
          <a:p>
            <a:r>
              <a:rPr lang="en-US" dirty="0">
                <a:solidFill>
                  <a:srgbClr val="000000"/>
                </a:solidFill>
                <a:effectLst/>
              </a:rPr>
              <a:t>. Now it  is time for anthropologists to reciprocate the generosity of her gift by producing detailed ethnographic accounts of the way that surveillance capitalism is lived, felt, experienced and, we hope, even resisted by those it seeks to dominate</a:t>
            </a:r>
            <a:r>
              <a:rPr lang="cs-CZ" dirty="0">
                <a:solidFill>
                  <a:srgbClr val="000000"/>
                </a:solidFill>
              </a:rPr>
              <a:t>. (</a:t>
            </a:r>
            <a:r>
              <a:rPr lang="cs-CZ" dirty="0" err="1">
                <a:solidFill>
                  <a:srgbClr val="000000"/>
                </a:solidFill>
              </a:rPr>
              <a:t>Huberman</a:t>
            </a:r>
            <a:r>
              <a:rPr lang="cs-CZ" dirty="0">
                <a:solidFill>
                  <a:srgbClr val="000000"/>
                </a:solidFill>
              </a:rPr>
              <a:t> 2020)</a:t>
            </a:r>
            <a:endParaRPr lang="cs-CZ" dirty="0"/>
          </a:p>
        </p:txBody>
      </p:sp>
    </p:spTree>
    <p:extLst>
      <p:ext uri="{BB962C8B-B14F-4D97-AF65-F5344CB8AC3E}">
        <p14:creationId xmlns:p14="http://schemas.microsoft.com/office/powerpoint/2010/main" val="25888621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7DCAF30-3BB5-A2DC-6464-D021E69A90B0}"/>
              </a:ext>
            </a:extLst>
          </p:cNvPr>
          <p:cNvSpPr>
            <a:spLocks noGrp="1"/>
          </p:cNvSpPr>
          <p:nvPr>
            <p:ph type="title"/>
          </p:nvPr>
        </p:nvSpPr>
        <p:spPr/>
        <p:txBody>
          <a:bodyPr/>
          <a:lstStyle/>
          <a:p>
            <a:r>
              <a:rPr lang="cs-CZ" dirty="0" err="1"/>
              <a:t>Surveillance</a:t>
            </a:r>
            <a:r>
              <a:rPr lang="cs-CZ" dirty="0"/>
              <a:t> </a:t>
            </a:r>
            <a:r>
              <a:rPr lang="cs-CZ" dirty="0" err="1"/>
              <a:t>capitalism</a:t>
            </a:r>
            <a:r>
              <a:rPr lang="cs-CZ" dirty="0"/>
              <a:t>/kapitalismus dohledu</a:t>
            </a:r>
          </a:p>
        </p:txBody>
      </p:sp>
      <p:sp>
        <p:nvSpPr>
          <p:cNvPr id="3" name="Zástupný obsah 2">
            <a:extLst>
              <a:ext uri="{FF2B5EF4-FFF2-40B4-BE49-F238E27FC236}">
                <a16:creationId xmlns:a16="http://schemas.microsoft.com/office/drawing/2014/main" id="{4A74073D-DED3-1DD9-0F57-5FA05D29D5E7}"/>
              </a:ext>
            </a:extLst>
          </p:cNvPr>
          <p:cNvSpPr>
            <a:spLocks noGrp="1"/>
          </p:cNvSpPr>
          <p:nvPr>
            <p:ph sz="half" idx="1"/>
          </p:nvPr>
        </p:nvSpPr>
        <p:spPr>
          <a:xfrm>
            <a:off x="838200" y="1825625"/>
            <a:ext cx="5334000" cy="4351338"/>
          </a:xfrm>
        </p:spPr>
        <p:txBody>
          <a:bodyPr>
            <a:normAutofit fontScale="92500" lnSpcReduction="20000"/>
          </a:bodyPr>
          <a:lstStyle/>
          <a:p>
            <a:r>
              <a:rPr lang="cs-CZ" sz="1800" dirty="0">
                <a:solidFill>
                  <a:srgbClr val="000000"/>
                </a:solidFill>
                <a:latin typeface="Arial" panose="020B0604020202020204" pitchFamily="34" charset="0"/>
              </a:rPr>
              <a:t>-&gt;Technologie sledování: Rozšíření kamerového dohledu na veřejných místech, technologie rozpoznávání obličejů, sledování pomocí GPS a další formy monitoringu přispívají k pocitu všudypřítomného dohledu, který připomíná </a:t>
            </a:r>
            <a:r>
              <a:rPr lang="cs-CZ" sz="1800" dirty="0" err="1">
                <a:solidFill>
                  <a:srgbClr val="000000"/>
                </a:solidFill>
                <a:latin typeface="Arial" panose="020B0604020202020204" pitchFamily="34" charset="0"/>
              </a:rPr>
              <a:t>panoptikon</a:t>
            </a:r>
            <a:r>
              <a:rPr lang="cs-CZ" sz="1800" dirty="0">
                <a:solidFill>
                  <a:srgbClr val="000000"/>
                </a:solidFill>
                <a:latin typeface="Arial" panose="020B0604020202020204" pitchFamily="34" charset="0"/>
              </a:rPr>
              <a:t>. </a:t>
            </a:r>
          </a:p>
          <a:p>
            <a:r>
              <a:rPr lang="cs-CZ" sz="1800" dirty="0">
                <a:solidFill>
                  <a:srgbClr val="000000"/>
                </a:solidFill>
                <a:latin typeface="Arial" panose="020B0604020202020204" pitchFamily="34" charset="0"/>
              </a:rPr>
              <a:t>Programy vládního dohledu: Některé vlády zavedly rozsáhlé programy sledování, jako je masivní sběr dat a monitorování komunikačních kanálů, ve jménu národní bezpečnosti. Tyto programy vyvolávají obavy o práva na soukromí a občanské svobody, protože zahrnují monitorování činností celých populací bez individuálního podezření.</a:t>
            </a:r>
          </a:p>
          <a:p>
            <a:r>
              <a:rPr lang="cs-CZ" sz="1800" dirty="0">
                <a:solidFill>
                  <a:srgbClr val="000000"/>
                </a:solidFill>
                <a:latin typeface="Arial" panose="020B0604020202020204" pitchFamily="34" charset="0"/>
              </a:rPr>
              <a:t>T</a:t>
            </a:r>
            <a:r>
              <a:rPr lang="cs-CZ" sz="1800" b="0" i="0" u="none" strike="noStrike" dirty="0">
                <a:solidFill>
                  <a:srgbClr val="000000"/>
                </a:solidFill>
                <a:effectLst/>
                <a:latin typeface="Arial" panose="020B0604020202020204" pitchFamily="34" charset="0"/>
              </a:rPr>
              <a:t>ýká se modelu podnikání, ve kterém jsou soukromá data jednotlivců sbírána, analyzována a využívána pro ekonomický zisk. Velké technologické společnosti často sbírají obrovské množství dat o uživatelích a jejich chování online, aby vytvořily detailní profily a cíleně je oslovily s reklamou a jinými nabídkami.</a:t>
            </a:r>
            <a:endParaRPr lang="cs-CZ" sz="1800" dirty="0">
              <a:solidFill>
                <a:srgbClr val="000000"/>
              </a:solidFill>
              <a:latin typeface="Arial" panose="020B0604020202020204" pitchFamily="34" charset="0"/>
            </a:endParaRPr>
          </a:p>
        </p:txBody>
      </p:sp>
      <p:sp>
        <p:nvSpPr>
          <p:cNvPr id="4" name="Zástupný obsah 3">
            <a:extLst>
              <a:ext uri="{FF2B5EF4-FFF2-40B4-BE49-F238E27FC236}">
                <a16:creationId xmlns:a16="http://schemas.microsoft.com/office/drawing/2014/main" id="{B8A6F375-E28B-9DF3-8D78-77DBB19F534E}"/>
              </a:ext>
            </a:extLst>
          </p:cNvPr>
          <p:cNvSpPr>
            <a:spLocks noGrp="1"/>
          </p:cNvSpPr>
          <p:nvPr>
            <p:ph sz="half" idx="2"/>
          </p:nvPr>
        </p:nvSpPr>
        <p:spPr>
          <a:xfrm>
            <a:off x="6172199" y="1825624"/>
            <a:ext cx="5698375" cy="5032375"/>
          </a:xfrm>
        </p:spPr>
        <p:txBody>
          <a:bodyPr>
            <a:normAutofit fontScale="92500" lnSpcReduction="20000"/>
          </a:bodyPr>
          <a:lstStyle/>
          <a:p>
            <a:pPr>
              <a:spcBef>
                <a:spcPts val="0"/>
              </a:spcBef>
            </a:pPr>
            <a:br>
              <a:rPr lang="cs-CZ" sz="2600" dirty="0">
                <a:solidFill>
                  <a:srgbClr val="000000"/>
                </a:solidFill>
                <a:latin typeface="Arial" panose="020B0604020202020204" pitchFamily="34" charset="0"/>
              </a:rPr>
            </a:br>
            <a:r>
              <a:rPr lang="cs-CZ" sz="2800" b="0" i="0" u="none" strike="noStrike" dirty="0">
                <a:solidFill>
                  <a:srgbClr val="000000"/>
                </a:solidFill>
                <a:effectLst/>
                <a:latin typeface="Arial" panose="020B0604020202020204" pitchFamily="34" charset="0"/>
              </a:rPr>
              <a:t>I když fyzická architektura </a:t>
            </a:r>
            <a:r>
              <a:rPr lang="cs-CZ" sz="2800" b="0" i="0" u="none" strike="noStrike" dirty="0" err="1">
                <a:solidFill>
                  <a:srgbClr val="000000"/>
                </a:solidFill>
                <a:effectLst/>
                <a:latin typeface="Arial" panose="020B0604020202020204" pitchFamily="34" charset="0"/>
              </a:rPr>
              <a:t>panoptikonu</a:t>
            </a:r>
            <a:r>
              <a:rPr lang="cs-CZ" sz="2800" b="0" i="0" u="none" strike="noStrike" dirty="0">
                <a:solidFill>
                  <a:srgbClr val="000000"/>
                </a:solidFill>
                <a:effectLst/>
                <a:latin typeface="Arial" panose="020B0604020202020204" pitchFamily="34" charset="0"/>
              </a:rPr>
              <a:t> v 21. století nemusí existovat, principy dohledu, kontroly a samoregulace s ním spojené jsou stále relevantní, ačkoli v odlišných formách. </a:t>
            </a:r>
            <a:r>
              <a:rPr lang="cs-CZ" sz="2800" b="0" i="0" u="none" strike="noStrike" dirty="0" err="1">
                <a:solidFill>
                  <a:srgbClr val="000000"/>
                </a:solidFill>
                <a:effectLst/>
                <a:latin typeface="Arial" panose="020B0604020202020204" pitchFamily="34" charset="0"/>
              </a:rPr>
              <a:t>Pervazivita</a:t>
            </a:r>
            <a:r>
              <a:rPr lang="cs-CZ" sz="2800" b="0" i="0" u="none" strike="noStrike" dirty="0">
                <a:solidFill>
                  <a:srgbClr val="000000"/>
                </a:solidFill>
                <a:effectLst/>
                <a:latin typeface="Arial" panose="020B0604020202020204" pitchFamily="34" charset="0"/>
              </a:rPr>
              <a:t> dohledu v moderní společnosti přináší důležité etické, právní a sociální otázky týkající se soukromí, autonomie a mocenských dynamik.</a:t>
            </a:r>
          </a:p>
          <a:p>
            <a:pPr>
              <a:spcBef>
                <a:spcPts val="0"/>
              </a:spcBef>
            </a:pPr>
            <a:endParaRPr lang="cs-CZ" sz="2600" b="0" i="0" u="none" strike="noStrike" dirty="0">
              <a:solidFill>
                <a:srgbClr val="000000"/>
              </a:solidFill>
              <a:effectLst/>
              <a:latin typeface="Arial" panose="020B0604020202020204" pitchFamily="34" charset="0"/>
            </a:endParaRPr>
          </a:p>
          <a:p>
            <a:pPr marL="0" indent="0" rtl="0">
              <a:spcBef>
                <a:spcPts val="0"/>
              </a:spcBef>
              <a:spcAft>
                <a:spcPts val="0"/>
              </a:spcAft>
              <a:buNone/>
            </a:pPr>
            <a:br>
              <a:rPr lang="cs-CZ" dirty="0"/>
            </a:br>
            <a:endParaRPr lang="cs-CZ" dirty="0"/>
          </a:p>
        </p:txBody>
      </p:sp>
    </p:spTree>
    <p:extLst>
      <p:ext uri="{BB962C8B-B14F-4D97-AF65-F5344CB8AC3E}">
        <p14:creationId xmlns:p14="http://schemas.microsoft.com/office/powerpoint/2010/main" val="20551309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sah 2">
            <a:extLst>
              <a:ext uri="{FF2B5EF4-FFF2-40B4-BE49-F238E27FC236}">
                <a16:creationId xmlns:a16="http://schemas.microsoft.com/office/drawing/2014/main" id="{4086ACAD-7BD3-1C16-BA07-F57506231C91}"/>
              </a:ext>
            </a:extLst>
          </p:cNvPr>
          <p:cNvSpPr>
            <a:spLocks noGrp="1"/>
          </p:cNvSpPr>
          <p:nvPr>
            <p:ph sz="half" idx="1"/>
          </p:nvPr>
        </p:nvSpPr>
        <p:spPr>
          <a:xfrm>
            <a:off x="748145" y="382385"/>
            <a:ext cx="10756669" cy="5794578"/>
          </a:xfrm>
        </p:spPr>
        <p:txBody>
          <a:bodyPr>
            <a:normAutofit fontScale="77500" lnSpcReduction="20000"/>
          </a:bodyPr>
          <a:lstStyle/>
          <a:p>
            <a:pPr rtl="0" fontAlgn="base">
              <a:spcBef>
                <a:spcPts val="0"/>
              </a:spcBef>
              <a:spcAft>
                <a:spcPts val="0"/>
              </a:spcAft>
              <a:buFont typeface="+mj-lt"/>
              <a:buAutoNum type="arabicPeriod"/>
            </a:pPr>
            <a:r>
              <a:rPr lang="cs-CZ" sz="2400" b="1" i="0" u="none" strike="noStrike" dirty="0">
                <a:solidFill>
                  <a:srgbClr val="000000"/>
                </a:solidFill>
                <a:effectLst/>
                <a:latin typeface="Arial" panose="020B0604020202020204" pitchFamily="34" charset="0"/>
              </a:rPr>
              <a:t>Masivní sběr osobních dat</a:t>
            </a:r>
            <a:r>
              <a:rPr lang="cs-CZ" sz="2400" b="0" i="0" u="none" strike="noStrike" dirty="0">
                <a:solidFill>
                  <a:srgbClr val="000000"/>
                </a:solidFill>
                <a:effectLst/>
                <a:latin typeface="Arial" panose="020B0604020202020204" pitchFamily="34" charset="0"/>
              </a:rPr>
              <a:t>: Některé technologické společnosti, zejména sociální média a online reklamní platformy, sbírají obrovské množství osobních dat od uživatelů, včetně informací o jejich zájmech, preferencích, chování a dokonce i polohy.</a:t>
            </a:r>
          </a:p>
          <a:p>
            <a:pPr rtl="0" fontAlgn="base">
              <a:spcBef>
                <a:spcPts val="0"/>
              </a:spcBef>
              <a:spcAft>
                <a:spcPts val="0"/>
              </a:spcAft>
              <a:buFont typeface="+mj-lt"/>
              <a:buAutoNum type="arabicPeriod"/>
            </a:pPr>
            <a:r>
              <a:rPr lang="cs-CZ" sz="2400" b="1" i="0" u="none" strike="noStrike" dirty="0">
                <a:solidFill>
                  <a:srgbClr val="000000"/>
                </a:solidFill>
                <a:effectLst/>
                <a:latin typeface="Arial" panose="020B0604020202020204" pitchFamily="34" charset="0"/>
              </a:rPr>
              <a:t>Detailní profilování uživatelů</a:t>
            </a:r>
            <a:r>
              <a:rPr lang="cs-CZ" sz="2400" b="0" i="0" u="none" strike="noStrike" dirty="0">
                <a:solidFill>
                  <a:srgbClr val="000000"/>
                </a:solidFill>
                <a:effectLst/>
                <a:latin typeface="Arial" panose="020B0604020202020204" pitchFamily="34" charset="0"/>
              </a:rPr>
              <a:t>: Na základě sbíraných dat vytvářejí tyto společnosti detailní profily uživatelů, které zahrnují informace o jejich zvyklostech, zálibách, politických názorech, zdravotním stavu a dalších citlivých údajích.</a:t>
            </a:r>
          </a:p>
          <a:p>
            <a:pPr rtl="0" fontAlgn="base">
              <a:spcBef>
                <a:spcPts val="0"/>
              </a:spcBef>
              <a:spcAft>
                <a:spcPts val="0"/>
              </a:spcAft>
              <a:buFont typeface="+mj-lt"/>
              <a:buAutoNum type="arabicPeriod"/>
            </a:pPr>
            <a:r>
              <a:rPr lang="cs-CZ" sz="2400" b="1" i="0" u="none" strike="noStrike" dirty="0">
                <a:solidFill>
                  <a:srgbClr val="000000"/>
                </a:solidFill>
                <a:effectLst/>
                <a:latin typeface="Arial" panose="020B0604020202020204" pitchFamily="34" charset="0"/>
              </a:rPr>
              <a:t>Cílená reklama a manipulace</a:t>
            </a:r>
            <a:r>
              <a:rPr lang="cs-CZ" sz="2400" b="0" i="0" u="none" strike="noStrike" dirty="0">
                <a:solidFill>
                  <a:srgbClr val="000000"/>
                </a:solidFill>
                <a:effectLst/>
                <a:latin typeface="Arial" panose="020B0604020202020204" pitchFamily="34" charset="0"/>
              </a:rPr>
              <a:t>: S pomocí těchto profilů pak společnosti provádějí cílenou reklamu a personalizované marketingové kampaně, které jsou navrženy tak, aby co nejúčinněji ovlivnily chování a rozhodování uživatelů.</a:t>
            </a:r>
          </a:p>
          <a:p>
            <a:pPr rtl="0" fontAlgn="base">
              <a:spcBef>
                <a:spcPts val="0"/>
              </a:spcBef>
              <a:spcAft>
                <a:spcPts val="0"/>
              </a:spcAft>
              <a:buFont typeface="+mj-lt"/>
              <a:buAutoNum type="arabicPeriod"/>
            </a:pPr>
            <a:r>
              <a:rPr lang="cs-CZ" sz="2400" b="1" i="0" u="none" strike="noStrike" dirty="0">
                <a:solidFill>
                  <a:srgbClr val="000000"/>
                </a:solidFill>
                <a:effectLst/>
                <a:latin typeface="Arial" panose="020B0604020202020204" pitchFamily="34" charset="0"/>
              </a:rPr>
              <a:t>Prediktivní analýzy a prognózy</a:t>
            </a:r>
            <a:r>
              <a:rPr lang="cs-CZ" sz="2400" b="0" i="0" u="none" strike="noStrike" dirty="0">
                <a:solidFill>
                  <a:srgbClr val="000000"/>
                </a:solidFill>
                <a:effectLst/>
                <a:latin typeface="Arial" panose="020B0604020202020204" pitchFamily="34" charset="0"/>
              </a:rPr>
              <a:t>: Technologické společnosti často využívají sbíraná data ke vytváření prediktivních analýz a prognóz, které pomáhají předvídat budoucí chování uživatelů a přizpůsobovat jim nabídky a reklamy.</a:t>
            </a:r>
          </a:p>
          <a:p>
            <a:pPr rtl="0" fontAlgn="base">
              <a:spcBef>
                <a:spcPts val="0"/>
              </a:spcBef>
              <a:spcAft>
                <a:spcPts val="0"/>
              </a:spcAft>
              <a:buFont typeface="+mj-lt"/>
              <a:buAutoNum type="arabicPeriod"/>
            </a:pPr>
            <a:r>
              <a:rPr lang="cs-CZ" sz="2400" b="1" i="0" u="none" strike="noStrike" dirty="0">
                <a:solidFill>
                  <a:srgbClr val="000000"/>
                </a:solidFill>
                <a:effectLst/>
                <a:latin typeface="Arial" panose="020B0604020202020204" pitchFamily="34" charset="0"/>
              </a:rPr>
              <a:t>Manipulace s politickým a sociálním vlivem</a:t>
            </a:r>
            <a:r>
              <a:rPr lang="cs-CZ" sz="2400" b="0" i="0" u="none" strike="noStrike" dirty="0">
                <a:solidFill>
                  <a:srgbClr val="000000"/>
                </a:solidFill>
                <a:effectLst/>
                <a:latin typeface="Arial" panose="020B0604020202020204" pitchFamily="34" charset="0"/>
              </a:rPr>
              <a:t>: Existují obavy, že některé společnosti využívají sbíraná data a personalizovanou reklamu k manipulaci s politickými názory a sociálním vlivem, například prostřednictvím dezinformačních kampaní nebo vytvářením informačních bublin.</a:t>
            </a:r>
          </a:p>
          <a:p>
            <a:pPr rtl="0" fontAlgn="base">
              <a:spcBef>
                <a:spcPts val="0"/>
              </a:spcBef>
              <a:spcAft>
                <a:spcPts val="1200"/>
              </a:spcAft>
              <a:buFont typeface="+mj-lt"/>
              <a:buAutoNum type="arabicPeriod"/>
            </a:pPr>
            <a:r>
              <a:rPr lang="cs-CZ" sz="2400" b="1" i="0" u="none" strike="noStrike" dirty="0">
                <a:solidFill>
                  <a:srgbClr val="000000"/>
                </a:solidFill>
                <a:effectLst/>
                <a:latin typeface="Arial" panose="020B0604020202020204" pitchFamily="34" charset="0"/>
              </a:rPr>
              <a:t>Omezení soukromí a individuální svobody</a:t>
            </a:r>
            <a:r>
              <a:rPr lang="cs-CZ" sz="2400" b="0" i="0" u="none" strike="noStrike" dirty="0">
                <a:solidFill>
                  <a:srgbClr val="000000"/>
                </a:solidFill>
                <a:effectLst/>
                <a:latin typeface="Arial" panose="020B0604020202020204" pitchFamily="34" charset="0"/>
              </a:rPr>
              <a:t>: Masivní sběr osobních dat a jejich využívání k zisku může ohrozit soukromí a individuální svobody jednotlivců, kteří mohou být neustále sledováni a analyzováni bez jejich vědomí nebo souhlasu.</a:t>
            </a:r>
          </a:p>
          <a:p>
            <a:pPr marL="0" indent="0" rtl="0" fontAlgn="base">
              <a:spcBef>
                <a:spcPts val="1200"/>
              </a:spcBef>
              <a:spcAft>
                <a:spcPts val="0"/>
              </a:spcAft>
              <a:buNone/>
            </a:pPr>
            <a:r>
              <a:rPr lang="cs-CZ" sz="2000" b="1" dirty="0">
                <a:solidFill>
                  <a:srgbClr val="000000"/>
                </a:solidFill>
                <a:latin typeface="Arial" panose="020B0604020202020204" pitchFamily="34" charset="0"/>
              </a:rPr>
              <a:t>Kdo sbírá?  </a:t>
            </a:r>
            <a:r>
              <a:rPr lang="cs-CZ" sz="2000" b="1" i="0" u="none" strike="noStrike" dirty="0">
                <a:solidFill>
                  <a:srgbClr val="000000"/>
                </a:solidFill>
                <a:effectLst/>
                <a:latin typeface="Arial" panose="020B0604020202020204" pitchFamily="34" charset="0"/>
              </a:rPr>
              <a:t>Sociální sítě</a:t>
            </a:r>
            <a:r>
              <a:rPr lang="cs-CZ" sz="2000" b="0" i="0" u="none" strike="noStrike" dirty="0">
                <a:solidFill>
                  <a:srgbClr val="000000"/>
                </a:solidFill>
                <a:effectLst/>
                <a:latin typeface="Arial" panose="020B0604020202020204" pitchFamily="34" charset="0"/>
              </a:rPr>
              <a:t>: Platformy jako Facebook, Twitter, Instagram a LinkedIn </a:t>
            </a:r>
            <a:r>
              <a:rPr lang="cs-CZ" sz="2000" b="1" i="0" u="none" strike="noStrike" dirty="0">
                <a:solidFill>
                  <a:srgbClr val="000000"/>
                </a:solidFill>
                <a:effectLst/>
                <a:latin typeface="Arial" panose="020B0604020202020204" pitchFamily="34" charset="0"/>
              </a:rPr>
              <a:t>Internetové vyhledávače</a:t>
            </a:r>
            <a:r>
              <a:rPr lang="cs-CZ" sz="2000" b="0" i="0" u="none" strike="noStrike" dirty="0">
                <a:solidFill>
                  <a:srgbClr val="000000"/>
                </a:solidFill>
                <a:effectLst/>
                <a:latin typeface="Arial" panose="020B0604020202020204" pitchFamily="34" charset="0"/>
              </a:rPr>
              <a:t>: Google </a:t>
            </a:r>
            <a:r>
              <a:rPr lang="cs-CZ" sz="2000" b="1" i="0" u="none" strike="noStrike" dirty="0">
                <a:solidFill>
                  <a:srgbClr val="000000"/>
                </a:solidFill>
                <a:effectLst/>
                <a:latin typeface="Arial" panose="020B0604020202020204" pitchFamily="34" charset="0"/>
              </a:rPr>
              <a:t>E-</a:t>
            </a:r>
            <a:r>
              <a:rPr lang="cs-CZ" sz="2000" b="1" i="0" u="none" strike="noStrike" dirty="0" err="1">
                <a:solidFill>
                  <a:srgbClr val="000000"/>
                </a:solidFill>
                <a:effectLst/>
                <a:latin typeface="Arial" panose="020B0604020202020204" pitchFamily="34" charset="0"/>
              </a:rPr>
              <a:t>commerce</a:t>
            </a:r>
            <a:r>
              <a:rPr lang="cs-CZ" sz="2000" b="1" i="0" u="none" strike="noStrike" dirty="0">
                <a:solidFill>
                  <a:srgbClr val="000000"/>
                </a:solidFill>
                <a:effectLst/>
                <a:latin typeface="Arial" panose="020B0604020202020204" pitchFamily="34" charset="0"/>
              </a:rPr>
              <a:t> platformy</a:t>
            </a:r>
            <a:r>
              <a:rPr lang="cs-CZ" sz="2000" b="0" i="0" u="none" strike="noStrike" dirty="0">
                <a:solidFill>
                  <a:srgbClr val="000000"/>
                </a:solidFill>
                <a:effectLst/>
                <a:latin typeface="Arial" panose="020B0604020202020204" pitchFamily="34" charset="0"/>
              </a:rPr>
              <a:t>: Amazon. </a:t>
            </a:r>
            <a:r>
              <a:rPr lang="cs-CZ" sz="2000" b="1" i="0" u="none" strike="noStrike" dirty="0">
                <a:solidFill>
                  <a:srgbClr val="000000"/>
                </a:solidFill>
                <a:effectLst/>
                <a:latin typeface="Arial" panose="020B0604020202020204" pitchFamily="34" charset="0"/>
              </a:rPr>
              <a:t>Mobilní aplikace</a:t>
            </a:r>
            <a:r>
              <a:rPr lang="cs-CZ" sz="2000" b="0" i="0" u="none" strike="noStrike" dirty="0">
                <a:solidFill>
                  <a:srgbClr val="000000"/>
                </a:solidFill>
                <a:effectLst/>
                <a:latin typeface="Arial" panose="020B0604020202020204" pitchFamily="34" charset="0"/>
              </a:rPr>
              <a:t>: Aplikace pro smartphony a tablety </a:t>
            </a:r>
            <a:r>
              <a:rPr lang="cs-CZ" sz="2000" b="1" i="0" u="none" strike="noStrike" dirty="0">
                <a:solidFill>
                  <a:srgbClr val="000000"/>
                </a:solidFill>
                <a:effectLst/>
                <a:latin typeface="Arial" panose="020B0604020202020204" pitchFamily="34" charset="0"/>
              </a:rPr>
              <a:t>Technologie nositelné elektroniky</a:t>
            </a:r>
            <a:r>
              <a:rPr lang="cs-CZ" sz="2000" b="0" i="0" u="none" strike="noStrike" dirty="0">
                <a:solidFill>
                  <a:srgbClr val="000000"/>
                </a:solidFill>
                <a:effectLst/>
                <a:latin typeface="Arial" panose="020B0604020202020204" pitchFamily="34" charset="0"/>
              </a:rPr>
              <a:t>: chytré hodinky, fitness náramky </a:t>
            </a:r>
            <a:r>
              <a:rPr lang="cs-CZ" sz="2000" b="1" i="0" u="none" strike="noStrike" dirty="0">
                <a:solidFill>
                  <a:srgbClr val="000000"/>
                </a:solidFill>
                <a:effectLst/>
                <a:latin typeface="Arial" panose="020B0604020202020204" pitchFamily="34" charset="0"/>
              </a:rPr>
              <a:t>Internet věcí (</a:t>
            </a:r>
            <a:r>
              <a:rPr lang="cs-CZ" sz="2000" b="1" i="0" u="none" strike="noStrike" dirty="0" err="1">
                <a:solidFill>
                  <a:srgbClr val="000000"/>
                </a:solidFill>
                <a:effectLst/>
                <a:latin typeface="Arial" panose="020B0604020202020204" pitchFamily="34" charset="0"/>
              </a:rPr>
              <a:t>IoT</a:t>
            </a:r>
            <a:r>
              <a:rPr lang="cs-CZ" sz="2000" b="1" i="0" u="none" strike="noStrike" dirty="0">
                <a:solidFill>
                  <a:srgbClr val="000000"/>
                </a:solidFill>
                <a:effectLst/>
                <a:latin typeface="Arial" panose="020B0604020202020204" pitchFamily="34" charset="0"/>
              </a:rPr>
              <a:t>)</a:t>
            </a:r>
            <a:r>
              <a:rPr lang="cs-CZ" sz="2000" b="0" i="0" u="none" strike="noStrike" dirty="0">
                <a:solidFill>
                  <a:srgbClr val="000000"/>
                </a:solidFill>
                <a:effectLst/>
                <a:latin typeface="Arial" panose="020B0604020202020204" pitchFamily="34" charset="0"/>
              </a:rPr>
              <a:t>: Domácí zařízení a spotřebiče připojené k internetu </a:t>
            </a:r>
          </a:p>
          <a:p>
            <a:r>
              <a:rPr lang="cs-CZ" dirty="0"/>
              <a:t>Zneužití dat -&gt; 2018, britská poradenská společnost Cambridge </a:t>
            </a:r>
            <a:r>
              <a:rPr lang="cs-CZ" dirty="0" err="1"/>
              <a:t>Analytica</a:t>
            </a:r>
            <a:r>
              <a:rPr lang="cs-CZ" dirty="0"/>
              <a:t> získala skrze facebookovou aplikaci přístup k datům 87 milionů uživatelů a tyto údaje využila pro cílení kampaně Donalda Trumpa.</a:t>
            </a:r>
          </a:p>
        </p:txBody>
      </p:sp>
    </p:spTree>
    <p:extLst>
      <p:ext uri="{BB962C8B-B14F-4D97-AF65-F5344CB8AC3E}">
        <p14:creationId xmlns:p14="http://schemas.microsoft.com/office/powerpoint/2010/main" val="28214963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DE89144-C0A6-12D3-3135-0EDE6F22B1B8}"/>
              </a:ext>
            </a:extLst>
          </p:cNvPr>
          <p:cNvSpPr>
            <a:spLocks noGrp="1"/>
          </p:cNvSpPr>
          <p:nvPr>
            <p:ph type="title"/>
          </p:nvPr>
        </p:nvSpPr>
        <p:spPr/>
        <p:txBody>
          <a:bodyPr/>
          <a:lstStyle/>
          <a:p>
            <a:r>
              <a:rPr lang="cs-CZ" dirty="0" err="1"/>
              <a:t>Dark</a:t>
            </a:r>
            <a:r>
              <a:rPr lang="cs-CZ" dirty="0"/>
              <a:t> </a:t>
            </a:r>
            <a:r>
              <a:rPr lang="cs-CZ" dirty="0" err="1"/>
              <a:t>patterns</a:t>
            </a:r>
            <a:r>
              <a:rPr lang="cs-CZ" dirty="0"/>
              <a:t> a cookies</a:t>
            </a:r>
          </a:p>
        </p:txBody>
      </p:sp>
      <p:pic>
        <p:nvPicPr>
          <p:cNvPr id="5" name="Zástupný obsah 4" descr="Obsah obrázku text, pečené v troubě, klipart, kreslené&#10;&#10;Popis byl vytvořen automaticky">
            <a:extLst>
              <a:ext uri="{FF2B5EF4-FFF2-40B4-BE49-F238E27FC236}">
                <a16:creationId xmlns:a16="http://schemas.microsoft.com/office/drawing/2014/main" id="{5C0E04E5-51D8-937E-0002-362B4DE212D9}"/>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6921332" y="86283"/>
            <a:ext cx="5181600" cy="2711703"/>
          </a:xfrm>
        </p:spPr>
      </p:pic>
      <p:sp>
        <p:nvSpPr>
          <p:cNvPr id="6" name="Zástupný obsah 5">
            <a:extLst>
              <a:ext uri="{FF2B5EF4-FFF2-40B4-BE49-F238E27FC236}">
                <a16:creationId xmlns:a16="http://schemas.microsoft.com/office/drawing/2014/main" id="{0596BC1A-E273-A65D-1B89-11301EBE2397}"/>
              </a:ext>
            </a:extLst>
          </p:cNvPr>
          <p:cNvSpPr>
            <a:spLocks noGrp="1"/>
          </p:cNvSpPr>
          <p:nvPr>
            <p:ph sz="half" idx="2"/>
          </p:nvPr>
        </p:nvSpPr>
        <p:spPr>
          <a:xfrm>
            <a:off x="89068" y="1875867"/>
            <a:ext cx="6170217" cy="4351338"/>
          </a:xfrm>
        </p:spPr>
        <p:txBody>
          <a:bodyPr>
            <a:normAutofit/>
          </a:bodyPr>
          <a:lstStyle/>
          <a:p>
            <a:r>
              <a:rPr lang="cs-CZ" sz="2000" dirty="0">
                <a:solidFill>
                  <a:srgbClr val="000000"/>
                </a:solidFill>
                <a:latin typeface="Arial" panose="020B0604020202020204" pitchFamily="34" charset="0"/>
              </a:rPr>
              <a:t>Příklad zneužití sběru osobních dat pro nekalé obchodní praktiky</a:t>
            </a:r>
            <a:endParaRPr lang="cs-CZ" sz="2000" i="0" u="none" strike="noStrike" dirty="0">
              <a:solidFill>
                <a:srgbClr val="000000"/>
              </a:solidFill>
              <a:effectLst/>
              <a:latin typeface="Arial" panose="020B0604020202020204" pitchFamily="34" charset="0"/>
            </a:endParaRPr>
          </a:p>
          <a:p>
            <a:r>
              <a:rPr lang="cs-CZ" sz="2000" b="1" i="0" u="none" strike="noStrike" dirty="0" err="1">
                <a:solidFill>
                  <a:srgbClr val="000000"/>
                </a:solidFill>
                <a:effectLst/>
                <a:latin typeface="Arial" panose="020B0604020202020204" pitchFamily="34" charset="0"/>
              </a:rPr>
              <a:t>Dark</a:t>
            </a:r>
            <a:r>
              <a:rPr lang="cs-CZ" sz="2000" b="1" i="0" u="none" strike="noStrike" dirty="0">
                <a:solidFill>
                  <a:srgbClr val="000000"/>
                </a:solidFill>
                <a:effectLst/>
                <a:latin typeface="Arial" panose="020B0604020202020204" pitchFamily="34" charset="0"/>
              </a:rPr>
              <a:t> </a:t>
            </a:r>
            <a:r>
              <a:rPr lang="cs-CZ" sz="2000" b="1" i="0" u="none" strike="noStrike" dirty="0" err="1">
                <a:solidFill>
                  <a:srgbClr val="000000"/>
                </a:solidFill>
                <a:effectLst/>
                <a:latin typeface="Arial" panose="020B0604020202020204" pitchFamily="34" charset="0"/>
              </a:rPr>
              <a:t>Patterns</a:t>
            </a:r>
            <a:r>
              <a:rPr lang="cs-CZ" sz="2000" b="0" i="0" u="none" strike="noStrike" dirty="0">
                <a:solidFill>
                  <a:srgbClr val="000000"/>
                </a:solidFill>
                <a:effectLst/>
                <a:latin typeface="Arial" panose="020B0604020202020204" pitchFamily="34" charset="0"/>
              </a:rPr>
              <a:t>: </a:t>
            </a:r>
            <a:r>
              <a:rPr lang="cs-CZ" sz="2000" b="0" i="0" u="none" strike="noStrike" dirty="0" err="1">
                <a:solidFill>
                  <a:srgbClr val="000000"/>
                </a:solidFill>
                <a:effectLst/>
                <a:latin typeface="Arial" panose="020B0604020202020204" pitchFamily="34" charset="0"/>
              </a:rPr>
              <a:t>Dark</a:t>
            </a:r>
            <a:r>
              <a:rPr lang="cs-CZ" sz="2000" b="0" i="0" u="none" strike="noStrike" dirty="0">
                <a:solidFill>
                  <a:srgbClr val="000000"/>
                </a:solidFill>
                <a:effectLst/>
                <a:latin typeface="Arial" panose="020B0604020202020204" pitchFamily="34" charset="0"/>
              </a:rPr>
              <a:t> </a:t>
            </a:r>
            <a:r>
              <a:rPr lang="cs-CZ" sz="2000" b="0" i="0" u="none" strike="noStrike" dirty="0" err="1">
                <a:solidFill>
                  <a:srgbClr val="000000"/>
                </a:solidFill>
                <a:effectLst/>
                <a:latin typeface="Arial" panose="020B0604020202020204" pitchFamily="34" charset="0"/>
              </a:rPr>
              <a:t>patterns</a:t>
            </a:r>
            <a:r>
              <a:rPr lang="cs-CZ" sz="2000" b="0" i="0" u="none" strike="noStrike" dirty="0">
                <a:solidFill>
                  <a:srgbClr val="000000"/>
                </a:solidFill>
                <a:effectLst/>
                <a:latin typeface="Arial" panose="020B0604020202020204" pitchFamily="34" charset="0"/>
              </a:rPr>
              <a:t> jsou návrhové prvky nebo postupy na webových stránkách a v aplikacích, které jsou záměrně vytvořeny tak, aby uživatele vedly k nežádoucím akcím, jako je například nechtěné předplatné, sdílení osobních údajů nebo nákup zboží. Tyto praktiky často využívají psychologických triků a manipulací, aby přiměly uživatele k rozhodnutím, která by jinak neudělali, pokud by byli informováni o všech důsledcích.</a:t>
            </a:r>
          </a:p>
          <a:p>
            <a:r>
              <a:rPr lang="cs-CZ" sz="2000" dirty="0"/>
              <a:t>Sběr „big dat“ -&gt; big data  vs. Sociální antropologie</a:t>
            </a:r>
          </a:p>
          <a:p>
            <a:pPr marL="0" indent="0">
              <a:buNone/>
            </a:pPr>
            <a:endParaRPr lang="cs-CZ" sz="2000" dirty="0"/>
          </a:p>
        </p:txBody>
      </p:sp>
      <p:pic>
        <p:nvPicPr>
          <p:cNvPr id="8" name="Obrázek 7" descr="Obsah obrázku text, snímek obrazovky, Leták, Brožura&#10;&#10;Popis byl vytvořen automaticky">
            <a:extLst>
              <a:ext uri="{FF2B5EF4-FFF2-40B4-BE49-F238E27FC236}">
                <a16:creationId xmlns:a16="http://schemas.microsoft.com/office/drawing/2014/main" id="{1ADB94EB-E0B5-CAFA-A5C5-70E10FFFF4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06602" y="1887948"/>
            <a:ext cx="4393438" cy="4938876"/>
          </a:xfrm>
          <a:prstGeom prst="rect">
            <a:avLst/>
          </a:prstGeom>
        </p:spPr>
      </p:pic>
    </p:spTree>
    <p:extLst>
      <p:ext uri="{BB962C8B-B14F-4D97-AF65-F5344CB8AC3E}">
        <p14:creationId xmlns:p14="http://schemas.microsoft.com/office/powerpoint/2010/main" val="21406072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7FD3F69-4D12-B6CD-C3F0-BE8DFFC47777}"/>
              </a:ext>
            </a:extLst>
          </p:cNvPr>
          <p:cNvSpPr>
            <a:spLocks noGrp="1"/>
          </p:cNvSpPr>
          <p:nvPr>
            <p:ph type="title"/>
          </p:nvPr>
        </p:nvSpPr>
        <p:spPr>
          <a:xfrm>
            <a:off x="838200" y="365125"/>
            <a:ext cx="10515600" cy="779463"/>
          </a:xfrm>
        </p:spPr>
        <p:txBody>
          <a:bodyPr/>
          <a:lstStyle/>
          <a:p>
            <a:r>
              <a:rPr lang="cs-CZ" dirty="0"/>
              <a:t>Big </a:t>
            </a:r>
            <a:r>
              <a:rPr lang="cs-CZ" dirty="0" err="1"/>
              <a:t>brother</a:t>
            </a:r>
            <a:r>
              <a:rPr lang="cs-CZ" dirty="0"/>
              <a:t> </a:t>
            </a:r>
            <a:r>
              <a:rPr lang="cs-CZ" dirty="0" err="1"/>
              <a:t>awards</a:t>
            </a:r>
            <a:endParaRPr lang="cs-CZ" dirty="0"/>
          </a:p>
        </p:txBody>
      </p:sp>
      <p:sp>
        <p:nvSpPr>
          <p:cNvPr id="3" name="Zástupný obsah 2">
            <a:extLst>
              <a:ext uri="{FF2B5EF4-FFF2-40B4-BE49-F238E27FC236}">
                <a16:creationId xmlns:a16="http://schemas.microsoft.com/office/drawing/2014/main" id="{2F5B873B-D2B7-BA74-B2C5-0BD23DF85E0C}"/>
              </a:ext>
            </a:extLst>
          </p:cNvPr>
          <p:cNvSpPr>
            <a:spLocks noGrp="1"/>
          </p:cNvSpPr>
          <p:nvPr>
            <p:ph idx="1"/>
          </p:nvPr>
        </p:nvSpPr>
        <p:spPr>
          <a:xfrm>
            <a:off x="838200" y="1400104"/>
            <a:ext cx="10515600" cy="4776859"/>
          </a:xfrm>
        </p:spPr>
        <p:txBody>
          <a:bodyPr/>
          <a:lstStyle/>
          <a:p>
            <a:r>
              <a:rPr lang="cs-CZ" dirty="0"/>
              <a:t>https://bigbrotherawards.cz/2022/01/16/nominace/</a:t>
            </a:r>
          </a:p>
        </p:txBody>
      </p:sp>
      <p:pic>
        <p:nvPicPr>
          <p:cNvPr id="5" name="Obrázek 4">
            <a:extLst>
              <a:ext uri="{FF2B5EF4-FFF2-40B4-BE49-F238E27FC236}">
                <a16:creationId xmlns:a16="http://schemas.microsoft.com/office/drawing/2014/main" id="{F795D88B-5175-C334-4F09-EE215EB71F33}"/>
              </a:ext>
            </a:extLst>
          </p:cNvPr>
          <p:cNvPicPr>
            <a:picLocks noChangeAspect="1"/>
          </p:cNvPicPr>
          <p:nvPr/>
        </p:nvPicPr>
        <p:blipFill rotWithShape="1">
          <a:blip r:embed="rId2"/>
          <a:srcRect l="6875" t="9931" r="5638" b="12485"/>
          <a:stretch/>
        </p:blipFill>
        <p:spPr>
          <a:xfrm>
            <a:off x="964277" y="2081141"/>
            <a:ext cx="9576262" cy="4776859"/>
          </a:xfrm>
          <a:prstGeom prst="rect">
            <a:avLst/>
          </a:prstGeom>
        </p:spPr>
      </p:pic>
    </p:spTree>
    <p:extLst>
      <p:ext uri="{BB962C8B-B14F-4D97-AF65-F5344CB8AC3E}">
        <p14:creationId xmlns:p14="http://schemas.microsoft.com/office/powerpoint/2010/main" val="9988443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F453102-DA53-8323-ECEB-175B06991593}"/>
              </a:ext>
            </a:extLst>
          </p:cNvPr>
          <p:cNvSpPr>
            <a:spLocks noGrp="1"/>
          </p:cNvSpPr>
          <p:nvPr>
            <p:ph type="title"/>
          </p:nvPr>
        </p:nvSpPr>
        <p:spPr/>
        <p:txBody>
          <a:bodyPr/>
          <a:lstStyle/>
          <a:p>
            <a:r>
              <a:rPr lang="cs-CZ" dirty="0" err="1"/>
              <a:t>Surveillance</a:t>
            </a:r>
            <a:r>
              <a:rPr lang="cs-CZ" dirty="0"/>
              <a:t> </a:t>
            </a:r>
            <a:r>
              <a:rPr lang="cs-CZ" dirty="0" err="1"/>
              <a:t>capitalism</a:t>
            </a:r>
            <a:r>
              <a:rPr lang="cs-CZ" dirty="0"/>
              <a:t>/kapitalismus dohledu</a:t>
            </a:r>
          </a:p>
        </p:txBody>
      </p:sp>
      <p:sp>
        <p:nvSpPr>
          <p:cNvPr id="3" name="Zástupný obsah 2">
            <a:extLst>
              <a:ext uri="{FF2B5EF4-FFF2-40B4-BE49-F238E27FC236}">
                <a16:creationId xmlns:a16="http://schemas.microsoft.com/office/drawing/2014/main" id="{EE4D2C40-35B4-B967-7C6B-B918FADBEDC7}"/>
              </a:ext>
            </a:extLst>
          </p:cNvPr>
          <p:cNvSpPr>
            <a:spLocks noGrp="1"/>
          </p:cNvSpPr>
          <p:nvPr>
            <p:ph sz="half" idx="1"/>
          </p:nvPr>
        </p:nvSpPr>
        <p:spPr/>
        <p:txBody>
          <a:bodyPr/>
          <a:lstStyle/>
          <a:p>
            <a:r>
              <a:rPr lang="en-US" dirty="0" err="1"/>
              <a:t>Torpey</a:t>
            </a:r>
            <a:r>
              <a:rPr lang="en-US" dirty="0"/>
              <a:t>, John. 2018. </a:t>
            </a:r>
            <a:r>
              <a:rPr lang="en-US" i="1" dirty="0"/>
              <a:t>The Invention of the Passport: Surveillance, Citizenship and the State (2</a:t>
            </a:r>
            <a:r>
              <a:rPr lang="en-US" i="1" baseline="30000" dirty="0"/>
              <a:t>nd</a:t>
            </a:r>
            <a:r>
              <a:rPr lang="en-US" i="1" dirty="0"/>
              <a:t>.ed.)</a:t>
            </a:r>
            <a:r>
              <a:rPr lang="en-US" dirty="0"/>
              <a:t>,</a:t>
            </a:r>
            <a:endParaRPr lang="cs-CZ" dirty="0"/>
          </a:p>
        </p:txBody>
      </p:sp>
      <p:sp>
        <p:nvSpPr>
          <p:cNvPr id="4" name="Zástupný obsah 3">
            <a:extLst>
              <a:ext uri="{FF2B5EF4-FFF2-40B4-BE49-F238E27FC236}">
                <a16:creationId xmlns:a16="http://schemas.microsoft.com/office/drawing/2014/main" id="{930AE72A-1627-BFBC-AAF1-3209D57830B4}"/>
              </a:ext>
            </a:extLst>
          </p:cNvPr>
          <p:cNvSpPr>
            <a:spLocks noGrp="1"/>
          </p:cNvSpPr>
          <p:nvPr>
            <p:ph sz="half" idx="2"/>
          </p:nvPr>
        </p:nvSpPr>
        <p:spPr/>
        <p:txBody>
          <a:bodyPr/>
          <a:lstStyle/>
          <a:p>
            <a:r>
              <a:rPr lang="cs-CZ" sz="1800" b="0" i="0" u="none" strike="noStrike" dirty="0">
                <a:solidFill>
                  <a:srgbClr val="000000"/>
                </a:solidFill>
                <a:effectLst/>
                <a:latin typeface="Arial" panose="020B0604020202020204" pitchFamily="34" charset="0"/>
              </a:rPr>
              <a:t>Autor zkoumá, jak pasy ovlivňovaly formování národní identity, občanství a státní suverenity. Dále se zabývá tím, jaké role hrály pasy při vytváření a upevňování státní moci a dohledu nad občany a cizinci.</a:t>
            </a:r>
            <a:endParaRPr lang="cs-CZ" dirty="0">
              <a:effectLst/>
            </a:endParaRPr>
          </a:p>
          <a:p>
            <a:endParaRPr lang="cs-CZ" dirty="0"/>
          </a:p>
        </p:txBody>
      </p:sp>
    </p:spTree>
    <p:extLst>
      <p:ext uri="{BB962C8B-B14F-4D97-AF65-F5344CB8AC3E}">
        <p14:creationId xmlns:p14="http://schemas.microsoft.com/office/powerpoint/2010/main" val="5509223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C3D95E3-4EA6-4644-62F9-0BC898F4E833}"/>
              </a:ext>
            </a:extLst>
          </p:cNvPr>
          <p:cNvSpPr>
            <a:spLocks noGrp="1"/>
          </p:cNvSpPr>
          <p:nvPr>
            <p:ph type="title"/>
          </p:nvPr>
        </p:nvSpPr>
        <p:spPr>
          <a:xfrm>
            <a:off x="838200" y="2766218"/>
            <a:ext cx="10515600" cy="1325563"/>
          </a:xfrm>
        </p:spPr>
        <p:txBody>
          <a:bodyPr/>
          <a:lstStyle/>
          <a:p>
            <a:r>
              <a:rPr lang="cs-CZ" dirty="0" err="1"/>
              <a:t>Balandier</a:t>
            </a:r>
            <a:r>
              <a:rPr lang="cs-CZ" dirty="0"/>
              <a:t>, G. 2000.  „Oblast </a:t>
            </a:r>
            <a:r>
              <a:rPr lang="cs-CZ" dirty="0" err="1"/>
              <a:t>politična</a:t>
            </a:r>
            <a:r>
              <a:rPr lang="cs-CZ" dirty="0"/>
              <a:t>“. In </a:t>
            </a:r>
            <a:r>
              <a:rPr lang="cs-CZ" i="1" dirty="0"/>
              <a:t>Politická antropologie</a:t>
            </a:r>
            <a:r>
              <a:rPr lang="cs-CZ" dirty="0"/>
              <a:t>. Praha: Dauphin, 45-81</a:t>
            </a:r>
          </a:p>
        </p:txBody>
      </p:sp>
    </p:spTree>
    <p:extLst>
      <p:ext uri="{BB962C8B-B14F-4D97-AF65-F5344CB8AC3E}">
        <p14:creationId xmlns:p14="http://schemas.microsoft.com/office/powerpoint/2010/main" val="2134746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D337D4E-D6B4-6060-AFB1-A6E9656D18D6}"/>
              </a:ext>
            </a:extLst>
          </p:cNvPr>
          <p:cNvSpPr>
            <a:spLocks noGrp="1"/>
          </p:cNvSpPr>
          <p:nvPr>
            <p:ph type="title"/>
          </p:nvPr>
        </p:nvSpPr>
        <p:spPr/>
        <p:txBody>
          <a:bodyPr/>
          <a:lstStyle/>
          <a:p>
            <a:r>
              <a:rPr lang="cs-CZ" dirty="0"/>
              <a:t>Maximalistické a minimalistické vymezení </a:t>
            </a:r>
            <a:r>
              <a:rPr lang="cs-CZ" dirty="0" err="1"/>
              <a:t>politična</a:t>
            </a:r>
            <a:endParaRPr lang="cs-CZ" dirty="0"/>
          </a:p>
        </p:txBody>
      </p:sp>
      <p:sp>
        <p:nvSpPr>
          <p:cNvPr id="3" name="Zástupný obsah 2">
            <a:extLst>
              <a:ext uri="{FF2B5EF4-FFF2-40B4-BE49-F238E27FC236}">
                <a16:creationId xmlns:a16="http://schemas.microsoft.com/office/drawing/2014/main" id="{B4E8B8D4-CD15-1D75-B428-9B9D5A5BFD61}"/>
              </a:ext>
            </a:extLst>
          </p:cNvPr>
          <p:cNvSpPr>
            <a:spLocks noGrp="1"/>
          </p:cNvSpPr>
          <p:nvPr>
            <p:ph idx="1"/>
          </p:nvPr>
        </p:nvSpPr>
        <p:spPr/>
        <p:txBody>
          <a:bodyPr/>
          <a:lstStyle/>
          <a:p>
            <a:pPr rtl="0" fontAlgn="base">
              <a:spcBef>
                <a:spcPts val="0"/>
              </a:spcBef>
              <a:spcAft>
                <a:spcPts val="0"/>
              </a:spcAft>
              <a:buFont typeface="Arial" panose="020B0604020202020204" pitchFamily="34" charset="0"/>
              <a:buChar char="•"/>
            </a:pPr>
            <a:r>
              <a:rPr lang="cs-CZ" sz="1800" b="0" i="0" u="none" strike="noStrike" dirty="0">
                <a:solidFill>
                  <a:srgbClr val="000000"/>
                </a:solidFill>
                <a:effectLst/>
                <a:latin typeface="Arial" panose="020B0604020202020204" pitchFamily="34" charset="0"/>
              </a:rPr>
              <a:t>Jak identifikovat a kvalifikovat politično?</a:t>
            </a:r>
          </a:p>
          <a:p>
            <a:pPr rtl="0" fontAlgn="base">
              <a:spcBef>
                <a:spcPts val="0"/>
              </a:spcBef>
              <a:spcAft>
                <a:spcPts val="0"/>
              </a:spcAft>
              <a:buFont typeface="Arial" panose="020B0604020202020204" pitchFamily="34" charset="0"/>
              <a:buChar char="•"/>
            </a:pPr>
            <a:r>
              <a:rPr lang="cs-CZ" sz="1800" b="0" i="0" u="none" strike="noStrike" dirty="0">
                <a:solidFill>
                  <a:srgbClr val="000000"/>
                </a:solidFill>
                <a:effectLst/>
                <a:latin typeface="Arial" panose="020B0604020202020204" pitchFamily="34" charset="0"/>
              </a:rPr>
              <a:t>Jak je konstruovat? Jak určit specifické funkce </a:t>
            </a:r>
            <a:r>
              <a:rPr lang="cs-CZ" sz="1800" b="0" i="0" u="none" strike="noStrike" dirty="0" err="1">
                <a:solidFill>
                  <a:srgbClr val="000000"/>
                </a:solidFill>
                <a:effectLst/>
                <a:latin typeface="Arial" panose="020B0604020202020204" pitchFamily="34" charset="0"/>
              </a:rPr>
              <a:t>politiična</a:t>
            </a:r>
            <a:r>
              <a:rPr lang="cs-CZ" sz="1800" b="0" i="0" u="none" strike="noStrike" dirty="0">
                <a:solidFill>
                  <a:srgbClr val="000000"/>
                </a:solidFill>
                <a:effectLst/>
                <a:latin typeface="Arial" panose="020B0604020202020204" pitchFamily="34" charset="0"/>
              </a:rPr>
              <a:t>?</a:t>
            </a:r>
          </a:p>
          <a:p>
            <a:r>
              <a:rPr lang="cs-CZ" dirty="0"/>
              <a:t>Snaha o vymezení </a:t>
            </a:r>
            <a:r>
              <a:rPr lang="cs-CZ" dirty="0" err="1"/>
              <a:t>politična</a:t>
            </a:r>
            <a:r>
              <a:rPr lang="cs-CZ" dirty="0"/>
              <a:t> – dva tábory –&gt; Maximalisté vs minimalisté</a:t>
            </a:r>
          </a:p>
          <a:p>
            <a:pPr rtl="0">
              <a:spcBef>
                <a:spcPts val="0"/>
              </a:spcBef>
              <a:spcAft>
                <a:spcPts val="0"/>
              </a:spcAft>
            </a:pPr>
            <a:r>
              <a:rPr lang="cs-CZ" b="1" i="0" u="none" strike="noStrike" dirty="0">
                <a:solidFill>
                  <a:srgbClr val="000000"/>
                </a:solidFill>
                <a:effectLst/>
                <a:latin typeface="Arial" panose="020B0604020202020204" pitchFamily="34" charset="0"/>
              </a:rPr>
              <a:t>Maximalisté </a:t>
            </a:r>
            <a:r>
              <a:rPr lang="cs-CZ" sz="3600" b="1" i="0" u="none" strike="noStrike" dirty="0">
                <a:solidFill>
                  <a:srgbClr val="000000"/>
                </a:solidFill>
                <a:effectLst/>
                <a:latin typeface="Arial" panose="020B0604020202020204" pitchFamily="34" charset="0"/>
              </a:rPr>
              <a:t>-  </a:t>
            </a:r>
            <a:r>
              <a:rPr lang="cs-CZ" sz="2400" b="1" i="0" u="none" strike="noStrike" dirty="0">
                <a:solidFill>
                  <a:srgbClr val="000000"/>
                </a:solidFill>
                <a:effectLst/>
                <a:latin typeface="Arial" panose="020B0604020202020204" pitchFamily="34" charset="0"/>
              </a:rPr>
              <a:t>politické útvary jsou ve všech společnostech,</a:t>
            </a:r>
            <a:r>
              <a:rPr lang="cs-CZ" sz="1800" b="0" i="0" u="none" strike="noStrike" dirty="0">
                <a:solidFill>
                  <a:srgbClr val="000000"/>
                </a:solidFill>
                <a:effectLst/>
                <a:latin typeface="Arial" panose="020B0604020202020204" pitchFamily="34" charset="0"/>
              </a:rPr>
              <a:t> ( </a:t>
            </a:r>
            <a:r>
              <a:rPr lang="cs-CZ" sz="1800" b="0" i="0" u="none" strike="noStrike" dirty="0" err="1">
                <a:solidFill>
                  <a:srgbClr val="000000"/>
                </a:solidFill>
                <a:effectLst/>
                <a:latin typeface="Arial" panose="020B0604020202020204" pitchFamily="34" charset="0"/>
              </a:rPr>
              <a:t>Leach</a:t>
            </a:r>
            <a:r>
              <a:rPr lang="cs-CZ" sz="1800" b="0" i="0" u="none" strike="noStrike" dirty="0">
                <a:solidFill>
                  <a:srgbClr val="000000"/>
                </a:solidFill>
                <a:effectLst/>
                <a:latin typeface="Arial" panose="020B0604020202020204" pitchFamily="34" charset="0"/>
              </a:rPr>
              <a:t>, </a:t>
            </a:r>
            <a:r>
              <a:rPr lang="cs-CZ" sz="1800" b="0" i="0" u="none" strike="noStrike" dirty="0" err="1">
                <a:solidFill>
                  <a:srgbClr val="000000"/>
                </a:solidFill>
                <a:effectLst/>
                <a:latin typeface="Arial" panose="020B0604020202020204" pitchFamily="34" charset="0"/>
              </a:rPr>
              <a:t>Radcliffe</a:t>
            </a:r>
            <a:r>
              <a:rPr lang="cs-CZ" sz="1800" b="0" i="0" u="none" strike="noStrike" dirty="0">
                <a:solidFill>
                  <a:srgbClr val="000000"/>
                </a:solidFill>
                <a:effectLst/>
                <a:latin typeface="Arial" panose="020B0604020202020204" pitchFamily="34" charset="0"/>
              </a:rPr>
              <a:t>-Brown, Aristoteles, </a:t>
            </a:r>
            <a:r>
              <a:rPr lang="cs-CZ" sz="1800" b="0" i="0" u="none" strike="noStrike" dirty="0" err="1">
                <a:solidFill>
                  <a:srgbClr val="000000"/>
                </a:solidFill>
                <a:effectLst/>
                <a:latin typeface="Arial" panose="020B0604020202020204" pitchFamily="34" charset="0"/>
              </a:rPr>
              <a:t>Nadel</a:t>
            </a:r>
            <a:r>
              <a:rPr lang="cs-CZ" sz="1800" b="0" i="0" u="none" strike="noStrike" dirty="0">
                <a:solidFill>
                  <a:srgbClr val="000000"/>
                </a:solidFill>
                <a:effectLst/>
                <a:latin typeface="Arial" panose="020B0604020202020204" pitchFamily="34" charset="0"/>
              </a:rPr>
              <a:t>)</a:t>
            </a:r>
            <a:endParaRPr lang="cs-CZ" dirty="0">
              <a:effectLst/>
            </a:endParaRPr>
          </a:p>
          <a:p>
            <a:pPr rtl="0">
              <a:spcBef>
                <a:spcPts val="0"/>
              </a:spcBef>
              <a:spcAft>
                <a:spcPts val="0"/>
              </a:spcAft>
            </a:pPr>
            <a:r>
              <a:rPr lang="cs-CZ" sz="1800" b="0" i="0" u="none" strike="noStrike" dirty="0">
                <a:solidFill>
                  <a:srgbClr val="000000"/>
                </a:solidFill>
                <a:effectLst/>
                <a:latin typeface="Arial" panose="020B0604020202020204" pitchFamily="34" charset="0"/>
              </a:rPr>
              <a:t>Příklady: Aristoteles - člověk jako přirozeně politická bytost -&gt; ztotožnění politického útvaru s globální společností</a:t>
            </a:r>
            <a:endParaRPr lang="cs-CZ" dirty="0">
              <a:effectLst/>
            </a:endParaRPr>
          </a:p>
          <a:p>
            <a:pPr rtl="0">
              <a:spcBef>
                <a:spcPts val="0"/>
              </a:spcBef>
              <a:spcAft>
                <a:spcPts val="0"/>
              </a:spcAft>
            </a:pPr>
            <a:r>
              <a:rPr lang="cs-CZ" sz="1800" b="0" i="0" u="none" strike="noStrike" dirty="0" err="1">
                <a:solidFill>
                  <a:srgbClr val="000000"/>
                </a:solidFill>
                <a:effectLst/>
                <a:latin typeface="Arial" panose="020B0604020202020204" pitchFamily="34" charset="0"/>
              </a:rPr>
              <a:t>Bonald</a:t>
            </a:r>
            <a:r>
              <a:rPr lang="cs-CZ" sz="1800" b="0" i="0" u="none" strike="noStrike" dirty="0">
                <a:solidFill>
                  <a:srgbClr val="000000"/>
                </a:solidFill>
                <a:effectLst/>
                <a:latin typeface="Arial" panose="020B0604020202020204" pitchFamily="34" charset="0"/>
              </a:rPr>
              <a:t> - Není společnost bez vlády.</a:t>
            </a:r>
            <a:endParaRPr lang="cs-CZ" dirty="0">
              <a:effectLst/>
            </a:endParaRPr>
          </a:p>
          <a:p>
            <a:pPr rtl="0">
              <a:spcBef>
                <a:spcPts val="0"/>
              </a:spcBef>
              <a:spcAft>
                <a:spcPts val="0"/>
              </a:spcAft>
            </a:pPr>
            <a:r>
              <a:rPr lang="cs-CZ" sz="1800" b="0" i="0" u="none" strike="noStrike" dirty="0" err="1">
                <a:solidFill>
                  <a:srgbClr val="000000"/>
                </a:solidFill>
                <a:effectLst/>
                <a:latin typeface="Arial" panose="020B0604020202020204" pitchFamily="34" charset="0"/>
              </a:rPr>
              <a:t>Nadel</a:t>
            </a:r>
            <a:r>
              <a:rPr lang="cs-CZ" sz="1800" b="0" i="0" u="none" strike="noStrike" dirty="0">
                <a:solidFill>
                  <a:srgbClr val="000000"/>
                </a:solidFill>
                <a:effectLst/>
                <a:latin typeface="Arial" panose="020B0604020202020204" pitchFamily="34" charset="0"/>
              </a:rPr>
              <a:t> - “Politické instituce tedy zajišťují řízení a udržení nejrozsáhlejší ze všech skupin, to znamená společnosti”</a:t>
            </a:r>
            <a:endParaRPr lang="cs-CZ" dirty="0">
              <a:effectLst/>
            </a:endParaRPr>
          </a:p>
          <a:p>
            <a:pPr rtl="0">
              <a:spcBef>
                <a:spcPts val="0"/>
              </a:spcBef>
              <a:spcAft>
                <a:spcPts val="0"/>
              </a:spcAft>
            </a:pPr>
            <a:r>
              <a:rPr lang="cs-CZ" sz="1800" b="0" i="0" u="none" strike="noStrike" dirty="0" err="1">
                <a:solidFill>
                  <a:srgbClr val="000000"/>
                </a:solidFill>
                <a:effectLst/>
                <a:latin typeface="Arial" panose="020B0604020202020204" pitchFamily="34" charset="0"/>
              </a:rPr>
              <a:t>Leach</a:t>
            </a:r>
            <a:r>
              <a:rPr lang="cs-CZ" sz="1800" b="0" i="0" u="none" strike="noStrike" dirty="0">
                <a:solidFill>
                  <a:srgbClr val="000000"/>
                </a:solidFill>
                <a:effectLst/>
                <a:latin typeface="Arial" panose="020B0604020202020204" pitchFamily="34" charset="0"/>
              </a:rPr>
              <a:t>- Přijímá rovnost nastolenou mezi společností a politickým útvarem, definovaným svou maximální schopností všechno vstřebat</a:t>
            </a:r>
            <a:endParaRPr lang="cs-CZ" dirty="0">
              <a:effectLst/>
            </a:endParaRPr>
          </a:p>
          <a:p>
            <a:endParaRPr lang="cs-CZ" dirty="0"/>
          </a:p>
        </p:txBody>
      </p:sp>
    </p:spTree>
    <p:extLst>
      <p:ext uri="{BB962C8B-B14F-4D97-AF65-F5344CB8AC3E}">
        <p14:creationId xmlns:p14="http://schemas.microsoft.com/office/powerpoint/2010/main" val="5051969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C3822EF-C414-9E39-21CB-ED100E84C790}"/>
              </a:ext>
            </a:extLst>
          </p:cNvPr>
          <p:cNvSpPr>
            <a:spLocks noGrp="1"/>
          </p:cNvSpPr>
          <p:nvPr>
            <p:ph type="title"/>
          </p:nvPr>
        </p:nvSpPr>
        <p:spPr/>
        <p:txBody>
          <a:bodyPr/>
          <a:lstStyle/>
          <a:p>
            <a:r>
              <a:rPr lang="cs-CZ" dirty="0"/>
              <a:t>Minimalistické vymezení </a:t>
            </a:r>
            <a:r>
              <a:rPr lang="cs-CZ" dirty="0" err="1"/>
              <a:t>politična</a:t>
            </a:r>
            <a:endParaRPr lang="cs-CZ" dirty="0"/>
          </a:p>
        </p:txBody>
      </p:sp>
      <p:sp>
        <p:nvSpPr>
          <p:cNvPr id="3" name="Zástupný obsah 2">
            <a:extLst>
              <a:ext uri="{FF2B5EF4-FFF2-40B4-BE49-F238E27FC236}">
                <a16:creationId xmlns:a16="http://schemas.microsoft.com/office/drawing/2014/main" id="{AC4BA70B-501A-9CD6-5ECE-6DF5178F195F}"/>
              </a:ext>
            </a:extLst>
          </p:cNvPr>
          <p:cNvSpPr>
            <a:spLocks noGrp="1"/>
          </p:cNvSpPr>
          <p:nvPr>
            <p:ph idx="1"/>
          </p:nvPr>
        </p:nvSpPr>
        <p:spPr/>
        <p:txBody>
          <a:bodyPr/>
          <a:lstStyle/>
          <a:p>
            <a:pPr rtl="0">
              <a:spcBef>
                <a:spcPts val="0"/>
              </a:spcBef>
              <a:spcAft>
                <a:spcPts val="0"/>
              </a:spcAft>
            </a:pPr>
            <a:r>
              <a:rPr lang="cs-CZ" sz="2400" b="0" i="0" u="none" strike="noStrike" dirty="0">
                <a:solidFill>
                  <a:srgbClr val="000000"/>
                </a:solidFill>
                <a:effectLst/>
                <a:latin typeface="Arial" panose="020B0604020202020204" pitchFamily="34" charset="0"/>
              </a:rPr>
              <a:t>Minimalisté - staví se negativně nebo nejednoznačně k tomu, že každá společnost má vždy svou nějakou vládu , zpochybnění všeobecné platnosti politických fenoménů , vyjadřuje absenci politických institucí srovnatelných s institucemi, implicitní etnocentrismus</a:t>
            </a:r>
            <a:endParaRPr lang="cs-CZ" sz="3600" dirty="0">
              <a:effectLst/>
            </a:endParaRPr>
          </a:p>
          <a:p>
            <a:pPr rtl="0">
              <a:spcBef>
                <a:spcPts val="0"/>
              </a:spcBef>
              <a:spcAft>
                <a:spcPts val="0"/>
              </a:spcAft>
            </a:pPr>
            <a:r>
              <a:rPr lang="cs-CZ" sz="2400" b="0" i="0" u="none" strike="noStrike" dirty="0">
                <a:solidFill>
                  <a:srgbClr val="000000"/>
                </a:solidFill>
                <a:effectLst/>
                <a:latin typeface="Arial" panose="020B0604020202020204" pitchFamily="34" charset="0"/>
              </a:rPr>
              <a:t>Příklady:(</a:t>
            </a:r>
            <a:r>
              <a:rPr lang="cs-CZ" sz="2400" b="0" i="0" u="none" strike="noStrike" dirty="0" err="1">
                <a:solidFill>
                  <a:srgbClr val="000000"/>
                </a:solidFill>
                <a:effectLst/>
                <a:latin typeface="Arial" panose="020B0604020202020204" pitchFamily="34" charset="0"/>
              </a:rPr>
              <a:t>MacLeod</a:t>
            </a:r>
            <a:r>
              <a:rPr lang="cs-CZ" sz="2400" b="0" i="0" u="none" strike="noStrike" dirty="0">
                <a:solidFill>
                  <a:srgbClr val="000000"/>
                </a:solidFill>
                <a:effectLst/>
                <a:latin typeface="Arial" panose="020B0604020202020204" pitchFamily="34" charset="0"/>
              </a:rPr>
              <a:t> - </a:t>
            </a:r>
            <a:r>
              <a:rPr lang="cs-CZ" sz="2400" b="0" i="0" u="none" strike="noStrike" dirty="0" err="1">
                <a:solidFill>
                  <a:srgbClr val="000000"/>
                </a:solidFill>
                <a:effectLst/>
                <a:latin typeface="Arial" panose="020B0604020202020204" pitchFamily="34" charset="0"/>
              </a:rPr>
              <a:t>Jurokové</a:t>
            </a:r>
            <a:r>
              <a:rPr lang="cs-CZ" sz="2400" b="0" i="0" u="none" strike="noStrike" dirty="0">
                <a:solidFill>
                  <a:srgbClr val="000000"/>
                </a:solidFill>
                <a:effectLst/>
                <a:latin typeface="Arial" panose="020B0604020202020204" pitchFamily="34" charset="0"/>
              </a:rPr>
              <a:t> neznají politickou organizaci a žijí ve stavu anarchie</a:t>
            </a:r>
            <a:endParaRPr lang="cs-CZ" sz="3600" dirty="0">
              <a:effectLst/>
            </a:endParaRPr>
          </a:p>
          <a:p>
            <a:pPr rtl="0">
              <a:spcBef>
                <a:spcPts val="0"/>
              </a:spcBef>
              <a:spcAft>
                <a:spcPts val="0"/>
              </a:spcAft>
            </a:pPr>
            <a:r>
              <a:rPr lang="cs-CZ" sz="2400" b="0" i="0" u="none" strike="noStrike" dirty="0" err="1">
                <a:solidFill>
                  <a:srgbClr val="000000"/>
                </a:solidFill>
                <a:effectLst/>
                <a:latin typeface="Arial" panose="020B0604020202020204" pitchFamily="34" charset="0"/>
              </a:rPr>
              <a:t>Malinowski</a:t>
            </a:r>
            <a:r>
              <a:rPr lang="cs-CZ" sz="2400" b="0" i="0" u="none" strike="noStrike" dirty="0">
                <a:solidFill>
                  <a:srgbClr val="000000"/>
                </a:solidFill>
                <a:effectLst/>
                <a:latin typeface="Arial" panose="020B0604020202020204" pitchFamily="34" charset="0"/>
              </a:rPr>
              <a:t> - </a:t>
            </a:r>
            <a:r>
              <a:rPr lang="cs-CZ" sz="2400" b="0" i="0" u="none" strike="noStrike" dirty="0" err="1">
                <a:solidFill>
                  <a:srgbClr val="000000"/>
                </a:solidFill>
                <a:effectLst/>
                <a:latin typeface="Arial" panose="020B0604020202020204" pitchFamily="34" charset="0"/>
              </a:rPr>
              <a:t>Veddové</a:t>
            </a:r>
            <a:r>
              <a:rPr lang="cs-CZ" sz="2400" b="0" i="0" u="none" strike="noStrike" dirty="0">
                <a:solidFill>
                  <a:srgbClr val="000000"/>
                </a:solidFill>
                <a:effectLst/>
                <a:latin typeface="Arial" panose="020B0604020202020204" pitchFamily="34" charset="0"/>
              </a:rPr>
              <a:t> a australští domorodci nevytvářejí žádné politické skupiny</a:t>
            </a:r>
            <a:endParaRPr lang="cs-CZ" sz="3600" dirty="0">
              <a:effectLst/>
            </a:endParaRPr>
          </a:p>
          <a:p>
            <a:pPr marL="457200" rtl="0">
              <a:spcBef>
                <a:spcPts val="0"/>
              </a:spcBef>
              <a:spcAft>
                <a:spcPts val="0"/>
              </a:spcAft>
            </a:pPr>
            <a:r>
              <a:rPr lang="cs-CZ" sz="2400" b="0" i="0" u="none" strike="noStrike" dirty="0" err="1">
                <a:solidFill>
                  <a:srgbClr val="000000"/>
                </a:solidFill>
                <a:effectLst/>
                <a:latin typeface="Arial" panose="020B0604020202020204" pitchFamily="34" charset="0"/>
              </a:rPr>
              <a:t>Redfeld</a:t>
            </a:r>
            <a:r>
              <a:rPr lang="cs-CZ" sz="2400" b="0" i="0" u="none" strike="noStrike" dirty="0">
                <a:solidFill>
                  <a:srgbClr val="000000"/>
                </a:solidFill>
                <a:effectLst/>
                <a:latin typeface="Arial" panose="020B0604020202020204" pitchFamily="34" charset="0"/>
              </a:rPr>
              <a:t> - politické instituce mohou v případě nejprimitivnějších společností úplně chybět</a:t>
            </a:r>
            <a:endParaRPr lang="cs-CZ" sz="3600" dirty="0">
              <a:effectLst/>
            </a:endParaRPr>
          </a:p>
          <a:p>
            <a:pPr marL="457200" rtl="0">
              <a:spcBef>
                <a:spcPts val="0"/>
              </a:spcBef>
              <a:spcAft>
                <a:spcPts val="0"/>
              </a:spcAft>
            </a:pPr>
            <a:r>
              <a:rPr lang="cs-CZ" sz="2400" b="0" i="0" u="none" strike="noStrike" dirty="0" err="1">
                <a:solidFill>
                  <a:srgbClr val="000000"/>
                </a:solidFill>
                <a:effectLst/>
                <a:latin typeface="Arial" panose="020B0604020202020204" pitchFamily="34" charset="0"/>
              </a:rPr>
              <a:t>Radcliffe</a:t>
            </a:r>
            <a:r>
              <a:rPr lang="cs-CZ" sz="2400" b="0" i="0" u="none" strike="noStrike" dirty="0">
                <a:solidFill>
                  <a:srgbClr val="000000"/>
                </a:solidFill>
                <a:effectLst/>
                <a:latin typeface="Arial" panose="020B0604020202020204" pitchFamily="34" charset="0"/>
              </a:rPr>
              <a:t>- Brown - studie o Andamanech - nemají žádnou organizovanou vládu</a:t>
            </a:r>
            <a:endParaRPr lang="cs-CZ" sz="3600" dirty="0">
              <a:effectLst/>
            </a:endParaRPr>
          </a:p>
          <a:p>
            <a:endParaRPr lang="cs-CZ" dirty="0"/>
          </a:p>
        </p:txBody>
      </p:sp>
    </p:spTree>
    <p:extLst>
      <p:ext uri="{BB962C8B-B14F-4D97-AF65-F5344CB8AC3E}">
        <p14:creationId xmlns:p14="http://schemas.microsoft.com/office/powerpoint/2010/main" val="38165879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sah 2">
            <a:extLst>
              <a:ext uri="{FF2B5EF4-FFF2-40B4-BE49-F238E27FC236}">
                <a16:creationId xmlns:a16="http://schemas.microsoft.com/office/drawing/2014/main" id="{D2EE62C4-DEC9-B980-CC80-5461221B0392}"/>
              </a:ext>
            </a:extLst>
          </p:cNvPr>
          <p:cNvSpPr>
            <a:spLocks noGrp="1"/>
          </p:cNvSpPr>
          <p:nvPr>
            <p:ph idx="1"/>
          </p:nvPr>
        </p:nvSpPr>
        <p:spPr/>
        <p:txBody>
          <a:bodyPr/>
          <a:lstStyle/>
          <a:p>
            <a:pPr rtl="0">
              <a:spcBef>
                <a:spcPts val="0"/>
              </a:spcBef>
              <a:spcAft>
                <a:spcPts val="0"/>
              </a:spcAft>
            </a:pPr>
            <a:r>
              <a:rPr lang="cs-CZ" b="0" i="0" u="none" strike="noStrike" dirty="0">
                <a:solidFill>
                  <a:srgbClr val="000000"/>
                </a:solidFill>
                <a:effectLst/>
                <a:latin typeface="Arial" panose="020B0604020202020204" pitchFamily="34" charset="0"/>
              </a:rPr>
              <a:t>-&gt; snaha rozbít tento zjednodušující dichotomii , která proti sobě staví kmenové společnosti a společnosti s jasně ustavenou a racionální vládou. </a:t>
            </a:r>
            <a:endParaRPr lang="cs-CZ" sz="4000" dirty="0">
              <a:effectLst/>
            </a:endParaRPr>
          </a:p>
          <a:p>
            <a:pPr rtl="0">
              <a:spcBef>
                <a:spcPts val="0"/>
              </a:spcBef>
              <a:spcAft>
                <a:spcPts val="0"/>
              </a:spcAft>
            </a:pPr>
            <a:r>
              <a:rPr lang="cs-CZ" b="0" i="0" u="none" strike="noStrike" dirty="0">
                <a:solidFill>
                  <a:srgbClr val="000000"/>
                </a:solidFill>
                <a:effectLst/>
                <a:latin typeface="Arial" panose="020B0604020202020204" pitchFamily="34" charset="0"/>
              </a:rPr>
              <a:t>-&gt; charakterizují politično různě, skrze funkce, které vykonává, snaha o určení </a:t>
            </a:r>
            <a:r>
              <a:rPr lang="cs-CZ" b="0" i="0" u="none" strike="noStrike" dirty="0" err="1">
                <a:solidFill>
                  <a:srgbClr val="000000"/>
                </a:solidFill>
                <a:effectLst/>
                <a:latin typeface="Arial" panose="020B0604020202020204" pitchFamily="34" charset="0"/>
              </a:rPr>
              <a:t>práhu</a:t>
            </a:r>
            <a:r>
              <a:rPr lang="cs-CZ" b="0" i="0" u="none" strike="noStrike" dirty="0">
                <a:solidFill>
                  <a:srgbClr val="000000"/>
                </a:solidFill>
                <a:effectLst/>
                <a:latin typeface="Arial" panose="020B0604020202020204" pitchFamily="34" charset="0"/>
              </a:rPr>
              <a:t> od kterého víme, že se jasně jedná o politično.</a:t>
            </a:r>
            <a:endParaRPr lang="cs-CZ" sz="4000" dirty="0">
              <a:effectLst/>
            </a:endParaRPr>
          </a:p>
          <a:p>
            <a:pPr rtl="0">
              <a:spcBef>
                <a:spcPts val="0"/>
              </a:spcBef>
              <a:spcAft>
                <a:spcPts val="0"/>
              </a:spcAft>
            </a:pPr>
            <a:r>
              <a:rPr lang="cs-CZ" b="0" i="0" u="none" strike="noStrike" dirty="0">
                <a:solidFill>
                  <a:srgbClr val="000000"/>
                </a:solidFill>
                <a:effectLst/>
                <a:latin typeface="Arial" panose="020B0604020202020204" pitchFamily="34" charset="0"/>
              </a:rPr>
              <a:t>- </a:t>
            </a:r>
            <a:r>
              <a:rPr lang="cs-CZ" b="0" i="0" u="none" strike="noStrike" dirty="0" err="1">
                <a:solidFill>
                  <a:srgbClr val="000000"/>
                </a:solidFill>
                <a:effectLst/>
                <a:latin typeface="Arial" panose="020B0604020202020204" pitchFamily="34" charset="0"/>
              </a:rPr>
              <a:t>segmentární</a:t>
            </a:r>
            <a:r>
              <a:rPr lang="cs-CZ" b="0" i="0" u="none" strike="noStrike" dirty="0">
                <a:solidFill>
                  <a:srgbClr val="000000"/>
                </a:solidFill>
                <a:effectLst/>
                <a:latin typeface="Arial" panose="020B0604020202020204" pitchFamily="34" charset="0"/>
              </a:rPr>
              <a:t> společnosti - s nejméně zjevným politickým systémem</a:t>
            </a:r>
            <a:endParaRPr lang="cs-CZ" sz="4000" dirty="0">
              <a:effectLst/>
            </a:endParaRPr>
          </a:p>
          <a:p>
            <a:pPr rtl="0" fontAlgn="base">
              <a:spcBef>
                <a:spcPts val="0"/>
              </a:spcBef>
              <a:spcAft>
                <a:spcPts val="0"/>
              </a:spcAft>
              <a:buFont typeface="Arial" panose="020B0604020202020204" pitchFamily="34" charset="0"/>
              <a:buChar char="•"/>
            </a:pPr>
            <a:r>
              <a:rPr lang="cs-CZ" b="0" i="0" u="none" strike="noStrike" dirty="0">
                <a:solidFill>
                  <a:srgbClr val="000000"/>
                </a:solidFill>
                <a:effectLst/>
                <a:latin typeface="Arial" panose="020B0604020202020204" pitchFamily="34" charset="0"/>
              </a:rPr>
              <a:t>společnosti se státním zřízením a společnosti beze státu (Smith) - ale toto rozdělení také není úplně stoprocentně funkční</a:t>
            </a:r>
          </a:p>
          <a:p>
            <a:endParaRPr lang="cs-CZ" dirty="0"/>
          </a:p>
        </p:txBody>
      </p:sp>
    </p:spTree>
    <p:extLst>
      <p:ext uri="{BB962C8B-B14F-4D97-AF65-F5344CB8AC3E}">
        <p14:creationId xmlns:p14="http://schemas.microsoft.com/office/powerpoint/2010/main" val="9326237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0D7FFEB-E5B0-0AA1-1AD0-EBE703ED6F37}"/>
              </a:ext>
            </a:extLst>
          </p:cNvPr>
          <p:cNvSpPr>
            <a:spLocks noGrp="1"/>
          </p:cNvSpPr>
          <p:nvPr>
            <p:ph type="title"/>
          </p:nvPr>
        </p:nvSpPr>
        <p:spPr/>
        <p:txBody>
          <a:bodyPr/>
          <a:lstStyle/>
          <a:p>
            <a:r>
              <a:rPr lang="cs-CZ" dirty="0"/>
              <a:t>Obsah</a:t>
            </a:r>
          </a:p>
        </p:txBody>
      </p:sp>
      <p:sp>
        <p:nvSpPr>
          <p:cNvPr id="3" name="Zástupný obsah 2">
            <a:extLst>
              <a:ext uri="{FF2B5EF4-FFF2-40B4-BE49-F238E27FC236}">
                <a16:creationId xmlns:a16="http://schemas.microsoft.com/office/drawing/2014/main" id="{0909FE69-D5D5-064B-B5BD-819BBA34239D}"/>
              </a:ext>
            </a:extLst>
          </p:cNvPr>
          <p:cNvSpPr>
            <a:spLocks noGrp="1"/>
          </p:cNvSpPr>
          <p:nvPr>
            <p:ph idx="1"/>
          </p:nvPr>
        </p:nvSpPr>
        <p:spPr/>
        <p:txBody>
          <a:bodyPr/>
          <a:lstStyle/>
          <a:p>
            <a:r>
              <a:rPr lang="cs-CZ" dirty="0"/>
              <a:t>Dohlížet a trestat</a:t>
            </a:r>
          </a:p>
          <a:p>
            <a:r>
              <a:rPr lang="cs-CZ" dirty="0" err="1"/>
              <a:t>Panoptikon</a:t>
            </a:r>
            <a:endParaRPr lang="cs-CZ" dirty="0"/>
          </a:p>
          <a:p>
            <a:r>
              <a:rPr lang="cs-CZ" dirty="0" err="1"/>
              <a:t>Surveillance</a:t>
            </a:r>
            <a:r>
              <a:rPr lang="cs-CZ" dirty="0"/>
              <a:t> </a:t>
            </a:r>
            <a:r>
              <a:rPr lang="cs-CZ" dirty="0" err="1"/>
              <a:t>capitalism</a:t>
            </a:r>
            <a:endParaRPr lang="cs-CZ" dirty="0"/>
          </a:p>
          <a:p>
            <a:r>
              <a:rPr lang="cs-CZ" dirty="0"/>
              <a:t>Maximalistické vs. Minimalistické vymezení </a:t>
            </a:r>
            <a:r>
              <a:rPr lang="cs-CZ" dirty="0" err="1"/>
              <a:t>politična</a:t>
            </a:r>
            <a:endParaRPr lang="cs-CZ" dirty="0"/>
          </a:p>
          <a:p>
            <a:r>
              <a:rPr lang="cs-CZ" dirty="0"/>
              <a:t>Oblast </a:t>
            </a:r>
            <a:r>
              <a:rPr lang="cs-CZ" dirty="0" err="1"/>
              <a:t>politična</a:t>
            </a:r>
            <a:endParaRPr lang="cs-CZ" dirty="0"/>
          </a:p>
        </p:txBody>
      </p:sp>
    </p:spTree>
    <p:extLst>
      <p:ext uri="{BB962C8B-B14F-4D97-AF65-F5344CB8AC3E}">
        <p14:creationId xmlns:p14="http://schemas.microsoft.com/office/powerpoint/2010/main" val="9712654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A7422C0-BBE1-E8E9-9349-44025128928D}"/>
              </a:ext>
            </a:extLst>
          </p:cNvPr>
          <p:cNvSpPr>
            <a:spLocks noGrp="1"/>
          </p:cNvSpPr>
          <p:nvPr>
            <p:ph type="title"/>
          </p:nvPr>
        </p:nvSpPr>
        <p:spPr/>
        <p:txBody>
          <a:bodyPr/>
          <a:lstStyle/>
          <a:p>
            <a:r>
              <a:rPr lang="cs-CZ" dirty="0"/>
              <a:t>Polity, </a:t>
            </a:r>
            <a:r>
              <a:rPr lang="cs-CZ" dirty="0" err="1"/>
              <a:t>policy</a:t>
            </a:r>
            <a:r>
              <a:rPr lang="cs-CZ" dirty="0"/>
              <a:t>, </a:t>
            </a:r>
            <a:r>
              <a:rPr lang="cs-CZ" dirty="0" err="1"/>
              <a:t>politics</a:t>
            </a:r>
            <a:endParaRPr lang="cs-CZ" dirty="0"/>
          </a:p>
        </p:txBody>
      </p:sp>
      <p:sp>
        <p:nvSpPr>
          <p:cNvPr id="3" name="Zástupný obsah 2">
            <a:extLst>
              <a:ext uri="{FF2B5EF4-FFF2-40B4-BE49-F238E27FC236}">
                <a16:creationId xmlns:a16="http://schemas.microsoft.com/office/drawing/2014/main" id="{B41B3555-C058-846A-F545-C44F75C76AD6}"/>
              </a:ext>
            </a:extLst>
          </p:cNvPr>
          <p:cNvSpPr>
            <a:spLocks noGrp="1"/>
          </p:cNvSpPr>
          <p:nvPr>
            <p:ph idx="1"/>
          </p:nvPr>
        </p:nvSpPr>
        <p:spPr/>
        <p:txBody>
          <a:bodyPr>
            <a:normAutofit/>
          </a:bodyPr>
          <a:lstStyle/>
          <a:p>
            <a:pPr rtl="0" fontAlgn="base">
              <a:spcBef>
                <a:spcPts val="0"/>
              </a:spcBef>
              <a:spcAft>
                <a:spcPts val="0"/>
              </a:spcAft>
              <a:buFont typeface="Arial" panose="020B0604020202020204" pitchFamily="34" charset="0"/>
              <a:buChar char="•"/>
            </a:pPr>
            <a:r>
              <a:rPr lang="cs-CZ" b="0" i="0" u="none" strike="noStrike" dirty="0">
                <a:solidFill>
                  <a:srgbClr val="000000"/>
                </a:solidFill>
                <a:effectLst/>
                <a:latin typeface="Arial" panose="020B0604020202020204" pitchFamily="34" charset="0"/>
              </a:rPr>
              <a:t>terminologie politické antropologie</a:t>
            </a:r>
          </a:p>
          <a:p>
            <a:pPr rtl="0" fontAlgn="base">
              <a:spcBef>
                <a:spcPts val="0"/>
              </a:spcBef>
              <a:spcAft>
                <a:spcPts val="0"/>
              </a:spcAft>
              <a:buFont typeface="Arial" panose="020B0604020202020204" pitchFamily="34" charset="0"/>
              <a:buChar char="•"/>
            </a:pPr>
            <a:r>
              <a:rPr lang="cs-CZ" b="1" i="0" u="none" strike="noStrike" dirty="0" err="1">
                <a:solidFill>
                  <a:srgbClr val="000000"/>
                </a:solidFill>
                <a:effectLst/>
                <a:latin typeface="Arial" panose="020B0604020202020204" pitchFamily="34" charset="0"/>
              </a:rPr>
              <a:t>policy</a:t>
            </a:r>
            <a:r>
              <a:rPr lang="cs-CZ" b="0" i="0" u="none" strike="noStrike" dirty="0">
                <a:solidFill>
                  <a:srgbClr val="000000"/>
                </a:solidFill>
                <a:effectLst/>
                <a:latin typeface="Arial" panose="020B0604020202020204" pitchFamily="34" charset="0"/>
              </a:rPr>
              <a:t> - k jednotlivým </a:t>
            </a:r>
            <a:r>
              <a:rPr lang="cs-CZ" b="1" i="0" u="none" strike="noStrike" dirty="0">
                <a:solidFill>
                  <a:srgbClr val="000000"/>
                </a:solidFill>
                <a:effectLst/>
                <a:latin typeface="Arial" panose="020B0604020202020204" pitchFamily="34" charset="0"/>
              </a:rPr>
              <a:t>způsobům organizace vlády </a:t>
            </a:r>
            <a:r>
              <a:rPr lang="cs-CZ" b="0" i="0" u="none" strike="noStrike" dirty="0">
                <a:solidFill>
                  <a:srgbClr val="000000"/>
                </a:solidFill>
                <a:effectLst/>
                <a:latin typeface="Arial" panose="020B0604020202020204" pitchFamily="34" charset="0"/>
              </a:rPr>
              <a:t>nad lidskými společnostmi</a:t>
            </a:r>
          </a:p>
          <a:p>
            <a:pPr rtl="0" fontAlgn="base">
              <a:spcBef>
                <a:spcPts val="0"/>
              </a:spcBef>
              <a:spcAft>
                <a:spcPts val="0"/>
              </a:spcAft>
              <a:buFont typeface="Arial" panose="020B0604020202020204" pitchFamily="34" charset="0"/>
              <a:buChar char="•"/>
            </a:pPr>
            <a:r>
              <a:rPr lang="cs-CZ" b="1" i="0" u="none" strike="noStrike" dirty="0">
                <a:solidFill>
                  <a:srgbClr val="000000"/>
                </a:solidFill>
                <a:effectLst/>
                <a:latin typeface="Arial" panose="020B0604020202020204" pitchFamily="34" charset="0"/>
              </a:rPr>
              <a:t>polity</a:t>
            </a:r>
            <a:r>
              <a:rPr lang="cs-CZ" b="0" i="0" u="none" strike="noStrike" dirty="0">
                <a:solidFill>
                  <a:srgbClr val="000000"/>
                </a:solidFill>
                <a:effectLst/>
                <a:latin typeface="Arial" panose="020B0604020202020204" pitchFamily="34" charset="0"/>
              </a:rPr>
              <a:t> - k jednotlivým </a:t>
            </a:r>
            <a:r>
              <a:rPr lang="cs-CZ" b="1" i="0" u="none" strike="noStrike" dirty="0">
                <a:solidFill>
                  <a:srgbClr val="000000"/>
                </a:solidFill>
                <a:effectLst/>
                <a:latin typeface="Arial" panose="020B0604020202020204" pitchFamily="34" charset="0"/>
              </a:rPr>
              <a:t>typům činnosti, </a:t>
            </a:r>
            <a:r>
              <a:rPr lang="cs-CZ" i="0" u="none" strike="noStrike" dirty="0">
                <a:solidFill>
                  <a:srgbClr val="000000"/>
                </a:solidFill>
                <a:effectLst/>
                <a:latin typeface="Arial" panose="020B0604020202020204" pitchFamily="34" charset="0"/>
              </a:rPr>
              <a:t>které se podílejí na řízení obecných záležitostí</a:t>
            </a:r>
          </a:p>
          <a:p>
            <a:pPr rtl="0" fontAlgn="base">
              <a:spcBef>
                <a:spcPts val="0"/>
              </a:spcBef>
              <a:spcAft>
                <a:spcPts val="0"/>
              </a:spcAft>
              <a:buFont typeface="Arial" panose="020B0604020202020204" pitchFamily="34" charset="0"/>
              <a:buChar char="•"/>
            </a:pPr>
            <a:r>
              <a:rPr lang="cs-CZ" b="1" i="0" u="none" strike="noStrike" dirty="0" err="1">
                <a:solidFill>
                  <a:srgbClr val="000000"/>
                </a:solidFill>
                <a:effectLst/>
                <a:latin typeface="Arial" panose="020B0604020202020204" pitchFamily="34" charset="0"/>
              </a:rPr>
              <a:t>politics</a:t>
            </a:r>
            <a:r>
              <a:rPr lang="cs-CZ" b="1" i="0" u="none" strike="noStrike" dirty="0">
                <a:solidFill>
                  <a:srgbClr val="000000"/>
                </a:solidFill>
                <a:effectLst/>
                <a:latin typeface="Arial" panose="020B0604020202020204" pitchFamily="34" charset="0"/>
              </a:rPr>
              <a:t> </a:t>
            </a:r>
            <a:r>
              <a:rPr lang="cs-CZ" b="0" i="0" u="none" strike="noStrike" dirty="0">
                <a:solidFill>
                  <a:srgbClr val="000000"/>
                </a:solidFill>
                <a:effectLst/>
                <a:latin typeface="Arial" panose="020B0604020202020204" pitchFamily="34" charset="0"/>
              </a:rPr>
              <a:t>- </a:t>
            </a:r>
            <a:r>
              <a:rPr lang="cs-CZ" b="1" i="0" u="none" strike="noStrike" dirty="0">
                <a:solidFill>
                  <a:srgbClr val="000000"/>
                </a:solidFill>
                <a:effectLst/>
                <a:latin typeface="Arial" panose="020B0604020202020204" pitchFamily="34" charset="0"/>
              </a:rPr>
              <a:t>ke strategiím, </a:t>
            </a:r>
            <a:r>
              <a:rPr lang="cs-CZ" i="0" u="none" strike="noStrike" dirty="0">
                <a:solidFill>
                  <a:srgbClr val="000000"/>
                </a:solidFill>
                <a:effectLst/>
                <a:latin typeface="Arial" panose="020B0604020202020204" pitchFamily="34" charset="0"/>
              </a:rPr>
              <a:t>jež jsou důsledkem soupeření </a:t>
            </a:r>
            <a:r>
              <a:rPr lang="cs-CZ" b="0" i="0" u="none" strike="noStrike" dirty="0">
                <a:solidFill>
                  <a:srgbClr val="000000"/>
                </a:solidFill>
                <a:effectLst/>
                <a:latin typeface="Arial" panose="020B0604020202020204" pitchFamily="34" charset="0"/>
              </a:rPr>
              <a:t>mezi jednotlivci a skupinami</a:t>
            </a:r>
          </a:p>
          <a:p>
            <a:pPr marL="0" indent="0">
              <a:buNone/>
            </a:pPr>
            <a:br>
              <a:rPr lang="cs-CZ" dirty="0"/>
            </a:br>
            <a:endParaRPr lang="cs-CZ" dirty="0"/>
          </a:p>
        </p:txBody>
      </p:sp>
    </p:spTree>
    <p:extLst>
      <p:ext uri="{BB962C8B-B14F-4D97-AF65-F5344CB8AC3E}">
        <p14:creationId xmlns:p14="http://schemas.microsoft.com/office/powerpoint/2010/main" val="34856560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97BCB7D-F423-C1B9-795E-7CE4F50C9A4D}"/>
              </a:ext>
            </a:extLst>
          </p:cNvPr>
          <p:cNvSpPr>
            <a:spLocks noGrp="1"/>
          </p:cNvSpPr>
          <p:nvPr>
            <p:ph type="title"/>
          </p:nvPr>
        </p:nvSpPr>
        <p:spPr/>
        <p:txBody>
          <a:bodyPr/>
          <a:lstStyle/>
          <a:p>
            <a:r>
              <a:rPr lang="cs-CZ" dirty="0"/>
              <a:t>Politično lze vymezit na základě</a:t>
            </a:r>
          </a:p>
        </p:txBody>
      </p:sp>
      <p:sp>
        <p:nvSpPr>
          <p:cNvPr id="3" name="Zástupný obsah 2">
            <a:extLst>
              <a:ext uri="{FF2B5EF4-FFF2-40B4-BE49-F238E27FC236}">
                <a16:creationId xmlns:a16="http://schemas.microsoft.com/office/drawing/2014/main" id="{A891B5F6-D389-DE34-4658-6ED69713543C}"/>
              </a:ext>
            </a:extLst>
          </p:cNvPr>
          <p:cNvSpPr>
            <a:spLocks noGrp="1"/>
          </p:cNvSpPr>
          <p:nvPr>
            <p:ph idx="1"/>
          </p:nvPr>
        </p:nvSpPr>
        <p:spPr/>
        <p:txBody>
          <a:bodyPr/>
          <a:lstStyle/>
          <a:p>
            <a:r>
              <a:rPr lang="cs-CZ" sz="3200" b="0" i="0" u="none" strike="noStrike" dirty="0">
                <a:solidFill>
                  <a:srgbClr val="000000"/>
                </a:solidFill>
                <a:effectLst/>
                <a:latin typeface="Arial" panose="020B0604020202020204" pitchFamily="34" charset="0"/>
              </a:rPr>
              <a:t>a, vymezení na základě způsobů prostorové organizace</a:t>
            </a:r>
          </a:p>
          <a:p>
            <a:r>
              <a:rPr lang="cs-CZ" sz="3200" b="0" i="0" u="none" strike="noStrike" dirty="0">
                <a:solidFill>
                  <a:srgbClr val="000000"/>
                </a:solidFill>
                <a:effectLst/>
                <a:latin typeface="Arial" panose="020B0604020202020204" pitchFamily="34" charset="0"/>
              </a:rPr>
              <a:t>b, vymezení na základě funkcí</a:t>
            </a:r>
            <a:endParaRPr lang="cs-CZ" sz="3200" dirty="0">
              <a:solidFill>
                <a:srgbClr val="000000"/>
              </a:solidFill>
              <a:latin typeface="Arial" panose="020B0604020202020204" pitchFamily="34" charset="0"/>
            </a:endParaRPr>
          </a:p>
          <a:p>
            <a:r>
              <a:rPr lang="cs-CZ" sz="3200" dirty="0">
                <a:solidFill>
                  <a:srgbClr val="000000"/>
                </a:solidFill>
                <a:latin typeface="Arial" panose="020B0604020202020204" pitchFamily="34" charset="0"/>
              </a:rPr>
              <a:t>c, vymezení na základě způsobů politického jednání</a:t>
            </a:r>
          </a:p>
          <a:p>
            <a:pPr rtl="0">
              <a:spcBef>
                <a:spcPts val="0"/>
              </a:spcBef>
              <a:spcAft>
                <a:spcPts val="0"/>
              </a:spcAft>
            </a:pPr>
            <a:r>
              <a:rPr lang="cs-CZ" sz="3200" dirty="0">
                <a:solidFill>
                  <a:srgbClr val="000000"/>
                </a:solidFill>
                <a:latin typeface="Arial" panose="020B0604020202020204" pitchFamily="34" charset="0"/>
              </a:rPr>
              <a:t>d, vymezení na základě formálních vlastností</a:t>
            </a:r>
          </a:p>
          <a:p>
            <a:pPr rtl="0">
              <a:spcBef>
                <a:spcPts val="0"/>
              </a:spcBef>
              <a:spcAft>
                <a:spcPts val="0"/>
              </a:spcAft>
            </a:pPr>
            <a:r>
              <a:rPr lang="cs-CZ" sz="3200" dirty="0">
                <a:solidFill>
                  <a:srgbClr val="000000"/>
                </a:solidFill>
                <a:latin typeface="Arial" panose="020B0604020202020204" pitchFamily="34" charset="0"/>
              </a:rPr>
              <a:t>e, výměna statků</a:t>
            </a:r>
          </a:p>
          <a:p>
            <a:endParaRPr lang="cs-CZ" sz="1800" dirty="0">
              <a:solidFill>
                <a:srgbClr val="000000"/>
              </a:solidFill>
              <a:latin typeface="Arial" panose="020B0604020202020204" pitchFamily="34" charset="0"/>
            </a:endParaRPr>
          </a:p>
        </p:txBody>
      </p:sp>
    </p:spTree>
    <p:extLst>
      <p:ext uri="{BB962C8B-B14F-4D97-AF65-F5344CB8AC3E}">
        <p14:creationId xmlns:p14="http://schemas.microsoft.com/office/powerpoint/2010/main" val="16452591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657F58E-2514-0BC5-B88C-BA2DA2C9C480}"/>
              </a:ext>
            </a:extLst>
          </p:cNvPr>
          <p:cNvSpPr>
            <a:spLocks noGrp="1"/>
          </p:cNvSpPr>
          <p:nvPr>
            <p:ph type="title"/>
          </p:nvPr>
        </p:nvSpPr>
        <p:spPr/>
        <p:txBody>
          <a:bodyPr/>
          <a:lstStyle/>
          <a:p>
            <a:r>
              <a:rPr lang="cs-CZ" dirty="0"/>
              <a:t>Politická moc a nutnost</a:t>
            </a:r>
          </a:p>
        </p:txBody>
      </p:sp>
      <p:sp>
        <p:nvSpPr>
          <p:cNvPr id="3" name="Zástupný obsah 2">
            <a:extLst>
              <a:ext uri="{FF2B5EF4-FFF2-40B4-BE49-F238E27FC236}">
                <a16:creationId xmlns:a16="http://schemas.microsoft.com/office/drawing/2014/main" id="{7F1AD34F-CA43-B7BC-B965-037F7645B8E0}"/>
              </a:ext>
            </a:extLst>
          </p:cNvPr>
          <p:cNvSpPr>
            <a:spLocks noGrp="1"/>
          </p:cNvSpPr>
          <p:nvPr>
            <p:ph idx="1"/>
          </p:nvPr>
        </p:nvSpPr>
        <p:spPr/>
        <p:txBody>
          <a:bodyPr>
            <a:normAutofit/>
          </a:bodyPr>
          <a:lstStyle/>
          <a:p>
            <a:pPr rtl="0" fontAlgn="base">
              <a:spcBef>
                <a:spcPts val="1000"/>
              </a:spcBef>
              <a:spcAft>
                <a:spcPts val="0"/>
              </a:spcAft>
              <a:buFont typeface="Arial" panose="020B0604020202020204" pitchFamily="34" charset="0"/>
              <a:buChar char="•"/>
            </a:pPr>
            <a:r>
              <a:rPr lang="cs-CZ" sz="2000" b="0" i="0" u="none" strike="noStrike" dirty="0">
                <a:solidFill>
                  <a:srgbClr val="000000"/>
                </a:solidFill>
                <a:effectLst/>
                <a:latin typeface="Arial" panose="020B0604020202020204" pitchFamily="34" charset="0"/>
              </a:rPr>
              <a:t>Moc, donucování a legitimita</a:t>
            </a:r>
          </a:p>
          <a:p>
            <a:pPr rtl="0" fontAlgn="base">
              <a:spcBef>
                <a:spcPts val="0"/>
              </a:spcBef>
              <a:spcAft>
                <a:spcPts val="0"/>
              </a:spcAft>
              <a:buFont typeface="Arial" panose="020B0604020202020204" pitchFamily="34" charset="0"/>
              <a:buChar char="•"/>
            </a:pPr>
            <a:r>
              <a:rPr lang="cs-CZ" sz="2000" b="0" i="0" u="none" strike="noStrike" dirty="0" err="1">
                <a:solidFill>
                  <a:srgbClr val="000000"/>
                </a:solidFill>
                <a:effectLst/>
                <a:latin typeface="Arial" panose="020B0604020202020204" pitchFamily="34" charset="0"/>
              </a:rPr>
              <a:t>Hume</a:t>
            </a:r>
            <a:r>
              <a:rPr lang="cs-CZ" sz="2000" b="0" i="0" u="none" strike="noStrike" dirty="0">
                <a:solidFill>
                  <a:srgbClr val="000000"/>
                </a:solidFill>
                <a:effectLst/>
                <a:latin typeface="Arial" panose="020B0604020202020204" pitchFamily="34" charset="0"/>
              </a:rPr>
              <a:t> – moc je subjektivní kategorie, je to pouze hypotéza </a:t>
            </a:r>
            <a:r>
              <a:rPr lang="cs-CZ" sz="2000" b="0" i="0" u="none" strike="noStrike" dirty="0" err="1">
                <a:solidFill>
                  <a:srgbClr val="000000"/>
                </a:solidFill>
                <a:effectLst/>
                <a:latin typeface="Arial" panose="020B0604020202020204" pitchFamily="34" charset="0"/>
              </a:rPr>
              <a:t>kt</a:t>
            </a:r>
            <a:r>
              <a:rPr lang="cs-CZ" sz="2000" b="0" i="0" u="none" strike="noStrike" dirty="0">
                <a:solidFill>
                  <a:srgbClr val="000000"/>
                </a:solidFill>
                <a:effectLst/>
                <a:latin typeface="Arial" panose="020B0604020202020204" pitchFamily="34" charset="0"/>
              </a:rPr>
              <a:t>. musí být ověřena</a:t>
            </a:r>
          </a:p>
          <a:p>
            <a:pPr rtl="0" fontAlgn="base">
              <a:spcBef>
                <a:spcPts val="0"/>
              </a:spcBef>
              <a:spcAft>
                <a:spcPts val="0"/>
              </a:spcAft>
              <a:buFont typeface="Arial" panose="020B0604020202020204" pitchFamily="34" charset="0"/>
              <a:buChar char="•"/>
            </a:pPr>
            <a:r>
              <a:rPr lang="cs-CZ" sz="2000" b="0" i="0" u="none" strike="noStrike" dirty="0">
                <a:solidFill>
                  <a:srgbClr val="000000"/>
                </a:solidFill>
                <a:effectLst/>
                <a:latin typeface="Arial" panose="020B0604020202020204" pitchFamily="34" charset="0"/>
              </a:rPr>
              <a:t>Schopnost působit na jednotlivé osoby a věci za pomocí </a:t>
            </a:r>
            <a:r>
              <a:rPr lang="cs-CZ" sz="2000" b="0" i="0" u="none" strike="noStrike" dirty="0" err="1">
                <a:solidFill>
                  <a:srgbClr val="000000"/>
                </a:solidFill>
                <a:effectLst/>
                <a:latin typeface="Arial" panose="020B0604020202020204" pitchFamily="34" charset="0"/>
              </a:rPr>
              <a:t>šroké</a:t>
            </a:r>
            <a:r>
              <a:rPr lang="cs-CZ" sz="2000" b="0" i="0" u="none" strike="noStrike" dirty="0">
                <a:solidFill>
                  <a:srgbClr val="000000"/>
                </a:solidFill>
                <a:effectLst/>
                <a:latin typeface="Arial" panose="020B0604020202020204" pitchFamily="34" charset="0"/>
              </a:rPr>
              <a:t> škály prostředků od přesvědčení až k donucení</a:t>
            </a:r>
          </a:p>
          <a:p>
            <a:pPr rtl="0" fontAlgn="base">
              <a:spcBef>
                <a:spcPts val="0"/>
              </a:spcBef>
              <a:spcAft>
                <a:spcPts val="0"/>
              </a:spcAft>
              <a:buFont typeface="Arial" panose="020B0604020202020204" pitchFamily="34" charset="0"/>
              <a:buChar char="•"/>
            </a:pPr>
            <a:r>
              <a:rPr lang="cs-CZ" sz="2000" b="0" i="0" u="none" strike="noStrike" dirty="0">
                <a:solidFill>
                  <a:srgbClr val="000000"/>
                </a:solidFill>
                <a:effectLst/>
                <a:latin typeface="Arial" panose="020B0604020202020204" pitchFamily="34" charset="0"/>
              </a:rPr>
              <a:t>Moc je vždy ve službách sociální struktury, která  se nemůže udržet  pouhým působením zvyku nebo zákona či automatickou podřízeností vůči pravidlům</a:t>
            </a:r>
          </a:p>
          <a:p>
            <a:pPr rtl="0" fontAlgn="base">
              <a:spcBef>
                <a:spcPts val="0"/>
              </a:spcBef>
              <a:spcAft>
                <a:spcPts val="0"/>
              </a:spcAft>
              <a:buFont typeface="Arial" panose="020B0604020202020204" pitchFamily="34" charset="0"/>
              <a:buChar char="•"/>
            </a:pPr>
            <a:r>
              <a:rPr lang="cs-CZ" sz="2000" b="0" i="0" u="none" strike="noStrike" dirty="0">
                <a:solidFill>
                  <a:srgbClr val="000000"/>
                </a:solidFill>
                <a:effectLst/>
                <a:latin typeface="Arial" panose="020B0604020202020204" pitchFamily="34" charset="0"/>
              </a:rPr>
              <a:t>Lucy </a:t>
            </a:r>
            <a:r>
              <a:rPr lang="cs-CZ" sz="2000" b="0" i="0" u="none" strike="noStrike" dirty="0" err="1">
                <a:solidFill>
                  <a:srgbClr val="000000"/>
                </a:solidFill>
                <a:effectLst/>
                <a:latin typeface="Arial" panose="020B0604020202020204" pitchFamily="34" charset="0"/>
              </a:rPr>
              <a:t>Mair</a:t>
            </a:r>
            <a:r>
              <a:rPr lang="cs-CZ" sz="2000" b="0" i="0" u="none" strike="noStrike" dirty="0">
                <a:solidFill>
                  <a:srgbClr val="000000"/>
                </a:solidFill>
                <a:effectLst/>
                <a:latin typeface="Arial" panose="020B0604020202020204" pitchFamily="34" charset="0"/>
              </a:rPr>
              <a:t> - neexistuje jediná společnost v níž by </a:t>
            </a:r>
            <a:r>
              <a:rPr lang="cs-CZ" sz="2000" b="0" i="0" u="none" strike="noStrike" dirty="0" err="1">
                <a:solidFill>
                  <a:srgbClr val="000000"/>
                </a:solidFill>
                <a:effectLst/>
                <a:latin typeface="Arial" panose="020B0604020202020204" pitchFamily="34" charset="0"/>
              </a:rPr>
              <a:t>pravidal</a:t>
            </a:r>
            <a:r>
              <a:rPr lang="cs-CZ" sz="2000" b="0" i="0" u="none" strike="noStrike" dirty="0">
                <a:solidFill>
                  <a:srgbClr val="000000"/>
                </a:solidFill>
                <a:effectLst/>
                <a:latin typeface="Arial" panose="020B0604020202020204" pitchFamily="34" charset="0"/>
              </a:rPr>
              <a:t> byla respektována automaticky</a:t>
            </a:r>
          </a:p>
          <a:p>
            <a:pPr rtl="0" fontAlgn="base">
              <a:spcBef>
                <a:spcPts val="0"/>
              </a:spcBef>
              <a:spcAft>
                <a:spcPts val="0"/>
              </a:spcAft>
              <a:buFont typeface="Arial" panose="020B0604020202020204" pitchFamily="34" charset="0"/>
              <a:buChar char="•"/>
            </a:pPr>
            <a:r>
              <a:rPr lang="cs-CZ" sz="2000" b="0" i="0" u="none" strike="noStrike" dirty="0">
                <a:solidFill>
                  <a:srgbClr val="000000"/>
                </a:solidFill>
                <a:effectLst/>
                <a:latin typeface="Arial" panose="020B0604020202020204" pitchFamily="34" charset="0"/>
              </a:rPr>
              <a:t>moc má schopnost uchovávat společnost v patřičném stavu</a:t>
            </a:r>
          </a:p>
          <a:p>
            <a:pPr rtl="0" fontAlgn="base">
              <a:spcBef>
                <a:spcPts val="0"/>
              </a:spcBef>
              <a:spcAft>
                <a:spcPts val="0"/>
              </a:spcAft>
              <a:buFont typeface="Arial" panose="020B0604020202020204" pitchFamily="34" charset="0"/>
              <a:buChar char="•"/>
            </a:pPr>
            <a:r>
              <a:rPr lang="cs-CZ" sz="2000" b="0" i="0" u="none" strike="noStrike" dirty="0">
                <a:solidFill>
                  <a:srgbClr val="000000"/>
                </a:solidFill>
                <a:effectLst/>
                <a:latin typeface="Arial" panose="020B0604020202020204" pitchFamily="34" charset="0"/>
              </a:rPr>
              <a:t>soupeřivost - každý by rád ovlivňoval kolektivní rozhodnutí ve svůj prospěch -&gt; politická moc se projevuje jako produkt soutěže a jako prostředek k jejímu ovládnutí</a:t>
            </a:r>
          </a:p>
          <a:p>
            <a:pPr rtl="0" fontAlgn="base">
              <a:spcBef>
                <a:spcPts val="0"/>
              </a:spcBef>
              <a:spcAft>
                <a:spcPts val="0"/>
              </a:spcAft>
              <a:buFont typeface="Arial" panose="020B0604020202020204" pitchFamily="34" charset="0"/>
              <a:buChar char="•"/>
            </a:pPr>
            <a:r>
              <a:rPr lang="cs-CZ" sz="2000" b="0" i="0" u="none" strike="noStrike" dirty="0">
                <a:solidFill>
                  <a:srgbClr val="000000"/>
                </a:solidFill>
                <a:effectLst/>
                <a:latin typeface="Arial" panose="020B0604020202020204" pitchFamily="34" charset="0"/>
              </a:rPr>
              <a:t>POLITICKÁ MOC JE VLASTNÍ KAŽDÉ SPOLEČNOSTI - vyvolává respekt k pravidlům, jež jí zakládají, brání jí před jejími vlastními nedostatky, omezuje soupeřivost</a:t>
            </a:r>
          </a:p>
          <a:p>
            <a:pPr rtl="0" fontAlgn="base">
              <a:spcBef>
                <a:spcPts val="0"/>
              </a:spcBef>
              <a:spcAft>
                <a:spcPts val="0"/>
              </a:spcAft>
              <a:buFont typeface="Arial" panose="020B0604020202020204" pitchFamily="34" charset="0"/>
              <a:buChar char="•"/>
            </a:pPr>
            <a:r>
              <a:rPr lang="cs-CZ" sz="2000" b="0" i="0" u="none" strike="noStrike" dirty="0">
                <a:solidFill>
                  <a:srgbClr val="000000"/>
                </a:solidFill>
                <a:effectLst/>
                <a:latin typeface="Arial" panose="020B0604020202020204" pitchFamily="34" charset="0"/>
              </a:rPr>
              <a:t>Konzervační funkce moci</a:t>
            </a:r>
          </a:p>
          <a:p>
            <a:pPr rtl="0" fontAlgn="base">
              <a:spcBef>
                <a:spcPts val="0"/>
              </a:spcBef>
              <a:spcAft>
                <a:spcPts val="0"/>
              </a:spcAft>
              <a:buFont typeface="Arial" panose="020B0604020202020204" pitchFamily="34" charset="0"/>
              <a:buChar char="•"/>
            </a:pPr>
            <a:r>
              <a:rPr lang="cs-CZ" sz="2000" b="0" i="0" u="none" strike="noStrike" dirty="0">
                <a:solidFill>
                  <a:srgbClr val="000000"/>
                </a:solidFill>
                <a:effectLst/>
                <a:latin typeface="Arial" panose="020B0604020202020204" pitchFamily="34" charset="0"/>
              </a:rPr>
              <a:t>“</a:t>
            </a:r>
            <a:r>
              <a:rPr lang="cs-CZ" sz="2000" b="0" i="1" u="none" strike="noStrike" dirty="0">
                <a:solidFill>
                  <a:srgbClr val="000000"/>
                </a:solidFill>
                <a:effectLst/>
                <a:latin typeface="Arial" panose="020B0604020202020204" pitchFamily="34" charset="0"/>
              </a:rPr>
              <a:t>Nutnost bojovat proti entropii, která ji ohrožuje zavedením chaosu”</a:t>
            </a:r>
            <a:endParaRPr lang="cs-CZ" sz="2000" b="0" i="0" u="none" strike="noStrike" dirty="0">
              <a:solidFill>
                <a:srgbClr val="000000"/>
              </a:solidFill>
              <a:effectLst/>
              <a:latin typeface="Arial" panose="020B0604020202020204" pitchFamily="34" charset="0"/>
            </a:endParaRPr>
          </a:p>
          <a:p>
            <a:pPr rtl="0" fontAlgn="base">
              <a:spcBef>
                <a:spcPts val="0"/>
              </a:spcBef>
              <a:spcAft>
                <a:spcPts val="0"/>
              </a:spcAft>
              <a:buFont typeface="Arial" panose="020B0604020202020204" pitchFamily="34" charset="0"/>
              <a:buChar char="•"/>
            </a:pPr>
            <a:r>
              <a:rPr lang="cs-CZ" sz="2000" b="0" i="0" u="none" strike="noStrike" dirty="0">
                <a:solidFill>
                  <a:srgbClr val="000000"/>
                </a:solidFill>
                <a:effectLst/>
                <a:latin typeface="Arial" panose="020B0604020202020204" pitchFamily="34" charset="0"/>
              </a:rPr>
              <a:t>Periodická obnova společnosti pomocí rituálů, ceremonií či procedur</a:t>
            </a:r>
          </a:p>
        </p:txBody>
      </p:sp>
    </p:spTree>
    <p:extLst>
      <p:ext uri="{BB962C8B-B14F-4D97-AF65-F5344CB8AC3E}">
        <p14:creationId xmlns:p14="http://schemas.microsoft.com/office/powerpoint/2010/main" val="19731059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F96FAE9-986F-5623-E2CD-842E5A01F47E}"/>
              </a:ext>
            </a:extLst>
          </p:cNvPr>
          <p:cNvSpPr>
            <a:spLocks noGrp="1"/>
          </p:cNvSpPr>
          <p:nvPr>
            <p:ph type="title"/>
          </p:nvPr>
        </p:nvSpPr>
        <p:spPr/>
        <p:txBody>
          <a:bodyPr/>
          <a:lstStyle/>
          <a:p>
            <a:r>
              <a:rPr lang="cs-CZ" dirty="0"/>
              <a:t>Vnější a vnitřní determinismus moci</a:t>
            </a:r>
          </a:p>
        </p:txBody>
      </p:sp>
      <p:sp>
        <p:nvSpPr>
          <p:cNvPr id="3" name="Zástupný obsah 2">
            <a:extLst>
              <a:ext uri="{FF2B5EF4-FFF2-40B4-BE49-F238E27FC236}">
                <a16:creationId xmlns:a16="http://schemas.microsoft.com/office/drawing/2014/main" id="{40C989DF-AD56-EA4C-62BE-0232E0E15C8C}"/>
              </a:ext>
            </a:extLst>
          </p:cNvPr>
          <p:cNvSpPr>
            <a:spLocks noGrp="1"/>
          </p:cNvSpPr>
          <p:nvPr>
            <p:ph idx="1"/>
          </p:nvPr>
        </p:nvSpPr>
        <p:spPr/>
        <p:txBody>
          <a:bodyPr>
            <a:normAutofit fontScale="92500"/>
          </a:bodyPr>
          <a:lstStyle/>
          <a:p>
            <a:pPr rtl="0" fontAlgn="base">
              <a:spcBef>
                <a:spcPts val="0"/>
              </a:spcBef>
              <a:spcAft>
                <a:spcPts val="0"/>
              </a:spcAft>
              <a:buFont typeface="Arial" panose="020B0604020202020204" pitchFamily="34" charset="0"/>
              <a:buChar char="•"/>
            </a:pPr>
            <a:r>
              <a:rPr lang="cs-CZ" sz="2400" b="0" i="0" u="none" strike="noStrike" dirty="0">
                <a:solidFill>
                  <a:srgbClr val="000000"/>
                </a:solidFill>
                <a:effectLst/>
                <a:latin typeface="Arial" panose="020B0604020202020204" pitchFamily="34" charset="0"/>
              </a:rPr>
              <a:t>moc podřízena jak </a:t>
            </a:r>
            <a:r>
              <a:rPr lang="cs-CZ" sz="2400" b="0" i="0" u="none" strike="noStrike" dirty="0" err="1">
                <a:solidFill>
                  <a:srgbClr val="000000"/>
                </a:solidFill>
                <a:effectLst/>
                <a:latin typeface="Arial" panose="020B0604020202020204" pitchFamily="34" charset="0"/>
              </a:rPr>
              <a:t>vniřním</a:t>
            </a:r>
            <a:r>
              <a:rPr lang="cs-CZ" sz="2400" b="0" i="0" u="none" strike="noStrike" dirty="0">
                <a:solidFill>
                  <a:srgbClr val="000000"/>
                </a:solidFill>
                <a:effectLst/>
                <a:latin typeface="Arial" panose="020B0604020202020204" pitchFamily="34" charset="0"/>
              </a:rPr>
              <a:t> tak vnějším vlivům</a:t>
            </a:r>
          </a:p>
          <a:p>
            <a:pPr rtl="0" fontAlgn="base">
              <a:spcBef>
                <a:spcPts val="0"/>
              </a:spcBef>
              <a:spcAft>
                <a:spcPts val="0"/>
              </a:spcAft>
              <a:buFont typeface="Arial" panose="020B0604020202020204" pitchFamily="34" charset="0"/>
              <a:buChar char="•"/>
            </a:pPr>
            <a:r>
              <a:rPr lang="cs-CZ" sz="2400" b="0" i="0" u="none" strike="noStrike" dirty="0">
                <a:solidFill>
                  <a:srgbClr val="000000"/>
                </a:solidFill>
                <a:effectLst/>
                <a:latin typeface="Arial" panose="020B0604020202020204" pitchFamily="34" charset="0"/>
              </a:rPr>
              <a:t>každá globální společnost ve vztahu k nepřátelským společnostem, nebezpečných pro vnitřní svrchovanost -</a:t>
            </a:r>
            <a:r>
              <a:rPr lang="cs-CZ" sz="2400" b="1" i="0" u="none" strike="noStrike" dirty="0">
                <a:solidFill>
                  <a:srgbClr val="000000"/>
                </a:solidFill>
                <a:effectLst/>
                <a:latin typeface="Arial" panose="020B0604020202020204" pitchFamily="34" charset="0"/>
              </a:rPr>
              <a:t> vnější HROZBA </a:t>
            </a:r>
            <a:r>
              <a:rPr lang="cs-CZ" sz="2400" b="0" i="0" u="none" strike="noStrike" dirty="0">
                <a:solidFill>
                  <a:srgbClr val="000000"/>
                </a:solidFill>
                <a:effectLst/>
                <a:latin typeface="Arial" panose="020B0604020202020204" pitchFamily="34" charset="0"/>
              </a:rPr>
              <a:t>- potřeba navazovat spojenectví, zdůrazňovat vnitřní jednotu, soudržnost a odlišné rysy</a:t>
            </a:r>
          </a:p>
          <a:p>
            <a:pPr rtl="0" fontAlgn="base">
              <a:spcBef>
                <a:spcPts val="0"/>
              </a:spcBef>
              <a:spcAft>
                <a:spcPts val="0"/>
              </a:spcAft>
              <a:buFont typeface="Arial" panose="020B0604020202020204" pitchFamily="34" charset="0"/>
              <a:buChar char="•"/>
            </a:pPr>
            <a:r>
              <a:rPr lang="cs-CZ" sz="2400" b="0" i="0" u="none" strike="noStrike" dirty="0">
                <a:solidFill>
                  <a:srgbClr val="000000"/>
                </a:solidFill>
                <a:effectLst/>
                <a:latin typeface="Arial" panose="020B0604020202020204" pitchFamily="34" charset="0"/>
              </a:rPr>
              <a:t>moc se udržuje pod tlakem vnějších nebezpečí - i předpokládaných</a:t>
            </a:r>
          </a:p>
          <a:p>
            <a:pPr rtl="0" fontAlgn="base">
              <a:spcBef>
                <a:spcPts val="0"/>
              </a:spcBef>
              <a:spcAft>
                <a:spcPts val="0"/>
              </a:spcAft>
              <a:buFont typeface="Arial" panose="020B0604020202020204" pitchFamily="34" charset="0"/>
              <a:buChar char="•"/>
            </a:pPr>
            <a:r>
              <a:rPr lang="cs-CZ" sz="2400" b="0" i="0" u="none" strike="noStrike" dirty="0">
                <a:solidFill>
                  <a:srgbClr val="000000"/>
                </a:solidFill>
                <a:effectLst/>
                <a:latin typeface="Arial" panose="020B0604020202020204" pitchFamily="34" charset="0"/>
              </a:rPr>
              <a:t>mocenské symboly - poskytují prostředky k potvrzení vnitřní soudržnosti</a:t>
            </a:r>
          </a:p>
          <a:p>
            <a:pPr rtl="0" fontAlgn="base">
              <a:spcBef>
                <a:spcPts val="0"/>
              </a:spcBef>
              <a:spcAft>
                <a:spcPts val="0"/>
              </a:spcAft>
              <a:buFont typeface="Arial" panose="020B0604020202020204" pitchFamily="34" charset="0"/>
              <a:buChar char="•"/>
            </a:pPr>
            <a:r>
              <a:rPr lang="cs-CZ" sz="2400" b="0" i="0" u="none" strike="noStrike" dirty="0">
                <a:solidFill>
                  <a:srgbClr val="000000"/>
                </a:solidFill>
                <a:effectLst/>
                <a:latin typeface="Arial" panose="020B0604020202020204" pitchFamily="34" charset="0"/>
              </a:rPr>
              <a:t>význam symbolů zajišťující reprezentaci vzhledem k vnějšímu</a:t>
            </a:r>
          </a:p>
          <a:p>
            <a:pPr rtl="0" fontAlgn="base">
              <a:spcBef>
                <a:spcPts val="0"/>
              </a:spcBef>
              <a:spcAft>
                <a:spcPts val="0"/>
              </a:spcAft>
              <a:buFont typeface="Arial" panose="020B0604020202020204" pitchFamily="34" charset="0"/>
              <a:buChar char="•"/>
            </a:pPr>
            <a:r>
              <a:rPr lang="cs-CZ" sz="2400" b="1" i="0" u="none" strike="noStrike" dirty="0">
                <a:solidFill>
                  <a:srgbClr val="000000"/>
                </a:solidFill>
                <a:effectLst/>
                <a:latin typeface="Arial" panose="020B0604020202020204" pitchFamily="34" charset="0"/>
              </a:rPr>
              <a:t>Dvojí polarizace </a:t>
            </a:r>
            <a:r>
              <a:rPr lang="cs-CZ" sz="2400" b="0" i="0" u="none" strike="noStrike" dirty="0">
                <a:solidFill>
                  <a:srgbClr val="000000"/>
                </a:solidFill>
                <a:effectLst/>
                <a:latin typeface="Arial" panose="020B0604020202020204" pitchFamily="34" charset="0"/>
              </a:rPr>
              <a:t>- dva druhy moci ve společnosti- náčelník (vně kmene) vs první hodnostář (uvnitř kmene) - oba druhy moci spolu soupeří - dva středy politického systému - vnější a vnitřní vymezení je zásadní pro organizaci moci</a:t>
            </a:r>
          </a:p>
          <a:p>
            <a:pPr rtl="0" fontAlgn="base">
              <a:spcBef>
                <a:spcPts val="0"/>
              </a:spcBef>
              <a:spcAft>
                <a:spcPts val="0"/>
              </a:spcAft>
              <a:buFont typeface="Arial" panose="020B0604020202020204" pitchFamily="34" charset="0"/>
              <a:buChar char="•"/>
            </a:pPr>
            <a:r>
              <a:rPr lang="cs-CZ" sz="2400" b="1" i="0" u="none" strike="noStrike" dirty="0">
                <a:solidFill>
                  <a:srgbClr val="000000"/>
                </a:solidFill>
                <a:effectLst/>
                <a:latin typeface="Arial" panose="020B0604020202020204" pitchFamily="34" charset="0"/>
              </a:rPr>
              <a:t>Asymetrie moci- </a:t>
            </a:r>
            <a:r>
              <a:rPr lang="cs-CZ" sz="2400" b="0" i="0" u="none" strike="noStrike" dirty="0">
                <a:solidFill>
                  <a:srgbClr val="000000"/>
                </a:solidFill>
                <a:effectLst/>
                <a:latin typeface="Arial" panose="020B0604020202020204" pitchFamily="34" charset="0"/>
              </a:rPr>
              <a:t>neexistuje dokonalá homogenní společnost - moc je posilována prohlubováním nerovností - nejsou rovnostářské společnosti - naopak společnosti jsou silně hierarchizovány, na základě, genderu, věku, tříd, kast…</a:t>
            </a:r>
          </a:p>
          <a:p>
            <a:endParaRPr lang="cs-CZ" dirty="0"/>
          </a:p>
        </p:txBody>
      </p:sp>
    </p:spTree>
    <p:extLst>
      <p:ext uri="{BB962C8B-B14F-4D97-AF65-F5344CB8AC3E}">
        <p14:creationId xmlns:p14="http://schemas.microsoft.com/office/powerpoint/2010/main" val="1086909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61B0387-7098-BC08-16E2-5EF10A0C7401}"/>
              </a:ext>
            </a:extLst>
          </p:cNvPr>
          <p:cNvSpPr>
            <a:spLocks noGrp="1"/>
          </p:cNvSpPr>
          <p:nvPr>
            <p:ph type="title"/>
          </p:nvPr>
        </p:nvSpPr>
        <p:spPr/>
        <p:txBody>
          <a:bodyPr/>
          <a:lstStyle/>
          <a:p>
            <a:r>
              <a:rPr lang="cs-CZ" dirty="0"/>
              <a:t>Legitimita moci</a:t>
            </a:r>
          </a:p>
        </p:txBody>
      </p:sp>
      <p:sp>
        <p:nvSpPr>
          <p:cNvPr id="3" name="Zástupný obsah 2">
            <a:extLst>
              <a:ext uri="{FF2B5EF4-FFF2-40B4-BE49-F238E27FC236}">
                <a16:creationId xmlns:a16="http://schemas.microsoft.com/office/drawing/2014/main" id="{597A5D70-C1B4-194B-0F88-EAC2100C78D6}"/>
              </a:ext>
            </a:extLst>
          </p:cNvPr>
          <p:cNvSpPr>
            <a:spLocks noGrp="1"/>
          </p:cNvSpPr>
          <p:nvPr>
            <p:ph idx="1"/>
          </p:nvPr>
        </p:nvSpPr>
        <p:spPr/>
        <p:txBody>
          <a:bodyPr>
            <a:normAutofit fontScale="92500" lnSpcReduction="20000"/>
          </a:bodyPr>
          <a:lstStyle/>
          <a:p>
            <a:pPr rtl="0" fontAlgn="base">
              <a:spcBef>
                <a:spcPts val="0"/>
              </a:spcBef>
              <a:spcAft>
                <a:spcPts val="0"/>
              </a:spcAft>
              <a:buFont typeface="Arial" panose="020B0604020202020204" pitchFamily="34" charset="0"/>
              <a:buChar char="•"/>
            </a:pPr>
            <a:r>
              <a:rPr lang="cs-CZ" sz="2400" b="0" i="0" u="none" strike="noStrike" dirty="0">
                <a:solidFill>
                  <a:srgbClr val="000000"/>
                </a:solidFill>
                <a:effectLst/>
                <a:latin typeface="Arial" panose="020B0604020202020204" pitchFamily="34" charset="0"/>
              </a:rPr>
              <a:t>legitimita moci v sobě zahrnuje zneužití moci</a:t>
            </a:r>
          </a:p>
          <a:p>
            <a:pPr rtl="0" fontAlgn="base">
              <a:spcBef>
                <a:spcPts val="0"/>
              </a:spcBef>
              <a:spcAft>
                <a:spcPts val="0"/>
              </a:spcAft>
              <a:buFont typeface="Arial" panose="020B0604020202020204" pitchFamily="34" charset="0"/>
              <a:buChar char="•"/>
            </a:pPr>
            <a:r>
              <a:rPr lang="cs-CZ" sz="2400" b="0" i="0" u="none" strike="noStrike" dirty="0">
                <a:solidFill>
                  <a:srgbClr val="000000"/>
                </a:solidFill>
                <a:effectLst/>
                <a:latin typeface="Arial" panose="020B0604020202020204" pitchFamily="34" charset="0"/>
              </a:rPr>
              <a:t>Weber - legitimnost jako jedna základních kategorií politické sociologie -&gt; žádná nadvláda se nespokojuje s pouhou poslušností, ale snaží se aby občané souhlasili s pravdou kterou reprezentuje.</a:t>
            </a:r>
          </a:p>
          <a:p>
            <a:pPr rtl="0" fontAlgn="base">
              <a:spcBef>
                <a:spcPts val="0"/>
              </a:spcBef>
              <a:spcAft>
                <a:spcPts val="0"/>
              </a:spcAft>
              <a:buFont typeface="Arial" panose="020B0604020202020204" pitchFamily="34" charset="0"/>
              <a:buChar char="•"/>
            </a:pPr>
            <a:r>
              <a:rPr lang="cs-CZ" sz="2400" b="0" i="0" u="none" strike="noStrike" dirty="0">
                <a:solidFill>
                  <a:srgbClr val="000000"/>
                </a:solidFill>
                <a:effectLst/>
                <a:latin typeface="Arial" panose="020B0604020202020204" pitchFamily="34" charset="0"/>
              </a:rPr>
              <a:t>Weber - Ideální typy legitimní nadvlády - legální (racionální ráz), tradiční( víra a posvátný charakter, v souladu se zvyky), charismatická nadvláda (emocionální ráz, totální důvěru v hrdinu)</a:t>
            </a:r>
          </a:p>
          <a:p>
            <a:pPr rtl="0" fontAlgn="base">
              <a:spcBef>
                <a:spcPts val="0"/>
              </a:spcBef>
              <a:spcAft>
                <a:spcPts val="0"/>
              </a:spcAft>
              <a:buFont typeface="Arial" panose="020B0604020202020204" pitchFamily="34" charset="0"/>
              <a:buChar char="•"/>
            </a:pPr>
            <a:r>
              <a:rPr lang="cs-CZ" sz="2400" b="0" i="0" u="none" strike="noStrike" dirty="0">
                <a:solidFill>
                  <a:srgbClr val="000000"/>
                </a:solidFill>
                <a:effectLst/>
                <a:latin typeface="Arial" panose="020B0604020202020204" pitchFamily="34" charset="0"/>
              </a:rPr>
              <a:t>“Autorita může být definována jako právo, se souhlasem společnosti přiznané jednotlivci nebo skupině, přijímat rozhodnutí týkající se ostatních členů společnosti.”</a:t>
            </a:r>
          </a:p>
          <a:p>
            <a:pPr rtl="0" fontAlgn="base">
              <a:spcBef>
                <a:spcPts val="0"/>
              </a:spcBef>
              <a:spcAft>
                <a:spcPts val="0"/>
              </a:spcAft>
              <a:buFont typeface="Arial" panose="020B0604020202020204" pitchFamily="34" charset="0"/>
              <a:buChar char="•"/>
            </a:pPr>
            <a:r>
              <a:rPr lang="cs-CZ" sz="2400" b="0" i="0" u="none" strike="noStrike" dirty="0">
                <a:solidFill>
                  <a:srgbClr val="000000"/>
                </a:solidFill>
                <a:effectLst/>
                <a:latin typeface="Arial" panose="020B0604020202020204" pitchFamily="34" charset="0"/>
              </a:rPr>
              <a:t>Moc má hranice - ovládaní se pokouší moc udržet v jistých mezích a odvolávají se přitom na formální instituce </a:t>
            </a:r>
            <a:r>
              <a:rPr lang="cs-CZ" sz="2400" b="0" i="0" u="none" strike="noStrike" dirty="0" err="1">
                <a:solidFill>
                  <a:srgbClr val="000000"/>
                </a:solidFill>
                <a:effectLst/>
                <a:latin typeface="Arial" panose="020B0604020202020204" pitchFamily="34" charset="0"/>
              </a:rPr>
              <a:t>aneformální</a:t>
            </a:r>
            <a:r>
              <a:rPr lang="cs-CZ" sz="2400" b="0" i="0" u="none" strike="noStrike" dirty="0">
                <a:solidFill>
                  <a:srgbClr val="000000"/>
                </a:solidFill>
                <a:effectLst/>
                <a:latin typeface="Arial" panose="020B0604020202020204" pitchFamily="34" charset="0"/>
              </a:rPr>
              <a:t> mechanismy.</a:t>
            </a:r>
          </a:p>
          <a:p>
            <a:pPr rtl="0" fontAlgn="base">
              <a:spcBef>
                <a:spcPts val="0"/>
              </a:spcBef>
              <a:spcAft>
                <a:spcPts val="0"/>
              </a:spcAft>
              <a:buFont typeface="Arial" panose="020B0604020202020204" pitchFamily="34" charset="0"/>
              <a:buChar char="•"/>
            </a:pPr>
            <a:r>
              <a:rPr lang="cs-CZ" sz="2400" b="0" i="0" u="none" strike="noStrike" dirty="0">
                <a:solidFill>
                  <a:srgbClr val="000000"/>
                </a:solidFill>
                <a:effectLst/>
                <a:latin typeface="Arial" panose="020B0604020202020204" pitchFamily="34" charset="0"/>
              </a:rPr>
              <a:t>Žádný politický systém není v rovnováze</a:t>
            </a:r>
          </a:p>
          <a:p>
            <a:pPr rtl="0" fontAlgn="base">
              <a:spcBef>
                <a:spcPts val="0"/>
              </a:spcBef>
              <a:spcAft>
                <a:spcPts val="0"/>
              </a:spcAft>
              <a:buFont typeface="Arial" panose="020B0604020202020204" pitchFamily="34" charset="0"/>
              <a:buChar char="•"/>
            </a:pPr>
            <a:r>
              <a:rPr lang="cs-CZ" sz="2400" b="0" i="0" u="none" strike="noStrike" dirty="0" err="1">
                <a:solidFill>
                  <a:srgbClr val="000000"/>
                </a:solidFill>
                <a:effectLst/>
                <a:latin typeface="Arial" panose="020B0604020202020204" pitchFamily="34" charset="0"/>
              </a:rPr>
              <a:t>Gluckman</a:t>
            </a:r>
            <a:r>
              <a:rPr lang="cs-CZ" sz="2400" b="0" i="0" u="none" strike="noStrike" dirty="0">
                <a:solidFill>
                  <a:srgbClr val="000000"/>
                </a:solidFill>
                <a:effectLst/>
                <a:latin typeface="Arial" panose="020B0604020202020204" pitchFamily="34" charset="0"/>
              </a:rPr>
              <a:t> - rituály </a:t>
            </a:r>
            <a:r>
              <a:rPr lang="cs-CZ" sz="2400" b="0" i="0" u="none" strike="noStrike" dirty="0" err="1">
                <a:solidFill>
                  <a:srgbClr val="000000"/>
                </a:solidFill>
                <a:effectLst/>
                <a:latin typeface="Arial" panose="020B0604020202020204" pitchFamily="34" charset="0"/>
              </a:rPr>
              <a:t>vzoupry</a:t>
            </a:r>
            <a:r>
              <a:rPr lang="cs-CZ" sz="2400" b="0" i="0" u="none" strike="noStrike" dirty="0">
                <a:solidFill>
                  <a:srgbClr val="000000"/>
                </a:solidFill>
                <a:effectLst/>
                <a:latin typeface="Arial" panose="020B0604020202020204" pitchFamily="34" charset="0"/>
              </a:rPr>
              <a:t> - </a:t>
            </a:r>
            <a:r>
              <a:rPr lang="cs-CZ" sz="2400" b="0" i="1" u="none" strike="noStrike" dirty="0">
                <a:solidFill>
                  <a:srgbClr val="000000"/>
                </a:solidFill>
                <a:effectLst/>
                <a:latin typeface="Arial" panose="020B0604020202020204" pitchFamily="34" charset="0"/>
              </a:rPr>
              <a:t>nejvyšší léčkou moci je to, že je schopna rituálně sama sebe zpochybnit, aby se ve skutečnosti její vláda ještě upevnila</a:t>
            </a:r>
            <a:endParaRPr lang="cs-CZ" sz="2400" b="0" i="0" u="none" strike="noStrike" dirty="0">
              <a:solidFill>
                <a:srgbClr val="000000"/>
              </a:solidFill>
              <a:effectLst/>
              <a:latin typeface="Arial" panose="020B0604020202020204" pitchFamily="34" charset="0"/>
            </a:endParaRPr>
          </a:p>
          <a:p>
            <a:br>
              <a:rPr lang="cs-CZ" dirty="0"/>
            </a:br>
            <a:endParaRPr lang="cs-CZ" dirty="0"/>
          </a:p>
        </p:txBody>
      </p:sp>
    </p:spTree>
    <p:extLst>
      <p:ext uri="{BB962C8B-B14F-4D97-AF65-F5344CB8AC3E}">
        <p14:creationId xmlns:p14="http://schemas.microsoft.com/office/powerpoint/2010/main" val="26124067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6A4E871-A37C-1850-E12B-3102C41D9B18}"/>
              </a:ext>
            </a:extLst>
          </p:cNvPr>
          <p:cNvSpPr>
            <a:spLocks noGrp="1"/>
          </p:cNvSpPr>
          <p:nvPr>
            <p:ph type="title"/>
          </p:nvPr>
        </p:nvSpPr>
        <p:spPr/>
        <p:txBody>
          <a:bodyPr/>
          <a:lstStyle/>
          <a:p>
            <a:r>
              <a:rPr lang="cs-CZ" dirty="0"/>
              <a:t>Ideální typy vládnutí</a:t>
            </a:r>
          </a:p>
        </p:txBody>
      </p:sp>
      <p:sp>
        <p:nvSpPr>
          <p:cNvPr id="3" name="Zástupný obsah 2">
            <a:extLst>
              <a:ext uri="{FF2B5EF4-FFF2-40B4-BE49-F238E27FC236}">
                <a16:creationId xmlns:a16="http://schemas.microsoft.com/office/drawing/2014/main" id="{3B73C285-2314-73CC-2A16-85656422BBAD}"/>
              </a:ext>
            </a:extLst>
          </p:cNvPr>
          <p:cNvSpPr>
            <a:spLocks noGrp="1"/>
          </p:cNvSpPr>
          <p:nvPr>
            <p:ph idx="1"/>
          </p:nvPr>
        </p:nvSpPr>
        <p:spPr/>
        <p:txBody>
          <a:bodyPr/>
          <a:lstStyle/>
          <a:p>
            <a:pPr rtl="0" fontAlgn="base">
              <a:spcBef>
                <a:spcPts val="0"/>
              </a:spcBef>
              <a:spcAft>
                <a:spcPts val="0"/>
              </a:spcAft>
              <a:buFont typeface="Arial" panose="020B0604020202020204" pitchFamily="34" charset="0"/>
              <a:buChar char="•"/>
            </a:pPr>
            <a:r>
              <a:rPr lang="cs-CZ" sz="2400" b="1" i="0" u="none" strike="noStrike" dirty="0">
                <a:solidFill>
                  <a:srgbClr val="000000"/>
                </a:solidFill>
                <a:effectLst/>
                <a:latin typeface="Arial" panose="020B0604020202020204" pitchFamily="34" charset="0"/>
              </a:rPr>
              <a:t>Legální nadvláda </a:t>
            </a:r>
            <a:r>
              <a:rPr lang="cs-CZ" sz="2400" b="0" i="0" u="none" strike="noStrike" dirty="0">
                <a:solidFill>
                  <a:srgbClr val="000000"/>
                </a:solidFill>
                <a:effectLst/>
                <a:latin typeface="Arial" panose="020B0604020202020204" pitchFamily="34" charset="0"/>
              </a:rPr>
              <a:t>- byrokracie (Weber) -&gt; </a:t>
            </a:r>
            <a:r>
              <a:rPr lang="cs-CZ" sz="2400" b="0" i="0" u="none" strike="noStrike" dirty="0" err="1">
                <a:solidFill>
                  <a:srgbClr val="000000"/>
                </a:solidFill>
                <a:effectLst/>
                <a:latin typeface="Arial" panose="020B0604020202020204" pitchFamily="34" charset="0"/>
              </a:rPr>
              <a:t>Fallers</a:t>
            </a:r>
            <a:r>
              <a:rPr lang="cs-CZ" sz="2400" b="0" i="0" u="none" strike="noStrike" dirty="0">
                <a:solidFill>
                  <a:srgbClr val="000000"/>
                </a:solidFill>
                <a:effectLst/>
                <a:latin typeface="Arial" panose="020B0604020202020204" pitchFamily="34" charset="0"/>
              </a:rPr>
              <a:t> </a:t>
            </a:r>
            <a:r>
              <a:rPr lang="cs-CZ" sz="2400" b="0" i="0" u="none" strike="noStrike" dirty="0" err="1">
                <a:solidFill>
                  <a:srgbClr val="000000"/>
                </a:solidFill>
                <a:effectLst/>
                <a:latin typeface="Arial" panose="020B0604020202020204" pitchFamily="34" charset="0"/>
              </a:rPr>
              <a:t>přecgod</a:t>
            </a:r>
            <a:r>
              <a:rPr lang="cs-CZ" sz="2400" b="0" i="0" u="none" strike="noStrike" dirty="0">
                <a:solidFill>
                  <a:srgbClr val="000000"/>
                </a:solidFill>
                <a:effectLst/>
                <a:latin typeface="Arial" panose="020B0604020202020204" pitchFamily="34" charset="0"/>
              </a:rPr>
              <a:t> od patrimoniální (dědičné) nadvlády k byrokratické systému v moderní </a:t>
            </a:r>
            <a:r>
              <a:rPr lang="cs-CZ" sz="2400" b="0" i="0" u="none" strike="noStrike" dirty="0" err="1">
                <a:solidFill>
                  <a:srgbClr val="000000"/>
                </a:solidFill>
                <a:effectLst/>
                <a:latin typeface="Arial" panose="020B0604020202020204" pitchFamily="34" charset="0"/>
              </a:rPr>
              <a:t>spoelčnosti</a:t>
            </a:r>
            <a:endParaRPr lang="cs-CZ" sz="2400" b="0" i="0" u="none" strike="noStrike" dirty="0">
              <a:solidFill>
                <a:srgbClr val="000000"/>
              </a:solidFill>
              <a:effectLst/>
              <a:latin typeface="Arial" panose="020B0604020202020204" pitchFamily="34" charset="0"/>
            </a:endParaRPr>
          </a:p>
          <a:p>
            <a:pPr rtl="0" fontAlgn="base">
              <a:spcBef>
                <a:spcPts val="0"/>
              </a:spcBef>
              <a:spcAft>
                <a:spcPts val="0"/>
              </a:spcAft>
              <a:buFont typeface="Arial" panose="020B0604020202020204" pitchFamily="34" charset="0"/>
              <a:buChar char="•"/>
            </a:pPr>
            <a:r>
              <a:rPr lang="cs-CZ" sz="2400" b="1" i="0" u="none" strike="noStrike" dirty="0">
                <a:solidFill>
                  <a:srgbClr val="000000"/>
                </a:solidFill>
                <a:effectLst/>
                <a:latin typeface="Arial" panose="020B0604020202020204" pitchFamily="34" charset="0"/>
              </a:rPr>
              <a:t>Tradiční nadvláda </a:t>
            </a:r>
            <a:r>
              <a:rPr lang="cs-CZ" sz="2400" b="0" i="0" u="none" strike="noStrike" dirty="0">
                <a:solidFill>
                  <a:srgbClr val="000000"/>
                </a:solidFill>
                <a:effectLst/>
                <a:latin typeface="Arial" panose="020B0604020202020204" pitchFamily="34" charset="0"/>
              </a:rPr>
              <a:t>- osobní vztahy slouží výhradně k podpoře politické autority, ta na sebe bere různé podoby -&gt; gerontokracie ( moc se pojí se starší generací), patriarchální řád, </a:t>
            </a:r>
            <a:r>
              <a:rPr lang="cs-CZ" sz="2400" b="0" i="0" u="none" strike="noStrike" dirty="0" err="1">
                <a:solidFill>
                  <a:srgbClr val="000000"/>
                </a:solidFill>
                <a:effectLst/>
                <a:latin typeface="Arial" panose="020B0604020202020204" pitchFamily="34" charset="0"/>
              </a:rPr>
              <a:t>patrimonialismus</a:t>
            </a:r>
            <a:r>
              <a:rPr lang="cs-CZ" sz="2400" b="0" i="0" u="none" strike="noStrike" dirty="0">
                <a:solidFill>
                  <a:srgbClr val="000000"/>
                </a:solidFill>
                <a:effectLst/>
                <a:latin typeface="Arial" panose="020B0604020202020204" pitchFamily="34" charset="0"/>
              </a:rPr>
              <a:t> a sultanismus</a:t>
            </a:r>
          </a:p>
          <a:p>
            <a:pPr rtl="0" fontAlgn="base">
              <a:spcBef>
                <a:spcPts val="0"/>
              </a:spcBef>
              <a:spcAft>
                <a:spcPts val="0"/>
              </a:spcAft>
              <a:buFont typeface="Arial" panose="020B0604020202020204" pitchFamily="34" charset="0"/>
              <a:buChar char="•"/>
            </a:pPr>
            <a:r>
              <a:rPr lang="cs-CZ" sz="2400" b="0" i="0" u="none" strike="noStrike" dirty="0" err="1">
                <a:solidFill>
                  <a:srgbClr val="000000"/>
                </a:solidFill>
                <a:effectLst/>
                <a:latin typeface="Arial" panose="020B0604020202020204" pitchFamily="34" charset="0"/>
              </a:rPr>
              <a:t>Nejrozšířenějsí</a:t>
            </a:r>
            <a:r>
              <a:rPr lang="cs-CZ" sz="2400" b="0" i="0" u="none" strike="noStrike" dirty="0">
                <a:solidFill>
                  <a:srgbClr val="000000"/>
                </a:solidFill>
                <a:effectLst/>
                <a:latin typeface="Arial" panose="020B0604020202020204" pitchFamily="34" charset="0"/>
              </a:rPr>
              <a:t> je nadvláda patrimoniální - normou je zvyk, autorita je osobní, nedělí na privátní a osobní sférou</a:t>
            </a:r>
          </a:p>
          <a:p>
            <a:pPr rtl="0" fontAlgn="base">
              <a:spcBef>
                <a:spcPts val="0"/>
              </a:spcBef>
              <a:spcAft>
                <a:spcPts val="0"/>
              </a:spcAft>
              <a:buFont typeface="Arial" panose="020B0604020202020204" pitchFamily="34" charset="0"/>
              <a:buChar char="•"/>
            </a:pPr>
            <a:r>
              <a:rPr lang="cs-CZ" sz="2400" b="0" i="0" u="none" strike="noStrike" dirty="0">
                <a:solidFill>
                  <a:srgbClr val="000000"/>
                </a:solidFill>
                <a:effectLst/>
                <a:latin typeface="Arial" panose="020B0604020202020204" pitchFamily="34" charset="0"/>
              </a:rPr>
              <a:t>Tradiční nadvláda v antropologii je nejvíce</a:t>
            </a:r>
          </a:p>
          <a:p>
            <a:pPr rtl="0" fontAlgn="base">
              <a:spcBef>
                <a:spcPts val="0"/>
              </a:spcBef>
              <a:spcAft>
                <a:spcPts val="0"/>
              </a:spcAft>
              <a:buFont typeface="Arial" panose="020B0604020202020204" pitchFamily="34" charset="0"/>
              <a:buChar char="•"/>
            </a:pPr>
            <a:r>
              <a:rPr lang="cs-CZ" sz="2400" b="1" i="0" u="none" strike="noStrike" dirty="0">
                <a:solidFill>
                  <a:srgbClr val="000000"/>
                </a:solidFill>
                <a:effectLst/>
                <a:latin typeface="Arial" panose="020B0604020202020204" pitchFamily="34" charset="0"/>
              </a:rPr>
              <a:t>charismatická nadvláda </a:t>
            </a:r>
            <a:r>
              <a:rPr lang="cs-CZ" sz="2400" b="0" i="0" u="none" strike="noStrike" dirty="0">
                <a:solidFill>
                  <a:srgbClr val="000000"/>
                </a:solidFill>
                <a:effectLst/>
                <a:latin typeface="Arial" panose="020B0604020202020204" pitchFamily="34" charset="0"/>
              </a:rPr>
              <a:t>- </a:t>
            </a:r>
            <a:r>
              <a:rPr lang="cs-CZ" sz="2400" b="0" i="0" u="none" strike="noStrike" dirty="0" err="1">
                <a:solidFill>
                  <a:srgbClr val="000000"/>
                </a:solidFill>
                <a:effectLst/>
                <a:latin typeface="Arial" panose="020B0604020202020204" pitchFamily="34" charset="0"/>
              </a:rPr>
              <a:t>vyjímečný</a:t>
            </a:r>
            <a:r>
              <a:rPr lang="cs-CZ" sz="2400" b="0" i="0" u="none" strike="noStrike" dirty="0">
                <a:solidFill>
                  <a:srgbClr val="000000"/>
                </a:solidFill>
                <a:effectLst/>
                <a:latin typeface="Arial" panose="020B0604020202020204" pitchFamily="34" charset="0"/>
              </a:rPr>
              <a:t> typ, </a:t>
            </a:r>
            <a:r>
              <a:rPr lang="cs-CZ" sz="2400" b="0" i="0" u="none" strike="noStrike" dirty="0" err="1">
                <a:solidFill>
                  <a:srgbClr val="000000"/>
                </a:solidFill>
                <a:effectLst/>
                <a:latin typeface="Arial" panose="020B0604020202020204" pitchFamily="34" charset="0"/>
              </a:rPr>
              <a:t>revolučná</a:t>
            </a:r>
            <a:r>
              <a:rPr lang="cs-CZ" sz="2400" b="0" i="0" u="none" strike="noStrike" dirty="0">
                <a:solidFill>
                  <a:srgbClr val="000000"/>
                </a:solidFill>
                <a:effectLst/>
                <a:latin typeface="Arial" panose="020B0604020202020204" pitchFamily="34" charset="0"/>
              </a:rPr>
              <a:t> síla, role hrdiny, slouží k rozvratu tradiční nebo </a:t>
            </a:r>
            <a:r>
              <a:rPr lang="cs-CZ" sz="2400" b="0" i="0" u="none" strike="noStrike" dirty="0" err="1">
                <a:solidFill>
                  <a:srgbClr val="000000"/>
                </a:solidFill>
                <a:effectLst/>
                <a:latin typeface="Arial" panose="020B0604020202020204" pitchFamily="34" charset="0"/>
              </a:rPr>
              <a:t>legálná</a:t>
            </a:r>
            <a:r>
              <a:rPr lang="cs-CZ" sz="2400" b="0" i="0" u="none" strike="noStrike" dirty="0">
                <a:solidFill>
                  <a:srgbClr val="000000"/>
                </a:solidFill>
                <a:effectLst/>
                <a:latin typeface="Arial" panose="020B0604020202020204" pitchFamily="34" charset="0"/>
              </a:rPr>
              <a:t> nadvlády — rozkládá tradiční řád a uvolňuje místo utopickému zanícení</a:t>
            </a:r>
          </a:p>
          <a:p>
            <a:endParaRPr lang="cs-CZ" dirty="0"/>
          </a:p>
        </p:txBody>
      </p:sp>
    </p:spTree>
    <p:extLst>
      <p:ext uri="{BB962C8B-B14F-4D97-AF65-F5344CB8AC3E}">
        <p14:creationId xmlns:p14="http://schemas.microsoft.com/office/powerpoint/2010/main" val="13737081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359A451-C3C8-0BB8-1B0D-C812DFA03FDB}"/>
              </a:ext>
            </a:extLst>
          </p:cNvPr>
          <p:cNvSpPr>
            <a:spLocks noGrp="1"/>
          </p:cNvSpPr>
          <p:nvPr>
            <p:ph type="title"/>
          </p:nvPr>
        </p:nvSpPr>
        <p:spPr/>
        <p:txBody>
          <a:bodyPr/>
          <a:lstStyle/>
          <a:p>
            <a:r>
              <a:rPr lang="cs-CZ" dirty="0"/>
              <a:t>Zdroje</a:t>
            </a:r>
          </a:p>
        </p:txBody>
      </p:sp>
      <p:sp>
        <p:nvSpPr>
          <p:cNvPr id="3" name="Zástupný obsah 2">
            <a:extLst>
              <a:ext uri="{FF2B5EF4-FFF2-40B4-BE49-F238E27FC236}">
                <a16:creationId xmlns:a16="http://schemas.microsoft.com/office/drawing/2014/main" id="{15E46E18-CDE6-337D-A3AE-EA43BFAC2FE5}"/>
              </a:ext>
            </a:extLst>
          </p:cNvPr>
          <p:cNvSpPr>
            <a:spLocks noGrp="1"/>
          </p:cNvSpPr>
          <p:nvPr>
            <p:ph idx="1"/>
          </p:nvPr>
        </p:nvSpPr>
        <p:spPr/>
        <p:txBody>
          <a:bodyPr/>
          <a:lstStyle/>
          <a:p>
            <a:r>
              <a:rPr lang="cs-CZ" dirty="0">
                <a:solidFill>
                  <a:srgbClr val="000000"/>
                </a:solidFill>
                <a:effectLst/>
              </a:rPr>
              <a:t>Z kurzu</a:t>
            </a:r>
          </a:p>
          <a:p>
            <a:r>
              <a:rPr lang="en-US" dirty="0">
                <a:solidFill>
                  <a:srgbClr val="000000"/>
                </a:solidFill>
                <a:effectLst/>
              </a:rPr>
              <a:t>Jenny Huberman (2020) What to Do with Surveillance Capitalism?, Anthropology Now, 12:2, 94-100, DOI: 10.1080/19428200.2020.1824760</a:t>
            </a:r>
            <a:endParaRPr lang="cs-CZ" dirty="0">
              <a:solidFill>
                <a:srgbClr val="000000"/>
              </a:solidFill>
              <a:effectLst/>
            </a:endParaRPr>
          </a:p>
          <a:p>
            <a:r>
              <a:rPr lang="cs-CZ" dirty="0">
                <a:solidFill>
                  <a:srgbClr val="000000"/>
                </a:solidFill>
              </a:rPr>
              <a:t>Zdroje obrázků google.com</a:t>
            </a:r>
            <a:endParaRPr lang="cs-CZ" dirty="0"/>
          </a:p>
        </p:txBody>
      </p:sp>
    </p:spTree>
    <p:extLst>
      <p:ext uri="{BB962C8B-B14F-4D97-AF65-F5344CB8AC3E}">
        <p14:creationId xmlns:p14="http://schemas.microsoft.com/office/powerpoint/2010/main" val="2049227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06428F0-F511-736E-1BBB-14C7FE7401B9}"/>
              </a:ext>
            </a:extLst>
          </p:cNvPr>
          <p:cNvSpPr>
            <a:spLocks noGrp="1"/>
          </p:cNvSpPr>
          <p:nvPr>
            <p:ph type="title"/>
          </p:nvPr>
        </p:nvSpPr>
        <p:spPr/>
        <p:txBody>
          <a:bodyPr/>
          <a:lstStyle/>
          <a:p>
            <a:r>
              <a:rPr lang="cs-CZ" dirty="0"/>
              <a:t>Michel Foucault – Dohlížet a trestat (1975)</a:t>
            </a:r>
          </a:p>
        </p:txBody>
      </p:sp>
      <p:sp>
        <p:nvSpPr>
          <p:cNvPr id="3" name="Zástupný obsah 2">
            <a:extLst>
              <a:ext uri="{FF2B5EF4-FFF2-40B4-BE49-F238E27FC236}">
                <a16:creationId xmlns:a16="http://schemas.microsoft.com/office/drawing/2014/main" id="{B945DB81-BF03-9C27-E180-31B0E7208FEA}"/>
              </a:ext>
            </a:extLst>
          </p:cNvPr>
          <p:cNvSpPr>
            <a:spLocks noGrp="1"/>
          </p:cNvSpPr>
          <p:nvPr>
            <p:ph idx="1"/>
          </p:nvPr>
        </p:nvSpPr>
        <p:spPr>
          <a:xfrm>
            <a:off x="838200" y="1825625"/>
            <a:ext cx="8189422" cy="5060960"/>
          </a:xfrm>
        </p:spPr>
        <p:txBody>
          <a:bodyPr>
            <a:normAutofit fontScale="77500" lnSpcReduction="20000"/>
          </a:bodyPr>
          <a:lstStyle/>
          <a:p>
            <a:pPr>
              <a:lnSpc>
                <a:spcPct val="120000"/>
              </a:lnSpc>
            </a:pPr>
            <a:r>
              <a:rPr lang="cs-CZ" sz="3600" dirty="0"/>
              <a:t>2020 Foucault ožívá, morová opatření vs. Covid</a:t>
            </a:r>
          </a:p>
          <a:p>
            <a:pPr rtl="0">
              <a:lnSpc>
                <a:spcPct val="120000"/>
              </a:lnSpc>
              <a:spcBef>
                <a:spcPts val="0"/>
              </a:spcBef>
              <a:spcAft>
                <a:spcPts val="0"/>
              </a:spcAft>
            </a:pPr>
            <a:r>
              <a:rPr lang="cs-CZ" sz="2300" b="0" i="0" u="none" strike="noStrike" dirty="0">
                <a:solidFill>
                  <a:srgbClr val="000000"/>
                </a:solidFill>
                <a:effectLst/>
                <a:latin typeface="Arial" panose="020B0604020202020204" pitchFamily="34" charset="0"/>
              </a:rPr>
              <a:t>Popisuje Dohled nad nakaženým městem, systém kontroly živých a mrtvých - permanentní registrace</a:t>
            </a:r>
            <a:endParaRPr lang="cs-CZ" sz="3600" dirty="0">
              <a:effectLst/>
            </a:endParaRPr>
          </a:p>
          <a:p>
            <a:pPr rtl="0">
              <a:lnSpc>
                <a:spcPct val="120000"/>
              </a:lnSpc>
              <a:spcBef>
                <a:spcPts val="0"/>
              </a:spcBef>
              <a:spcAft>
                <a:spcPts val="0"/>
              </a:spcAft>
            </a:pPr>
            <a:r>
              <a:rPr lang="cs-CZ" sz="2300" b="0" i="0" u="none" strike="noStrike" dirty="0">
                <a:solidFill>
                  <a:srgbClr val="000000"/>
                </a:solidFill>
                <a:effectLst/>
                <a:latin typeface="Arial" panose="020B0604020202020204" pitchFamily="34" charset="0"/>
              </a:rPr>
              <a:t>“</a:t>
            </a:r>
            <a:r>
              <a:rPr lang="cs-CZ" sz="2300" b="0" i="1" u="none" strike="noStrike" dirty="0">
                <a:solidFill>
                  <a:srgbClr val="000000"/>
                </a:solidFill>
                <a:effectLst/>
                <a:latin typeface="Arial" panose="020B0604020202020204" pitchFamily="34" charset="0"/>
              </a:rPr>
              <a:t>Vztah každého jedince k jeho nemoci a k jeho smrti vede skrz zástupce moci, skrz registraci, kterou provádějí a skrz rozhodnutí, která vynášejí</a:t>
            </a:r>
            <a:r>
              <a:rPr lang="cs-CZ" sz="2300" b="0" i="0" u="none" strike="noStrike" dirty="0">
                <a:solidFill>
                  <a:srgbClr val="000000"/>
                </a:solidFill>
                <a:effectLst/>
                <a:latin typeface="Arial" panose="020B0604020202020204" pitchFamily="34" charset="0"/>
              </a:rPr>
              <a:t>.”</a:t>
            </a:r>
          </a:p>
          <a:p>
            <a:pPr marL="0" indent="0" rtl="0">
              <a:lnSpc>
                <a:spcPct val="120000"/>
              </a:lnSpc>
              <a:spcBef>
                <a:spcPts val="0"/>
              </a:spcBef>
              <a:spcAft>
                <a:spcPts val="0"/>
              </a:spcAft>
              <a:buNone/>
            </a:pPr>
            <a:endParaRPr lang="cs-CZ" sz="3600" dirty="0">
              <a:effectLst/>
            </a:endParaRPr>
          </a:p>
          <a:p>
            <a:pPr rtl="0">
              <a:lnSpc>
                <a:spcPct val="120000"/>
              </a:lnSpc>
              <a:spcBef>
                <a:spcPts val="0"/>
              </a:spcBef>
              <a:spcAft>
                <a:spcPts val="0"/>
              </a:spcAft>
            </a:pPr>
            <a:r>
              <a:rPr lang="cs-CZ" sz="2300" b="0" i="0" u="none" strike="noStrike" dirty="0">
                <a:solidFill>
                  <a:srgbClr val="000000"/>
                </a:solidFill>
                <a:effectLst/>
                <a:latin typeface="Arial" panose="020B0604020202020204" pitchFamily="34" charset="0"/>
              </a:rPr>
              <a:t>mor podněcuje disciplinární schéma,  vyžaduje do hloubky organizovaný dohled a kontrolu, intenzifikaci a rozvětvení moci.</a:t>
            </a:r>
          </a:p>
          <a:p>
            <a:pPr rtl="0">
              <a:lnSpc>
                <a:spcPct val="120000"/>
              </a:lnSpc>
              <a:spcBef>
                <a:spcPts val="0"/>
              </a:spcBef>
              <a:spcAft>
                <a:spcPts val="0"/>
              </a:spcAft>
            </a:pPr>
            <a:r>
              <a:rPr lang="cs-CZ" sz="2300" b="0" i="0" u="none" strike="noStrike" dirty="0">
                <a:solidFill>
                  <a:srgbClr val="000000"/>
                </a:solidFill>
                <a:effectLst/>
                <a:latin typeface="Arial" panose="020B0604020202020204" pitchFamily="34" charset="0"/>
              </a:rPr>
              <a:t>mor vs. lepra - odlišný přístup - kontrolován vs. Ponechán</a:t>
            </a:r>
          </a:p>
          <a:p>
            <a:pPr rtl="0">
              <a:lnSpc>
                <a:spcPct val="120000"/>
              </a:lnSpc>
              <a:spcBef>
                <a:spcPts val="0"/>
              </a:spcBef>
              <a:spcAft>
                <a:spcPts val="0"/>
              </a:spcAft>
            </a:pPr>
            <a:r>
              <a:rPr lang="cs-CZ" sz="2300" b="0" i="0" u="none" strike="noStrike" dirty="0">
                <a:solidFill>
                  <a:srgbClr val="000000"/>
                </a:solidFill>
                <a:effectLst/>
                <a:latin typeface="Arial" panose="020B0604020202020204" pitchFamily="34" charset="0"/>
              </a:rPr>
              <a:t>lepra - sen o čistém společenství, mor - sen o disciplinární společnosti = dva způsoby, jak vykonávat moc nad lidmi, jak kontrolovat vztahy mezi nimi, jak rozplétat jejich nebezpečné svazky</a:t>
            </a:r>
          </a:p>
          <a:p>
            <a:pPr rtl="0">
              <a:lnSpc>
                <a:spcPct val="120000"/>
              </a:lnSpc>
              <a:spcBef>
                <a:spcPts val="0"/>
              </a:spcBef>
              <a:spcAft>
                <a:spcPts val="0"/>
              </a:spcAft>
            </a:pPr>
            <a:endParaRPr lang="cs-CZ" sz="3600" dirty="0">
              <a:effectLst/>
            </a:endParaRPr>
          </a:p>
          <a:p>
            <a:pPr rtl="0">
              <a:lnSpc>
                <a:spcPct val="120000"/>
              </a:lnSpc>
              <a:spcBef>
                <a:spcPts val="0"/>
              </a:spcBef>
              <a:spcAft>
                <a:spcPts val="0"/>
              </a:spcAft>
            </a:pPr>
            <a:r>
              <a:rPr lang="cs-CZ" sz="2300" b="0" i="0" u="none" strike="noStrike" dirty="0">
                <a:solidFill>
                  <a:srgbClr val="000000"/>
                </a:solidFill>
                <a:effectLst/>
                <a:latin typeface="Arial" panose="020B0604020202020204" pitchFamily="34" charset="0"/>
              </a:rPr>
              <a:t>morová nákaza jako společnost dokonalé disciplíny - utopie dokonale ovládaného města</a:t>
            </a:r>
          </a:p>
          <a:p>
            <a:pPr rtl="0">
              <a:lnSpc>
                <a:spcPct val="120000"/>
              </a:lnSpc>
              <a:spcBef>
                <a:spcPts val="0"/>
              </a:spcBef>
              <a:spcAft>
                <a:spcPts val="0"/>
              </a:spcAft>
            </a:pPr>
            <a:endParaRPr lang="cs-CZ" sz="3600" dirty="0">
              <a:effectLst/>
            </a:endParaRPr>
          </a:p>
          <a:p>
            <a:endParaRPr lang="cs-CZ" dirty="0"/>
          </a:p>
          <a:p>
            <a:endParaRPr lang="cs-CZ" dirty="0"/>
          </a:p>
          <a:p>
            <a:endParaRPr lang="cs-CZ" dirty="0"/>
          </a:p>
        </p:txBody>
      </p:sp>
      <p:pic>
        <p:nvPicPr>
          <p:cNvPr id="9" name="Obrázek 8" descr="Obsah obrázku text, snímek obrazovky, Písmo, číslo&#10;&#10;Popis byl vytvořen automaticky">
            <a:extLst>
              <a:ext uri="{FF2B5EF4-FFF2-40B4-BE49-F238E27FC236}">
                <a16:creationId xmlns:a16="http://schemas.microsoft.com/office/drawing/2014/main" id="{C64F9DFD-EE0E-F140-309E-ED34FD9F87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74145" y="1290554"/>
            <a:ext cx="2584374" cy="5596031"/>
          </a:xfrm>
          <a:prstGeom prst="rect">
            <a:avLst/>
          </a:prstGeom>
        </p:spPr>
      </p:pic>
    </p:spTree>
    <p:extLst>
      <p:ext uri="{BB962C8B-B14F-4D97-AF65-F5344CB8AC3E}">
        <p14:creationId xmlns:p14="http://schemas.microsoft.com/office/powerpoint/2010/main" val="2553908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5131FA6-84A8-DD15-34EA-9FFFB0459DFD}"/>
              </a:ext>
            </a:extLst>
          </p:cNvPr>
          <p:cNvSpPr>
            <a:spLocks noGrp="1"/>
          </p:cNvSpPr>
          <p:nvPr>
            <p:ph type="title"/>
          </p:nvPr>
        </p:nvSpPr>
        <p:spPr/>
        <p:txBody>
          <a:bodyPr/>
          <a:lstStyle/>
          <a:p>
            <a:r>
              <a:rPr lang="cs-CZ" dirty="0" err="1"/>
              <a:t>Panoptikon</a:t>
            </a:r>
            <a:endParaRPr lang="cs-CZ" dirty="0"/>
          </a:p>
        </p:txBody>
      </p:sp>
      <p:sp>
        <p:nvSpPr>
          <p:cNvPr id="8" name="Zástupný obsah 7">
            <a:extLst>
              <a:ext uri="{FF2B5EF4-FFF2-40B4-BE49-F238E27FC236}">
                <a16:creationId xmlns:a16="http://schemas.microsoft.com/office/drawing/2014/main" id="{39C071B6-821B-ECC6-CD7F-5A1CF0E9EECC}"/>
              </a:ext>
            </a:extLst>
          </p:cNvPr>
          <p:cNvSpPr>
            <a:spLocks noGrp="1"/>
          </p:cNvSpPr>
          <p:nvPr>
            <p:ph sz="half" idx="2"/>
          </p:nvPr>
        </p:nvSpPr>
        <p:spPr>
          <a:xfrm>
            <a:off x="640773" y="1898361"/>
            <a:ext cx="5680364" cy="4351338"/>
          </a:xfrm>
        </p:spPr>
        <p:txBody>
          <a:bodyPr>
            <a:normAutofit lnSpcReduction="10000"/>
          </a:bodyPr>
          <a:lstStyle/>
          <a:p>
            <a:r>
              <a:rPr lang="cs-CZ" dirty="0"/>
              <a:t>Jeremy </a:t>
            </a:r>
            <a:r>
              <a:rPr lang="cs-CZ" dirty="0" err="1"/>
              <a:t>Bentham</a:t>
            </a:r>
            <a:r>
              <a:rPr lang="cs-CZ" dirty="0"/>
              <a:t> 1785 architektonický návrh budovy</a:t>
            </a:r>
          </a:p>
          <a:p>
            <a:pPr rtl="0">
              <a:spcBef>
                <a:spcPts val="0"/>
              </a:spcBef>
              <a:spcAft>
                <a:spcPts val="0"/>
              </a:spcAft>
            </a:pPr>
            <a:r>
              <a:rPr lang="cs-CZ" sz="1800" b="0" i="0" u="none" strike="noStrike" dirty="0">
                <a:solidFill>
                  <a:srgbClr val="000000"/>
                </a:solidFill>
                <a:effectLst/>
                <a:latin typeface="Arial" panose="020B0604020202020204" pitchFamily="34" charset="0"/>
              </a:rPr>
              <a:t> - navrhl </a:t>
            </a:r>
            <a:r>
              <a:rPr lang="cs-CZ" sz="1800" b="0" i="0" u="none" strike="noStrike" dirty="0" err="1">
                <a:solidFill>
                  <a:srgbClr val="000000"/>
                </a:solidFill>
                <a:effectLst/>
                <a:latin typeface="Arial" panose="020B0604020202020204" pitchFamily="34" charset="0"/>
              </a:rPr>
              <a:t>panoptikon</a:t>
            </a:r>
            <a:r>
              <a:rPr lang="cs-CZ" sz="1800" b="0" i="0" u="none" strike="noStrike" dirty="0">
                <a:solidFill>
                  <a:srgbClr val="000000"/>
                </a:solidFill>
                <a:effectLst/>
                <a:latin typeface="Arial" panose="020B0604020202020204" pitchFamily="34" charset="0"/>
              </a:rPr>
              <a:t> jako budovu - na dvou principech - moc musí být viditelná (uvězněný má neustále před očima vysokou siluetu centrální věže, odkud je špehován)  a neuvěřitelná(uvězněný nesmí nikdy vědět je- </a:t>
            </a:r>
            <a:r>
              <a:rPr lang="cs-CZ" sz="1800" b="0" i="0" u="none" strike="noStrike" dirty="0" err="1">
                <a:solidFill>
                  <a:srgbClr val="000000"/>
                </a:solidFill>
                <a:effectLst/>
                <a:latin typeface="Arial" panose="020B0604020202020204" pitchFamily="34" charset="0"/>
              </a:rPr>
              <a:t>li</a:t>
            </a:r>
            <a:r>
              <a:rPr lang="cs-CZ" sz="1800" b="0" i="0" u="none" strike="noStrike" dirty="0">
                <a:solidFill>
                  <a:srgbClr val="000000"/>
                </a:solidFill>
                <a:effectLst/>
                <a:latin typeface="Arial" panose="020B0604020202020204" pitchFamily="34" charset="0"/>
              </a:rPr>
              <a:t> v daném okamžiku pozorován, musí si však být jist, že je to kdykoli možné…</a:t>
            </a:r>
            <a:endParaRPr lang="cs-CZ" dirty="0">
              <a:effectLst/>
            </a:endParaRPr>
          </a:p>
          <a:p>
            <a:pPr rtl="0">
              <a:spcBef>
                <a:spcPts val="0"/>
              </a:spcBef>
              <a:spcAft>
                <a:spcPts val="0"/>
              </a:spcAft>
            </a:pPr>
            <a:r>
              <a:rPr lang="cs-CZ" sz="1800" b="0" i="0" u="none" strike="noStrike" dirty="0">
                <a:solidFill>
                  <a:srgbClr val="000000"/>
                </a:solidFill>
                <a:effectLst/>
                <a:latin typeface="Arial" panose="020B0604020202020204" pitchFamily="34" charset="0"/>
              </a:rPr>
              <a:t>dozorce z centrální věže vidí vše, aniž by byl viděn - automatizace moci, dozorce není potřeba-&gt;</a:t>
            </a:r>
            <a:endParaRPr lang="cs-CZ" dirty="0">
              <a:effectLst/>
            </a:endParaRPr>
          </a:p>
          <a:p>
            <a:pPr rtl="0">
              <a:spcBef>
                <a:spcPts val="0"/>
              </a:spcBef>
              <a:spcAft>
                <a:spcPts val="0"/>
              </a:spcAft>
            </a:pPr>
            <a:r>
              <a:rPr lang="cs-CZ" sz="1800" b="0" i="0" u="none" strike="noStrike" dirty="0">
                <a:solidFill>
                  <a:srgbClr val="000000"/>
                </a:solidFill>
                <a:effectLst/>
                <a:latin typeface="Arial" panose="020B0604020202020204" pitchFamily="34" charset="0"/>
              </a:rPr>
              <a:t>“Skutečné podřízení se rodí mechanicky z fiktivního vztahu. </a:t>
            </a:r>
            <a:r>
              <a:rPr lang="cs-CZ" sz="1800" b="1" i="0" u="none" strike="noStrike" dirty="0">
                <a:solidFill>
                  <a:srgbClr val="000000"/>
                </a:solidFill>
                <a:effectLst/>
                <a:latin typeface="Arial" panose="020B0604020202020204" pitchFamily="34" charset="0"/>
              </a:rPr>
              <a:t>Tak není nutné použít násilné prostředky pro donucení odsouzeného k dobrému chování, blázna ke klidu, dělníka k práci, školáka k píli při učení, nemocného k poslušnosti příkazů</a:t>
            </a:r>
            <a:r>
              <a:rPr lang="cs-CZ" sz="1800" b="0" i="0" u="none" strike="noStrike" dirty="0">
                <a:solidFill>
                  <a:srgbClr val="000000"/>
                </a:solidFill>
                <a:effectLst/>
                <a:latin typeface="Arial" panose="020B0604020202020204" pitchFamily="34" charset="0"/>
              </a:rPr>
              <a:t>. Panoptikální instituce fungují bez mříží, řetězů, těžkých zámků.</a:t>
            </a:r>
            <a:endParaRPr lang="cs-CZ" dirty="0">
              <a:effectLst/>
            </a:endParaRPr>
          </a:p>
          <a:p>
            <a:endParaRPr lang="cs-CZ" dirty="0"/>
          </a:p>
          <a:p>
            <a:endParaRPr lang="cs-CZ" dirty="0"/>
          </a:p>
        </p:txBody>
      </p:sp>
      <p:pic>
        <p:nvPicPr>
          <p:cNvPr id="7" name="Obrázek 6" descr="Obsah obrázku budova, interiér, opuštěné, průzkum&#10;&#10;Popis byl vytvořen automaticky">
            <a:extLst>
              <a:ext uri="{FF2B5EF4-FFF2-40B4-BE49-F238E27FC236}">
                <a16:creationId xmlns:a16="http://schemas.microsoft.com/office/drawing/2014/main" id="{9B567A50-1C37-3D73-6B04-6C16D469D8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90915" y="3784904"/>
            <a:ext cx="5062539" cy="3037523"/>
          </a:xfrm>
          <a:prstGeom prst="rect">
            <a:avLst/>
          </a:prstGeom>
        </p:spPr>
      </p:pic>
      <p:pic>
        <p:nvPicPr>
          <p:cNvPr id="12" name="Zástupný obsah 11" descr="Obsah obrázku skica, kresba, budova, kruh&#10;&#10;Popis byl vytvořen automaticky">
            <a:extLst>
              <a:ext uri="{FF2B5EF4-FFF2-40B4-BE49-F238E27FC236}">
                <a16:creationId xmlns:a16="http://schemas.microsoft.com/office/drawing/2014/main" id="{8B0E36AA-01C7-AC37-70CC-EB6E247DD01C}"/>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9029699" y="413133"/>
            <a:ext cx="2833255" cy="3124524"/>
          </a:xfrm>
        </p:spPr>
      </p:pic>
      <p:pic>
        <p:nvPicPr>
          <p:cNvPr id="14" name="Obrázek 13" descr="Obsah obrázku budova&#10;&#10;Popis byl vytvořen automaticky s nízkou mírou spolehlivosti">
            <a:extLst>
              <a:ext uri="{FF2B5EF4-FFF2-40B4-BE49-F238E27FC236}">
                <a16:creationId xmlns:a16="http://schemas.microsoft.com/office/drawing/2014/main" id="{1A1B96B3-0F2F-1F32-935C-30845404AA1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99093" y="913357"/>
            <a:ext cx="2152650" cy="2124075"/>
          </a:xfrm>
          <a:prstGeom prst="rect">
            <a:avLst/>
          </a:prstGeom>
        </p:spPr>
      </p:pic>
    </p:spTree>
    <p:extLst>
      <p:ext uri="{BB962C8B-B14F-4D97-AF65-F5344CB8AC3E}">
        <p14:creationId xmlns:p14="http://schemas.microsoft.com/office/powerpoint/2010/main" val="829491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BCC8BF5-0A12-624F-F560-136A8F3C785A}"/>
              </a:ext>
            </a:extLst>
          </p:cNvPr>
          <p:cNvSpPr>
            <a:spLocks noGrp="1"/>
          </p:cNvSpPr>
          <p:nvPr>
            <p:ph type="title"/>
          </p:nvPr>
        </p:nvSpPr>
        <p:spPr/>
        <p:txBody>
          <a:bodyPr/>
          <a:lstStyle/>
          <a:p>
            <a:r>
              <a:rPr lang="cs-CZ" dirty="0" err="1"/>
              <a:t>Panoptikon</a:t>
            </a:r>
            <a:endParaRPr lang="cs-CZ" dirty="0"/>
          </a:p>
        </p:txBody>
      </p:sp>
      <p:sp>
        <p:nvSpPr>
          <p:cNvPr id="3" name="Zástupný obsah 2">
            <a:extLst>
              <a:ext uri="{FF2B5EF4-FFF2-40B4-BE49-F238E27FC236}">
                <a16:creationId xmlns:a16="http://schemas.microsoft.com/office/drawing/2014/main" id="{8A464F35-3C32-52D7-31E3-0A98E7FFF57E}"/>
              </a:ext>
            </a:extLst>
          </p:cNvPr>
          <p:cNvSpPr>
            <a:spLocks noGrp="1"/>
          </p:cNvSpPr>
          <p:nvPr>
            <p:ph sz="half" idx="1"/>
          </p:nvPr>
        </p:nvSpPr>
        <p:spPr/>
        <p:txBody>
          <a:bodyPr>
            <a:normAutofit fontScale="77500" lnSpcReduction="20000"/>
          </a:bodyPr>
          <a:lstStyle/>
          <a:p>
            <a:pPr marL="0" indent="0" rtl="0">
              <a:spcBef>
                <a:spcPts val="0"/>
              </a:spcBef>
              <a:spcAft>
                <a:spcPts val="0"/>
              </a:spcAft>
              <a:buNone/>
            </a:pPr>
            <a:r>
              <a:rPr lang="cs-CZ" sz="2800" b="0" i="0" u="none" strike="noStrike" dirty="0">
                <a:solidFill>
                  <a:srgbClr val="000000"/>
                </a:solidFill>
                <a:effectLst/>
                <a:latin typeface="Arial" panose="020B0604020202020204" pitchFamily="34" charset="0"/>
              </a:rPr>
              <a:t>-&gt; nástroj dohledu nad zavřenými nenormálními těly, věž s celami skrze které proudí světlo, není vidět na strážní věž, ze které dohlíží dozorce</a:t>
            </a:r>
            <a:endParaRPr lang="cs-CZ" dirty="0">
              <a:effectLst/>
            </a:endParaRPr>
          </a:p>
          <a:p>
            <a:pPr rtl="0">
              <a:spcBef>
                <a:spcPts val="0"/>
              </a:spcBef>
              <a:spcAft>
                <a:spcPts val="0"/>
              </a:spcAft>
            </a:pPr>
            <a:r>
              <a:rPr lang="cs-CZ" sz="2800" b="0" i="0" u="none" strike="noStrike" dirty="0">
                <a:solidFill>
                  <a:srgbClr val="000000"/>
                </a:solidFill>
                <a:effectLst/>
                <a:latin typeface="Arial" panose="020B0604020202020204" pitchFamily="34" charset="0"/>
              </a:rPr>
              <a:t>“Tolik klecí, tolik malých divadel, kde je každý herec sám, dokonale individualizovaný a neustále viditelný” </a:t>
            </a:r>
          </a:p>
          <a:p>
            <a:pPr marL="0" indent="0" rtl="0">
              <a:spcBef>
                <a:spcPts val="0"/>
              </a:spcBef>
              <a:spcAft>
                <a:spcPts val="0"/>
              </a:spcAft>
              <a:buNone/>
            </a:pPr>
            <a:r>
              <a:rPr lang="cs-CZ" sz="2800" b="0" i="0" u="none" strike="noStrike" dirty="0">
                <a:solidFill>
                  <a:srgbClr val="000000"/>
                </a:solidFill>
                <a:effectLst/>
                <a:latin typeface="Arial" panose="020B0604020202020204" pitchFamily="34" charset="0"/>
              </a:rPr>
              <a:t>-&gt; </a:t>
            </a:r>
            <a:r>
              <a:rPr lang="cs-CZ" sz="2800" b="1" i="0" u="none" strike="noStrike" dirty="0">
                <a:solidFill>
                  <a:srgbClr val="000000"/>
                </a:solidFill>
                <a:effectLst/>
                <a:latin typeface="Arial" panose="020B0604020202020204" pitchFamily="34" charset="0"/>
              </a:rPr>
              <a:t>umožňuje bez ustání vidět a okamžitě rozeznávat, převrací princip žaláře a jeho tři funkce - uzavřít, zbavit světla, skrýt - plné světlo a pohled dozorce uzavírají lépe než temnota, ta spíše ochraňuje, viditelnost je past, je viděn ale nevidí, je objektem informace, nikdy subjektem komunikace</a:t>
            </a:r>
            <a:endParaRPr lang="cs-CZ" b="1" dirty="0">
              <a:effectLst/>
            </a:endParaRPr>
          </a:p>
          <a:p>
            <a:endParaRPr lang="cs-CZ" dirty="0"/>
          </a:p>
        </p:txBody>
      </p:sp>
      <p:sp>
        <p:nvSpPr>
          <p:cNvPr id="4" name="Zástupný obsah 3">
            <a:extLst>
              <a:ext uri="{FF2B5EF4-FFF2-40B4-BE49-F238E27FC236}">
                <a16:creationId xmlns:a16="http://schemas.microsoft.com/office/drawing/2014/main" id="{860AE51C-E979-FE44-0A2E-6674879CFC62}"/>
              </a:ext>
            </a:extLst>
          </p:cNvPr>
          <p:cNvSpPr>
            <a:spLocks noGrp="1"/>
          </p:cNvSpPr>
          <p:nvPr>
            <p:ph sz="half" idx="2"/>
          </p:nvPr>
        </p:nvSpPr>
        <p:spPr>
          <a:xfrm>
            <a:off x="6172200" y="964276"/>
            <a:ext cx="5181600" cy="5212687"/>
          </a:xfrm>
        </p:spPr>
        <p:txBody>
          <a:bodyPr>
            <a:noAutofit/>
          </a:bodyPr>
          <a:lstStyle/>
          <a:p>
            <a:r>
              <a:rPr lang="cs-CZ" sz="2400" b="0" i="0" u="none" strike="noStrike" dirty="0">
                <a:solidFill>
                  <a:srgbClr val="000000"/>
                </a:solidFill>
                <a:effectLst/>
                <a:latin typeface="Arial" panose="020B0604020202020204" pitchFamily="34" charset="0"/>
              </a:rPr>
              <a:t>Hlavní účinek </a:t>
            </a:r>
            <a:r>
              <a:rPr lang="cs-CZ" sz="2400" b="0" i="0" u="none" strike="noStrike" dirty="0" err="1">
                <a:solidFill>
                  <a:srgbClr val="000000"/>
                </a:solidFill>
                <a:effectLst/>
                <a:latin typeface="Arial" panose="020B0604020202020204" pitchFamily="34" charset="0"/>
              </a:rPr>
              <a:t>panoptikonu</a:t>
            </a:r>
            <a:r>
              <a:rPr lang="cs-CZ" sz="2400" b="0" i="0" u="none" strike="noStrike" dirty="0">
                <a:solidFill>
                  <a:srgbClr val="000000"/>
                </a:solidFill>
                <a:effectLst/>
                <a:latin typeface="Arial" panose="020B0604020202020204" pitchFamily="34" charset="0"/>
              </a:rPr>
              <a:t> - zavést u vězněného vědomý a nepřetržitý stav viditelnosti, který zajišťuje automatické fungování moci. Způsobit aby dohlížení bylo permanentní ve svých účincích, byť by bylo nesoustavné ve své činnosti. Aby dokonalost moc vedla k tomu, že aktuálnost jejího vykonávání bude zbytečná: aby byl tento architektonický aparát strojem, který by vytvářel a udržoval mocenské vztahy nezávisle na tom, kdo je vykonává. aby věznění byli chyceni v situaci působení moci, jejímiž nositeli mohou být sami.</a:t>
            </a:r>
            <a:endParaRPr lang="cs-CZ" sz="2400" dirty="0"/>
          </a:p>
        </p:txBody>
      </p:sp>
    </p:spTree>
    <p:extLst>
      <p:ext uri="{BB962C8B-B14F-4D97-AF65-F5344CB8AC3E}">
        <p14:creationId xmlns:p14="http://schemas.microsoft.com/office/powerpoint/2010/main" val="5831990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E733D4C-9A75-BAC4-0DB2-AA2A34DDA1E3}"/>
              </a:ext>
            </a:extLst>
          </p:cNvPr>
          <p:cNvSpPr>
            <a:spLocks noGrp="1"/>
          </p:cNvSpPr>
          <p:nvPr>
            <p:ph type="title"/>
          </p:nvPr>
        </p:nvSpPr>
        <p:spPr/>
        <p:txBody>
          <a:bodyPr/>
          <a:lstStyle/>
          <a:p>
            <a:r>
              <a:rPr lang="cs-CZ" dirty="0" err="1"/>
              <a:t>Panoptikon</a:t>
            </a:r>
            <a:r>
              <a:rPr lang="cs-CZ" dirty="0"/>
              <a:t> a moc</a:t>
            </a:r>
          </a:p>
        </p:txBody>
      </p:sp>
      <p:sp>
        <p:nvSpPr>
          <p:cNvPr id="3" name="Zástupný obsah 2">
            <a:extLst>
              <a:ext uri="{FF2B5EF4-FFF2-40B4-BE49-F238E27FC236}">
                <a16:creationId xmlns:a16="http://schemas.microsoft.com/office/drawing/2014/main" id="{63BCA83F-2CAC-6A25-FF00-6786BFDCF0F0}"/>
              </a:ext>
            </a:extLst>
          </p:cNvPr>
          <p:cNvSpPr>
            <a:spLocks noGrp="1"/>
          </p:cNvSpPr>
          <p:nvPr>
            <p:ph sz="half" idx="1"/>
          </p:nvPr>
        </p:nvSpPr>
        <p:spPr>
          <a:xfrm>
            <a:off x="838199" y="1825625"/>
            <a:ext cx="10334106" cy="4351338"/>
          </a:xfrm>
        </p:spPr>
        <p:txBody>
          <a:bodyPr>
            <a:normAutofit lnSpcReduction="10000"/>
          </a:bodyPr>
          <a:lstStyle/>
          <a:p>
            <a:pPr rtl="0">
              <a:spcBef>
                <a:spcPts val="0"/>
              </a:spcBef>
              <a:spcAft>
                <a:spcPts val="0"/>
              </a:spcAft>
            </a:pPr>
            <a:r>
              <a:rPr lang="cs-CZ" sz="1800" b="0" i="0" u="none" strike="noStrike" dirty="0" err="1">
                <a:solidFill>
                  <a:srgbClr val="000000"/>
                </a:solidFill>
                <a:effectLst/>
                <a:latin typeface="Arial" panose="020B0604020202020204" pitchFamily="34" charset="0"/>
              </a:rPr>
              <a:t>Panoptikon</a:t>
            </a:r>
            <a:r>
              <a:rPr lang="cs-CZ" sz="1800" b="0" i="0" u="none" strike="noStrike" dirty="0">
                <a:solidFill>
                  <a:srgbClr val="000000"/>
                </a:solidFill>
                <a:effectLst/>
                <a:latin typeface="Arial" panose="020B0604020202020204" pitchFamily="34" charset="0"/>
              </a:rPr>
              <a:t> jako laboratoř moci - díky mechanismům pozorování dokáže pronikat do chování lidí, vědění jako součást moci</a:t>
            </a:r>
            <a:endParaRPr lang="cs-CZ" dirty="0">
              <a:effectLst/>
            </a:endParaRPr>
          </a:p>
          <a:p>
            <a:pPr rtl="0">
              <a:spcBef>
                <a:spcPts val="0"/>
              </a:spcBef>
              <a:spcAft>
                <a:spcPts val="0"/>
              </a:spcAft>
            </a:pPr>
            <a:br>
              <a:rPr lang="cs-CZ" dirty="0"/>
            </a:br>
            <a:r>
              <a:rPr lang="cs-CZ" sz="1800" b="0" i="0" u="none" strike="noStrike" dirty="0" err="1">
                <a:solidFill>
                  <a:srgbClr val="000000"/>
                </a:solidFill>
                <a:effectLst/>
                <a:latin typeface="Arial" panose="020B0604020202020204" pitchFamily="34" charset="0"/>
              </a:rPr>
              <a:t>Panoptikon</a:t>
            </a:r>
            <a:r>
              <a:rPr lang="cs-CZ" sz="1800" b="0" i="0" u="none" strike="noStrike" dirty="0">
                <a:solidFill>
                  <a:srgbClr val="000000"/>
                </a:solidFill>
                <a:effectLst/>
                <a:latin typeface="Arial" panose="020B0604020202020204" pitchFamily="34" charset="0"/>
              </a:rPr>
              <a:t> je třeba chápat jako zobecněný model fungování, jako způsob definování vztahů moci a každodenního života lidí.</a:t>
            </a:r>
            <a:endParaRPr lang="cs-CZ" dirty="0">
              <a:effectLst/>
            </a:endParaRPr>
          </a:p>
          <a:p>
            <a:pPr rtl="0">
              <a:spcBef>
                <a:spcPts val="0"/>
              </a:spcBef>
              <a:spcAft>
                <a:spcPts val="0"/>
              </a:spcAft>
            </a:pPr>
            <a:br>
              <a:rPr lang="cs-CZ" dirty="0"/>
            </a:br>
            <a:r>
              <a:rPr lang="cs-CZ" sz="1800" b="0" i="0" u="none" strike="noStrike" dirty="0">
                <a:solidFill>
                  <a:srgbClr val="000000"/>
                </a:solidFill>
                <a:effectLst/>
                <a:latin typeface="Arial" panose="020B0604020202020204" pitchFamily="34" charset="0"/>
              </a:rPr>
              <a:t>Dovoluje intervenovat v každém okamžiku, konstantní tlak působí před tím, než jsou spáchány přestupky, omyly, zločiny.</a:t>
            </a:r>
            <a:endParaRPr lang="cs-CZ" dirty="0">
              <a:effectLst/>
            </a:endParaRPr>
          </a:p>
          <a:p>
            <a:pPr rtl="0">
              <a:spcBef>
                <a:spcPts val="0"/>
              </a:spcBef>
              <a:spcAft>
                <a:spcPts val="0"/>
              </a:spcAft>
            </a:pPr>
            <a:br>
              <a:rPr lang="cs-CZ" dirty="0"/>
            </a:br>
            <a:r>
              <a:rPr lang="cs-CZ" sz="1800" b="0" i="0" u="none" strike="noStrike" dirty="0">
                <a:solidFill>
                  <a:srgbClr val="000000"/>
                </a:solidFill>
                <a:effectLst/>
                <a:latin typeface="Arial" panose="020B0604020202020204" pitchFamily="34" charset="0"/>
              </a:rPr>
              <a:t>Kdysi byla strojem na vidění temná komora, kde špehovali jednotlivci, nyní se stala průhlednou budovou, kde je vykonávání moci kontrolované celou společností.</a:t>
            </a:r>
            <a:endParaRPr lang="cs-CZ" dirty="0">
              <a:effectLst/>
            </a:endParaRPr>
          </a:p>
          <a:p>
            <a:pPr rtl="0">
              <a:spcBef>
                <a:spcPts val="0"/>
              </a:spcBef>
              <a:spcAft>
                <a:spcPts val="0"/>
              </a:spcAft>
            </a:pPr>
            <a:br>
              <a:rPr lang="cs-CZ" dirty="0"/>
            </a:br>
            <a:r>
              <a:rPr lang="cs-CZ" sz="1800" b="0" i="0" u="none" strike="noStrike" dirty="0" err="1">
                <a:solidFill>
                  <a:srgbClr val="000000"/>
                </a:solidFill>
                <a:effectLst/>
                <a:latin typeface="Arial" panose="020B0604020202020204" pitchFamily="34" charset="0"/>
              </a:rPr>
              <a:t>Panoptikon</a:t>
            </a:r>
            <a:r>
              <a:rPr lang="cs-CZ" sz="1800" b="0" i="0" u="none" strike="noStrike" dirty="0">
                <a:solidFill>
                  <a:srgbClr val="000000"/>
                </a:solidFill>
                <a:effectLst/>
                <a:latin typeface="Arial" panose="020B0604020202020204" pitchFamily="34" charset="0"/>
              </a:rPr>
              <a:t> má za úkol uspořádávat moc, </a:t>
            </a:r>
            <a:r>
              <a:rPr lang="cs-CZ" sz="1800" b="0" i="0" u="none" strike="noStrike" dirty="0" err="1">
                <a:solidFill>
                  <a:srgbClr val="000000"/>
                </a:solidFill>
                <a:effectLst/>
                <a:latin typeface="Arial" panose="020B0604020202020204" pitchFamily="34" charset="0"/>
              </a:rPr>
              <a:t>učiňuje</a:t>
            </a:r>
            <a:r>
              <a:rPr lang="cs-CZ" sz="1800" b="0" i="0" u="none" strike="noStrike" dirty="0">
                <a:solidFill>
                  <a:srgbClr val="000000"/>
                </a:solidFill>
                <a:effectLst/>
                <a:latin typeface="Arial" panose="020B0604020202020204" pitchFamily="34" charset="0"/>
              </a:rPr>
              <a:t> ji ekonomičtější a účinnější, nedělá to pro moc samu, ani pro bezprostřední záchranu ohrožené společnosti: jde o to posílit společenské síly - zvýšit produkci, rozvinout ekonomii, rozšířit vzdělání, pozdvihnout úroveň veřejné morálky, přimět k růstu a rozmnožení.</a:t>
            </a:r>
            <a:endParaRPr lang="cs-CZ" dirty="0">
              <a:effectLst/>
            </a:endParaRPr>
          </a:p>
          <a:p>
            <a:endParaRPr lang="cs-CZ" dirty="0"/>
          </a:p>
        </p:txBody>
      </p:sp>
    </p:spTree>
    <p:extLst>
      <p:ext uri="{BB962C8B-B14F-4D97-AF65-F5344CB8AC3E}">
        <p14:creationId xmlns:p14="http://schemas.microsoft.com/office/powerpoint/2010/main" val="21955026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96F5816-F1D1-77BA-9C4B-EF9146144ED5}"/>
              </a:ext>
            </a:extLst>
          </p:cNvPr>
          <p:cNvSpPr>
            <a:spLocks noGrp="1"/>
          </p:cNvSpPr>
          <p:nvPr>
            <p:ph type="title"/>
          </p:nvPr>
        </p:nvSpPr>
        <p:spPr/>
        <p:txBody>
          <a:bodyPr/>
          <a:lstStyle/>
          <a:p>
            <a:r>
              <a:rPr lang="cs-CZ" dirty="0"/>
              <a:t>Disciplinární moc</a:t>
            </a:r>
          </a:p>
        </p:txBody>
      </p:sp>
      <p:sp>
        <p:nvSpPr>
          <p:cNvPr id="3" name="Zástupný obsah 2">
            <a:extLst>
              <a:ext uri="{FF2B5EF4-FFF2-40B4-BE49-F238E27FC236}">
                <a16:creationId xmlns:a16="http://schemas.microsoft.com/office/drawing/2014/main" id="{75065AFF-8A60-4F41-4F19-1D7E950787BF}"/>
              </a:ext>
            </a:extLst>
          </p:cNvPr>
          <p:cNvSpPr>
            <a:spLocks noGrp="1"/>
          </p:cNvSpPr>
          <p:nvPr>
            <p:ph sz="half" idx="1"/>
          </p:nvPr>
        </p:nvSpPr>
        <p:spPr>
          <a:xfrm>
            <a:off x="838200" y="1825625"/>
            <a:ext cx="10515600" cy="4351338"/>
          </a:xfrm>
        </p:spPr>
        <p:txBody>
          <a:bodyPr>
            <a:normAutofit/>
          </a:bodyPr>
          <a:lstStyle/>
          <a:p>
            <a:r>
              <a:rPr lang="cs-CZ" sz="1800" b="0" i="0" u="none" strike="noStrike" dirty="0">
                <a:solidFill>
                  <a:srgbClr val="000000"/>
                </a:solidFill>
                <a:effectLst/>
                <a:latin typeface="Arial" panose="020B0604020202020204" pitchFamily="34" charset="0"/>
              </a:rPr>
              <a:t>vs. </a:t>
            </a:r>
            <a:r>
              <a:rPr lang="cs-CZ" sz="1800" b="0" i="0" u="none" strike="noStrike" dirty="0" err="1">
                <a:solidFill>
                  <a:srgbClr val="000000"/>
                </a:solidFill>
                <a:effectLst/>
                <a:latin typeface="Arial" panose="020B0604020202020204" pitchFamily="34" charset="0"/>
              </a:rPr>
              <a:t>suverenní</a:t>
            </a:r>
            <a:r>
              <a:rPr lang="cs-CZ" sz="1800" b="0" i="0" u="none" strike="noStrike" dirty="0">
                <a:solidFill>
                  <a:srgbClr val="000000"/>
                </a:solidFill>
                <a:effectLst/>
                <a:latin typeface="Arial" panose="020B0604020202020204" pitchFamily="34" charset="0"/>
              </a:rPr>
              <a:t> moc, </a:t>
            </a:r>
            <a:r>
              <a:rPr lang="cs-CZ" sz="1800" b="0" i="0" u="none" strike="noStrike" dirty="0" err="1">
                <a:solidFill>
                  <a:srgbClr val="000000"/>
                </a:solidFill>
                <a:effectLst/>
                <a:latin typeface="Arial" panose="020B0604020202020204" pitchFamily="34" charset="0"/>
              </a:rPr>
              <a:t>panopticismus</a:t>
            </a:r>
            <a:r>
              <a:rPr lang="cs-CZ" sz="1800" b="0" i="0" u="none" strike="noStrike" dirty="0">
                <a:solidFill>
                  <a:srgbClr val="000000"/>
                </a:solidFill>
                <a:effectLst/>
                <a:latin typeface="Arial" panose="020B0604020202020204" pitchFamily="34" charset="0"/>
              </a:rPr>
              <a:t> je obecný princip nové “politické anatomie”, jejímž předmětem a cílem není vztah k suverénnímu vládci, nýbrž vztahy disciplíny.</a:t>
            </a:r>
          </a:p>
          <a:p>
            <a:r>
              <a:rPr lang="cs-CZ" sz="1800" b="0" i="0" u="none" strike="noStrike" dirty="0">
                <a:solidFill>
                  <a:srgbClr val="000000"/>
                </a:solidFill>
                <a:effectLst/>
                <a:latin typeface="Arial" panose="020B0604020202020204" pitchFamily="34" charset="0"/>
              </a:rPr>
              <a:t>Definice disciplíny: “Disciplína nemůže být identifikována ani s institucí, ani s aparátem; je typem moci, modalitou praktikování moci, nesoucím si s sebou celý soubor nástrojů , technik, postupů, úrovní aplikace, cílů, je jakousi “fyzikou” či “anatomií” moci, určitou technologií. Může být využita jednak “specializovanými” institucemi (vězeňství nápravná zařízení 19 st.), jednak institucemi, v nichž slouží jako základní nástroj k dosažení určených cílů (školy, nemocnice), jednak nižšími instancemi, které v ní nacházejí prostředek k posílení či reorganizaci svých interních mocenských mechanismům (</a:t>
            </a:r>
            <a:r>
              <a:rPr lang="cs-CZ" sz="1800" b="0" i="0" u="none" strike="noStrike" dirty="0" err="1">
                <a:solidFill>
                  <a:srgbClr val="000000"/>
                </a:solidFill>
                <a:effectLst/>
                <a:latin typeface="Arial" panose="020B0604020202020204" pitchFamily="34" charset="0"/>
              </a:rPr>
              <a:t>disciplinace</a:t>
            </a:r>
            <a:r>
              <a:rPr lang="cs-CZ" sz="1800" b="0" i="0" u="none" strike="noStrike" dirty="0">
                <a:solidFill>
                  <a:srgbClr val="000000"/>
                </a:solidFill>
                <a:effectLst/>
                <a:latin typeface="Arial" panose="020B0604020202020204" pitchFamily="34" charset="0"/>
              </a:rPr>
              <a:t> v </a:t>
            </a:r>
            <a:r>
              <a:rPr lang="cs-CZ" sz="1800" b="0" i="0" u="none" strike="noStrike" dirty="0" err="1">
                <a:solidFill>
                  <a:srgbClr val="000000"/>
                </a:solidFill>
                <a:effectLst/>
                <a:latin typeface="Arial" panose="020B0604020202020204" pitchFamily="34" charset="0"/>
              </a:rPr>
              <a:t>rodině,určování</a:t>
            </a:r>
            <a:r>
              <a:rPr lang="cs-CZ" sz="1800" b="0" i="0" u="none" strike="noStrike" dirty="0">
                <a:solidFill>
                  <a:srgbClr val="000000"/>
                </a:solidFill>
                <a:effectLst/>
                <a:latin typeface="Arial" panose="020B0604020202020204" pitchFamily="34" charset="0"/>
              </a:rPr>
              <a:t> toho co je normální a nenormální) administrativní disciplinární aparát a pak státní aparát jež zajišťuje vládu disciplíny pomocí policie.-&gt;</a:t>
            </a:r>
            <a:endParaRPr lang="cs-CZ" dirty="0">
              <a:effectLst/>
            </a:endParaRPr>
          </a:p>
          <a:p>
            <a:endParaRPr lang="cs-CZ" dirty="0"/>
          </a:p>
        </p:txBody>
      </p:sp>
    </p:spTree>
    <p:extLst>
      <p:ext uri="{BB962C8B-B14F-4D97-AF65-F5344CB8AC3E}">
        <p14:creationId xmlns:p14="http://schemas.microsoft.com/office/powerpoint/2010/main" val="32826876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67E4431-E026-483A-47C0-9706DA6F7B60}"/>
              </a:ext>
            </a:extLst>
          </p:cNvPr>
          <p:cNvSpPr>
            <a:spLocks noGrp="1"/>
          </p:cNvSpPr>
          <p:nvPr>
            <p:ph type="title"/>
          </p:nvPr>
        </p:nvSpPr>
        <p:spPr/>
        <p:txBody>
          <a:bodyPr/>
          <a:lstStyle/>
          <a:p>
            <a:r>
              <a:rPr lang="cs-CZ" dirty="0"/>
              <a:t>Rozšíření disciplinárních institucí</a:t>
            </a:r>
          </a:p>
        </p:txBody>
      </p:sp>
      <p:sp>
        <p:nvSpPr>
          <p:cNvPr id="3" name="Zástupný obsah 2">
            <a:extLst>
              <a:ext uri="{FF2B5EF4-FFF2-40B4-BE49-F238E27FC236}">
                <a16:creationId xmlns:a16="http://schemas.microsoft.com/office/drawing/2014/main" id="{FB521CE9-339A-D1C9-0D91-878E3961DF99}"/>
              </a:ext>
            </a:extLst>
          </p:cNvPr>
          <p:cNvSpPr>
            <a:spLocks noGrp="1"/>
          </p:cNvSpPr>
          <p:nvPr>
            <p:ph sz="half" idx="1"/>
          </p:nvPr>
        </p:nvSpPr>
        <p:spPr>
          <a:xfrm>
            <a:off x="581891" y="1690688"/>
            <a:ext cx="10771909" cy="5167311"/>
          </a:xfrm>
        </p:spPr>
        <p:txBody>
          <a:bodyPr/>
          <a:lstStyle/>
          <a:p>
            <a:pPr rtl="0">
              <a:spcBef>
                <a:spcPts val="0"/>
              </a:spcBef>
              <a:spcAft>
                <a:spcPts val="0"/>
              </a:spcAft>
            </a:pPr>
            <a:r>
              <a:rPr lang="cs-CZ" sz="1800" b="1" i="0" u="none" strike="noStrike" dirty="0">
                <a:solidFill>
                  <a:srgbClr val="000000"/>
                </a:solidFill>
                <a:effectLst/>
                <a:latin typeface="Arial" panose="020B0604020202020204" pitchFamily="34" charset="0"/>
              </a:rPr>
              <a:t>1, Funkcionální inverze disciplín</a:t>
            </a:r>
            <a:endParaRPr lang="cs-CZ" b="1" dirty="0">
              <a:effectLst/>
            </a:endParaRPr>
          </a:p>
          <a:p>
            <a:pPr rtl="0" fontAlgn="base">
              <a:spcBef>
                <a:spcPts val="0"/>
              </a:spcBef>
              <a:spcAft>
                <a:spcPts val="0"/>
              </a:spcAft>
              <a:buFont typeface="Arial" panose="020B0604020202020204" pitchFamily="34" charset="0"/>
              <a:buChar char="•"/>
            </a:pPr>
            <a:r>
              <a:rPr lang="cs-CZ" sz="1800" b="0" i="0" u="none" strike="noStrike" dirty="0">
                <a:solidFill>
                  <a:srgbClr val="000000"/>
                </a:solidFill>
                <a:effectLst/>
                <a:latin typeface="Arial" panose="020B0604020202020204" pitchFamily="34" charset="0"/>
              </a:rPr>
              <a:t>armáda funguje díky disciplíně jako jednota</a:t>
            </a:r>
          </a:p>
          <a:p>
            <a:pPr rtl="0" fontAlgn="base">
              <a:spcBef>
                <a:spcPts val="0"/>
              </a:spcBef>
              <a:spcAft>
                <a:spcPts val="0"/>
              </a:spcAft>
              <a:buFont typeface="Arial" panose="020B0604020202020204" pitchFamily="34" charset="0"/>
              <a:buChar char="•"/>
            </a:pPr>
            <a:r>
              <a:rPr lang="cs-CZ" sz="1800" b="0" i="0" u="none" strike="noStrike" dirty="0">
                <a:solidFill>
                  <a:srgbClr val="000000"/>
                </a:solidFill>
                <a:effectLst/>
                <a:latin typeface="Arial" panose="020B0604020202020204" pitchFamily="34" charset="0"/>
              </a:rPr>
              <a:t>dvojí tendence </a:t>
            </a:r>
            <a:r>
              <a:rPr lang="cs-CZ" sz="1800" b="0" i="0" u="none" strike="noStrike" dirty="0" err="1">
                <a:solidFill>
                  <a:srgbClr val="000000"/>
                </a:solidFill>
                <a:effectLst/>
                <a:latin typeface="Arial" panose="020B0604020202020204" pitchFamily="34" charset="0"/>
              </a:rPr>
              <a:t>kt</a:t>
            </a:r>
            <a:r>
              <a:rPr lang="cs-CZ" sz="1800" b="0" i="0" u="none" strike="noStrike" dirty="0">
                <a:solidFill>
                  <a:srgbClr val="000000"/>
                </a:solidFill>
                <a:effectLst/>
                <a:latin typeface="Arial" panose="020B0604020202020204" pitchFamily="34" charset="0"/>
              </a:rPr>
              <a:t>. lze v průběhu 18. st. sledovat, jak se rozvíjí, aby znásobila počet disciplinárních institucí a aby </a:t>
            </a:r>
            <a:r>
              <a:rPr lang="cs-CZ" sz="1800" b="0" i="0" u="none" strike="noStrike" dirty="0" err="1">
                <a:solidFill>
                  <a:srgbClr val="000000"/>
                </a:solidFill>
                <a:effectLst/>
                <a:latin typeface="Arial" panose="020B0604020202020204" pitchFamily="34" charset="0"/>
              </a:rPr>
              <a:t>disciplinarizovala</a:t>
            </a:r>
            <a:r>
              <a:rPr lang="cs-CZ" sz="1800" b="0" i="0" u="none" strike="noStrike" dirty="0">
                <a:solidFill>
                  <a:srgbClr val="000000"/>
                </a:solidFill>
                <a:effectLst/>
                <a:latin typeface="Arial" panose="020B0604020202020204" pitchFamily="34" charset="0"/>
              </a:rPr>
              <a:t> aparáty již existující</a:t>
            </a:r>
          </a:p>
          <a:p>
            <a:pPr rtl="0" fontAlgn="base">
              <a:spcBef>
                <a:spcPts val="0"/>
              </a:spcBef>
              <a:spcAft>
                <a:spcPts val="0"/>
              </a:spcAft>
              <a:buFont typeface="Arial" panose="020B0604020202020204" pitchFamily="34" charset="0"/>
              <a:buChar char="•"/>
            </a:pPr>
            <a:r>
              <a:rPr lang="cs-CZ" sz="1800" b="0" i="0" u="none" strike="noStrike" dirty="0">
                <a:solidFill>
                  <a:srgbClr val="000000"/>
                </a:solidFill>
                <a:effectLst/>
                <a:latin typeface="Arial" panose="020B0604020202020204" pitchFamily="34" charset="0"/>
              </a:rPr>
              <a:t>armáda jež je podrobena disciplíně sama dohlíží a disciplinuje obyvatelstvo</a:t>
            </a:r>
          </a:p>
          <a:p>
            <a:pPr rtl="0" fontAlgn="base">
              <a:spcBef>
                <a:spcPts val="0"/>
              </a:spcBef>
              <a:spcAft>
                <a:spcPts val="0"/>
              </a:spcAft>
              <a:buFont typeface="Arial" panose="020B0604020202020204" pitchFamily="34" charset="0"/>
              <a:buChar char="•"/>
            </a:pPr>
            <a:endParaRPr lang="cs-CZ" sz="1800" b="0" i="0" u="none" strike="noStrike" dirty="0">
              <a:solidFill>
                <a:srgbClr val="000000"/>
              </a:solidFill>
              <a:effectLst/>
              <a:latin typeface="Arial" panose="020B0604020202020204" pitchFamily="34" charset="0"/>
            </a:endParaRPr>
          </a:p>
          <a:p>
            <a:pPr rtl="0">
              <a:spcBef>
                <a:spcPts val="0"/>
              </a:spcBef>
              <a:spcAft>
                <a:spcPts val="0"/>
              </a:spcAft>
            </a:pPr>
            <a:r>
              <a:rPr lang="cs-CZ" sz="1800" b="1" i="0" u="none" strike="noStrike" dirty="0">
                <a:solidFill>
                  <a:srgbClr val="000000"/>
                </a:solidFill>
                <a:effectLst/>
                <a:latin typeface="Arial" panose="020B0604020202020204" pitchFamily="34" charset="0"/>
              </a:rPr>
              <a:t>2, Rozšíření disciplinárních mechanismů</a:t>
            </a:r>
            <a:endParaRPr lang="cs-CZ" b="1" dirty="0">
              <a:effectLst/>
            </a:endParaRPr>
          </a:p>
          <a:p>
            <a:pPr rtl="0" fontAlgn="base">
              <a:spcBef>
                <a:spcPts val="0"/>
              </a:spcBef>
              <a:spcAft>
                <a:spcPts val="0"/>
              </a:spcAft>
              <a:buFont typeface="Arial" panose="020B0604020202020204" pitchFamily="34" charset="0"/>
              <a:buChar char="•"/>
            </a:pPr>
            <a:r>
              <a:rPr lang="cs-CZ" sz="1800" b="0" i="0" u="none" strike="noStrike" dirty="0">
                <a:solidFill>
                  <a:srgbClr val="000000"/>
                </a:solidFill>
                <a:effectLst/>
                <a:latin typeface="Arial" panose="020B0604020202020204" pitchFamily="34" charset="0"/>
              </a:rPr>
              <a:t>tendence se </a:t>
            </a:r>
            <a:r>
              <a:rPr lang="cs-CZ" sz="1800" b="0" i="0" u="none" strike="noStrike" dirty="0" err="1">
                <a:solidFill>
                  <a:srgbClr val="000000"/>
                </a:solidFill>
                <a:effectLst/>
                <a:latin typeface="Arial" panose="020B0604020202020204" pitchFamily="34" charset="0"/>
              </a:rPr>
              <a:t>deinstitucionalizovat</a:t>
            </a:r>
            <a:r>
              <a:rPr lang="cs-CZ" sz="1800" b="0" i="0" u="none" strike="noStrike" dirty="0">
                <a:solidFill>
                  <a:srgbClr val="000000"/>
                </a:solidFill>
                <a:effectLst/>
                <a:latin typeface="Arial" panose="020B0604020202020204" pitchFamily="34" charset="0"/>
              </a:rPr>
              <a:t> - rozklad na pružné procesy kontroly, jež lze transformovat a přizpůsobovat</a:t>
            </a:r>
          </a:p>
          <a:p>
            <a:pPr rtl="0" fontAlgn="base">
              <a:spcBef>
                <a:spcPts val="0"/>
              </a:spcBef>
              <a:spcAft>
                <a:spcPts val="0"/>
              </a:spcAft>
              <a:buFont typeface="Arial" panose="020B0604020202020204" pitchFamily="34" charset="0"/>
              <a:buChar char="•"/>
            </a:pPr>
            <a:r>
              <a:rPr lang="cs-CZ" sz="1800" b="0" i="0" u="none" strike="noStrike" dirty="0" err="1">
                <a:solidFill>
                  <a:srgbClr val="000000"/>
                </a:solidFill>
                <a:effectLst/>
                <a:latin typeface="Arial" panose="020B0604020202020204" pitchFamily="34" charset="0"/>
              </a:rPr>
              <a:t>disciplinace</a:t>
            </a:r>
            <a:r>
              <a:rPr lang="cs-CZ" sz="1800" b="0" i="0" u="none" strike="noStrike" dirty="0">
                <a:solidFill>
                  <a:srgbClr val="000000"/>
                </a:solidFill>
                <a:effectLst/>
                <a:latin typeface="Arial" panose="020B0604020202020204" pitchFamily="34" charset="0"/>
              </a:rPr>
              <a:t> lidí navzájem, kontrola zbožného života</a:t>
            </a:r>
          </a:p>
          <a:p>
            <a:pPr rtl="0" fontAlgn="base">
              <a:spcBef>
                <a:spcPts val="0"/>
              </a:spcBef>
              <a:spcAft>
                <a:spcPts val="0"/>
              </a:spcAft>
              <a:buFont typeface="Arial" panose="020B0604020202020204" pitchFamily="34" charset="0"/>
              <a:buChar char="•"/>
            </a:pPr>
            <a:endParaRPr lang="cs-CZ" sz="1800" b="0" i="0" u="none" strike="noStrike" dirty="0">
              <a:solidFill>
                <a:srgbClr val="000000"/>
              </a:solidFill>
              <a:effectLst/>
              <a:latin typeface="Arial" panose="020B0604020202020204" pitchFamily="34" charset="0"/>
            </a:endParaRPr>
          </a:p>
          <a:p>
            <a:pPr rtl="0">
              <a:spcBef>
                <a:spcPts val="0"/>
              </a:spcBef>
              <a:spcAft>
                <a:spcPts val="0"/>
              </a:spcAft>
            </a:pPr>
            <a:r>
              <a:rPr lang="cs-CZ" sz="1800" b="1" i="0" u="none" strike="noStrike" dirty="0">
                <a:solidFill>
                  <a:srgbClr val="000000"/>
                </a:solidFill>
                <a:effectLst/>
                <a:latin typeface="Arial" panose="020B0604020202020204" pitchFamily="34" charset="0"/>
              </a:rPr>
              <a:t>3, Zestátnění mechanismů disciplíny - policejní kontrola</a:t>
            </a:r>
            <a:endParaRPr lang="cs-CZ" b="1" dirty="0">
              <a:effectLst/>
            </a:endParaRPr>
          </a:p>
          <a:p>
            <a:pPr rtl="0" fontAlgn="base">
              <a:spcBef>
                <a:spcPts val="0"/>
              </a:spcBef>
              <a:spcAft>
                <a:spcPts val="0"/>
              </a:spcAft>
              <a:buFont typeface="Arial" panose="020B0604020202020204" pitchFamily="34" charset="0"/>
              <a:buChar char="•"/>
            </a:pPr>
            <a:r>
              <a:rPr lang="cs-CZ" sz="1800" b="0" i="0" u="none" strike="noStrike" dirty="0">
                <a:solidFill>
                  <a:srgbClr val="000000"/>
                </a:solidFill>
                <a:effectLst/>
                <a:latin typeface="Arial" panose="020B0604020202020204" pitchFamily="34" charset="0"/>
              </a:rPr>
              <a:t>přebírá policejní aparát, úředník přebírá královské příkazy</a:t>
            </a:r>
          </a:p>
          <a:p>
            <a:pPr rtl="0" fontAlgn="base">
              <a:spcBef>
                <a:spcPts val="0"/>
              </a:spcBef>
              <a:spcAft>
                <a:spcPts val="0"/>
              </a:spcAft>
              <a:buFont typeface="Arial" panose="020B0604020202020204" pitchFamily="34" charset="0"/>
              <a:buChar char="•"/>
            </a:pPr>
            <a:r>
              <a:rPr lang="cs-CZ" sz="1800" b="0" i="0" u="none" strike="noStrike" dirty="0">
                <a:solidFill>
                  <a:srgbClr val="000000"/>
                </a:solidFill>
                <a:effectLst/>
                <a:latin typeface="Arial" panose="020B0604020202020204" pitchFamily="34" charset="0"/>
              </a:rPr>
              <a:t>účinky práce úředníka jako pohyb nebeských těles.</a:t>
            </a:r>
          </a:p>
          <a:p>
            <a:pPr rtl="0" fontAlgn="base">
              <a:spcBef>
                <a:spcPts val="0"/>
              </a:spcBef>
              <a:spcAft>
                <a:spcPts val="0"/>
              </a:spcAft>
              <a:buFont typeface="Arial" panose="020B0604020202020204" pitchFamily="34" charset="0"/>
              <a:buChar char="•"/>
            </a:pPr>
            <a:r>
              <a:rPr lang="cs-CZ" sz="1800" b="0" i="0" u="none" strike="noStrike" dirty="0">
                <a:solidFill>
                  <a:srgbClr val="000000"/>
                </a:solidFill>
                <a:effectLst/>
                <a:latin typeface="Arial" panose="020B0604020202020204" pitchFamily="34" charset="0"/>
              </a:rPr>
              <a:t>policie se dostává do prostoru neomezené kontroly, která hledá, jak v </a:t>
            </a:r>
            <a:r>
              <a:rPr lang="cs-CZ" sz="1800" b="0" i="0" u="none" strike="noStrike" dirty="0" err="1">
                <a:solidFill>
                  <a:srgbClr val="000000"/>
                </a:solidFill>
                <a:effectLst/>
                <a:latin typeface="Arial" panose="020B0604020202020204" pitchFamily="34" charset="0"/>
              </a:rPr>
              <a:t>idelním</a:t>
            </a:r>
            <a:r>
              <a:rPr lang="cs-CZ" sz="1800" b="0" i="0" u="none" strike="noStrike" dirty="0">
                <a:solidFill>
                  <a:srgbClr val="000000"/>
                </a:solidFill>
                <a:effectLst/>
                <a:latin typeface="Arial" panose="020B0604020202020204" pitchFamily="34" charset="0"/>
              </a:rPr>
              <a:t> případě dospět k tomu nejjemnějšímu zrnku.</a:t>
            </a:r>
          </a:p>
          <a:p>
            <a:pPr rtl="0" fontAlgn="base">
              <a:spcBef>
                <a:spcPts val="0"/>
              </a:spcBef>
              <a:spcAft>
                <a:spcPts val="0"/>
              </a:spcAft>
              <a:buFont typeface="Arial" panose="020B0604020202020204" pitchFamily="34" charset="0"/>
              <a:buChar char="•"/>
            </a:pPr>
            <a:r>
              <a:rPr lang="cs-CZ" sz="1800" b="0" i="0" u="none" strike="noStrike" dirty="0">
                <a:solidFill>
                  <a:srgbClr val="000000"/>
                </a:solidFill>
                <a:effectLst/>
                <a:latin typeface="Arial" panose="020B0604020202020204" pitchFamily="34" charset="0"/>
              </a:rPr>
              <a:t>politická moc a schopnost nepřetržitě dohlížet - neviditelné dohlížení</a:t>
            </a:r>
          </a:p>
          <a:p>
            <a:pPr rtl="0" fontAlgn="base">
              <a:spcBef>
                <a:spcPts val="0"/>
              </a:spcBef>
              <a:spcAft>
                <a:spcPts val="0"/>
              </a:spcAft>
              <a:buFont typeface="Arial" panose="020B0604020202020204" pitchFamily="34" charset="0"/>
              <a:buChar char="•"/>
            </a:pPr>
            <a:r>
              <a:rPr lang="cs-CZ" sz="1800" b="0" i="0" u="none" strike="noStrike" dirty="0">
                <a:solidFill>
                  <a:srgbClr val="000000"/>
                </a:solidFill>
                <a:effectLst/>
                <a:latin typeface="Arial" panose="020B0604020202020204" pitchFamily="34" charset="0"/>
              </a:rPr>
              <a:t>trestání za narušování pořádku, </a:t>
            </a:r>
            <a:r>
              <a:rPr lang="cs-CZ" sz="1800" b="0" i="0" u="none" strike="noStrike" dirty="0" err="1">
                <a:solidFill>
                  <a:srgbClr val="000000"/>
                </a:solidFill>
                <a:effectLst/>
                <a:latin typeface="Arial" panose="020B0604020202020204" pitchFamily="34" charset="0"/>
              </a:rPr>
              <a:t>pobiřování</a:t>
            </a:r>
            <a:r>
              <a:rPr lang="cs-CZ" sz="1800" b="0" i="0" u="none" strike="noStrike" dirty="0">
                <a:solidFill>
                  <a:srgbClr val="000000"/>
                </a:solidFill>
                <a:effectLst/>
                <a:latin typeface="Arial" panose="020B0604020202020204" pitchFamily="34" charset="0"/>
              </a:rPr>
              <a:t>, neposlušnost, špatné chování</a:t>
            </a:r>
          </a:p>
          <a:p>
            <a:endParaRPr lang="cs-CZ" dirty="0"/>
          </a:p>
        </p:txBody>
      </p:sp>
    </p:spTree>
    <p:extLst>
      <p:ext uri="{BB962C8B-B14F-4D97-AF65-F5344CB8AC3E}">
        <p14:creationId xmlns:p14="http://schemas.microsoft.com/office/powerpoint/2010/main" val="3204856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BFC403C-ED18-451F-75ED-AA45831DD5F6}"/>
              </a:ext>
            </a:extLst>
          </p:cNvPr>
          <p:cNvSpPr>
            <a:spLocks noGrp="1"/>
          </p:cNvSpPr>
          <p:nvPr>
            <p:ph type="title"/>
          </p:nvPr>
        </p:nvSpPr>
        <p:spPr/>
        <p:txBody>
          <a:bodyPr/>
          <a:lstStyle/>
          <a:p>
            <a:r>
              <a:rPr lang="cs-CZ" dirty="0"/>
              <a:t>Michel Foucault – Dohlížet a trestat (1975)</a:t>
            </a:r>
          </a:p>
        </p:txBody>
      </p:sp>
      <p:sp>
        <p:nvSpPr>
          <p:cNvPr id="3" name="Zástupný obsah 2">
            <a:extLst>
              <a:ext uri="{FF2B5EF4-FFF2-40B4-BE49-F238E27FC236}">
                <a16:creationId xmlns:a16="http://schemas.microsoft.com/office/drawing/2014/main" id="{5F65F2B8-7534-5758-36B1-9EFB4F3D43CA}"/>
              </a:ext>
            </a:extLst>
          </p:cNvPr>
          <p:cNvSpPr>
            <a:spLocks noGrp="1"/>
          </p:cNvSpPr>
          <p:nvPr>
            <p:ph sz="half" idx="1"/>
          </p:nvPr>
        </p:nvSpPr>
        <p:spPr>
          <a:xfrm>
            <a:off x="838200" y="1825625"/>
            <a:ext cx="9270076" cy="4351338"/>
          </a:xfrm>
        </p:spPr>
        <p:txBody>
          <a:bodyPr>
            <a:normAutofit fontScale="77500" lnSpcReduction="20000"/>
          </a:bodyPr>
          <a:lstStyle/>
          <a:p>
            <a:pPr rtl="0">
              <a:spcBef>
                <a:spcPts val="0"/>
              </a:spcBef>
              <a:spcAft>
                <a:spcPts val="0"/>
              </a:spcAft>
            </a:pPr>
            <a:r>
              <a:rPr lang="cs-CZ" sz="2900" dirty="0">
                <a:solidFill>
                  <a:srgbClr val="000000"/>
                </a:solidFill>
                <a:latin typeface="Arial" panose="020B0604020202020204" pitchFamily="34" charset="0"/>
              </a:rPr>
              <a:t>F</a:t>
            </a:r>
            <a:r>
              <a:rPr lang="cs-CZ" sz="2900" b="0" i="0" u="none" strike="noStrike" dirty="0">
                <a:solidFill>
                  <a:srgbClr val="000000"/>
                </a:solidFill>
                <a:effectLst/>
                <a:latin typeface="Arial" panose="020B0604020202020204" pitchFamily="34" charset="0"/>
              </a:rPr>
              <a:t>ormování disciplinární společnosti - mechanismus </a:t>
            </a:r>
            <a:r>
              <a:rPr lang="cs-CZ" sz="2900" b="0" i="0" u="none" strike="noStrike" dirty="0" err="1">
                <a:solidFill>
                  <a:srgbClr val="000000"/>
                </a:solidFill>
                <a:effectLst/>
                <a:latin typeface="Arial" panose="020B0604020202020204" pitchFamily="34" charset="0"/>
              </a:rPr>
              <a:t>panoptismu</a:t>
            </a:r>
            <a:r>
              <a:rPr lang="cs-CZ" sz="2900" b="0" i="0" u="none" strike="noStrike" dirty="0">
                <a:solidFill>
                  <a:srgbClr val="000000"/>
                </a:solidFill>
                <a:effectLst/>
                <a:latin typeface="Arial" panose="020B0604020202020204" pitchFamily="34" charset="0"/>
              </a:rPr>
              <a:t> -&gt; Ne proto že disciplinární modalita moci nahradila všechny ostatní, ale proto, že se mezi ostatní infiltrovala, občas diskvalifikovala, nicméně sloužila jim též jako zprostředkovatel, jako spojení mezi nimi, prodlužovala je, a především umožňovala dovést účinky moci až do těch nejmenších a nejvzdálenějších elementů. </a:t>
            </a:r>
          </a:p>
          <a:p>
            <a:pPr rtl="0">
              <a:spcBef>
                <a:spcPts val="0"/>
              </a:spcBef>
              <a:spcAft>
                <a:spcPts val="0"/>
              </a:spcAft>
            </a:pPr>
            <a:br>
              <a:rPr lang="cs-CZ" sz="5100" dirty="0"/>
            </a:br>
            <a:r>
              <a:rPr lang="cs-CZ" sz="2900" b="0" i="0" u="none" strike="noStrike" dirty="0">
                <a:solidFill>
                  <a:srgbClr val="000000"/>
                </a:solidFill>
                <a:effectLst/>
                <a:latin typeface="Arial" panose="020B0604020202020204" pitchFamily="34" charset="0"/>
              </a:rPr>
              <a:t>Moderní doba klade opačný problém: “opatřit malému počtu , nebo dokonce jednomu člověku, okamžitý pohled na velké množství”</a:t>
            </a:r>
          </a:p>
          <a:p>
            <a:pPr rtl="0">
              <a:spcBef>
                <a:spcPts val="0"/>
              </a:spcBef>
              <a:spcAft>
                <a:spcPts val="0"/>
              </a:spcAft>
            </a:pPr>
            <a:endParaRPr lang="cs-CZ" sz="2900" dirty="0">
              <a:solidFill>
                <a:srgbClr val="000000"/>
              </a:solidFill>
              <a:latin typeface="Arial" panose="020B0604020202020204" pitchFamily="34" charset="0"/>
            </a:endParaRPr>
          </a:p>
          <a:p>
            <a:pPr>
              <a:spcBef>
                <a:spcPts val="0"/>
              </a:spcBef>
            </a:pPr>
            <a:r>
              <a:rPr lang="cs-CZ" sz="3400" dirty="0"/>
              <a:t>Společnost dohledu</a:t>
            </a:r>
          </a:p>
          <a:p>
            <a:pPr>
              <a:spcBef>
                <a:spcPts val="0"/>
              </a:spcBef>
            </a:pPr>
            <a:endParaRPr lang="cs-CZ" sz="3400" dirty="0"/>
          </a:p>
          <a:p>
            <a:pPr>
              <a:spcBef>
                <a:spcPts val="0"/>
              </a:spcBef>
            </a:pPr>
            <a:r>
              <a:rPr lang="cs-CZ" sz="3400" dirty="0"/>
              <a:t>Ideálním stavem dnešního trestání by byla neomezená disciplína </a:t>
            </a:r>
          </a:p>
          <a:p>
            <a:pPr>
              <a:spcBef>
                <a:spcPts val="0"/>
              </a:spcBef>
            </a:pPr>
            <a:endParaRPr lang="cs-CZ" sz="3400" dirty="0"/>
          </a:p>
          <a:p>
            <a:pPr>
              <a:spcBef>
                <a:spcPts val="0"/>
              </a:spcBef>
            </a:pPr>
            <a:r>
              <a:rPr lang="cs-CZ" sz="3400" dirty="0"/>
              <a:t>Sociální sítě jako model </a:t>
            </a:r>
            <a:r>
              <a:rPr lang="cs-CZ" sz="3400" dirty="0" err="1"/>
              <a:t>disciplinace</a:t>
            </a:r>
            <a:r>
              <a:rPr lang="cs-CZ" sz="3400" dirty="0"/>
              <a:t> společnosti?</a:t>
            </a:r>
          </a:p>
          <a:p>
            <a:pPr>
              <a:spcBef>
                <a:spcPts val="0"/>
              </a:spcBef>
            </a:pPr>
            <a:endParaRPr lang="cs-CZ" sz="5400" dirty="0">
              <a:effectLst/>
            </a:endParaRPr>
          </a:p>
          <a:p>
            <a:pPr rtl="0">
              <a:spcBef>
                <a:spcPts val="0"/>
              </a:spcBef>
              <a:spcAft>
                <a:spcPts val="0"/>
              </a:spcAft>
            </a:pPr>
            <a:endParaRPr lang="cs-CZ" sz="5100" dirty="0">
              <a:effectLst/>
            </a:endParaRPr>
          </a:p>
          <a:p>
            <a:endParaRPr lang="cs-CZ" dirty="0"/>
          </a:p>
        </p:txBody>
      </p:sp>
    </p:spTree>
    <p:extLst>
      <p:ext uri="{BB962C8B-B14F-4D97-AF65-F5344CB8AC3E}">
        <p14:creationId xmlns:p14="http://schemas.microsoft.com/office/powerpoint/2010/main" val="1302873608"/>
      </p:ext>
    </p:extLst>
  </p:cSld>
  <p:clrMapOvr>
    <a:masterClrMapping/>
  </p:clrMapOvr>
</p:sld>
</file>

<file path=ppt/theme/theme1.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1054</TotalTime>
  <Words>2843</Words>
  <Application>Microsoft Office PowerPoint</Application>
  <PresentationFormat>Širokoúhlá obrazovka</PresentationFormat>
  <Paragraphs>163</Paragraphs>
  <Slides>26</Slides>
  <Notes>0</Notes>
  <HiddenSlides>0</HiddenSlides>
  <MMClips>0</MMClips>
  <ScaleCrop>false</ScaleCrop>
  <HeadingPairs>
    <vt:vector size="6" baseType="variant">
      <vt:variant>
        <vt:lpstr>Použitá písma</vt:lpstr>
      </vt:variant>
      <vt:variant>
        <vt:i4>3</vt:i4>
      </vt:variant>
      <vt:variant>
        <vt:lpstr>Motiv</vt:lpstr>
      </vt:variant>
      <vt:variant>
        <vt:i4>1</vt:i4>
      </vt:variant>
      <vt:variant>
        <vt:lpstr>Nadpisy snímků</vt:lpstr>
      </vt:variant>
      <vt:variant>
        <vt:i4>26</vt:i4>
      </vt:variant>
    </vt:vector>
  </HeadingPairs>
  <TitlesOfParts>
    <vt:vector size="30" baseType="lpstr">
      <vt:lpstr>Arial</vt:lpstr>
      <vt:lpstr>Calibri</vt:lpstr>
      <vt:lpstr>Calibri Light</vt:lpstr>
      <vt:lpstr>Motiv Office</vt:lpstr>
      <vt:lpstr>2.Hodina – Moc a disciplína; sociální stratifikace a legitimita, maximalistické vs. minimalistické vymezení politična</vt:lpstr>
      <vt:lpstr>Obsah</vt:lpstr>
      <vt:lpstr>Michel Foucault – Dohlížet a trestat (1975)</vt:lpstr>
      <vt:lpstr>Panoptikon</vt:lpstr>
      <vt:lpstr>Panoptikon</vt:lpstr>
      <vt:lpstr>Panoptikon a moc</vt:lpstr>
      <vt:lpstr>Disciplinární moc</vt:lpstr>
      <vt:lpstr>Rozšíření disciplinárních institucí</vt:lpstr>
      <vt:lpstr>Michel Foucault – Dohlížet a trestat (1975)</vt:lpstr>
      <vt:lpstr>Surveillance capitalism/kapitalismus dohledu</vt:lpstr>
      <vt:lpstr>Surveillance capitalism/kapitalismus dohledu</vt:lpstr>
      <vt:lpstr>Prezentace aplikace PowerPoint</vt:lpstr>
      <vt:lpstr>Dark patterns a cookies</vt:lpstr>
      <vt:lpstr>Big brother awards</vt:lpstr>
      <vt:lpstr>Surveillance capitalism/kapitalismus dohledu</vt:lpstr>
      <vt:lpstr>Balandier, G. 2000.  „Oblast politična“. In Politická antropologie. Praha: Dauphin, 45-81</vt:lpstr>
      <vt:lpstr>Maximalistické a minimalistické vymezení politična</vt:lpstr>
      <vt:lpstr>Minimalistické vymezení politična</vt:lpstr>
      <vt:lpstr>Prezentace aplikace PowerPoint</vt:lpstr>
      <vt:lpstr>Polity, policy, politics</vt:lpstr>
      <vt:lpstr>Politično lze vymezit na základě</vt:lpstr>
      <vt:lpstr>Politická moc a nutnost</vt:lpstr>
      <vt:lpstr>Vnější a vnitřní determinismus moci</vt:lpstr>
      <vt:lpstr>Legitimita moci</vt:lpstr>
      <vt:lpstr>Ideální typy vládnutí</vt:lpstr>
      <vt:lpstr>Zdroje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dc:title>
  <dc:creator>Kateřina Čanigová</dc:creator>
  <cp:lastModifiedBy>Kateřina Čanigová</cp:lastModifiedBy>
  <cp:revision>15</cp:revision>
  <dcterms:created xsi:type="dcterms:W3CDTF">2024-02-25T15:17:05Z</dcterms:created>
  <dcterms:modified xsi:type="dcterms:W3CDTF">2024-02-27T08:53:33Z</dcterms:modified>
</cp:coreProperties>
</file>