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69" r:id="rId6"/>
    <p:sldId id="266" r:id="rId7"/>
    <p:sldId id="268" r:id="rId8"/>
    <p:sldId id="270" r:id="rId9"/>
    <p:sldId id="267" r:id="rId10"/>
    <p:sldId id="27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54491D-477D-9F2A-69C6-EBC6E7F64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D67522-F048-FDE2-7D1E-AD3E7BF7E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9A2EB9-773F-4DE8-71E7-E17488594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E2BED5-D12C-CB82-0866-6A24A725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6A8840-50E1-30D3-00B4-E35D5141B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99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7E1AF-2EAB-ECAE-5410-AA289EDC1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E17CFA-1368-59EA-3F82-E1B20C714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D18521-4F68-2918-8F6E-608F16EC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8BF1B8-95C0-95C1-400C-B3608771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BE24F0-E4CD-4AA3-3CF1-B47DBF2D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53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9C1BE73-EEF3-A135-5C3F-17054B030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58B0F1A-D997-FAB8-754E-187DD83BA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08E047-DF87-8230-4F88-6B41C349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5DAF47-D162-225A-A580-287E886FA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EDBC66-EFBD-9F40-331E-8F1B03B5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65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E01E-0BE3-6736-5733-2BBD1657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B21E05-A5CE-0911-4321-CAEE8649F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76A921-CA5F-557F-F1F2-9CF2A721F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BE14D7-3D8A-515D-ADCC-E1A23A184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C54DEB-349F-0AEE-395C-EE5559EB0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86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B4A41-8A77-1C55-1721-038C37DB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F62792-3D82-9317-3F92-455821201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197AF4-A6AB-B359-1308-750AE1462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34FF9A-FEF6-5718-DE27-760F6B0F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230AF5-31D5-2A2F-B553-026B5CBBD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25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00604-0FA9-CF4D-F3A1-3D336CEB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D0A313-EE01-DBB6-DC56-0B44A5140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2846AD-2326-70A8-A6E6-39BA16935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00E0534-7AD2-4590-20B9-46BD59D9A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0A4258-3D2B-BDDA-CD0D-9C5155042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8B46DD-DE49-E126-B5A0-96EE1EBE8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14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1AFB4-26D4-543D-FC2B-A9AB0396D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AAD64A-CFE6-E57E-0ABA-A9CD44246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665BB4-EF6D-EB55-D90F-FB522012D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0537C66-463F-4432-09AB-61B749A3B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A9B4C67-F428-56FF-E1C3-82FE00A88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2BC4C38-9177-6666-D84F-3AE31D23E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3B560A4-C895-1767-6DEF-961697E1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0B102A9-5558-23E0-95AF-5289D1DA5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0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8015EB-5B59-E203-65A0-219DE5DE4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7183CF-33B3-AD48-3312-04E9F41E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56E387-8865-5EF1-D445-2EF066686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6D4A221-DC8B-348D-9D3B-3CB39F4A9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30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DD6E9B7-71CD-6649-E78A-018A5CFA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C4DCAF-0FE1-3E41-6916-B3D2D0D51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75A809-04B5-1416-D215-B1CD7F700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81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A63AED-E04F-0C98-0C0D-E7C39B99C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80685-0CE8-5DF8-D9EE-FA3114F2C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AFDDB7-93C5-A02A-5C3B-79EAAE885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F1623A-110C-60F2-6E3B-211DAC650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741408-AACF-0974-DBD1-366CEA02E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FD6919-B3D4-8F0F-0B2F-C3840F4C0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2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F3C10-7580-5496-6B92-5F6C2BF82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27AE2FC-5D51-1931-ECBB-AE4F96A3C3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E7CF4B-39E6-1CA1-E8A8-59BAF7BBA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F95D64-A8EB-0EA4-FF0F-BE29A018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2AFEB2-139A-E1C2-075E-331D6CA91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174006-F252-B876-5CFA-BBFB91844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77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8420F0B-03E5-6EC8-B154-2C04726F2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943DC1-217B-3A63-12F2-11397C0A6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30F215-B9AF-51DF-D8AA-30F4FA4AE9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FBDEEB-9DCD-43D6-87DD-ABBDEF7A2ED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E09B94-103E-5E32-F01C-91F9A5FAC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D38B31-892A-D409-BD72-0E692325F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7BAD24-487A-4D1B-B6A8-449EB79FAA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60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30650-3EE2-1190-84B1-BEDA6B13B1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6, </a:t>
            </a:r>
            <a:r>
              <a:rPr lang="cs-CZ" dirty="0" err="1"/>
              <a:t>Governmentalita</a:t>
            </a:r>
            <a:r>
              <a:rPr lang="cs-CZ" dirty="0"/>
              <a:t> a </a:t>
            </a:r>
            <a:r>
              <a:rPr lang="cs-CZ" dirty="0" err="1"/>
              <a:t>welfare</a:t>
            </a:r>
            <a:r>
              <a:rPr lang="cs-CZ" dirty="0"/>
              <a:t> stát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2E40F09-9D60-913F-C569-8004296549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SANb1008/SANb1016 Politická a ekonomická antropologie</a:t>
            </a:r>
          </a:p>
          <a:p>
            <a:r>
              <a:rPr lang="cs-CZ" dirty="0"/>
              <a:t>Úterý 26.3. 10:00-11:40</a:t>
            </a:r>
          </a:p>
          <a:p>
            <a:r>
              <a:rPr lang="cs-CZ" dirty="0" err="1"/>
              <a:t>Kateřima</a:t>
            </a:r>
            <a:r>
              <a:rPr lang="cs-CZ" dirty="0"/>
              <a:t> Čanigová</a:t>
            </a:r>
          </a:p>
        </p:txBody>
      </p:sp>
    </p:spTree>
    <p:extLst>
      <p:ext uri="{BB962C8B-B14F-4D97-AF65-F5344CB8AC3E}">
        <p14:creationId xmlns:p14="http://schemas.microsoft.com/office/powerpoint/2010/main" val="331778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B4DA8-0A96-4EB9-1016-911792F2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C589C-EEF6-D2D3-8204-685DBC64F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 sylabu</a:t>
            </a:r>
          </a:p>
        </p:txBody>
      </p:sp>
    </p:spTree>
    <p:extLst>
      <p:ext uri="{BB962C8B-B14F-4D97-AF65-F5344CB8AC3E}">
        <p14:creationId xmlns:p14="http://schemas.microsoft.com/office/powerpoint/2010/main" val="60549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A74AE-10DC-0434-3A92-E7C5C2FBB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912D9-1744-F00B-876D-4DCF1551B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Rozdělte se na 3 skupiny po cca 10 členech/členkách. Jste politikové/političky, </a:t>
            </a:r>
            <a:r>
              <a:rPr lang="cs-CZ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zákonodárstvo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u moci státu který je:</a:t>
            </a:r>
          </a:p>
          <a:p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 okna –</a:t>
            </a:r>
            <a:r>
              <a:rPr lang="cs-CZ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workfare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stát</a:t>
            </a:r>
            <a:endParaRPr lang="cs-CZ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Uprostřed – </a:t>
            </a:r>
            <a:r>
              <a:rPr lang="cs-CZ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welfare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stát</a:t>
            </a:r>
            <a:endParaRPr lang="cs-CZ" sz="3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 dveří - prisonfare stát. </a:t>
            </a:r>
          </a:p>
          <a:p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Napište desatero vašeho politického směřování, jakým směrem se orientuje vaše politika, můžete být i konkrétní a uvádět konkrétní příklady (např. </a:t>
            </a:r>
            <a:r>
              <a:rPr lang="cs-CZ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penal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/prisonfare stát - reprodukován skrze kulturní produkci a seriály viz. </a:t>
            </a:r>
            <a:r>
              <a:rPr lang="cs-CZ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law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</a:t>
            </a:r>
            <a:r>
              <a:rPr lang="cs-CZ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order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pornography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a nebo obecně např. krize </a:t>
            </a:r>
            <a:r>
              <a:rPr lang="cs-CZ" sz="3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welfare</a:t>
            </a:r>
            <a:r>
              <a:rPr lang="cs-CZ" sz="3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státu je reakcí na neoliberální deregulaci ekonomiky.</a:t>
            </a:r>
            <a:endParaRPr lang="cs-CZ" sz="48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86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C9928-7AED-0D5D-B54B-23261142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Governmentalita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E2504A-83B4-4393-2048-C094E30C5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druhy vládnutí </a:t>
            </a:r>
            <a:r>
              <a:rPr lang="en-US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the art of self-government, connected with morality; the art of properly governing a family, which belongs to economy; and finally the science of ruling the state, which concerns politics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Řídit stát tedy znamená uplatňovat ekonomiku, vytvořit ekonomiku na úrovni celého státu, což znamená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uplatňovat vůči jeho obyvatelům, majetku a chování každého z nich, stejně pozorný dohled a kontrolu, jakou má hlava rodiny nad svou domácností a svým majetkem</a:t>
            </a:r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Umění vládnout skrze ekonomii  </a:t>
            </a:r>
            <a:r>
              <a:rPr lang="cs-CZ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předpoklad schopnosti ji ovládat</a:t>
            </a:r>
            <a:endParaRPr lang="cs-CZ" sz="1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má za úkol se starat o lidi, jejich vztahy, jejich vazby, jejich provázanost s věcmi(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jako bohatství, zdroje, prostředky obživy, území s jeho specifickými vlastnostmi, podnebí, zavlažování, úrodnost atd. zvyky, návyky, způsoby jednání a myšlení atd.; a konečně lidé ve vztahu k tomu druhému druhu věcí, k nehodám a neštěstím, jako je hladomor, epidemie, smrt atd</a:t>
            </a:r>
          </a:p>
          <a:p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„panovník, má-li být dobrým panovníkem, musí mít vždy za cíl "obecné blaho a spásu všech"</a:t>
            </a:r>
            <a:endParaRPr lang="cs-CZ" sz="1200" dirty="0">
              <a:effectLst/>
            </a:endParaRP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„V čem spočívá toto obecné dobro nebo obecná spása, o níž právníci hovoří jako o společném dobru? konci svrchovanosti? Podíváme-li se blíže na skutečný obsah, který mu právníci a teologové dávají, zjistíme, že "obecné dobro" se vztahuje ke stavu, kdy všichni poddaní bez výjimky dodržují zákony, plní úkoly, které se od nich očekávají, vykonávají řemeslo, které jim bylo přiděleno, a respektují zavedený řád“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628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567DF6-46CB-EB7F-E431-CAAB6C3C7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Merkantiliamus</a:t>
            </a:r>
            <a:r>
              <a:rPr lang="cs-CZ" dirty="0"/>
              <a:t> jako způsob vládnutí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4027A-855B-FAAC-B1F3-FD05E69FA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označuje směr v soc. a </a:t>
            </a:r>
            <a:r>
              <a:rPr lang="cs-CZ" sz="18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ekon</a:t>
            </a:r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myšlení akcentující význam státního intervencionismu do </a:t>
            </a:r>
            <a:r>
              <a:rPr lang="cs-CZ" sz="18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hosp</a:t>
            </a:r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sféry, populačního růstu, nadbytku levné pracovní síly, nízkých mezd a rezervní armády nezaměstnaných pro bohatství společnosti a polit. moc státu.</a:t>
            </a:r>
          </a:p>
          <a:p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Vláda má množství specifických cílů: například vláda bude muset zajistit, aby bylo vyprodukováno co největší množství bohatství, 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aby lidé měli dostatek prostředků k obživě, aby se obyvatelstvo mohlo rozmnožovat atd.</a:t>
            </a:r>
          </a:p>
          <a:p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Obyvatelstvo jeví především jako konečný cíl vlády. Na rozdíl od suverenity má vláda za cíl nikoliv samotný akt vlády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ale blaho obyvatelstva, zlepšení jeho stavu, zvýšení jeho bohatství, dlouhověkosti, zdraví atd.; </a:t>
            </a:r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 prostředky, které vláda používá k dosažení těchto cílů, jsou samy o sobě v jistém smyslu imanentní obyvatelstvu; je to právě obyvatelstvo, na které bud</a:t>
            </a:r>
            <a:r>
              <a:rPr lang="cs-CZ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 vláda působit buď přímo prostřednictvím rozsáhlých kampaní, nebo nepřímo prostřednictvím technik, které umožní bez plného vědomí lidu stimulovat porodnost, usměrňovat tok obyvatelstva do určitých oblastí nebo činností atd.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-&gt;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biomoc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a biopolitika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1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56C2CD-C020-47F7-F509-319AB27CA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738" y="447869"/>
            <a:ext cx="10458061" cy="5729094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Politická ekonomie - vzniká na základě vnímání nových sítí kontinuálních a mnohočetných vztahů mezi obyvatelstvem, územím a bohatstvím, což je doprovázeno vznikem typu intervence charakteristické pro vládu, a to intervence v oblasti hospodářství a obyvatelstva</a:t>
            </a:r>
            <a:endParaRPr lang="cs-CZ" dirty="0"/>
          </a:p>
          <a:p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Vývoj vládnutí -&gt; třeba vidět věci nikoliv ve smyslu nahrazení společnosti suverenity společností disciplinární a následného nahrazení disciplinární společnosti společností vládní; ve skutečnosti jde o trojúhelník </a:t>
            </a:r>
            <a:r>
              <a:rPr lang="cs-CZ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suverenita - disciplína - </a:t>
            </a:r>
            <a:r>
              <a:rPr lang="cs-CZ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governmentalita</a:t>
            </a:r>
            <a:r>
              <a:rPr lang="cs-CZ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jehož hlavním cílem je obyvatelstvo a základním mechanismem bezpečnostní aparát.)</a:t>
            </a:r>
          </a:p>
          <a:p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feudální stát -&gt;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discplinární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stát -&gt; vládní stát</a:t>
            </a:r>
            <a:endParaRPr lang="cs-CZ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sz="18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18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„</a:t>
            </a:r>
            <a:r>
              <a:rPr lang="cs-CZ" sz="1800" b="1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stát spravedlnosti, který se zrodil ve feudálním typu územního režimu, jenž odpovídá společnosti zákonů - buď zvyklostí, nebo psaných zákonů - zahrnující celou vzájemnou hru povinností a sporů; za druhé, správní stát, který se zrodil v teritorialitě státních hranic v patnáctém a šestnáctém století a odpovídá společnosti regulace a disciplíny; a konečně vládní stát, který je v podstatě definován již nikoliv z hlediska teritoriality, rozlohy, ale z hlediska masy obyvatelstva s jeho objemem a hustotou, a ostatně také s územím, na němž je rozprostřeno, i když to zde figuruje pouze jako jeden z jeho složek</a:t>
            </a:r>
            <a:r>
              <a:rPr lang="cs-CZ" sz="1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.)“</a:t>
            </a:r>
            <a:endParaRPr lang="cs-CZ" i="1" dirty="0">
              <a:effectLst/>
            </a:endParaRP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224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FD0B9F-E3BA-8824-A02A-BEA82A62A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Wacquant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61548-B876-638E-96A6-3D234F72F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530" y="1514541"/>
            <a:ext cx="8738062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Punishing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„ trestní stát ve Spojených státech a dalších vyspělých společnostech v posledním čtvrtstoletí je reakcí na rostoucí sociální nejistotu, nikoli kriminální nejistotu; že změny v sociální a justiční politice jsou vzájemně propojeny, protože restriktivní "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workfare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a expanzivní "prisonfare" jsou spojeny do jediného organizačního zařízení, které má omezit městské nepokoje vyvolané deregulací ekonomik a disciplinovat frakce postindustriální dělnické třídy; a že pečlivý kárný systém není odchylkou od neoliberálního Leviatanu, ale jeho součástí.“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Kolonizace sociálního sektoru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panoptickou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represivní logikou, která je charakteristická pro trestní byrokracii.</a:t>
            </a: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Penaliazce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jako lék na chudobu a chudé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Propojení „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pobírači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dávěk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a vězni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Vyobrazení kriminální justice v TV – společenská hra o potrestání – demonstrují disciplínu a pořádek a penalizaci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Přijde při jejich porušení, „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ponrnography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– role kulturní produkce v reprodukci trestního aparátu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Uliční kriminálník tmavé pleti označený za viníka sociálního a morálního nepořádku ve městě, vedle rozmařilého příjemce sociálních dávek - účinný nástroj jak k podpoře deregulace práce, tak k omezení nepokojů, které ekonomická deregulace vyvolává - zakrývá to asociální ekonomickou politiku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Viktimizace chudoby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restní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aparát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základním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orgánem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státu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0E99EA5-A019-59F1-151A-8493FBDA5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664" y="692254"/>
            <a:ext cx="1788370" cy="286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900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C05156-7185-DF38-5C08-85B6B3A0A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20" y="690465"/>
            <a:ext cx="10737980" cy="548649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18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elfare</a:t>
            </a:r>
            <a:r>
              <a:rPr lang="en-US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cs-CZ" sz="18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át</a:t>
            </a:r>
            <a:r>
              <a:rPr lang="cs-CZ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S</a:t>
            </a:r>
            <a:r>
              <a:rPr lang="cs-CZ" sz="1700" dirty="0"/>
              <a:t>tát, který usiluje o zajištění blahobytu, přesněji podmínek slušného žití pro své občany. Lze ho definovat jako stát, který garantuje svým občanům sociální práva</a:t>
            </a:r>
            <a:endParaRPr lang="cs-CZ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18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orkfare</a:t>
            </a:r>
            <a:r>
              <a:rPr lang="en-US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cs-CZ" sz="18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át</a:t>
            </a:r>
            <a:r>
              <a:rPr lang="cs-CZ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sociální dávky pouze pracujícím, </a:t>
            </a:r>
            <a:r>
              <a:rPr lang="cs-CZ" sz="18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veřejněprospěšné</a:t>
            </a: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práce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8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entaur</a:t>
            </a:r>
            <a:r>
              <a:rPr lang="en-US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cs-CZ" sz="1800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át</a:t>
            </a:r>
            <a:r>
              <a:rPr lang="cs-CZ" sz="18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(kentauří stát) – „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liberální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na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povrchu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, ale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paternalistický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naspod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, je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charakteristický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odlišným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chováním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k 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lidem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na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základě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jejich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pozice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v 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sociální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hierarchii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pečuje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o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střední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vyšší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třídy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, ale je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postrachem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pro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nižší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>
                <a:effectLst/>
                <a:ea typeface="Times New Roman" panose="02020603050405020304" pitchFamily="18" charset="0"/>
              </a:rPr>
              <a:t>třídy</a:t>
            </a:r>
            <a:r>
              <a:rPr lang="en-US" sz="1800" i="1" dirty="0">
                <a:effectLst/>
                <a:ea typeface="Times New Roman" panose="02020603050405020304" pitchFamily="18" charset="0"/>
              </a:rPr>
              <a:t>“. </a:t>
            </a:r>
            <a:endParaRPr lang="cs-CZ" sz="1800" i="1" dirty="0">
              <a:effectLst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Prisonfare stát- </a:t>
            </a:r>
            <a:r>
              <a:rPr lang="cs-CZ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penalizující systém, vězeňství v US, v Evropě spíše policejní složky, reprodukce mýtu kriminálníků -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proto aby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mohl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změnit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svou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sociální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politiku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ze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zabezpečení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lidí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ohrožených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c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prostřednictvím se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provádí.stát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hudobou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na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zabezpečení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proti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lidem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/>
              <a:t>ohrožených</a:t>
            </a:r>
            <a:r>
              <a:rPr lang="en-US" sz="1800" dirty="0"/>
              <a:t> </a:t>
            </a:r>
            <a:r>
              <a:rPr lang="en-US" sz="1800" dirty="0" err="1"/>
              <a:t>chudobou</a:t>
            </a:r>
            <a:r>
              <a:rPr lang="cs-CZ" sz="1800" dirty="0"/>
              <a:t>. Jsou to </a:t>
            </a:r>
            <a:r>
              <a:rPr lang="cs-CZ" sz="1800" dirty="0" err="1"/>
              <a:t>opatření.policie</a:t>
            </a:r>
            <a:r>
              <a:rPr lang="cs-CZ" sz="1800" dirty="0"/>
              <a:t>, soudů, věznic a jejich rozšíření (probace, podmínečné propuštění, počítačové systémy).databanky trestních spisů a systémy profilování a sledování na dálku, které umožňují).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Penal </a:t>
            </a:r>
            <a:r>
              <a:rPr lang="en-US" sz="1800" b="1" dirty="0" err="1">
                <a:effectLst/>
                <a:ea typeface="Times New Roman" panose="02020603050405020304" pitchFamily="18" charset="0"/>
              </a:rPr>
              <a:t>st</a:t>
            </a:r>
            <a:r>
              <a:rPr lang="cs-CZ" sz="1800" b="1" dirty="0" err="1">
                <a:effectLst/>
                <a:ea typeface="Times New Roman" panose="02020603050405020304" pitchFamily="18" charset="0"/>
              </a:rPr>
              <a:t>át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-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je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produktem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neoliberalismu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jako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penal state se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stát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chová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když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stigmatizuje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příjemce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sociálních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dávek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kriminalizuje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chudobu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její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důsledky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s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cílem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normalizovat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prekarizované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mzdy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ebtfare</a:t>
            </a:r>
            <a:r>
              <a:rPr lang="en-US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cs-CZ" sz="1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át</a:t>
            </a:r>
            <a:r>
              <a:rPr lang="cs-CZ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Debtfare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stát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snaží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o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zprostředkování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depolitizování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napětí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bojů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vycházejících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z 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tzv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dispossessive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kapitalismu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založeném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na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zabavení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majetku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),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kdy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jsou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lidé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ohrožení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chudobou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závislí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na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půjčkách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které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jsou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komodifikovány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dále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prodány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Stát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při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tom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snaží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vinu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za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finanční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selhání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přesunout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na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jednotlivé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dlužníky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65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452CC47-080D-0AA5-FE59-A59105B0C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Welfare</a:t>
            </a:r>
            <a:r>
              <a:rPr lang="cs-CZ" dirty="0"/>
              <a:t> stát vs. neoliberalismus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525854-1DC0-D4EE-0BDD-F1B9C7A77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Jakou roli hraje neoliberalismus? -&gt; 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proaktivní trestní systém  není odchylkou od neoliberálního systému, ale jeho součástí. 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olitické plány proklamují a podporují přechod od laskavého "státu chůvy" </a:t>
            </a:r>
            <a:r>
              <a:rPr lang="cs-CZ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Fordistů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-keynesiánské éry k přísnému "tatíčkovskému státu" neoliberalismu.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 vláda sociálního zabezpečení, která byla zavedena ve Spojených státech a nabízené jako vzor ostatním vyspělým zemím, zahrnuje jak posun od sociálního k trestnímu křídlu státu (patrný z příkladů, které jsou uvedeny v přerozdělování veřejných rozpočtů, personálu a diskurzivních priorit) a kolonizace sociálního sektoru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panoptickou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represivní logikou, která má v tomto případě povahu trestání.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úsvitu 21. století žije americký městský (sub)proletariát v "trestajícím sociálním prostředí", ale její střední a vyšší třídy rozhodně ne. –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Centaur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stát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Z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governmentality na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trestající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stát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— art of government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nefunkční</a:t>
            </a:r>
            <a:r>
              <a:rPr lang="cs-CZ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PUNITIVE TURN, CARCERAL BOOM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731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956DE7-31DA-B8DC-B44B-25FE1369C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Rozpad sociálního státu v US – budoucnost Evropy?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E9DF41-3596-B520-0015-94BCF2441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</p:spPr>
        <p:txBody>
          <a:bodyPr>
            <a:normAutofit fontScale="70000" lnSpcReduction="2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Bída americké sociální péče a vznešenost amerického vězení na přelomu století jsou dvě strany téže politické mince. Velkorysost je přímo úměrná lakomosti té první.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sz="2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Zrychlující se úpadek a přetrvávající bída  sociálního státu USA, který vyvrcholil nahrazením ochranného sociálního systému sociálními dávkami  disciplinujícími pracovními dávkami v roce 1996. 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cs-CZ" sz="2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Místo sociální péče uvěznění, to se týká disproporčně chudých a </a:t>
            </a:r>
            <a:r>
              <a:rPr lang="cs-CZ" sz="2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racializovaných</a:t>
            </a:r>
            <a:endParaRPr lang="cs-CZ" sz="2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Západní Evropě sledujeme obdobný vývoj - c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esta omezování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welfare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sociálních jistot, země jsou spíše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workfare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nebo přímo prisonfare když chtějí kooptovat trestající politiku, trestající politiky a tendence např. vůči uprchlíkům vyhrávají volby i v Evropě, ale i jako motivace „boje se zločinem“ </a:t>
            </a:r>
          </a:p>
          <a:p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Penalizace se připojuje k socializaci a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medikalizaci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jako třem alternativním strategiím, jimiž se </a:t>
            </a:r>
            <a:r>
              <a:rPr lang="cs-CZ" sz="28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trestá, se 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stát může rozhodnout léčit nežádoucí stavy a chování</a:t>
            </a:r>
          </a:p>
          <a:p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Tím, že státní úředníci vyzdvihli bezpečnost od kriminality do popředí vládních priorit, zkondenzovali rozptýlenou třídní úzkost a doutnající etnickou zášť vyvolanou rozpadem </a:t>
            </a:r>
            <a:r>
              <a:rPr lang="cs-CZ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fordisticko</a:t>
            </a:r>
            <a:r>
              <a:rPr lang="cs-CZ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-keynesiánské dohody a nasměrovali je na pouliční kriminálníky (tmavé pleti), kteří byli vedle rozhazovačných příjemců sociálních dávek označeni za viníky rozsévání sociálního a morálního nepořádku ve městě.  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Jaká je dle vás budoucnost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welfare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státu?</a:t>
            </a:r>
            <a:endParaRPr lang="cs-CZ" sz="2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2107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1608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Times New Roman</vt:lpstr>
      <vt:lpstr>Motiv Office</vt:lpstr>
      <vt:lpstr>6, Governmentalita a welfare stát</vt:lpstr>
      <vt:lpstr>Aktivita</vt:lpstr>
      <vt:lpstr>Governmentalita</vt:lpstr>
      <vt:lpstr>Merkantiliamus jako způsob vládnutí</vt:lpstr>
      <vt:lpstr>Prezentace aplikace PowerPoint</vt:lpstr>
      <vt:lpstr>Wacquant</vt:lpstr>
      <vt:lpstr>Prezentace aplikace PowerPoint</vt:lpstr>
      <vt:lpstr>Welfare stát vs. neoliberalismus</vt:lpstr>
      <vt:lpstr>Rozpad sociálního státu v US – budoucnost Evropy?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6, Governmentalita a welfare stát</dc:title>
  <dc:creator>Kateřina Čanigová</dc:creator>
  <cp:lastModifiedBy>Kateřina Čanigová</cp:lastModifiedBy>
  <cp:revision>8</cp:revision>
  <dcterms:created xsi:type="dcterms:W3CDTF">2024-03-25T22:55:54Z</dcterms:created>
  <dcterms:modified xsi:type="dcterms:W3CDTF">2024-03-26T08:48:38Z</dcterms:modified>
</cp:coreProperties>
</file>