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57" r:id="rId3"/>
    <p:sldId id="258" r:id="rId4"/>
    <p:sldId id="348" r:id="rId5"/>
    <p:sldId id="349" r:id="rId6"/>
    <p:sldId id="334" r:id="rId7"/>
    <p:sldId id="332" r:id="rId8"/>
    <p:sldId id="350" r:id="rId9"/>
    <p:sldId id="336" r:id="rId10"/>
    <p:sldId id="337" r:id="rId11"/>
    <p:sldId id="338" r:id="rId12"/>
    <p:sldId id="339" r:id="rId13"/>
    <p:sldId id="340" r:id="rId14"/>
    <p:sldId id="351" r:id="rId15"/>
    <p:sldId id="352" r:id="rId16"/>
    <p:sldId id="353" r:id="rId17"/>
    <p:sldId id="354" r:id="rId18"/>
    <p:sldId id="355" r:id="rId19"/>
    <p:sldId id="356" r:id="rId20"/>
    <p:sldId id="342" r:id="rId21"/>
    <p:sldId id="343" r:id="rId22"/>
    <p:sldId id="345" r:id="rId2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056E3C3-8107-4D4E-807D-3694F5D40488}">
          <p14:sldIdLst>
            <p14:sldId id="256"/>
            <p14:sldId id="257"/>
            <p14:sldId id="258"/>
            <p14:sldId id="348"/>
            <p14:sldId id="349"/>
            <p14:sldId id="334"/>
            <p14:sldId id="332"/>
            <p14:sldId id="350"/>
            <p14:sldId id="336"/>
            <p14:sldId id="337"/>
            <p14:sldId id="338"/>
            <p14:sldId id="339"/>
            <p14:sldId id="340"/>
            <p14:sldId id="351"/>
            <p14:sldId id="352"/>
            <p14:sldId id="353"/>
            <p14:sldId id="354"/>
            <p14:sldId id="355"/>
            <p14:sldId id="356"/>
            <p14:sldId id="342"/>
            <p14:sldId id="343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 autoAdjust="0"/>
  </p:normalViewPr>
  <p:slideViewPr>
    <p:cSldViewPr>
      <p:cViewPr varScale="1">
        <p:scale>
          <a:sx n="159" d="100"/>
          <a:sy n="159" d="100"/>
        </p:scale>
        <p:origin x="85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3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10288-ECEF-49D7-8313-1D902D9660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DF02804-48AB-4107-AA27-898434846A1B}">
      <dgm:prSet/>
      <dgm:spPr/>
      <dgm:t>
        <a:bodyPr/>
        <a:lstStyle/>
        <a:p>
          <a:r>
            <a:rPr lang="en-US"/>
            <a:t>BLAIKIE, N., a J. PRIEST. 2019. </a:t>
          </a:r>
          <a:r>
            <a:rPr lang="en-US" i="1"/>
            <a:t>Designing Social Research. The Logic of Anticipation</a:t>
          </a:r>
          <a:r>
            <a:rPr lang="en-US"/>
            <a:t>. Cambridge: Polity Press</a:t>
          </a:r>
          <a:endParaRPr lang="cs-CZ"/>
        </a:p>
      </dgm:t>
    </dgm:pt>
    <dgm:pt modelId="{5321378C-D4FE-46E1-BD15-17A1A339A0BA}" type="parTrans" cxnId="{12753764-648F-47BB-AAC4-B0BE9F6BAD8A}">
      <dgm:prSet/>
      <dgm:spPr/>
      <dgm:t>
        <a:bodyPr/>
        <a:lstStyle/>
        <a:p>
          <a:endParaRPr lang="cs-CZ"/>
        </a:p>
      </dgm:t>
    </dgm:pt>
    <dgm:pt modelId="{C47117EE-A98F-4E9D-A6F6-6A18B2C03904}" type="sibTrans" cxnId="{12753764-648F-47BB-AAC4-B0BE9F6BAD8A}">
      <dgm:prSet/>
      <dgm:spPr/>
      <dgm:t>
        <a:bodyPr/>
        <a:lstStyle/>
        <a:p>
          <a:endParaRPr lang="cs-CZ"/>
        </a:p>
      </dgm:t>
    </dgm:pt>
    <dgm:pt modelId="{B9C75DD2-18B9-4CE2-BC92-A0F422F1C0B1}">
      <dgm:prSet/>
      <dgm:spPr/>
      <dgm:t>
        <a:bodyPr/>
        <a:lstStyle/>
        <a:p>
          <a:r>
            <a:rPr lang="cs-CZ"/>
            <a:t>BLAIKIE, N. 2000. </a:t>
          </a:r>
          <a:r>
            <a:rPr lang="cs-CZ" i="1"/>
            <a:t>Designing Social Research. The Logic of Anticipation</a:t>
          </a:r>
          <a:r>
            <a:rPr lang="cs-CZ"/>
            <a:t>. Cambridge: Polity Press.</a:t>
          </a:r>
        </a:p>
      </dgm:t>
    </dgm:pt>
    <dgm:pt modelId="{9B1146B1-32B7-4D64-8858-10E2D40F10FE}" type="parTrans" cxnId="{F029950D-91B6-4423-8DB7-1698A6AEE6FB}">
      <dgm:prSet/>
      <dgm:spPr/>
      <dgm:t>
        <a:bodyPr/>
        <a:lstStyle/>
        <a:p>
          <a:endParaRPr lang="cs-CZ"/>
        </a:p>
      </dgm:t>
    </dgm:pt>
    <dgm:pt modelId="{9903BE8E-5EEF-4629-A19A-9BD2406B5786}" type="sibTrans" cxnId="{F029950D-91B6-4423-8DB7-1698A6AEE6FB}">
      <dgm:prSet/>
      <dgm:spPr/>
      <dgm:t>
        <a:bodyPr/>
        <a:lstStyle/>
        <a:p>
          <a:endParaRPr lang="cs-CZ"/>
        </a:p>
      </dgm:t>
    </dgm:pt>
    <dgm:pt modelId="{93DB1098-5682-4C8C-B9E2-A549DA870352}">
      <dgm:prSet/>
      <dgm:spPr/>
      <dgm:t>
        <a:bodyPr/>
        <a:lstStyle/>
        <a:p>
          <a:r>
            <a:rPr lang="cs-CZ" dirty="0"/>
            <a:t>BRYMAN, Alan. 2012. </a:t>
          </a:r>
          <a:r>
            <a:rPr lang="en-US" i="1" noProof="0" dirty="0"/>
            <a:t>Social Research Methods</a:t>
          </a:r>
          <a:r>
            <a:rPr lang="cs-CZ" dirty="0"/>
            <a:t>. Oxford: Oxford University </a:t>
          </a:r>
          <a:r>
            <a:rPr lang="cs-CZ" dirty="0" err="1"/>
            <a:t>Press</a:t>
          </a:r>
          <a:r>
            <a:rPr lang="cs-CZ" dirty="0"/>
            <a:t>.</a:t>
          </a:r>
        </a:p>
      </dgm:t>
    </dgm:pt>
    <dgm:pt modelId="{7CD32BB0-928A-4BB0-BFB3-EFB9C3887F43}" type="parTrans" cxnId="{4870169F-2C9D-472E-9416-F604117EA879}">
      <dgm:prSet/>
      <dgm:spPr/>
      <dgm:t>
        <a:bodyPr/>
        <a:lstStyle/>
        <a:p>
          <a:endParaRPr lang="cs-CZ"/>
        </a:p>
      </dgm:t>
    </dgm:pt>
    <dgm:pt modelId="{BF43FD59-E836-4A5D-8EC1-5B07698C6798}" type="sibTrans" cxnId="{4870169F-2C9D-472E-9416-F604117EA879}">
      <dgm:prSet/>
      <dgm:spPr/>
      <dgm:t>
        <a:bodyPr/>
        <a:lstStyle/>
        <a:p>
          <a:endParaRPr lang="cs-CZ"/>
        </a:p>
      </dgm:t>
    </dgm:pt>
    <dgm:pt modelId="{72B89009-7798-4787-88DD-B5325F9BF864}">
      <dgm:prSet/>
      <dgm:spPr/>
      <dgm:t>
        <a:bodyPr/>
        <a:lstStyle/>
        <a:p>
          <a:r>
            <a:rPr lang="cs-CZ" dirty="0"/>
            <a:t>DISMAN, M. 1993. </a:t>
          </a:r>
          <a:r>
            <a:rPr lang="cs-CZ" i="1" dirty="0"/>
            <a:t>Jak se vyrábí sociologická znalost</a:t>
          </a:r>
          <a:r>
            <a:rPr lang="cs-CZ" dirty="0"/>
            <a:t>. Karolinum: Praha.</a:t>
          </a:r>
        </a:p>
      </dgm:t>
    </dgm:pt>
    <dgm:pt modelId="{58407137-E52C-40F6-AB0D-EC7ED449786B}" type="parTrans" cxnId="{4F92F7CF-C89D-470D-8573-AEB29C0A4323}">
      <dgm:prSet/>
      <dgm:spPr/>
      <dgm:t>
        <a:bodyPr/>
        <a:lstStyle/>
        <a:p>
          <a:endParaRPr lang="cs-CZ"/>
        </a:p>
      </dgm:t>
    </dgm:pt>
    <dgm:pt modelId="{6089A679-5749-481A-8EB5-03A335FE29F8}" type="sibTrans" cxnId="{4F92F7CF-C89D-470D-8573-AEB29C0A4323}">
      <dgm:prSet/>
      <dgm:spPr/>
      <dgm:t>
        <a:bodyPr/>
        <a:lstStyle/>
        <a:p>
          <a:endParaRPr lang="cs-CZ"/>
        </a:p>
      </dgm:t>
    </dgm:pt>
    <dgm:pt modelId="{01362424-454B-4118-B474-B25C22F78DCE}">
      <dgm:prSet/>
      <dgm:spPr/>
      <dgm:t>
        <a:bodyPr/>
        <a:lstStyle/>
        <a:p>
          <a:r>
            <a:rPr lang="cs-CZ" dirty="0"/>
            <a:t>PUNCH, </a:t>
          </a:r>
          <a:r>
            <a:rPr lang="cs-CZ" dirty="0" err="1"/>
            <a:t>Keith</a:t>
          </a:r>
          <a:r>
            <a:rPr lang="cs-CZ" dirty="0"/>
            <a:t>. 2015. </a:t>
          </a:r>
          <a:r>
            <a:rPr lang="cs-CZ" i="1" dirty="0"/>
            <a:t>Úspěšný návrh výzkumu</a:t>
          </a:r>
          <a:r>
            <a:rPr lang="cs-CZ" dirty="0"/>
            <a:t>. Praha: Portál.</a:t>
          </a:r>
        </a:p>
      </dgm:t>
    </dgm:pt>
    <dgm:pt modelId="{1D8B2BDA-5F74-47DC-AEAF-C127852936A8}" type="parTrans" cxnId="{C14B7806-66CC-4F72-9CEA-A43C72F40443}">
      <dgm:prSet/>
      <dgm:spPr/>
      <dgm:t>
        <a:bodyPr/>
        <a:lstStyle/>
        <a:p>
          <a:endParaRPr lang="cs-CZ"/>
        </a:p>
      </dgm:t>
    </dgm:pt>
    <dgm:pt modelId="{453A21F1-31D4-4944-B996-FDB96E3AE106}" type="sibTrans" cxnId="{C14B7806-66CC-4F72-9CEA-A43C72F40443}">
      <dgm:prSet/>
      <dgm:spPr/>
      <dgm:t>
        <a:bodyPr/>
        <a:lstStyle/>
        <a:p>
          <a:endParaRPr lang="cs-CZ"/>
        </a:p>
      </dgm:t>
    </dgm:pt>
    <dgm:pt modelId="{11E36B67-B5D5-448F-9DC9-01F3EDBE3C2F}">
      <dgm:prSet/>
      <dgm:spPr/>
      <dgm:t>
        <a:bodyPr/>
        <a:lstStyle/>
        <a:p>
          <a:r>
            <a:rPr lang="cs-CZ"/>
            <a:t>VAN EVERA, S. 1997. </a:t>
          </a:r>
          <a:r>
            <a:rPr lang="cs-CZ" i="1"/>
            <a:t>Guide to Methods for Students of Political Science</a:t>
          </a:r>
          <a:r>
            <a:rPr lang="cs-CZ"/>
            <a:t>. London: Cornell University Press.</a:t>
          </a:r>
        </a:p>
      </dgm:t>
    </dgm:pt>
    <dgm:pt modelId="{8532407E-4CDF-4CC1-861A-27E81EEC07FA}" type="parTrans" cxnId="{5A182B21-D682-4CD7-B9F4-7289E6BCB19C}">
      <dgm:prSet/>
      <dgm:spPr/>
      <dgm:t>
        <a:bodyPr/>
        <a:lstStyle/>
        <a:p>
          <a:endParaRPr lang="cs-CZ"/>
        </a:p>
      </dgm:t>
    </dgm:pt>
    <dgm:pt modelId="{179B18B4-AAE1-4AB1-9903-A032352EE03A}" type="sibTrans" cxnId="{5A182B21-D682-4CD7-B9F4-7289E6BCB19C}">
      <dgm:prSet/>
      <dgm:spPr/>
      <dgm:t>
        <a:bodyPr/>
        <a:lstStyle/>
        <a:p>
          <a:endParaRPr lang="cs-CZ"/>
        </a:p>
      </dgm:t>
    </dgm:pt>
    <dgm:pt modelId="{2717AF5B-5EC6-4285-9A38-8CF7D41C04A8}" type="pres">
      <dgm:prSet presAssocID="{08610288-ECEF-49D7-8313-1D902D966081}" presName="linear" presStyleCnt="0">
        <dgm:presLayoutVars>
          <dgm:animLvl val="lvl"/>
          <dgm:resizeHandles val="exact"/>
        </dgm:presLayoutVars>
      </dgm:prSet>
      <dgm:spPr/>
    </dgm:pt>
    <dgm:pt modelId="{D7B4F0FE-9993-400B-A1BD-871747508EAB}" type="pres">
      <dgm:prSet presAssocID="{5DF02804-48AB-4107-AA27-898434846A1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C0C7944-81BA-4886-B307-D0BC56C0018A}" type="pres">
      <dgm:prSet presAssocID="{C47117EE-A98F-4E9D-A6F6-6A18B2C03904}" presName="spacer" presStyleCnt="0"/>
      <dgm:spPr/>
    </dgm:pt>
    <dgm:pt modelId="{34CC7151-6D04-4BFD-B703-A8AE76105FB3}" type="pres">
      <dgm:prSet presAssocID="{B9C75DD2-18B9-4CE2-BC92-A0F422F1C0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996FB0-FC49-4E7C-9ACB-7FA37E5DD488}" type="pres">
      <dgm:prSet presAssocID="{9903BE8E-5EEF-4629-A19A-9BD2406B5786}" presName="spacer" presStyleCnt="0"/>
      <dgm:spPr/>
    </dgm:pt>
    <dgm:pt modelId="{259066D4-77E3-4B79-8C38-CE153BD122E8}" type="pres">
      <dgm:prSet presAssocID="{93DB1098-5682-4C8C-B9E2-A549DA87035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A1D8FF7-6286-474E-B061-3397C5EF414D}" type="pres">
      <dgm:prSet presAssocID="{BF43FD59-E836-4A5D-8EC1-5B07698C6798}" presName="spacer" presStyleCnt="0"/>
      <dgm:spPr/>
    </dgm:pt>
    <dgm:pt modelId="{5398F925-B473-4D0F-BB3D-F65ED4862F76}" type="pres">
      <dgm:prSet presAssocID="{72B89009-7798-4787-88DD-B5325F9BF86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3AC757F-D3AF-430B-9A35-5B0B197F26CB}" type="pres">
      <dgm:prSet presAssocID="{6089A679-5749-481A-8EB5-03A335FE29F8}" presName="spacer" presStyleCnt="0"/>
      <dgm:spPr/>
    </dgm:pt>
    <dgm:pt modelId="{CA21AC91-BAB2-4BF9-A766-ACA9FFDF4426}" type="pres">
      <dgm:prSet presAssocID="{01362424-454B-4118-B474-B25C22F78DC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EE4A753-C007-4B3E-BC59-EB2879DC0CA6}" type="pres">
      <dgm:prSet presAssocID="{453A21F1-31D4-4944-B996-FDB96E3AE106}" presName="spacer" presStyleCnt="0"/>
      <dgm:spPr/>
    </dgm:pt>
    <dgm:pt modelId="{F049F54E-765A-4F66-B41B-00298569944C}" type="pres">
      <dgm:prSet presAssocID="{11E36B67-B5D5-448F-9DC9-01F3EDBE3C2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14B7806-66CC-4F72-9CEA-A43C72F40443}" srcId="{08610288-ECEF-49D7-8313-1D902D966081}" destId="{01362424-454B-4118-B474-B25C22F78DCE}" srcOrd="4" destOrd="0" parTransId="{1D8B2BDA-5F74-47DC-AEAF-C127852936A8}" sibTransId="{453A21F1-31D4-4944-B996-FDB96E3AE106}"/>
    <dgm:cxn modelId="{F029950D-91B6-4423-8DB7-1698A6AEE6FB}" srcId="{08610288-ECEF-49D7-8313-1D902D966081}" destId="{B9C75DD2-18B9-4CE2-BC92-A0F422F1C0B1}" srcOrd="1" destOrd="0" parTransId="{9B1146B1-32B7-4D64-8858-10E2D40F10FE}" sibTransId="{9903BE8E-5EEF-4629-A19A-9BD2406B5786}"/>
    <dgm:cxn modelId="{5A182B21-D682-4CD7-B9F4-7289E6BCB19C}" srcId="{08610288-ECEF-49D7-8313-1D902D966081}" destId="{11E36B67-B5D5-448F-9DC9-01F3EDBE3C2F}" srcOrd="5" destOrd="0" parTransId="{8532407E-4CDF-4CC1-861A-27E81EEC07FA}" sibTransId="{179B18B4-AAE1-4AB1-9903-A032352EE03A}"/>
    <dgm:cxn modelId="{0AA7BF26-AB53-4650-98C2-119BE649CEA6}" type="presOf" srcId="{08610288-ECEF-49D7-8313-1D902D966081}" destId="{2717AF5B-5EC6-4285-9A38-8CF7D41C04A8}" srcOrd="0" destOrd="0" presId="urn:microsoft.com/office/officeart/2005/8/layout/vList2"/>
    <dgm:cxn modelId="{33049137-24FF-4EAE-ABAC-76E0EAAD9E86}" type="presOf" srcId="{01362424-454B-4118-B474-B25C22F78DCE}" destId="{CA21AC91-BAB2-4BF9-A766-ACA9FFDF4426}" srcOrd="0" destOrd="0" presId="urn:microsoft.com/office/officeart/2005/8/layout/vList2"/>
    <dgm:cxn modelId="{12753764-648F-47BB-AAC4-B0BE9F6BAD8A}" srcId="{08610288-ECEF-49D7-8313-1D902D966081}" destId="{5DF02804-48AB-4107-AA27-898434846A1B}" srcOrd="0" destOrd="0" parTransId="{5321378C-D4FE-46E1-BD15-17A1A339A0BA}" sibTransId="{C47117EE-A98F-4E9D-A6F6-6A18B2C03904}"/>
    <dgm:cxn modelId="{F0092067-DE90-4427-8012-E09A6F941E15}" type="presOf" srcId="{72B89009-7798-4787-88DD-B5325F9BF864}" destId="{5398F925-B473-4D0F-BB3D-F65ED4862F76}" srcOrd="0" destOrd="0" presId="urn:microsoft.com/office/officeart/2005/8/layout/vList2"/>
    <dgm:cxn modelId="{4870169F-2C9D-472E-9416-F604117EA879}" srcId="{08610288-ECEF-49D7-8313-1D902D966081}" destId="{93DB1098-5682-4C8C-B9E2-A549DA870352}" srcOrd="2" destOrd="0" parTransId="{7CD32BB0-928A-4BB0-BFB3-EFB9C3887F43}" sibTransId="{BF43FD59-E836-4A5D-8EC1-5B07698C6798}"/>
    <dgm:cxn modelId="{506F5EAF-FCAC-42CC-BF85-EC8FF0B5013D}" type="presOf" srcId="{5DF02804-48AB-4107-AA27-898434846A1B}" destId="{D7B4F0FE-9993-400B-A1BD-871747508EAB}" srcOrd="0" destOrd="0" presId="urn:microsoft.com/office/officeart/2005/8/layout/vList2"/>
    <dgm:cxn modelId="{4F92F7CF-C89D-470D-8573-AEB29C0A4323}" srcId="{08610288-ECEF-49D7-8313-1D902D966081}" destId="{72B89009-7798-4787-88DD-B5325F9BF864}" srcOrd="3" destOrd="0" parTransId="{58407137-E52C-40F6-AB0D-EC7ED449786B}" sibTransId="{6089A679-5749-481A-8EB5-03A335FE29F8}"/>
    <dgm:cxn modelId="{A3954CEF-3CD2-4CAB-9361-5A322227E62C}" type="presOf" srcId="{93DB1098-5682-4C8C-B9E2-A549DA870352}" destId="{259066D4-77E3-4B79-8C38-CE153BD122E8}" srcOrd="0" destOrd="0" presId="urn:microsoft.com/office/officeart/2005/8/layout/vList2"/>
    <dgm:cxn modelId="{D24E87F0-0B35-4D5D-9209-CA1A7417F43D}" type="presOf" srcId="{11E36B67-B5D5-448F-9DC9-01F3EDBE3C2F}" destId="{F049F54E-765A-4F66-B41B-00298569944C}" srcOrd="0" destOrd="0" presId="urn:microsoft.com/office/officeart/2005/8/layout/vList2"/>
    <dgm:cxn modelId="{5D5F8DFB-C6E7-44DF-9EEF-952571F9596B}" type="presOf" srcId="{B9C75DD2-18B9-4CE2-BC92-A0F422F1C0B1}" destId="{34CC7151-6D04-4BFD-B703-A8AE76105FB3}" srcOrd="0" destOrd="0" presId="urn:microsoft.com/office/officeart/2005/8/layout/vList2"/>
    <dgm:cxn modelId="{5FB40189-3180-4CD3-A452-E2FF5870B3B7}" type="presParOf" srcId="{2717AF5B-5EC6-4285-9A38-8CF7D41C04A8}" destId="{D7B4F0FE-9993-400B-A1BD-871747508EAB}" srcOrd="0" destOrd="0" presId="urn:microsoft.com/office/officeart/2005/8/layout/vList2"/>
    <dgm:cxn modelId="{1F448B04-C9DB-4C2E-AE2A-328DD846ADD1}" type="presParOf" srcId="{2717AF5B-5EC6-4285-9A38-8CF7D41C04A8}" destId="{5C0C7944-81BA-4886-B307-D0BC56C0018A}" srcOrd="1" destOrd="0" presId="urn:microsoft.com/office/officeart/2005/8/layout/vList2"/>
    <dgm:cxn modelId="{955A1902-A22F-43A8-A357-7EFB1B21F053}" type="presParOf" srcId="{2717AF5B-5EC6-4285-9A38-8CF7D41C04A8}" destId="{34CC7151-6D04-4BFD-B703-A8AE76105FB3}" srcOrd="2" destOrd="0" presId="urn:microsoft.com/office/officeart/2005/8/layout/vList2"/>
    <dgm:cxn modelId="{73432DC3-E5A8-46F7-92D9-634BCD69BCAA}" type="presParOf" srcId="{2717AF5B-5EC6-4285-9A38-8CF7D41C04A8}" destId="{C9996FB0-FC49-4E7C-9ACB-7FA37E5DD488}" srcOrd="3" destOrd="0" presId="urn:microsoft.com/office/officeart/2005/8/layout/vList2"/>
    <dgm:cxn modelId="{4AC71896-8048-42C8-8E07-DE46D974C804}" type="presParOf" srcId="{2717AF5B-5EC6-4285-9A38-8CF7D41C04A8}" destId="{259066D4-77E3-4B79-8C38-CE153BD122E8}" srcOrd="4" destOrd="0" presId="urn:microsoft.com/office/officeart/2005/8/layout/vList2"/>
    <dgm:cxn modelId="{7A42CD32-F0C0-41D5-A30B-C443C8C1D7A6}" type="presParOf" srcId="{2717AF5B-5EC6-4285-9A38-8CF7D41C04A8}" destId="{2A1D8FF7-6286-474E-B061-3397C5EF414D}" srcOrd="5" destOrd="0" presId="urn:microsoft.com/office/officeart/2005/8/layout/vList2"/>
    <dgm:cxn modelId="{D43AEC90-FBBE-4ED4-89A6-D92CBEACC4B7}" type="presParOf" srcId="{2717AF5B-5EC6-4285-9A38-8CF7D41C04A8}" destId="{5398F925-B473-4D0F-BB3D-F65ED4862F76}" srcOrd="6" destOrd="0" presId="urn:microsoft.com/office/officeart/2005/8/layout/vList2"/>
    <dgm:cxn modelId="{10EF0D37-F863-48AC-B4D4-D6A2D0C2F5EA}" type="presParOf" srcId="{2717AF5B-5EC6-4285-9A38-8CF7D41C04A8}" destId="{73AC757F-D3AF-430B-9A35-5B0B197F26CB}" srcOrd="7" destOrd="0" presId="urn:microsoft.com/office/officeart/2005/8/layout/vList2"/>
    <dgm:cxn modelId="{D1405623-4A55-4AA3-8877-2D77709AFE82}" type="presParOf" srcId="{2717AF5B-5EC6-4285-9A38-8CF7D41C04A8}" destId="{CA21AC91-BAB2-4BF9-A766-ACA9FFDF4426}" srcOrd="8" destOrd="0" presId="urn:microsoft.com/office/officeart/2005/8/layout/vList2"/>
    <dgm:cxn modelId="{C1AAB36F-1F6F-4AA5-AF1E-836BC5E846EB}" type="presParOf" srcId="{2717AF5B-5EC6-4285-9A38-8CF7D41C04A8}" destId="{2EE4A753-C007-4B3E-BC59-EB2879DC0CA6}" srcOrd="9" destOrd="0" presId="urn:microsoft.com/office/officeart/2005/8/layout/vList2"/>
    <dgm:cxn modelId="{26EF7D93-C841-470C-82D3-064D86F79097}" type="presParOf" srcId="{2717AF5B-5EC6-4285-9A38-8CF7D41C04A8}" destId="{F049F54E-765A-4F66-B41B-00298569944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F0FE-9993-400B-A1BD-871747508EAB}">
      <dsp:nvSpPr>
        <dsp:cNvPr id="0" name=""/>
        <dsp:cNvSpPr/>
      </dsp:nvSpPr>
      <dsp:spPr>
        <a:xfrm>
          <a:off x="0" y="11180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BLAIKIE, N., a J. PRIEST. 2019. </a:t>
          </a:r>
          <a:r>
            <a:rPr lang="en-US" sz="1700" i="1" kern="1200"/>
            <a:t>Designing Social Research. The Logic of Anticipation</a:t>
          </a:r>
          <a:r>
            <a:rPr lang="en-US" sz="1700" kern="1200"/>
            <a:t>. Cambridge: Polity Press</a:t>
          </a:r>
          <a:endParaRPr lang="cs-CZ" sz="1700" kern="1200"/>
        </a:p>
      </dsp:txBody>
      <dsp:txXfrm>
        <a:off x="33012" y="144813"/>
        <a:ext cx="8163576" cy="610236"/>
      </dsp:txXfrm>
    </dsp:sp>
    <dsp:sp modelId="{34CC7151-6D04-4BFD-B703-A8AE76105FB3}">
      <dsp:nvSpPr>
        <dsp:cNvPr id="0" name=""/>
        <dsp:cNvSpPr/>
      </dsp:nvSpPr>
      <dsp:spPr>
        <a:xfrm>
          <a:off x="0" y="83702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BLAIKIE, N. 2000. </a:t>
          </a:r>
          <a:r>
            <a:rPr lang="cs-CZ" sz="1700" i="1" kern="1200"/>
            <a:t>Designing Social Research. The Logic of Anticipation</a:t>
          </a:r>
          <a:r>
            <a:rPr lang="cs-CZ" sz="1700" kern="1200"/>
            <a:t>. Cambridge: Polity Press.</a:t>
          </a:r>
        </a:p>
      </dsp:txBody>
      <dsp:txXfrm>
        <a:off x="33012" y="870033"/>
        <a:ext cx="8163576" cy="610236"/>
      </dsp:txXfrm>
    </dsp:sp>
    <dsp:sp modelId="{259066D4-77E3-4B79-8C38-CE153BD122E8}">
      <dsp:nvSpPr>
        <dsp:cNvPr id="0" name=""/>
        <dsp:cNvSpPr/>
      </dsp:nvSpPr>
      <dsp:spPr>
        <a:xfrm>
          <a:off x="0" y="156224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BRYMAN, Alan. 2012. </a:t>
          </a:r>
          <a:r>
            <a:rPr lang="en-US" sz="1700" i="1" kern="1200" noProof="0" dirty="0"/>
            <a:t>Social Research Methods</a:t>
          </a:r>
          <a:r>
            <a:rPr lang="cs-CZ" sz="1700" kern="1200" dirty="0"/>
            <a:t>. Oxford: Oxford University </a:t>
          </a:r>
          <a:r>
            <a:rPr lang="cs-CZ" sz="1700" kern="1200" dirty="0" err="1"/>
            <a:t>Press</a:t>
          </a:r>
          <a:r>
            <a:rPr lang="cs-CZ" sz="1700" kern="1200" dirty="0"/>
            <a:t>.</a:t>
          </a:r>
        </a:p>
      </dsp:txBody>
      <dsp:txXfrm>
        <a:off x="33012" y="1595253"/>
        <a:ext cx="8163576" cy="610236"/>
      </dsp:txXfrm>
    </dsp:sp>
    <dsp:sp modelId="{5398F925-B473-4D0F-BB3D-F65ED4862F76}">
      <dsp:nvSpPr>
        <dsp:cNvPr id="0" name=""/>
        <dsp:cNvSpPr/>
      </dsp:nvSpPr>
      <dsp:spPr>
        <a:xfrm>
          <a:off x="0" y="228746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DISMAN, M. 1993. </a:t>
          </a:r>
          <a:r>
            <a:rPr lang="cs-CZ" sz="1700" i="1" kern="1200" dirty="0"/>
            <a:t>Jak se vyrábí sociologická znalost</a:t>
          </a:r>
          <a:r>
            <a:rPr lang="cs-CZ" sz="1700" kern="1200" dirty="0"/>
            <a:t>. Karolinum: Praha.</a:t>
          </a:r>
        </a:p>
      </dsp:txBody>
      <dsp:txXfrm>
        <a:off x="33012" y="2320473"/>
        <a:ext cx="8163576" cy="610236"/>
      </dsp:txXfrm>
    </dsp:sp>
    <dsp:sp modelId="{CA21AC91-BAB2-4BF9-A766-ACA9FFDF4426}">
      <dsp:nvSpPr>
        <dsp:cNvPr id="0" name=""/>
        <dsp:cNvSpPr/>
      </dsp:nvSpPr>
      <dsp:spPr>
        <a:xfrm>
          <a:off x="0" y="301268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PUNCH, </a:t>
          </a:r>
          <a:r>
            <a:rPr lang="cs-CZ" sz="1700" kern="1200" dirty="0" err="1"/>
            <a:t>Keith</a:t>
          </a:r>
          <a:r>
            <a:rPr lang="cs-CZ" sz="1700" kern="1200" dirty="0"/>
            <a:t>. 2015. </a:t>
          </a:r>
          <a:r>
            <a:rPr lang="cs-CZ" sz="1700" i="1" kern="1200" dirty="0"/>
            <a:t>Úspěšný návrh výzkumu</a:t>
          </a:r>
          <a:r>
            <a:rPr lang="cs-CZ" sz="1700" kern="1200" dirty="0"/>
            <a:t>. Praha: Portál.</a:t>
          </a:r>
        </a:p>
      </dsp:txBody>
      <dsp:txXfrm>
        <a:off x="33012" y="3045693"/>
        <a:ext cx="8163576" cy="610236"/>
      </dsp:txXfrm>
    </dsp:sp>
    <dsp:sp modelId="{F049F54E-765A-4F66-B41B-00298569944C}">
      <dsp:nvSpPr>
        <dsp:cNvPr id="0" name=""/>
        <dsp:cNvSpPr/>
      </dsp:nvSpPr>
      <dsp:spPr>
        <a:xfrm>
          <a:off x="0" y="3737901"/>
          <a:ext cx="8229600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VAN EVERA, S. 1997. </a:t>
          </a:r>
          <a:r>
            <a:rPr lang="cs-CZ" sz="1700" i="1" kern="1200"/>
            <a:t>Guide to Methods for Students of Political Science</a:t>
          </a:r>
          <a:r>
            <a:rPr lang="cs-CZ" sz="1700" kern="1200"/>
            <a:t>. London: Cornell University Press.</a:t>
          </a:r>
        </a:p>
      </dsp:txBody>
      <dsp:txXfrm>
        <a:off x="33012" y="3770913"/>
        <a:ext cx="8163576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0C4AFDDE-760C-4D97-933B-8BA4F360FBD1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52F5A630-8C3D-41B9-B3B8-5A6691D51D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2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79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92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11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8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6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28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A536-0C3D-46FC-88EA-60973CFF8114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4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i.navratil@econ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?lang=c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zdroje.muni.cz/prehled/?lang=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?lang=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Věda začíná otázkou: formulace výzkumného problému, otázky a cíle</a:t>
            </a:r>
          </a:p>
        </p:txBody>
      </p:sp>
      <p:sp>
        <p:nvSpPr>
          <p:cNvPr id="8" name="Obdélník 7"/>
          <p:cNvSpPr/>
          <p:nvPr/>
        </p:nvSpPr>
        <p:spPr>
          <a:xfrm>
            <a:off x="2267744" y="4005064"/>
            <a:ext cx="4415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noProof="0" dirty="0" err="1"/>
              <a:t>Jiří</a:t>
            </a:r>
            <a:r>
              <a:rPr lang="en-GB" noProof="0" dirty="0"/>
              <a:t> </a:t>
            </a:r>
            <a:r>
              <a:rPr lang="en-GB" noProof="0" dirty="0" err="1"/>
              <a:t>Navrátil</a:t>
            </a:r>
            <a:endParaRPr lang="en-GB" noProof="0" dirty="0"/>
          </a:p>
          <a:p>
            <a:pPr algn="ctr"/>
            <a:r>
              <a:rPr lang="en-GB" dirty="0" err="1">
                <a:hlinkClick r:id="rId2"/>
              </a:rPr>
              <a:t>jiri.navratil</a:t>
            </a:r>
            <a:r>
              <a:rPr lang="en-GB" dirty="0">
                <a:hlinkClick r:id="rId2"/>
              </a:rPr>
              <a:t>@</a:t>
            </a:r>
            <a:r>
              <a:rPr lang="cs-CZ" dirty="0" err="1">
                <a:hlinkClick r:id="rId2"/>
              </a:rPr>
              <a:t>fss</a:t>
            </a:r>
            <a:r>
              <a:rPr lang="en-GB" dirty="0">
                <a:hlinkClick r:id="rId2"/>
              </a:rPr>
              <a:t>.muni.cz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10DED-F49D-49D6-AEEB-E1029A3C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007A70-17A7-428B-9E72-65C66F9A8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Potřebujeme ve výzkumu </a:t>
            </a:r>
            <a:r>
              <a:rPr lang="cs-CZ" dirty="0">
                <a:highlight>
                  <a:srgbClr val="FFFF00"/>
                </a:highlight>
              </a:rPr>
              <a:t>hypotézu</a:t>
            </a:r>
            <a:r>
              <a:rPr lang="cs-CZ" dirty="0"/>
              <a:t>? (hypotéza: </a:t>
            </a:r>
            <a:r>
              <a:rPr lang="cs-CZ" i="1" dirty="0"/>
              <a:t>provizorní odpověď na výzkumnou otázku proč/jak</a:t>
            </a:r>
            <a:r>
              <a:rPr lang="cs-CZ" dirty="0"/>
              <a:t>)</a:t>
            </a:r>
          </a:p>
          <a:p>
            <a:r>
              <a:rPr lang="cs-CZ" dirty="0"/>
              <a:t>Otázky definují povahu a rozsah výzkumu</a:t>
            </a:r>
          </a:p>
          <a:p>
            <a:r>
              <a:rPr lang="cs-CZ" dirty="0"/>
              <a:t>Jejich volba může být osobní nebo akademická zvědavost, mohou reflektovat aktuální sociální problém (např. protesty proti pandemickým opatřením, dobrovolnictví během války)</a:t>
            </a:r>
          </a:p>
          <a:p>
            <a:r>
              <a:rPr lang="cs-CZ" dirty="0"/>
              <a:t>Otázky by měly být: </a:t>
            </a:r>
          </a:p>
          <a:p>
            <a:pPr marL="514350" indent="-514350">
              <a:buAutoNum type="arabicParenR"/>
            </a:pPr>
            <a:r>
              <a:rPr lang="cs-CZ" dirty="0"/>
              <a:t>jasně formulované, </a:t>
            </a:r>
          </a:p>
          <a:p>
            <a:pPr marL="514350" indent="-514350">
              <a:buAutoNum type="arabicParenR"/>
            </a:pPr>
            <a:r>
              <a:rPr lang="cs-CZ" dirty="0" err="1"/>
              <a:t>zkoumatelné</a:t>
            </a:r>
            <a:r>
              <a:rPr lang="cs-CZ" dirty="0"/>
              <a:t>, </a:t>
            </a:r>
          </a:p>
          <a:p>
            <a:pPr marL="514350" indent="-514350">
              <a:buAutoNum type="arabicParenR"/>
            </a:pPr>
            <a:r>
              <a:rPr lang="cs-CZ" dirty="0"/>
              <a:t>mělo by mít smysl snažit se na ně odpovídat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45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FDB34-3BB0-471A-9123-FBDE96CE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výzkumných otázek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0DE319-A0F4-4EF2-A98B-9D05B7B3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Co/kdo/kde/kolik/jaký</a:t>
            </a:r>
            <a:r>
              <a:rPr lang="cs-CZ" dirty="0"/>
              <a:t>? (</a:t>
            </a:r>
            <a:r>
              <a:rPr lang="cs-CZ" i="1" dirty="0"/>
              <a:t>Jaká je důvěra chudších lidí ke státu? Jaká je účast mladých lidí ve volbách?) </a:t>
            </a:r>
            <a:r>
              <a:rPr lang="cs-CZ" dirty="0"/>
              <a:t>– </a:t>
            </a:r>
            <a:r>
              <a:rPr lang="cs-CZ" dirty="0">
                <a:solidFill>
                  <a:srgbClr val="00B0F0"/>
                </a:solidFill>
              </a:rPr>
              <a:t>explorační a popisný výzkum </a:t>
            </a:r>
            <a:r>
              <a:rPr lang="cs-CZ" dirty="0"/>
              <a:t>(vzorce v konkrétním sociálním fenoménu)</a:t>
            </a:r>
          </a:p>
          <a:p>
            <a:r>
              <a:rPr lang="cs-CZ" b="1" dirty="0"/>
              <a:t>Proč</a:t>
            </a:r>
            <a:r>
              <a:rPr lang="cs-CZ" dirty="0"/>
              <a:t>? (</a:t>
            </a:r>
            <a:r>
              <a:rPr lang="cs-CZ" i="1" dirty="0"/>
              <a:t>Proč mají chudší lidé menší důvěru ke státu? Proč jsou mladí lidé politicky pasivní?</a:t>
            </a:r>
            <a:r>
              <a:rPr lang="cs-CZ" dirty="0"/>
              <a:t>) – </a:t>
            </a:r>
            <a:r>
              <a:rPr lang="cs-CZ" dirty="0">
                <a:solidFill>
                  <a:srgbClr val="00B0F0"/>
                </a:solidFill>
              </a:rPr>
              <a:t>explanační výzkum </a:t>
            </a:r>
            <a:r>
              <a:rPr lang="cs-CZ" dirty="0"/>
              <a:t>(vysvětlení nebo pochopení vztahů mezi událostmi, aktivitami nebo procesy)</a:t>
            </a:r>
          </a:p>
          <a:p>
            <a:r>
              <a:rPr lang="cs-CZ" b="1" dirty="0"/>
              <a:t>Jak</a:t>
            </a:r>
            <a:r>
              <a:rPr lang="cs-CZ" dirty="0"/>
              <a:t>? (</a:t>
            </a:r>
            <a:r>
              <a:rPr lang="cs-CZ" i="1" dirty="0"/>
              <a:t>Jak je možné zvýšit důvěru chudších lidí ke státu? Jak je možné mladé lidi politicky aktivizovat?</a:t>
            </a:r>
            <a:r>
              <a:rPr lang="cs-CZ" dirty="0"/>
              <a:t>) – </a:t>
            </a:r>
            <a:r>
              <a:rPr lang="cs-CZ" dirty="0">
                <a:solidFill>
                  <a:srgbClr val="00B0F0"/>
                </a:solidFill>
              </a:rPr>
              <a:t>intervence</a:t>
            </a:r>
            <a:r>
              <a:rPr lang="cs-CZ" dirty="0"/>
              <a:t> (snaha realizovat změnu)</a:t>
            </a:r>
          </a:p>
        </p:txBody>
      </p:sp>
    </p:spTree>
    <p:extLst>
      <p:ext uri="{BB962C8B-B14F-4D97-AF65-F5344CB8AC3E}">
        <p14:creationId xmlns:p14="http://schemas.microsoft.com/office/powerpoint/2010/main" val="258060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EE63D-0B4B-4767-95CF-7AE4F391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zformulovat výzkumnou otázku?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4E185A-30CE-4A9E-BC97-B8B0C50A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Sepište všechny otázky, které vás v souvislosti s výzkumným problémem napadly.</a:t>
            </a:r>
          </a:p>
          <a:p>
            <a:r>
              <a:rPr lang="cs-CZ" dirty="0"/>
              <a:t>Zjednodušte je a projasněte je. </a:t>
            </a:r>
            <a:r>
              <a:rPr lang="cs-CZ" dirty="0">
                <a:solidFill>
                  <a:srgbClr val="00B0F0"/>
                </a:solidFill>
              </a:rPr>
              <a:t>Jsou srozumitelné?</a:t>
            </a:r>
          </a:p>
          <a:p>
            <a:pPr marL="0" indent="0">
              <a:buNone/>
            </a:pPr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dirty="0"/>
              <a:t>Ponechte zejména:</a:t>
            </a:r>
          </a:p>
          <a:p>
            <a:r>
              <a:rPr lang="cs-CZ" dirty="0"/>
              <a:t>Otázku, na kterou lze empirickým výzkumem odpovědět.</a:t>
            </a:r>
          </a:p>
          <a:p>
            <a:r>
              <a:rPr lang="cs-CZ" dirty="0"/>
              <a:t>Otázku, která vás osobně zajímá, abyste byli ochotni investovat čas do jejího řešení.</a:t>
            </a:r>
          </a:p>
          <a:p>
            <a:r>
              <a:rPr lang="cs-CZ" dirty="0"/>
              <a:t>Otázku, která zajímá také jiné lidi v rámci vaší disciplíny, aby vaši práci vůbec někdo chtěl číst.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Odlište explorační/popisné, explanační a intervenční typy otázek. </a:t>
            </a:r>
          </a:p>
          <a:p>
            <a:r>
              <a:rPr lang="cs-CZ" dirty="0">
                <a:solidFill>
                  <a:srgbClr val="002060"/>
                </a:solidFill>
              </a:rPr>
              <a:t>Promyslete </a:t>
            </a:r>
            <a:r>
              <a:rPr lang="cs-CZ" u="sng" dirty="0">
                <a:solidFill>
                  <a:srgbClr val="002060"/>
                </a:solidFill>
              </a:rPr>
              <a:t>předpoklady</a:t>
            </a:r>
            <a:r>
              <a:rPr lang="cs-CZ" dirty="0">
                <a:solidFill>
                  <a:srgbClr val="002060"/>
                </a:solidFill>
              </a:rPr>
              <a:t> (rozsah, prostředky, čas, data, metody analýzy … ) k jejich zodpovězení. </a:t>
            </a:r>
            <a:r>
              <a:rPr lang="cs-CZ" dirty="0">
                <a:solidFill>
                  <a:srgbClr val="00B0F0"/>
                </a:solidFill>
              </a:rPr>
              <a:t>Dá se to prakticky zvládnout? Umím to?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/>
              <a:t>Oddělte </a:t>
            </a:r>
            <a:r>
              <a:rPr lang="cs-CZ" u="sng" dirty="0"/>
              <a:t>hlavní a vedlejší </a:t>
            </a:r>
            <a:r>
              <a:rPr lang="cs-CZ" dirty="0"/>
              <a:t>otázky. </a:t>
            </a:r>
            <a:r>
              <a:rPr lang="cs-CZ" dirty="0">
                <a:solidFill>
                  <a:srgbClr val="00B0F0"/>
                </a:solidFill>
              </a:rPr>
              <a:t>Jak moc jsou konkrétní?</a:t>
            </a:r>
          </a:p>
          <a:p>
            <a:r>
              <a:rPr lang="cs-CZ" dirty="0"/>
              <a:t>Smažte nadbytečné otázky. </a:t>
            </a:r>
            <a:r>
              <a:rPr lang="cs-CZ" dirty="0">
                <a:solidFill>
                  <a:srgbClr val="00B0F0"/>
                </a:solidFill>
              </a:rPr>
              <a:t>Není jich moc?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53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D3F57-39E2-4AFD-8D90-02C5D0EA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Rešerše literatury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480964-EF07-44D8-BDC5-71483F1D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Tradiční součást výzkumu, stojí na jeho začátku</a:t>
            </a:r>
          </a:p>
          <a:p>
            <a:r>
              <a:rPr lang="cs-CZ" dirty="0"/>
              <a:t>Poskytuje pozadí výzkumného problému, pomáhá s formulací výzkumné otázky</a:t>
            </a:r>
          </a:p>
          <a:p>
            <a:r>
              <a:rPr lang="cs-CZ" dirty="0"/>
              <a:t>Napojuje výzkum na současný stav vědění v dané oblasti </a:t>
            </a:r>
            <a:r>
              <a:rPr lang="cs-CZ" i="1" dirty="0"/>
              <a:t>ve vztahu k výzkumné otázce</a:t>
            </a:r>
          </a:p>
          <a:p>
            <a:r>
              <a:rPr lang="cs-CZ" dirty="0"/>
              <a:t>Jakou </a:t>
            </a:r>
            <a:r>
              <a:rPr lang="cs-CZ" dirty="0">
                <a:hlinkClick r:id="rId2"/>
              </a:rPr>
              <a:t>LITERATURU</a:t>
            </a:r>
            <a:r>
              <a:rPr lang="cs-CZ" dirty="0"/>
              <a:t> vybrat? Podle výzkumné otázky, předchozích výzkumů a relevantní teorie</a:t>
            </a:r>
          </a:p>
          <a:p>
            <a:r>
              <a:rPr lang="cs-CZ" dirty="0"/>
              <a:t>V deduktivním výzkumu: odvození hypotéz/výzkumných otázek/očekávání</a:t>
            </a:r>
          </a:p>
        </p:txBody>
      </p:sp>
    </p:spTree>
    <p:extLst>
      <p:ext uri="{BB962C8B-B14F-4D97-AF65-F5344CB8AC3E}">
        <p14:creationId xmlns:p14="http://schemas.microsoft.com/office/powerpoint/2010/main" val="283538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Média</a:t>
            </a:r>
            <a:r>
              <a:rPr lang="cs-CZ" dirty="0"/>
              <a:t>, beletrie, zájmy: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2B1A7C-3561-4C4C-A667-B75B2308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46" y="2204864"/>
            <a:ext cx="3217707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9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4493096"/>
          </a:xfrm>
        </p:spPr>
        <p:txBody>
          <a:bodyPr/>
          <a:lstStyle/>
          <a:p>
            <a:r>
              <a:rPr lang="cs-CZ" dirty="0"/>
              <a:t>Výzkumný problém:</a:t>
            </a:r>
          </a:p>
          <a:p>
            <a:pPr>
              <a:buFontTx/>
              <a:buChar char="-"/>
            </a:pPr>
            <a:r>
              <a:rPr lang="cs-CZ" dirty="0"/>
              <a:t>Vztah Čechů k přerozdělování</a:t>
            </a:r>
          </a:p>
          <a:p>
            <a:pPr>
              <a:buFontTx/>
              <a:buChar char="-"/>
            </a:pPr>
            <a:r>
              <a:rPr lang="cs-CZ" dirty="0"/>
              <a:t>Ekonomické nerovnosti v Česku</a:t>
            </a:r>
          </a:p>
          <a:p>
            <a:pPr>
              <a:buFontTx/>
              <a:buChar char="-"/>
            </a:pPr>
            <a:r>
              <a:rPr lang="cs-CZ" dirty="0"/>
              <a:t>Vztah akademické a mediální sféry</a:t>
            </a:r>
          </a:p>
          <a:p>
            <a:pPr>
              <a:buFontTx/>
              <a:buChar char="-"/>
            </a:pPr>
            <a:r>
              <a:rPr lang="cs-CZ" dirty="0"/>
              <a:t>Šíření politických názorů na sociálních sítích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C19859-FFE6-4777-88A6-DBD2BD63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444" y="3057953"/>
            <a:ext cx="2627784" cy="38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4493096"/>
          </a:xfrm>
        </p:spPr>
        <p:txBody>
          <a:bodyPr/>
          <a:lstStyle/>
          <a:p>
            <a:r>
              <a:rPr lang="cs-CZ" dirty="0"/>
              <a:t>Motivace </a:t>
            </a:r>
            <a:r>
              <a:rPr lang="cs-CZ" sz="2000" dirty="0">
                <a:solidFill>
                  <a:srgbClr val="00B0F0"/>
                </a:solidFill>
              </a:rPr>
              <a:t>(osobní, akademická, sociální)</a:t>
            </a:r>
            <a:r>
              <a:rPr lang="cs-CZ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Vztah Čechů k přerozdělování</a:t>
            </a:r>
          </a:p>
          <a:p>
            <a:pPr>
              <a:buFontTx/>
              <a:buChar char="-"/>
            </a:pPr>
            <a:r>
              <a:rPr lang="cs-CZ" dirty="0"/>
              <a:t>Šíření politických názorů na sociálních sítích</a:t>
            </a:r>
          </a:p>
          <a:p>
            <a:pPr>
              <a:buFontTx/>
              <a:buChar char="-"/>
            </a:pPr>
            <a:r>
              <a:rPr lang="cs-CZ" dirty="0"/>
              <a:t>Ekonomické nerovnosti v Česku</a:t>
            </a:r>
          </a:p>
          <a:p>
            <a:pPr>
              <a:buFontTx/>
              <a:buChar char="-"/>
            </a:pPr>
            <a:r>
              <a:rPr lang="cs-CZ" dirty="0"/>
              <a:t>Vulgarita v online diskusích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49CF21-966E-44DB-8787-8530F6D1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057952"/>
            <a:ext cx="2627784" cy="38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4493096"/>
          </a:xfrm>
        </p:spPr>
        <p:txBody>
          <a:bodyPr/>
          <a:lstStyle/>
          <a:p>
            <a:r>
              <a:rPr lang="cs-CZ" dirty="0"/>
              <a:t>Výzkumný problém: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Vztah Čechů k přerozdělování</a:t>
            </a:r>
          </a:p>
          <a:p>
            <a:pPr>
              <a:buFontTx/>
              <a:buChar char="-"/>
            </a:pPr>
            <a:r>
              <a:rPr lang="cs-CZ" dirty="0"/>
              <a:t>Ekonomické nerovnosti v Česku</a:t>
            </a:r>
          </a:p>
          <a:p>
            <a:pPr>
              <a:buFontTx/>
              <a:buChar char="-"/>
            </a:pPr>
            <a:r>
              <a:rPr lang="cs-CZ" dirty="0"/>
              <a:t>Vulgarita v online diskusích</a:t>
            </a:r>
          </a:p>
          <a:p>
            <a:pPr>
              <a:buFontTx/>
              <a:buChar char="-"/>
            </a:pPr>
            <a:r>
              <a:rPr lang="cs-CZ" dirty="0"/>
              <a:t>Šíření politických názorů na sociálních sítích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4D7AFB-3668-449D-B423-94059C33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057952"/>
            <a:ext cx="2627784" cy="38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22914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Výzkumný problém: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Vztah Čechů k přerozdělování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B0F0"/>
                </a:solidFill>
              </a:rPr>
              <a:t>Co přesně o něm chci zjistit? … co o něm kdo napsal?</a:t>
            </a:r>
          </a:p>
          <a:p>
            <a:pPr marL="0" indent="0">
              <a:buNone/>
            </a:pPr>
            <a:r>
              <a:rPr lang="cs-CZ" sz="2800" dirty="0">
                <a:hlinkClick r:id="rId2"/>
              </a:rPr>
              <a:t>https://ezdroje.muni.cz/prehled/?lang=cs</a:t>
            </a:r>
            <a:r>
              <a:rPr lang="cs-CZ" sz="2800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3C647D4-49F8-46DE-A281-9040706BDEDE}"/>
              </a:ext>
            </a:extLst>
          </p:cNvPr>
          <p:cNvSpPr/>
          <p:nvPr/>
        </p:nvSpPr>
        <p:spPr>
          <a:xfrm>
            <a:off x="107504" y="3424813"/>
            <a:ext cx="376033" cy="253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677892-9F0D-4270-8F23-9C1F2360F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68" y="3891689"/>
            <a:ext cx="5987008" cy="24300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84EFB4-9A77-4BA6-9C0D-417B6FB70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3057952"/>
            <a:ext cx="2627784" cy="38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E735B-F062-4CAD-BC53-539DE5B7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od problému k otázce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20966-B699-442C-BC0C-D61BBC48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211144" cy="1457751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Jaké výzkumné otázky si kladou jiní výzkumníci?</a:t>
            </a:r>
          </a:p>
          <a:p>
            <a:r>
              <a:rPr lang="en-US" dirty="0" err="1"/>
              <a:t>Petrúšek</a:t>
            </a:r>
            <a:r>
              <a:rPr lang="en-US" dirty="0"/>
              <a:t>, I. (2018). Perceptions of Income Inequality and Preferences Regarding Income Distribution in the Czech Republic. </a:t>
            </a:r>
            <a:r>
              <a:rPr lang="en-US" i="1" dirty="0" err="1"/>
              <a:t>Politická</a:t>
            </a:r>
            <a:r>
              <a:rPr lang="en-US" i="1" dirty="0"/>
              <a:t> </a:t>
            </a:r>
            <a:r>
              <a:rPr lang="en-US" i="1" dirty="0" err="1"/>
              <a:t>ekonomie</a:t>
            </a:r>
            <a:r>
              <a:rPr lang="en-US" dirty="0"/>
              <a:t>, </a:t>
            </a:r>
            <a:r>
              <a:rPr lang="en-US" i="1" dirty="0"/>
              <a:t>66</a:t>
            </a:r>
            <a:r>
              <a:rPr lang="en-US" dirty="0"/>
              <a:t>(5), 550-568. </a:t>
            </a:r>
            <a:r>
              <a:rPr lang="en-US" dirty="0" err="1"/>
              <a:t>doi</a:t>
            </a:r>
            <a:r>
              <a:rPr lang="en-US" dirty="0"/>
              <a:t>: 10.18267/j.polek.1209 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F568798-0F02-4DBA-B3F0-2B3542A7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4" y="3272080"/>
            <a:ext cx="6393688" cy="16858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C22C64B-6AC6-4C6F-9917-EE7A58782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057952"/>
            <a:ext cx="2627784" cy="380004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9745594-94AB-4CBD-B1EC-80FB3C16EE48}"/>
              </a:ext>
            </a:extLst>
          </p:cNvPr>
          <p:cNvSpPr/>
          <p:nvPr/>
        </p:nvSpPr>
        <p:spPr>
          <a:xfrm>
            <a:off x="457200" y="5076117"/>
            <a:ext cx="5842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Ztotožňuji se s otázkou? Zajímá mě? Chci diskutovat s tímto typem výzkumu a literatury? Můžu k tématu přinést něco nového, aktuálnějšího? </a:t>
            </a:r>
            <a:r>
              <a:rPr lang="cs-CZ" dirty="0">
                <a:solidFill>
                  <a:srgbClr val="FF0000"/>
                </a:solidFill>
              </a:rPr>
              <a:t>Každopádně: měl/a bych tento výzkum citovat a diskutovat, pokud řeší podobnou otázku nebo problém jako já.</a:t>
            </a:r>
          </a:p>
        </p:txBody>
      </p:sp>
    </p:spTree>
    <p:extLst>
      <p:ext uri="{BB962C8B-B14F-4D97-AF65-F5344CB8AC3E}">
        <p14:creationId xmlns:p14="http://schemas.microsoft.com/office/powerpoint/2010/main" val="14681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Struktura přednášky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empirický výzkum</a:t>
            </a:r>
          </a:p>
          <a:p>
            <a:r>
              <a:rPr lang="cs-CZ" dirty="0"/>
              <a:t>Výzkumný návrh</a:t>
            </a:r>
            <a:endParaRPr lang="en-GB" dirty="0"/>
          </a:p>
          <a:p>
            <a:r>
              <a:rPr lang="cs-CZ" dirty="0">
                <a:latin typeface="+mn-lt"/>
              </a:rPr>
              <a:t>Výzkumný problém a výzkumná otázka</a:t>
            </a:r>
          </a:p>
          <a:p>
            <a:r>
              <a:rPr lang="cs-CZ" dirty="0"/>
              <a:t>Literární rešerše</a:t>
            </a:r>
          </a:p>
          <a:p>
            <a:r>
              <a:rPr lang="cs-CZ" dirty="0"/>
              <a:t>Cíle výzkumu</a:t>
            </a:r>
          </a:p>
        </p:txBody>
      </p:sp>
    </p:spTree>
    <p:extLst>
      <p:ext uri="{BB962C8B-B14F-4D97-AF65-F5344CB8AC3E}">
        <p14:creationId xmlns:p14="http://schemas.microsoft.com/office/powerpoint/2010/main" val="157862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048E8-0B5A-4528-ABE2-9A0D9749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48667A-12B2-4521-84A7-5C328C73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Souvisí s typem vědění, které výzkum sleduje</a:t>
            </a:r>
          </a:p>
          <a:p>
            <a:r>
              <a:rPr lang="cs-CZ" dirty="0">
                <a:solidFill>
                  <a:srgbClr val="FF0000"/>
                </a:solidFill>
              </a:rPr>
              <a:t>Explorace, deskripce, vysvětlení, pochopení, předpověď, </a:t>
            </a:r>
            <a:r>
              <a:rPr lang="cs-CZ" dirty="0">
                <a:solidFill>
                  <a:srgbClr val="00B0F0"/>
                </a:solidFill>
              </a:rPr>
              <a:t>změna, evaluace, hodnocení dopadu</a:t>
            </a:r>
          </a:p>
          <a:p>
            <a:r>
              <a:rPr lang="cs-CZ" dirty="0">
                <a:solidFill>
                  <a:srgbClr val="FF0000"/>
                </a:solidFill>
              </a:rPr>
              <a:t>Základní</a:t>
            </a:r>
            <a:r>
              <a:rPr lang="cs-CZ" dirty="0"/>
              <a:t> vs. </a:t>
            </a:r>
            <a:r>
              <a:rPr lang="cs-CZ" dirty="0">
                <a:solidFill>
                  <a:srgbClr val="00B0F0"/>
                </a:solidFill>
              </a:rPr>
              <a:t>Aplikovaný</a:t>
            </a:r>
            <a:r>
              <a:rPr lang="cs-CZ" dirty="0"/>
              <a:t> výzkum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458B5D-D253-E995-448D-D094D6B9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781529"/>
            <a:ext cx="4392488" cy="18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0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7A26E-82F7-46EB-BAFE-5AA38E4A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Aplikovaný výzkum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E2B300-B093-422D-A146-7B3A7133C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>
                <a:solidFill>
                  <a:srgbClr val="00B0F0"/>
                </a:solidFill>
              </a:rPr>
              <a:t>Změna</a:t>
            </a:r>
            <a:r>
              <a:rPr lang="cs-CZ" dirty="0"/>
              <a:t>: intervence do sociálního světa v rámci výzkumu nebo na základě jeho výsledků (kritická nebo feministická teorie)</a:t>
            </a:r>
          </a:p>
          <a:p>
            <a:r>
              <a:rPr lang="cs-CZ" u="sng" dirty="0">
                <a:solidFill>
                  <a:srgbClr val="00B0F0"/>
                </a:solidFill>
              </a:rPr>
              <a:t>Evaluační výzkum</a:t>
            </a:r>
            <a:r>
              <a:rPr lang="cs-CZ" dirty="0"/>
              <a:t>: analyzuje dopady projektů nebo politik (splnil projekt to co sliboval?)</a:t>
            </a:r>
          </a:p>
          <a:p>
            <a:r>
              <a:rPr lang="cs-CZ" u="sng" dirty="0">
                <a:solidFill>
                  <a:srgbClr val="00B0F0"/>
                </a:solidFill>
              </a:rPr>
              <a:t>Hodnocení dopadu</a:t>
            </a:r>
            <a:r>
              <a:rPr lang="cs-CZ" dirty="0"/>
              <a:t>: snaha o vyhodnocení budoucích efektů aktuálně navrhovaných politik/projektů na jedince, organizace, instituce (SIA, EIA)</a:t>
            </a:r>
          </a:p>
        </p:txBody>
      </p:sp>
    </p:spTree>
    <p:extLst>
      <p:ext uri="{BB962C8B-B14F-4D97-AF65-F5344CB8AC3E}">
        <p14:creationId xmlns:p14="http://schemas.microsoft.com/office/powerpoint/2010/main" val="372615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24E79-23C9-4797-8D86-E85252AA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A06F71BB-17CE-429E-B7DB-8AD9396A9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5233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69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Empirický výzkum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Zkušenost (</a:t>
            </a:r>
            <a:r>
              <a:rPr lang="cs-CZ" dirty="0">
                <a:highlight>
                  <a:srgbClr val="FFFF00"/>
                </a:highlight>
                <a:latin typeface="+mn-lt"/>
              </a:rPr>
              <a:t>data</a:t>
            </a:r>
            <a:r>
              <a:rPr lang="cs-CZ" dirty="0">
                <a:latin typeface="+mn-lt"/>
              </a:rPr>
              <a:t>) jako základní zdroj vědění</a:t>
            </a:r>
          </a:p>
          <a:p>
            <a:pPr marL="0" indent="0">
              <a:buNone/>
            </a:pPr>
            <a:endParaRPr lang="cs-CZ" dirty="0">
              <a:latin typeface="+mn-lt"/>
            </a:endParaRPr>
          </a:p>
          <a:p>
            <a:pPr marL="0" indent="0">
              <a:buNone/>
            </a:pPr>
            <a:r>
              <a:rPr lang="cs-CZ" dirty="0">
                <a:latin typeface="+mn-lt"/>
              </a:rPr>
              <a:t>Vs.</a:t>
            </a:r>
          </a:p>
          <a:p>
            <a:pPr marL="0" indent="0">
              <a:buNone/>
            </a:pP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Teoretický výzkum</a:t>
            </a:r>
          </a:p>
          <a:p>
            <a:r>
              <a:rPr lang="cs-CZ" dirty="0">
                <a:latin typeface="+mn-lt"/>
              </a:rPr>
              <a:t>Konceptuálně-filosofický výzkum</a:t>
            </a:r>
          </a:p>
          <a:p>
            <a:r>
              <a:rPr lang="cs-CZ" dirty="0"/>
              <a:t>Historický výzkum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4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412A0-B4E5-4DFC-BCAE-5E0B8696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návrh (design)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3DCCA9-1804-43C2-A68E-024040453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Plán</a:t>
            </a:r>
            <a:r>
              <a:rPr lang="cs-CZ" dirty="0"/>
              <a:t> na to jak se dostat od výzkumné otázky nebo otázek k </a:t>
            </a:r>
            <a:r>
              <a:rPr lang="cs-CZ" u="sng" dirty="0"/>
              <a:t>věrohodným</a:t>
            </a:r>
            <a:r>
              <a:rPr lang="cs-CZ" dirty="0"/>
              <a:t> odpovědím na tyto otázky</a:t>
            </a:r>
          </a:p>
          <a:p>
            <a:r>
              <a:rPr lang="cs-CZ" dirty="0"/>
              <a:t>Má zajistit co největší možnou </a:t>
            </a:r>
            <a:r>
              <a:rPr lang="cs-CZ" u="sng" dirty="0"/>
              <a:t>kontrolu</a:t>
            </a:r>
            <a:r>
              <a:rPr lang="cs-CZ" dirty="0"/>
              <a:t> nad průběhem výzkumu, která musí být </a:t>
            </a:r>
            <a:r>
              <a:rPr lang="cs-CZ" dirty="0">
                <a:highlight>
                  <a:srgbClr val="FFFF00"/>
                </a:highlight>
              </a:rPr>
              <a:t>plánovaná</a:t>
            </a:r>
            <a:r>
              <a:rPr lang="cs-CZ" dirty="0"/>
              <a:t> </a:t>
            </a:r>
            <a:r>
              <a:rPr lang="cs-CZ" u="sng" dirty="0"/>
              <a:t>před</a:t>
            </a:r>
            <a:r>
              <a:rPr lang="cs-CZ" dirty="0"/>
              <a:t> samotným výzkumem</a:t>
            </a:r>
          </a:p>
        </p:txBody>
      </p:sp>
    </p:spTree>
    <p:extLst>
      <p:ext uri="{BB962C8B-B14F-4D97-AF65-F5344CB8AC3E}">
        <p14:creationId xmlns:p14="http://schemas.microsoft.com/office/powerpoint/2010/main" val="302786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D6CC5-2020-4880-815E-62E9D72A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Výzkumný design vs. </a:t>
            </a:r>
            <a:br>
              <a:rPr lang="cs-CZ" dirty="0"/>
            </a:br>
            <a:r>
              <a:rPr lang="cs-CZ" dirty="0"/>
              <a:t>výzkumná strategie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6FC854-6030-4522-8A1E-214210007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/>
              <a:t>Někdy zaměňované pojmy</a:t>
            </a:r>
          </a:p>
          <a:p>
            <a:r>
              <a:rPr lang="cs-CZ" dirty="0">
                <a:highlight>
                  <a:srgbClr val="FFFF00"/>
                </a:highlight>
              </a:rPr>
              <a:t>Obecnější</a:t>
            </a:r>
            <a:r>
              <a:rPr lang="cs-CZ" dirty="0"/>
              <a:t> nebo </a:t>
            </a:r>
            <a:r>
              <a:rPr lang="cs-CZ" dirty="0">
                <a:highlight>
                  <a:srgbClr val="FFFF00"/>
                </a:highlight>
              </a:rPr>
              <a:t>užší</a:t>
            </a:r>
            <a:r>
              <a:rPr lang="cs-CZ" dirty="0"/>
              <a:t> pojetí</a:t>
            </a:r>
          </a:p>
          <a:p>
            <a:r>
              <a:rPr lang="cs-CZ" dirty="0"/>
              <a:t>Experiment, </a:t>
            </a:r>
            <a:r>
              <a:rPr lang="cs-CZ" dirty="0" err="1"/>
              <a:t>survey</a:t>
            </a:r>
            <a:r>
              <a:rPr lang="cs-CZ" dirty="0"/>
              <a:t>, terénní výzkum</a:t>
            </a:r>
          </a:p>
          <a:p>
            <a:r>
              <a:rPr lang="cs-CZ" dirty="0"/>
              <a:t>+ longitudinální studie, </a:t>
            </a:r>
            <a:r>
              <a:rPr lang="cs-CZ" dirty="0" err="1"/>
              <a:t>cross-sectional</a:t>
            </a:r>
            <a:r>
              <a:rPr lang="cs-CZ" dirty="0"/>
              <a:t> výzkum, případová studie, komparativní studie, sekundární analýza, akční výzkum, evaluační výzkum, analýza dopadu</a:t>
            </a:r>
          </a:p>
        </p:txBody>
      </p:sp>
    </p:spTree>
    <p:extLst>
      <p:ext uri="{BB962C8B-B14F-4D97-AF65-F5344CB8AC3E}">
        <p14:creationId xmlns:p14="http://schemas.microsoft.com/office/powerpoint/2010/main" val="46178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263B155-909C-4C05-88AF-D45DABEA8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4881487" cy="23095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5949EE-08E7-4A07-8483-C05F0C14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kern="1200" dirty="0">
                <a:latin typeface="+mj-lt"/>
                <a:ea typeface="+mj-ea"/>
                <a:cs typeface="+mj-cs"/>
              </a:rPr>
              <a:t>Zjednodušený model výzkumu (</a:t>
            </a:r>
            <a:r>
              <a:rPr lang="cs-CZ" sz="2800" kern="1200" dirty="0" err="1">
                <a:latin typeface="+mj-lt"/>
                <a:ea typeface="+mj-ea"/>
                <a:cs typeface="+mj-cs"/>
              </a:rPr>
              <a:t>Punch</a:t>
            </a:r>
            <a:r>
              <a:rPr lang="cs-CZ" sz="2800" kern="1200" dirty="0">
                <a:latin typeface="+mj-lt"/>
                <a:ea typeface="+mj-ea"/>
                <a:cs typeface="+mj-cs"/>
              </a:rPr>
              <a:t>, 2008)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285-46D1-4F05-8B06-582E433A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146608"/>
            <a:ext cx="4464496" cy="25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263B155-909C-4C05-88AF-D45DABEA8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4881487" cy="23095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5949EE-08E7-4A07-8483-C05F0C14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kern="1200" dirty="0">
                <a:latin typeface="+mj-lt"/>
                <a:ea typeface="+mj-ea"/>
                <a:cs typeface="+mj-cs"/>
              </a:rPr>
              <a:t>Zjednodušený model výzkumu (</a:t>
            </a:r>
            <a:r>
              <a:rPr lang="cs-CZ" sz="2800" kern="1200" dirty="0" err="1">
                <a:latin typeface="+mj-lt"/>
                <a:ea typeface="+mj-ea"/>
                <a:cs typeface="+mj-cs"/>
              </a:rPr>
              <a:t>Punch</a:t>
            </a:r>
            <a:r>
              <a:rPr lang="cs-CZ" sz="2800" kern="1200" dirty="0">
                <a:latin typeface="+mj-lt"/>
                <a:ea typeface="+mj-ea"/>
                <a:cs typeface="+mj-cs"/>
              </a:rPr>
              <a:t>, 2008)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285-46D1-4F05-8B06-582E433A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146608"/>
            <a:ext cx="4464496" cy="250179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019D837-D47B-4C91-A1F9-A8BD3DBD45A0}"/>
              </a:ext>
            </a:extLst>
          </p:cNvPr>
          <p:cNvSpPr/>
          <p:nvPr/>
        </p:nvSpPr>
        <p:spPr>
          <a:xfrm>
            <a:off x="4177212" y="2276872"/>
            <a:ext cx="754828" cy="758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3C8A283-D7A5-4A84-8912-0C8978F0DD8F}"/>
              </a:ext>
            </a:extLst>
          </p:cNvPr>
          <p:cNvSpPr/>
          <p:nvPr/>
        </p:nvSpPr>
        <p:spPr>
          <a:xfrm>
            <a:off x="4355976" y="5085184"/>
            <a:ext cx="728464" cy="711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33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87BAE-8191-4DCF-B6B0-EF8691A9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a cíle výzkumného designu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A0D52C-1EEA-4016-9034-0BA422AED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783" y="1854129"/>
            <a:ext cx="3231256" cy="3915736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0AA666B-F70B-4581-992C-A5DE02A8A078}"/>
              </a:ext>
            </a:extLst>
          </p:cNvPr>
          <p:cNvSpPr txBox="1">
            <a:spLocks/>
          </p:cNvSpPr>
          <p:nvPr/>
        </p:nvSpPr>
        <p:spPr>
          <a:xfrm>
            <a:off x="323528" y="2132856"/>
            <a:ext cx="2160240" cy="3915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/>
              <a:t>Co</a:t>
            </a:r>
            <a:r>
              <a:rPr lang="cs-CZ" dirty="0"/>
              <a:t> budeme studovat?</a:t>
            </a:r>
          </a:p>
          <a:p>
            <a:r>
              <a:rPr lang="cs-CZ" u="sng" dirty="0"/>
              <a:t>Proč</a:t>
            </a:r>
            <a:r>
              <a:rPr lang="cs-CZ" dirty="0"/>
              <a:t> to budeme studovat?</a:t>
            </a:r>
          </a:p>
          <a:p>
            <a:r>
              <a:rPr lang="cs-CZ" u="sng" dirty="0"/>
              <a:t>Jak</a:t>
            </a:r>
            <a:r>
              <a:rPr lang="cs-CZ" dirty="0"/>
              <a:t> to budeme studovat?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1D013C-ABCE-40CD-8C14-CE17F17B0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70" y="1874241"/>
            <a:ext cx="2962409" cy="39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5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C4AC1-780E-4DEA-A92A-CE50E3BC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C429D8-8D98-4079-8321-339189B0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Počátek výzkumu: sociální vs. sociologický</a:t>
            </a:r>
          </a:p>
          <a:p>
            <a:r>
              <a:rPr lang="cs-CZ" dirty="0"/>
              <a:t>Zúžení výzkumného </a:t>
            </a:r>
            <a:r>
              <a:rPr lang="cs-CZ" u="sng" dirty="0"/>
              <a:t>tématu</a:t>
            </a:r>
          </a:p>
          <a:p>
            <a:r>
              <a:rPr lang="cs-CZ" dirty="0"/>
              <a:t>Definuje zkoumané teritorium</a:t>
            </a:r>
          </a:p>
          <a:p>
            <a:r>
              <a:rPr lang="cs-CZ" dirty="0"/>
              <a:t>Intelektuální hádanka, kterou chceme zkoumat – typicky není vystižen jednou větou, při jeho formulaci odkazujeme na </a:t>
            </a:r>
            <a:r>
              <a:rPr lang="cs-CZ" dirty="0">
                <a:hlinkClick r:id="rId2"/>
              </a:rPr>
              <a:t>LITERATURU!!!</a:t>
            </a:r>
            <a:endParaRPr lang="cs-CZ" dirty="0"/>
          </a:p>
          <a:p>
            <a:r>
              <a:rPr lang="cs-CZ" dirty="0"/>
              <a:t>Zdrojem i osobní zájem, zkušenost…</a:t>
            </a:r>
          </a:p>
          <a:p>
            <a:r>
              <a:rPr lang="cs-CZ" dirty="0"/>
              <a:t>Nesmí být příliš vágní! (móda ve městě, COVID v Česku)</a:t>
            </a:r>
          </a:p>
          <a:p>
            <a:r>
              <a:rPr lang="cs-CZ" dirty="0"/>
              <a:t>Odpověď na otázku: co konkrétně chceme ve výzkumu řešit? (</a:t>
            </a:r>
            <a:r>
              <a:rPr lang="cs-CZ" i="1" dirty="0">
                <a:highlight>
                  <a:srgbClr val="FFFF00"/>
                </a:highlight>
              </a:rPr>
              <a:t>nízká politická participace mladých lidí</a:t>
            </a:r>
            <a:r>
              <a:rPr lang="cs-CZ" i="1" dirty="0"/>
              <a:t>, </a:t>
            </a:r>
            <a:r>
              <a:rPr lang="cs-CZ" i="1" dirty="0">
                <a:highlight>
                  <a:srgbClr val="FFFF00"/>
                </a:highlight>
              </a:rPr>
              <a:t>klesající podíl nesezdaných soužití v ČR</a:t>
            </a:r>
            <a:r>
              <a:rPr lang="cs-CZ" dirty="0"/>
              <a:t>) </a:t>
            </a:r>
          </a:p>
          <a:p>
            <a:r>
              <a:rPr lang="cs-CZ" dirty="0"/>
              <a:t>Neměl by být nezajímavý, triviální, empiricky </a:t>
            </a:r>
            <a:r>
              <a:rPr lang="cs-CZ" dirty="0" err="1"/>
              <a:t>nezkoumatelný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715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1072</Words>
  <Application>Microsoft Office PowerPoint</Application>
  <PresentationFormat>Předvádění na obrazovce (4:3)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Věda začíná otázkou: formulace výzkumného problému, otázky a cíle</vt:lpstr>
      <vt:lpstr>Struktura přednášky</vt:lpstr>
      <vt:lpstr>Empirický výzkum</vt:lpstr>
      <vt:lpstr>Výzkumný návrh (design)</vt:lpstr>
      <vt:lpstr>Výzkumný design vs.  výzkumná strategie</vt:lpstr>
      <vt:lpstr>Zjednodušený model výzkumu (Punch, 2008)</vt:lpstr>
      <vt:lpstr>Zjednodušený model výzkumu (Punch, 2008)</vt:lpstr>
      <vt:lpstr>Otázky a cíle výzkumného designu</vt:lpstr>
      <vt:lpstr>Výzkumný problém</vt:lpstr>
      <vt:lpstr>Výzkumná otázka</vt:lpstr>
      <vt:lpstr>Typy výzkumných otázek</vt:lpstr>
      <vt:lpstr>Jak zformulovat výzkumnou otázku?</vt:lpstr>
      <vt:lpstr>Rešerše literatury</vt:lpstr>
      <vt:lpstr>Příklad: od problému k otázce</vt:lpstr>
      <vt:lpstr>Příklad: od problému k otázce</vt:lpstr>
      <vt:lpstr>Příklad: od problému k otázce</vt:lpstr>
      <vt:lpstr>Příklad: od problému k otázce</vt:lpstr>
      <vt:lpstr>Příklad: od problému k otázce</vt:lpstr>
      <vt:lpstr>Příklad: od problému k otázce</vt:lpstr>
      <vt:lpstr>Cíle výzkumu</vt:lpstr>
      <vt:lpstr>Aplikovaný výzkum</vt:lpstr>
      <vt:lpstr>Zdroje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Navrátil Jiří</dc:creator>
  <cp:lastModifiedBy>Jiří Navrátil</cp:lastModifiedBy>
  <cp:revision>369</cp:revision>
  <cp:lastPrinted>2019-04-11T11:47:49Z</cp:lastPrinted>
  <dcterms:created xsi:type="dcterms:W3CDTF">2013-04-23T11:22:42Z</dcterms:created>
  <dcterms:modified xsi:type="dcterms:W3CDTF">2024-03-04T22:37:42Z</dcterms:modified>
</cp:coreProperties>
</file>