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25"/>
  </p:handoutMasterIdLst>
  <p:sldIdLst>
    <p:sldId id="256" r:id="rId2"/>
    <p:sldId id="351" r:id="rId3"/>
    <p:sldId id="348" r:id="rId4"/>
    <p:sldId id="356" r:id="rId5"/>
    <p:sldId id="362" r:id="rId6"/>
    <p:sldId id="357" r:id="rId7"/>
    <p:sldId id="358" r:id="rId8"/>
    <p:sldId id="349" r:id="rId9"/>
    <p:sldId id="350" r:id="rId10"/>
    <p:sldId id="352" r:id="rId11"/>
    <p:sldId id="270" r:id="rId12"/>
    <p:sldId id="344" r:id="rId13"/>
    <p:sldId id="353" r:id="rId14"/>
    <p:sldId id="269" r:id="rId15"/>
    <p:sldId id="359" r:id="rId16"/>
    <p:sldId id="347" r:id="rId17"/>
    <p:sldId id="361" r:id="rId18"/>
    <p:sldId id="363" r:id="rId19"/>
    <p:sldId id="264" r:id="rId20"/>
    <p:sldId id="360" r:id="rId21"/>
    <p:sldId id="290" r:id="rId22"/>
    <p:sldId id="287" r:id="rId23"/>
    <p:sldId id="355" r:id="rId24"/>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C056E3C3-8107-4D4E-807D-3694F5D40488}">
          <p14:sldIdLst>
            <p14:sldId id="256"/>
            <p14:sldId id="351"/>
            <p14:sldId id="348"/>
            <p14:sldId id="356"/>
            <p14:sldId id="362"/>
            <p14:sldId id="357"/>
            <p14:sldId id="358"/>
            <p14:sldId id="349"/>
            <p14:sldId id="350"/>
            <p14:sldId id="352"/>
            <p14:sldId id="270"/>
            <p14:sldId id="344"/>
            <p14:sldId id="353"/>
            <p14:sldId id="269"/>
            <p14:sldId id="359"/>
            <p14:sldId id="347"/>
            <p14:sldId id="361"/>
            <p14:sldId id="363"/>
            <p14:sldId id="264"/>
            <p14:sldId id="360"/>
            <p14:sldId id="290"/>
            <p14:sldId id="287"/>
            <p14:sldId id="35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95" autoAdjust="0"/>
    <p:restoredTop sz="94660" autoAdjust="0"/>
  </p:normalViewPr>
  <p:slideViewPr>
    <p:cSldViewPr>
      <p:cViewPr varScale="1">
        <p:scale>
          <a:sx n="114" d="100"/>
          <a:sy n="114" d="100"/>
        </p:scale>
        <p:origin x="1362" y="102"/>
      </p:cViewPr>
      <p:guideLst>
        <p:guide orient="horz" pos="2160"/>
        <p:guide pos="2880"/>
      </p:guideLst>
    </p:cSldViewPr>
  </p:slideViewPr>
  <p:outlineViewPr>
    <p:cViewPr>
      <p:scale>
        <a:sx n="33" d="100"/>
        <a:sy n="33" d="100"/>
      </p:scale>
      <p:origin x="48" y="1932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610288-ECEF-49D7-8313-1D902D96608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5DF02804-48AB-4107-AA27-898434846A1B}">
      <dgm:prSet/>
      <dgm:spPr/>
      <dgm:t>
        <a:bodyPr/>
        <a:lstStyle/>
        <a:p>
          <a:r>
            <a:rPr lang="en-US"/>
            <a:t>BLAIKIE, N., a J. PRIEST. 2019. </a:t>
          </a:r>
          <a:r>
            <a:rPr lang="en-US" i="1"/>
            <a:t>Designing Social Research. The Logic of Anticipation</a:t>
          </a:r>
          <a:r>
            <a:rPr lang="en-US"/>
            <a:t>. Cambridge: Polity Press</a:t>
          </a:r>
          <a:endParaRPr lang="cs-CZ"/>
        </a:p>
      </dgm:t>
    </dgm:pt>
    <dgm:pt modelId="{5321378C-D4FE-46E1-BD15-17A1A339A0BA}" type="parTrans" cxnId="{12753764-648F-47BB-AAC4-B0BE9F6BAD8A}">
      <dgm:prSet/>
      <dgm:spPr/>
      <dgm:t>
        <a:bodyPr/>
        <a:lstStyle/>
        <a:p>
          <a:endParaRPr lang="cs-CZ"/>
        </a:p>
      </dgm:t>
    </dgm:pt>
    <dgm:pt modelId="{C47117EE-A98F-4E9D-A6F6-6A18B2C03904}" type="sibTrans" cxnId="{12753764-648F-47BB-AAC4-B0BE9F6BAD8A}">
      <dgm:prSet/>
      <dgm:spPr/>
      <dgm:t>
        <a:bodyPr/>
        <a:lstStyle/>
        <a:p>
          <a:endParaRPr lang="cs-CZ"/>
        </a:p>
      </dgm:t>
    </dgm:pt>
    <dgm:pt modelId="{B9C75DD2-18B9-4CE2-BC92-A0F422F1C0B1}">
      <dgm:prSet/>
      <dgm:spPr/>
      <dgm:t>
        <a:bodyPr/>
        <a:lstStyle/>
        <a:p>
          <a:r>
            <a:rPr lang="cs-CZ"/>
            <a:t>BLAIKIE, N. 2000. </a:t>
          </a:r>
          <a:r>
            <a:rPr lang="cs-CZ" i="1"/>
            <a:t>Designing Social Research. The Logic of Anticipation</a:t>
          </a:r>
          <a:r>
            <a:rPr lang="cs-CZ"/>
            <a:t>. Cambridge: Polity Press.</a:t>
          </a:r>
        </a:p>
      </dgm:t>
    </dgm:pt>
    <dgm:pt modelId="{9B1146B1-32B7-4D64-8858-10E2D40F10FE}" type="parTrans" cxnId="{F029950D-91B6-4423-8DB7-1698A6AEE6FB}">
      <dgm:prSet/>
      <dgm:spPr/>
      <dgm:t>
        <a:bodyPr/>
        <a:lstStyle/>
        <a:p>
          <a:endParaRPr lang="cs-CZ"/>
        </a:p>
      </dgm:t>
    </dgm:pt>
    <dgm:pt modelId="{9903BE8E-5EEF-4629-A19A-9BD2406B5786}" type="sibTrans" cxnId="{F029950D-91B6-4423-8DB7-1698A6AEE6FB}">
      <dgm:prSet/>
      <dgm:spPr/>
      <dgm:t>
        <a:bodyPr/>
        <a:lstStyle/>
        <a:p>
          <a:endParaRPr lang="cs-CZ"/>
        </a:p>
      </dgm:t>
    </dgm:pt>
    <dgm:pt modelId="{93DB1098-5682-4C8C-B9E2-A549DA870352}">
      <dgm:prSet/>
      <dgm:spPr/>
      <dgm:t>
        <a:bodyPr/>
        <a:lstStyle/>
        <a:p>
          <a:r>
            <a:rPr lang="cs-CZ" dirty="0"/>
            <a:t>BRYMAN, Alan. 2012. </a:t>
          </a:r>
          <a:r>
            <a:rPr lang="en-US" i="1" noProof="0" dirty="0"/>
            <a:t>Social Research Methods</a:t>
          </a:r>
          <a:r>
            <a:rPr lang="cs-CZ" dirty="0"/>
            <a:t>. Oxford: Oxford University </a:t>
          </a:r>
          <a:r>
            <a:rPr lang="cs-CZ" dirty="0" err="1"/>
            <a:t>Press</a:t>
          </a:r>
          <a:r>
            <a:rPr lang="cs-CZ" dirty="0"/>
            <a:t>.</a:t>
          </a:r>
        </a:p>
      </dgm:t>
    </dgm:pt>
    <dgm:pt modelId="{7CD32BB0-928A-4BB0-BFB3-EFB9C3887F43}" type="parTrans" cxnId="{4870169F-2C9D-472E-9416-F604117EA879}">
      <dgm:prSet/>
      <dgm:spPr/>
      <dgm:t>
        <a:bodyPr/>
        <a:lstStyle/>
        <a:p>
          <a:endParaRPr lang="cs-CZ"/>
        </a:p>
      </dgm:t>
    </dgm:pt>
    <dgm:pt modelId="{BF43FD59-E836-4A5D-8EC1-5B07698C6798}" type="sibTrans" cxnId="{4870169F-2C9D-472E-9416-F604117EA879}">
      <dgm:prSet/>
      <dgm:spPr/>
      <dgm:t>
        <a:bodyPr/>
        <a:lstStyle/>
        <a:p>
          <a:endParaRPr lang="cs-CZ"/>
        </a:p>
      </dgm:t>
    </dgm:pt>
    <dgm:pt modelId="{72B89009-7798-4787-88DD-B5325F9BF864}">
      <dgm:prSet/>
      <dgm:spPr/>
      <dgm:t>
        <a:bodyPr/>
        <a:lstStyle/>
        <a:p>
          <a:r>
            <a:rPr lang="cs-CZ" dirty="0"/>
            <a:t>DISMAN, M. 1993. </a:t>
          </a:r>
          <a:r>
            <a:rPr lang="cs-CZ" i="1" dirty="0"/>
            <a:t>Jak se vyrábí sociologická znalost</a:t>
          </a:r>
          <a:r>
            <a:rPr lang="cs-CZ" dirty="0"/>
            <a:t>. Karolinum: Praha.</a:t>
          </a:r>
        </a:p>
      </dgm:t>
    </dgm:pt>
    <dgm:pt modelId="{58407137-E52C-40F6-AB0D-EC7ED449786B}" type="parTrans" cxnId="{4F92F7CF-C89D-470D-8573-AEB29C0A4323}">
      <dgm:prSet/>
      <dgm:spPr/>
      <dgm:t>
        <a:bodyPr/>
        <a:lstStyle/>
        <a:p>
          <a:endParaRPr lang="cs-CZ"/>
        </a:p>
      </dgm:t>
    </dgm:pt>
    <dgm:pt modelId="{6089A679-5749-481A-8EB5-03A335FE29F8}" type="sibTrans" cxnId="{4F92F7CF-C89D-470D-8573-AEB29C0A4323}">
      <dgm:prSet/>
      <dgm:spPr/>
      <dgm:t>
        <a:bodyPr/>
        <a:lstStyle/>
        <a:p>
          <a:endParaRPr lang="cs-CZ"/>
        </a:p>
      </dgm:t>
    </dgm:pt>
    <dgm:pt modelId="{01362424-454B-4118-B474-B25C22F78DCE}">
      <dgm:prSet/>
      <dgm:spPr/>
      <dgm:t>
        <a:bodyPr/>
        <a:lstStyle/>
        <a:p>
          <a:r>
            <a:rPr lang="cs-CZ" dirty="0"/>
            <a:t>PUNCH, </a:t>
          </a:r>
          <a:r>
            <a:rPr lang="cs-CZ" dirty="0" err="1"/>
            <a:t>Keith</a:t>
          </a:r>
          <a:r>
            <a:rPr lang="cs-CZ" dirty="0"/>
            <a:t>. 2015. </a:t>
          </a:r>
          <a:r>
            <a:rPr lang="cs-CZ" i="1" dirty="0"/>
            <a:t>Úspěšný návrh výzkumu</a:t>
          </a:r>
          <a:r>
            <a:rPr lang="cs-CZ" dirty="0"/>
            <a:t>. Praha: Portál.</a:t>
          </a:r>
        </a:p>
      </dgm:t>
    </dgm:pt>
    <dgm:pt modelId="{1D8B2BDA-5F74-47DC-AEAF-C127852936A8}" type="parTrans" cxnId="{C14B7806-66CC-4F72-9CEA-A43C72F40443}">
      <dgm:prSet/>
      <dgm:spPr/>
      <dgm:t>
        <a:bodyPr/>
        <a:lstStyle/>
        <a:p>
          <a:endParaRPr lang="cs-CZ"/>
        </a:p>
      </dgm:t>
    </dgm:pt>
    <dgm:pt modelId="{453A21F1-31D4-4944-B996-FDB96E3AE106}" type="sibTrans" cxnId="{C14B7806-66CC-4F72-9CEA-A43C72F40443}">
      <dgm:prSet/>
      <dgm:spPr/>
      <dgm:t>
        <a:bodyPr/>
        <a:lstStyle/>
        <a:p>
          <a:endParaRPr lang="cs-CZ"/>
        </a:p>
      </dgm:t>
    </dgm:pt>
    <dgm:pt modelId="{11E36B67-B5D5-448F-9DC9-01F3EDBE3C2F}">
      <dgm:prSet/>
      <dgm:spPr/>
      <dgm:t>
        <a:bodyPr/>
        <a:lstStyle/>
        <a:p>
          <a:r>
            <a:rPr lang="cs-CZ"/>
            <a:t>VAN EVERA, S. 1997. </a:t>
          </a:r>
          <a:r>
            <a:rPr lang="cs-CZ" i="1"/>
            <a:t>Guide to Methods for Students of Political Science</a:t>
          </a:r>
          <a:r>
            <a:rPr lang="cs-CZ"/>
            <a:t>. London: Cornell University Press.</a:t>
          </a:r>
        </a:p>
      </dgm:t>
    </dgm:pt>
    <dgm:pt modelId="{8532407E-4CDF-4CC1-861A-27E81EEC07FA}" type="parTrans" cxnId="{5A182B21-D682-4CD7-B9F4-7289E6BCB19C}">
      <dgm:prSet/>
      <dgm:spPr/>
      <dgm:t>
        <a:bodyPr/>
        <a:lstStyle/>
        <a:p>
          <a:endParaRPr lang="cs-CZ"/>
        </a:p>
      </dgm:t>
    </dgm:pt>
    <dgm:pt modelId="{179B18B4-AAE1-4AB1-9903-A032352EE03A}" type="sibTrans" cxnId="{5A182B21-D682-4CD7-B9F4-7289E6BCB19C}">
      <dgm:prSet/>
      <dgm:spPr/>
      <dgm:t>
        <a:bodyPr/>
        <a:lstStyle/>
        <a:p>
          <a:endParaRPr lang="cs-CZ"/>
        </a:p>
      </dgm:t>
    </dgm:pt>
    <dgm:pt modelId="{2717AF5B-5EC6-4285-9A38-8CF7D41C04A8}" type="pres">
      <dgm:prSet presAssocID="{08610288-ECEF-49D7-8313-1D902D966081}" presName="linear" presStyleCnt="0">
        <dgm:presLayoutVars>
          <dgm:animLvl val="lvl"/>
          <dgm:resizeHandles val="exact"/>
        </dgm:presLayoutVars>
      </dgm:prSet>
      <dgm:spPr/>
    </dgm:pt>
    <dgm:pt modelId="{D7B4F0FE-9993-400B-A1BD-871747508EAB}" type="pres">
      <dgm:prSet presAssocID="{5DF02804-48AB-4107-AA27-898434846A1B}" presName="parentText" presStyleLbl="node1" presStyleIdx="0" presStyleCnt="6">
        <dgm:presLayoutVars>
          <dgm:chMax val="0"/>
          <dgm:bulletEnabled val="1"/>
        </dgm:presLayoutVars>
      </dgm:prSet>
      <dgm:spPr/>
    </dgm:pt>
    <dgm:pt modelId="{5C0C7944-81BA-4886-B307-D0BC56C0018A}" type="pres">
      <dgm:prSet presAssocID="{C47117EE-A98F-4E9D-A6F6-6A18B2C03904}" presName="spacer" presStyleCnt="0"/>
      <dgm:spPr/>
    </dgm:pt>
    <dgm:pt modelId="{34CC7151-6D04-4BFD-B703-A8AE76105FB3}" type="pres">
      <dgm:prSet presAssocID="{B9C75DD2-18B9-4CE2-BC92-A0F422F1C0B1}" presName="parentText" presStyleLbl="node1" presStyleIdx="1" presStyleCnt="6">
        <dgm:presLayoutVars>
          <dgm:chMax val="0"/>
          <dgm:bulletEnabled val="1"/>
        </dgm:presLayoutVars>
      </dgm:prSet>
      <dgm:spPr/>
    </dgm:pt>
    <dgm:pt modelId="{C9996FB0-FC49-4E7C-9ACB-7FA37E5DD488}" type="pres">
      <dgm:prSet presAssocID="{9903BE8E-5EEF-4629-A19A-9BD2406B5786}" presName="spacer" presStyleCnt="0"/>
      <dgm:spPr/>
    </dgm:pt>
    <dgm:pt modelId="{259066D4-77E3-4B79-8C38-CE153BD122E8}" type="pres">
      <dgm:prSet presAssocID="{93DB1098-5682-4C8C-B9E2-A549DA870352}" presName="parentText" presStyleLbl="node1" presStyleIdx="2" presStyleCnt="6">
        <dgm:presLayoutVars>
          <dgm:chMax val="0"/>
          <dgm:bulletEnabled val="1"/>
        </dgm:presLayoutVars>
      </dgm:prSet>
      <dgm:spPr/>
    </dgm:pt>
    <dgm:pt modelId="{2A1D8FF7-6286-474E-B061-3397C5EF414D}" type="pres">
      <dgm:prSet presAssocID="{BF43FD59-E836-4A5D-8EC1-5B07698C6798}" presName="spacer" presStyleCnt="0"/>
      <dgm:spPr/>
    </dgm:pt>
    <dgm:pt modelId="{5398F925-B473-4D0F-BB3D-F65ED4862F76}" type="pres">
      <dgm:prSet presAssocID="{72B89009-7798-4787-88DD-B5325F9BF864}" presName="parentText" presStyleLbl="node1" presStyleIdx="3" presStyleCnt="6">
        <dgm:presLayoutVars>
          <dgm:chMax val="0"/>
          <dgm:bulletEnabled val="1"/>
        </dgm:presLayoutVars>
      </dgm:prSet>
      <dgm:spPr/>
    </dgm:pt>
    <dgm:pt modelId="{73AC757F-D3AF-430B-9A35-5B0B197F26CB}" type="pres">
      <dgm:prSet presAssocID="{6089A679-5749-481A-8EB5-03A335FE29F8}" presName="spacer" presStyleCnt="0"/>
      <dgm:spPr/>
    </dgm:pt>
    <dgm:pt modelId="{CA21AC91-BAB2-4BF9-A766-ACA9FFDF4426}" type="pres">
      <dgm:prSet presAssocID="{01362424-454B-4118-B474-B25C22F78DCE}" presName="parentText" presStyleLbl="node1" presStyleIdx="4" presStyleCnt="6">
        <dgm:presLayoutVars>
          <dgm:chMax val="0"/>
          <dgm:bulletEnabled val="1"/>
        </dgm:presLayoutVars>
      </dgm:prSet>
      <dgm:spPr/>
    </dgm:pt>
    <dgm:pt modelId="{2EE4A753-C007-4B3E-BC59-EB2879DC0CA6}" type="pres">
      <dgm:prSet presAssocID="{453A21F1-31D4-4944-B996-FDB96E3AE106}" presName="spacer" presStyleCnt="0"/>
      <dgm:spPr/>
    </dgm:pt>
    <dgm:pt modelId="{F049F54E-765A-4F66-B41B-00298569944C}" type="pres">
      <dgm:prSet presAssocID="{11E36B67-B5D5-448F-9DC9-01F3EDBE3C2F}" presName="parentText" presStyleLbl="node1" presStyleIdx="5" presStyleCnt="6">
        <dgm:presLayoutVars>
          <dgm:chMax val="0"/>
          <dgm:bulletEnabled val="1"/>
        </dgm:presLayoutVars>
      </dgm:prSet>
      <dgm:spPr/>
    </dgm:pt>
  </dgm:ptLst>
  <dgm:cxnLst>
    <dgm:cxn modelId="{C14B7806-66CC-4F72-9CEA-A43C72F40443}" srcId="{08610288-ECEF-49D7-8313-1D902D966081}" destId="{01362424-454B-4118-B474-B25C22F78DCE}" srcOrd="4" destOrd="0" parTransId="{1D8B2BDA-5F74-47DC-AEAF-C127852936A8}" sibTransId="{453A21F1-31D4-4944-B996-FDB96E3AE106}"/>
    <dgm:cxn modelId="{F029950D-91B6-4423-8DB7-1698A6AEE6FB}" srcId="{08610288-ECEF-49D7-8313-1D902D966081}" destId="{B9C75DD2-18B9-4CE2-BC92-A0F422F1C0B1}" srcOrd="1" destOrd="0" parTransId="{9B1146B1-32B7-4D64-8858-10E2D40F10FE}" sibTransId="{9903BE8E-5EEF-4629-A19A-9BD2406B5786}"/>
    <dgm:cxn modelId="{5A182B21-D682-4CD7-B9F4-7289E6BCB19C}" srcId="{08610288-ECEF-49D7-8313-1D902D966081}" destId="{11E36B67-B5D5-448F-9DC9-01F3EDBE3C2F}" srcOrd="5" destOrd="0" parTransId="{8532407E-4CDF-4CC1-861A-27E81EEC07FA}" sibTransId="{179B18B4-AAE1-4AB1-9903-A032352EE03A}"/>
    <dgm:cxn modelId="{0AA7BF26-AB53-4650-98C2-119BE649CEA6}" type="presOf" srcId="{08610288-ECEF-49D7-8313-1D902D966081}" destId="{2717AF5B-5EC6-4285-9A38-8CF7D41C04A8}" srcOrd="0" destOrd="0" presId="urn:microsoft.com/office/officeart/2005/8/layout/vList2"/>
    <dgm:cxn modelId="{33049137-24FF-4EAE-ABAC-76E0EAAD9E86}" type="presOf" srcId="{01362424-454B-4118-B474-B25C22F78DCE}" destId="{CA21AC91-BAB2-4BF9-A766-ACA9FFDF4426}" srcOrd="0" destOrd="0" presId="urn:microsoft.com/office/officeart/2005/8/layout/vList2"/>
    <dgm:cxn modelId="{12753764-648F-47BB-AAC4-B0BE9F6BAD8A}" srcId="{08610288-ECEF-49D7-8313-1D902D966081}" destId="{5DF02804-48AB-4107-AA27-898434846A1B}" srcOrd="0" destOrd="0" parTransId="{5321378C-D4FE-46E1-BD15-17A1A339A0BA}" sibTransId="{C47117EE-A98F-4E9D-A6F6-6A18B2C03904}"/>
    <dgm:cxn modelId="{F0092067-DE90-4427-8012-E09A6F941E15}" type="presOf" srcId="{72B89009-7798-4787-88DD-B5325F9BF864}" destId="{5398F925-B473-4D0F-BB3D-F65ED4862F76}" srcOrd="0" destOrd="0" presId="urn:microsoft.com/office/officeart/2005/8/layout/vList2"/>
    <dgm:cxn modelId="{4870169F-2C9D-472E-9416-F604117EA879}" srcId="{08610288-ECEF-49D7-8313-1D902D966081}" destId="{93DB1098-5682-4C8C-B9E2-A549DA870352}" srcOrd="2" destOrd="0" parTransId="{7CD32BB0-928A-4BB0-BFB3-EFB9C3887F43}" sibTransId="{BF43FD59-E836-4A5D-8EC1-5B07698C6798}"/>
    <dgm:cxn modelId="{506F5EAF-FCAC-42CC-BF85-EC8FF0B5013D}" type="presOf" srcId="{5DF02804-48AB-4107-AA27-898434846A1B}" destId="{D7B4F0FE-9993-400B-A1BD-871747508EAB}" srcOrd="0" destOrd="0" presId="urn:microsoft.com/office/officeart/2005/8/layout/vList2"/>
    <dgm:cxn modelId="{4F92F7CF-C89D-470D-8573-AEB29C0A4323}" srcId="{08610288-ECEF-49D7-8313-1D902D966081}" destId="{72B89009-7798-4787-88DD-B5325F9BF864}" srcOrd="3" destOrd="0" parTransId="{58407137-E52C-40F6-AB0D-EC7ED449786B}" sibTransId="{6089A679-5749-481A-8EB5-03A335FE29F8}"/>
    <dgm:cxn modelId="{A3954CEF-3CD2-4CAB-9361-5A322227E62C}" type="presOf" srcId="{93DB1098-5682-4C8C-B9E2-A549DA870352}" destId="{259066D4-77E3-4B79-8C38-CE153BD122E8}" srcOrd="0" destOrd="0" presId="urn:microsoft.com/office/officeart/2005/8/layout/vList2"/>
    <dgm:cxn modelId="{D24E87F0-0B35-4D5D-9209-CA1A7417F43D}" type="presOf" srcId="{11E36B67-B5D5-448F-9DC9-01F3EDBE3C2F}" destId="{F049F54E-765A-4F66-B41B-00298569944C}" srcOrd="0" destOrd="0" presId="urn:microsoft.com/office/officeart/2005/8/layout/vList2"/>
    <dgm:cxn modelId="{5D5F8DFB-C6E7-44DF-9EEF-952571F9596B}" type="presOf" srcId="{B9C75DD2-18B9-4CE2-BC92-A0F422F1C0B1}" destId="{34CC7151-6D04-4BFD-B703-A8AE76105FB3}" srcOrd="0" destOrd="0" presId="urn:microsoft.com/office/officeart/2005/8/layout/vList2"/>
    <dgm:cxn modelId="{5FB40189-3180-4CD3-A452-E2FF5870B3B7}" type="presParOf" srcId="{2717AF5B-5EC6-4285-9A38-8CF7D41C04A8}" destId="{D7B4F0FE-9993-400B-A1BD-871747508EAB}" srcOrd="0" destOrd="0" presId="urn:microsoft.com/office/officeart/2005/8/layout/vList2"/>
    <dgm:cxn modelId="{1F448B04-C9DB-4C2E-AE2A-328DD846ADD1}" type="presParOf" srcId="{2717AF5B-5EC6-4285-9A38-8CF7D41C04A8}" destId="{5C0C7944-81BA-4886-B307-D0BC56C0018A}" srcOrd="1" destOrd="0" presId="urn:microsoft.com/office/officeart/2005/8/layout/vList2"/>
    <dgm:cxn modelId="{955A1902-A22F-43A8-A357-7EFB1B21F053}" type="presParOf" srcId="{2717AF5B-5EC6-4285-9A38-8CF7D41C04A8}" destId="{34CC7151-6D04-4BFD-B703-A8AE76105FB3}" srcOrd="2" destOrd="0" presId="urn:microsoft.com/office/officeart/2005/8/layout/vList2"/>
    <dgm:cxn modelId="{73432DC3-E5A8-46F7-92D9-634BCD69BCAA}" type="presParOf" srcId="{2717AF5B-5EC6-4285-9A38-8CF7D41C04A8}" destId="{C9996FB0-FC49-4E7C-9ACB-7FA37E5DD488}" srcOrd="3" destOrd="0" presId="urn:microsoft.com/office/officeart/2005/8/layout/vList2"/>
    <dgm:cxn modelId="{4AC71896-8048-42C8-8E07-DE46D974C804}" type="presParOf" srcId="{2717AF5B-5EC6-4285-9A38-8CF7D41C04A8}" destId="{259066D4-77E3-4B79-8C38-CE153BD122E8}" srcOrd="4" destOrd="0" presId="urn:microsoft.com/office/officeart/2005/8/layout/vList2"/>
    <dgm:cxn modelId="{7A42CD32-F0C0-41D5-A30B-C443C8C1D7A6}" type="presParOf" srcId="{2717AF5B-5EC6-4285-9A38-8CF7D41C04A8}" destId="{2A1D8FF7-6286-474E-B061-3397C5EF414D}" srcOrd="5" destOrd="0" presId="urn:microsoft.com/office/officeart/2005/8/layout/vList2"/>
    <dgm:cxn modelId="{D43AEC90-FBBE-4ED4-89A6-D92CBEACC4B7}" type="presParOf" srcId="{2717AF5B-5EC6-4285-9A38-8CF7D41C04A8}" destId="{5398F925-B473-4D0F-BB3D-F65ED4862F76}" srcOrd="6" destOrd="0" presId="urn:microsoft.com/office/officeart/2005/8/layout/vList2"/>
    <dgm:cxn modelId="{10EF0D37-F863-48AC-B4D4-D6A2D0C2F5EA}" type="presParOf" srcId="{2717AF5B-5EC6-4285-9A38-8CF7D41C04A8}" destId="{73AC757F-D3AF-430B-9A35-5B0B197F26CB}" srcOrd="7" destOrd="0" presId="urn:microsoft.com/office/officeart/2005/8/layout/vList2"/>
    <dgm:cxn modelId="{D1405623-4A55-4AA3-8877-2D77709AFE82}" type="presParOf" srcId="{2717AF5B-5EC6-4285-9A38-8CF7D41C04A8}" destId="{CA21AC91-BAB2-4BF9-A766-ACA9FFDF4426}" srcOrd="8" destOrd="0" presId="urn:microsoft.com/office/officeart/2005/8/layout/vList2"/>
    <dgm:cxn modelId="{C1AAB36F-1F6F-4AA5-AF1E-836BC5E846EB}" type="presParOf" srcId="{2717AF5B-5EC6-4285-9A38-8CF7D41C04A8}" destId="{2EE4A753-C007-4B3E-BC59-EB2879DC0CA6}" srcOrd="9" destOrd="0" presId="urn:microsoft.com/office/officeart/2005/8/layout/vList2"/>
    <dgm:cxn modelId="{26EF7D93-C841-470C-82D3-064D86F79097}" type="presParOf" srcId="{2717AF5B-5EC6-4285-9A38-8CF7D41C04A8}" destId="{F049F54E-765A-4F66-B41B-00298569944C}"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B4F0FE-9993-400B-A1BD-871747508EAB}">
      <dsp:nvSpPr>
        <dsp:cNvPr id="0" name=""/>
        <dsp:cNvSpPr/>
      </dsp:nvSpPr>
      <dsp:spPr>
        <a:xfrm>
          <a:off x="0" y="111801"/>
          <a:ext cx="8229600" cy="6762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BLAIKIE, N., a J. PRIEST. 2019. </a:t>
          </a:r>
          <a:r>
            <a:rPr lang="en-US" sz="1700" i="1" kern="1200"/>
            <a:t>Designing Social Research. The Logic of Anticipation</a:t>
          </a:r>
          <a:r>
            <a:rPr lang="en-US" sz="1700" kern="1200"/>
            <a:t>. Cambridge: Polity Press</a:t>
          </a:r>
          <a:endParaRPr lang="cs-CZ" sz="1700" kern="1200"/>
        </a:p>
      </dsp:txBody>
      <dsp:txXfrm>
        <a:off x="33012" y="144813"/>
        <a:ext cx="8163576" cy="610236"/>
      </dsp:txXfrm>
    </dsp:sp>
    <dsp:sp modelId="{34CC7151-6D04-4BFD-B703-A8AE76105FB3}">
      <dsp:nvSpPr>
        <dsp:cNvPr id="0" name=""/>
        <dsp:cNvSpPr/>
      </dsp:nvSpPr>
      <dsp:spPr>
        <a:xfrm>
          <a:off x="0" y="837021"/>
          <a:ext cx="8229600" cy="6762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kern="1200"/>
            <a:t>BLAIKIE, N. 2000. </a:t>
          </a:r>
          <a:r>
            <a:rPr lang="cs-CZ" sz="1700" i="1" kern="1200"/>
            <a:t>Designing Social Research. The Logic of Anticipation</a:t>
          </a:r>
          <a:r>
            <a:rPr lang="cs-CZ" sz="1700" kern="1200"/>
            <a:t>. Cambridge: Polity Press.</a:t>
          </a:r>
        </a:p>
      </dsp:txBody>
      <dsp:txXfrm>
        <a:off x="33012" y="870033"/>
        <a:ext cx="8163576" cy="610236"/>
      </dsp:txXfrm>
    </dsp:sp>
    <dsp:sp modelId="{259066D4-77E3-4B79-8C38-CE153BD122E8}">
      <dsp:nvSpPr>
        <dsp:cNvPr id="0" name=""/>
        <dsp:cNvSpPr/>
      </dsp:nvSpPr>
      <dsp:spPr>
        <a:xfrm>
          <a:off x="0" y="1562241"/>
          <a:ext cx="8229600" cy="6762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kern="1200" dirty="0"/>
            <a:t>BRYMAN, Alan. 2012. </a:t>
          </a:r>
          <a:r>
            <a:rPr lang="en-US" sz="1700" i="1" kern="1200" noProof="0" dirty="0"/>
            <a:t>Social Research Methods</a:t>
          </a:r>
          <a:r>
            <a:rPr lang="cs-CZ" sz="1700" kern="1200" dirty="0"/>
            <a:t>. Oxford: Oxford University </a:t>
          </a:r>
          <a:r>
            <a:rPr lang="cs-CZ" sz="1700" kern="1200" dirty="0" err="1"/>
            <a:t>Press</a:t>
          </a:r>
          <a:r>
            <a:rPr lang="cs-CZ" sz="1700" kern="1200" dirty="0"/>
            <a:t>.</a:t>
          </a:r>
        </a:p>
      </dsp:txBody>
      <dsp:txXfrm>
        <a:off x="33012" y="1595253"/>
        <a:ext cx="8163576" cy="610236"/>
      </dsp:txXfrm>
    </dsp:sp>
    <dsp:sp modelId="{5398F925-B473-4D0F-BB3D-F65ED4862F76}">
      <dsp:nvSpPr>
        <dsp:cNvPr id="0" name=""/>
        <dsp:cNvSpPr/>
      </dsp:nvSpPr>
      <dsp:spPr>
        <a:xfrm>
          <a:off x="0" y="2287461"/>
          <a:ext cx="8229600" cy="6762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kern="1200" dirty="0"/>
            <a:t>DISMAN, M. 1993. </a:t>
          </a:r>
          <a:r>
            <a:rPr lang="cs-CZ" sz="1700" i="1" kern="1200" dirty="0"/>
            <a:t>Jak se vyrábí sociologická znalost</a:t>
          </a:r>
          <a:r>
            <a:rPr lang="cs-CZ" sz="1700" kern="1200" dirty="0"/>
            <a:t>. Karolinum: Praha.</a:t>
          </a:r>
        </a:p>
      </dsp:txBody>
      <dsp:txXfrm>
        <a:off x="33012" y="2320473"/>
        <a:ext cx="8163576" cy="610236"/>
      </dsp:txXfrm>
    </dsp:sp>
    <dsp:sp modelId="{CA21AC91-BAB2-4BF9-A766-ACA9FFDF4426}">
      <dsp:nvSpPr>
        <dsp:cNvPr id="0" name=""/>
        <dsp:cNvSpPr/>
      </dsp:nvSpPr>
      <dsp:spPr>
        <a:xfrm>
          <a:off x="0" y="3012681"/>
          <a:ext cx="8229600" cy="6762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kern="1200" dirty="0"/>
            <a:t>PUNCH, </a:t>
          </a:r>
          <a:r>
            <a:rPr lang="cs-CZ" sz="1700" kern="1200" dirty="0" err="1"/>
            <a:t>Keith</a:t>
          </a:r>
          <a:r>
            <a:rPr lang="cs-CZ" sz="1700" kern="1200" dirty="0"/>
            <a:t>. 2015. </a:t>
          </a:r>
          <a:r>
            <a:rPr lang="cs-CZ" sz="1700" i="1" kern="1200" dirty="0"/>
            <a:t>Úspěšný návrh výzkumu</a:t>
          </a:r>
          <a:r>
            <a:rPr lang="cs-CZ" sz="1700" kern="1200" dirty="0"/>
            <a:t>. Praha: Portál.</a:t>
          </a:r>
        </a:p>
      </dsp:txBody>
      <dsp:txXfrm>
        <a:off x="33012" y="3045693"/>
        <a:ext cx="8163576" cy="610236"/>
      </dsp:txXfrm>
    </dsp:sp>
    <dsp:sp modelId="{F049F54E-765A-4F66-B41B-00298569944C}">
      <dsp:nvSpPr>
        <dsp:cNvPr id="0" name=""/>
        <dsp:cNvSpPr/>
      </dsp:nvSpPr>
      <dsp:spPr>
        <a:xfrm>
          <a:off x="0" y="3737901"/>
          <a:ext cx="8229600" cy="6762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kern="1200"/>
            <a:t>VAN EVERA, S. 1997. </a:t>
          </a:r>
          <a:r>
            <a:rPr lang="cs-CZ" sz="1700" i="1" kern="1200"/>
            <a:t>Guide to Methods for Students of Political Science</a:t>
          </a:r>
          <a:r>
            <a:rPr lang="cs-CZ" sz="1700" kern="1200"/>
            <a:t>. London: Cornell University Press.</a:t>
          </a:r>
        </a:p>
      </dsp:txBody>
      <dsp:txXfrm>
        <a:off x="33012" y="3770913"/>
        <a:ext cx="8163576" cy="61023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60" cy="496331"/>
          </a:xfrm>
          <a:prstGeom prst="rect">
            <a:avLst/>
          </a:prstGeom>
        </p:spPr>
        <p:txBody>
          <a:bodyPr vert="horz" lIns="92089" tIns="46045" rIns="92089" bIns="46045" rtlCol="0"/>
          <a:lstStyle>
            <a:lvl1pPr algn="l">
              <a:defRPr sz="1200"/>
            </a:lvl1pPr>
          </a:lstStyle>
          <a:p>
            <a:endParaRPr lang="cs-CZ"/>
          </a:p>
        </p:txBody>
      </p:sp>
      <p:sp>
        <p:nvSpPr>
          <p:cNvPr id="3" name="Zástupný symbol pro datum 2"/>
          <p:cNvSpPr>
            <a:spLocks noGrp="1"/>
          </p:cNvSpPr>
          <p:nvPr>
            <p:ph type="dt" sz="quarter" idx="1"/>
          </p:nvPr>
        </p:nvSpPr>
        <p:spPr>
          <a:xfrm>
            <a:off x="3850442" y="0"/>
            <a:ext cx="2945660" cy="496331"/>
          </a:xfrm>
          <a:prstGeom prst="rect">
            <a:avLst/>
          </a:prstGeom>
        </p:spPr>
        <p:txBody>
          <a:bodyPr vert="horz" lIns="92089" tIns="46045" rIns="92089" bIns="46045" rtlCol="0"/>
          <a:lstStyle>
            <a:lvl1pPr algn="r">
              <a:defRPr sz="1200"/>
            </a:lvl1pPr>
          </a:lstStyle>
          <a:p>
            <a:fld id="{0C4AFDDE-760C-4D97-933B-8BA4F360FBD1}" type="datetimeFigureOut">
              <a:rPr lang="cs-CZ" smtClean="0"/>
              <a:pPr/>
              <a:t>12.03.2024</a:t>
            </a:fld>
            <a:endParaRPr lang="cs-CZ"/>
          </a:p>
        </p:txBody>
      </p:sp>
      <p:sp>
        <p:nvSpPr>
          <p:cNvPr id="4" name="Zástupný symbol pro zápatí 3"/>
          <p:cNvSpPr>
            <a:spLocks noGrp="1"/>
          </p:cNvSpPr>
          <p:nvPr>
            <p:ph type="ftr" sz="quarter" idx="2"/>
          </p:nvPr>
        </p:nvSpPr>
        <p:spPr>
          <a:xfrm>
            <a:off x="0" y="9428584"/>
            <a:ext cx="2945660" cy="496331"/>
          </a:xfrm>
          <a:prstGeom prst="rect">
            <a:avLst/>
          </a:prstGeom>
        </p:spPr>
        <p:txBody>
          <a:bodyPr vert="horz" lIns="92089" tIns="46045" rIns="92089" bIns="46045"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2" y="9428584"/>
            <a:ext cx="2945660" cy="496331"/>
          </a:xfrm>
          <a:prstGeom prst="rect">
            <a:avLst/>
          </a:prstGeom>
        </p:spPr>
        <p:txBody>
          <a:bodyPr vert="horz" lIns="92089" tIns="46045" rIns="92089" bIns="46045" rtlCol="0" anchor="b"/>
          <a:lstStyle>
            <a:lvl1pPr algn="r">
              <a:defRPr sz="1200"/>
            </a:lvl1pPr>
          </a:lstStyle>
          <a:p>
            <a:fld id="{52F5A630-8C3D-41B9-B3B8-5A6691D51D10}" type="slidenum">
              <a:rPr lang="cs-CZ" smtClean="0"/>
              <a:pPr/>
              <a:t>‹#›</a:t>
            </a:fld>
            <a:endParaRPr lang="cs-CZ"/>
          </a:p>
        </p:txBody>
      </p:sp>
    </p:spTree>
    <p:extLst>
      <p:ext uri="{BB962C8B-B14F-4D97-AF65-F5344CB8AC3E}">
        <p14:creationId xmlns:p14="http://schemas.microsoft.com/office/powerpoint/2010/main" val="13593289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8886A536-0C3D-46FC-88EA-60973CFF8114}" type="datetimeFigureOut">
              <a:rPr lang="cs-CZ" smtClean="0"/>
              <a:pPr/>
              <a:t>12.03.2024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5B21F94-62F2-48F6-8175-5A6FF0548E02}" type="slidenum">
              <a:rPr lang="cs-CZ" smtClean="0"/>
              <a:pPr/>
              <a:t>‹#›</a:t>
            </a:fld>
            <a:endParaRPr lang="cs-CZ"/>
          </a:p>
        </p:txBody>
      </p:sp>
    </p:spTree>
    <p:extLst>
      <p:ext uri="{BB962C8B-B14F-4D97-AF65-F5344CB8AC3E}">
        <p14:creationId xmlns:p14="http://schemas.microsoft.com/office/powerpoint/2010/main" val="1248797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886A536-0C3D-46FC-88EA-60973CFF8114}" type="datetimeFigureOut">
              <a:rPr lang="cs-CZ" smtClean="0"/>
              <a:pPr/>
              <a:t>12.03.2024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5B21F94-62F2-48F6-8175-5A6FF0548E02}" type="slidenum">
              <a:rPr lang="cs-CZ" smtClean="0"/>
              <a:pPr/>
              <a:t>‹#›</a:t>
            </a:fld>
            <a:endParaRPr lang="cs-CZ"/>
          </a:p>
        </p:txBody>
      </p:sp>
    </p:spTree>
    <p:extLst>
      <p:ext uri="{BB962C8B-B14F-4D97-AF65-F5344CB8AC3E}">
        <p14:creationId xmlns:p14="http://schemas.microsoft.com/office/powerpoint/2010/main" val="3828920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886A536-0C3D-46FC-88EA-60973CFF8114}" type="datetimeFigureOut">
              <a:rPr lang="cs-CZ" smtClean="0"/>
              <a:pPr/>
              <a:t>12.03.2024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5B21F94-62F2-48F6-8175-5A6FF0548E02}" type="slidenum">
              <a:rPr lang="cs-CZ" smtClean="0"/>
              <a:pPr/>
              <a:t>‹#›</a:t>
            </a:fld>
            <a:endParaRPr lang="cs-CZ"/>
          </a:p>
        </p:txBody>
      </p:sp>
    </p:spTree>
    <p:extLst>
      <p:ext uri="{BB962C8B-B14F-4D97-AF65-F5344CB8AC3E}">
        <p14:creationId xmlns:p14="http://schemas.microsoft.com/office/powerpoint/2010/main" val="1961113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886A536-0C3D-46FC-88EA-60973CFF8114}" type="datetimeFigureOut">
              <a:rPr lang="cs-CZ" smtClean="0"/>
              <a:pPr/>
              <a:t>12.03.2024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5B21F94-62F2-48F6-8175-5A6FF0548E02}" type="slidenum">
              <a:rPr lang="cs-CZ" smtClean="0"/>
              <a:pPr/>
              <a:t>‹#›</a:t>
            </a:fld>
            <a:endParaRPr lang="cs-CZ"/>
          </a:p>
        </p:txBody>
      </p:sp>
    </p:spTree>
    <p:extLst>
      <p:ext uri="{BB962C8B-B14F-4D97-AF65-F5344CB8AC3E}">
        <p14:creationId xmlns:p14="http://schemas.microsoft.com/office/powerpoint/2010/main" val="3101255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8886A536-0C3D-46FC-88EA-60973CFF8114}" type="datetimeFigureOut">
              <a:rPr lang="cs-CZ" smtClean="0"/>
              <a:pPr/>
              <a:t>12.03.2024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5B21F94-62F2-48F6-8175-5A6FF0548E02}" type="slidenum">
              <a:rPr lang="cs-CZ" smtClean="0"/>
              <a:pPr/>
              <a:t>‹#›</a:t>
            </a:fld>
            <a:endParaRPr lang="cs-CZ"/>
          </a:p>
        </p:txBody>
      </p:sp>
    </p:spTree>
    <p:extLst>
      <p:ext uri="{BB962C8B-B14F-4D97-AF65-F5344CB8AC3E}">
        <p14:creationId xmlns:p14="http://schemas.microsoft.com/office/powerpoint/2010/main" val="3575804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886A536-0C3D-46FC-88EA-60973CFF8114}" type="datetimeFigureOut">
              <a:rPr lang="cs-CZ" smtClean="0"/>
              <a:pPr/>
              <a:t>12.03.2024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5B21F94-62F2-48F6-8175-5A6FF0548E02}" type="slidenum">
              <a:rPr lang="cs-CZ" smtClean="0"/>
              <a:pPr/>
              <a:t>‹#›</a:t>
            </a:fld>
            <a:endParaRPr lang="cs-CZ"/>
          </a:p>
        </p:txBody>
      </p:sp>
    </p:spTree>
    <p:extLst>
      <p:ext uri="{BB962C8B-B14F-4D97-AF65-F5344CB8AC3E}">
        <p14:creationId xmlns:p14="http://schemas.microsoft.com/office/powerpoint/2010/main" val="1252420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886A536-0C3D-46FC-88EA-60973CFF8114}" type="datetimeFigureOut">
              <a:rPr lang="cs-CZ" smtClean="0"/>
              <a:pPr/>
              <a:t>12.03.2024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5B21F94-62F2-48F6-8175-5A6FF0548E02}" type="slidenum">
              <a:rPr lang="cs-CZ" smtClean="0"/>
              <a:pPr/>
              <a:t>‹#›</a:t>
            </a:fld>
            <a:endParaRPr lang="cs-CZ"/>
          </a:p>
        </p:txBody>
      </p:sp>
    </p:spTree>
    <p:extLst>
      <p:ext uri="{BB962C8B-B14F-4D97-AF65-F5344CB8AC3E}">
        <p14:creationId xmlns:p14="http://schemas.microsoft.com/office/powerpoint/2010/main" val="1794863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886A536-0C3D-46FC-88EA-60973CFF8114}" type="datetimeFigureOut">
              <a:rPr lang="cs-CZ" smtClean="0"/>
              <a:pPr/>
              <a:t>12.03.2024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5B21F94-62F2-48F6-8175-5A6FF0548E02}" type="slidenum">
              <a:rPr lang="cs-CZ" smtClean="0"/>
              <a:pPr/>
              <a:t>‹#›</a:t>
            </a:fld>
            <a:endParaRPr lang="cs-CZ"/>
          </a:p>
        </p:txBody>
      </p:sp>
    </p:spTree>
    <p:extLst>
      <p:ext uri="{BB962C8B-B14F-4D97-AF65-F5344CB8AC3E}">
        <p14:creationId xmlns:p14="http://schemas.microsoft.com/office/powerpoint/2010/main" val="2971880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886A536-0C3D-46FC-88EA-60973CFF8114}" type="datetimeFigureOut">
              <a:rPr lang="cs-CZ" smtClean="0"/>
              <a:pPr/>
              <a:t>12.03.2024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5B21F94-62F2-48F6-8175-5A6FF0548E02}" type="slidenum">
              <a:rPr lang="cs-CZ" smtClean="0"/>
              <a:pPr/>
              <a:t>‹#›</a:t>
            </a:fld>
            <a:endParaRPr lang="cs-CZ"/>
          </a:p>
        </p:txBody>
      </p:sp>
    </p:spTree>
    <p:extLst>
      <p:ext uri="{BB962C8B-B14F-4D97-AF65-F5344CB8AC3E}">
        <p14:creationId xmlns:p14="http://schemas.microsoft.com/office/powerpoint/2010/main" val="1949284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886A536-0C3D-46FC-88EA-60973CFF8114}" type="datetimeFigureOut">
              <a:rPr lang="cs-CZ" smtClean="0"/>
              <a:pPr/>
              <a:t>12.03.2024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5B21F94-62F2-48F6-8175-5A6FF0548E02}" type="slidenum">
              <a:rPr lang="cs-CZ" smtClean="0"/>
              <a:pPr/>
              <a:t>‹#›</a:t>
            </a:fld>
            <a:endParaRPr lang="cs-CZ"/>
          </a:p>
        </p:txBody>
      </p:sp>
    </p:spTree>
    <p:extLst>
      <p:ext uri="{BB962C8B-B14F-4D97-AF65-F5344CB8AC3E}">
        <p14:creationId xmlns:p14="http://schemas.microsoft.com/office/powerpoint/2010/main" val="823893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886A536-0C3D-46FC-88EA-60973CFF8114}" type="datetimeFigureOut">
              <a:rPr lang="cs-CZ" smtClean="0"/>
              <a:pPr/>
              <a:t>12.03.2024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5B21F94-62F2-48F6-8175-5A6FF0548E02}" type="slidenum">
              <a:rPr lang="cs-CZ" smtClean="0"/>
              <a:pPr/>
              <a:t>‹#›</a:t>
            </a:fld>
            <a:endParaRPr lang="cs-CZ"/>
          </a:p>
        </p:txBody>
      </p:sp>
    </p:spTree>
    <p:extLst>
      <p:ext uri="{BB962C8B-B14F-4D97-AF65-F5344CB8AC3E}">
        <p14:creationId xmlns:p14="http://schemas.microsoft.com/office/powerpoint/2010/main" val="4056556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6A536-0C3D-46FC-88EA-60973CFF8114}" type="datetimeFigureOut">
              <a:rPr lang="cs-CZ" smtClean="0"/>
              <a:pPr/>
              <a:t>12.03.2024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21F94-62F2-48F6-8175-5A6FF0548E02}" type="slidenum">
              <a:rPr lang="cs-CZ" smtClean="0"/>
              <a:pPr/>
              <a:t>‹#›</a:t>
            </a:fld>
            <a:endParaRPr lang="cs-CZ"/>
          </a:p>
        </p:txBody>
      </p:sp>
    </p:spTree>
    <p:extLst>
      <p:ext uri="{BB962C8B-B14F-4D97-AF65-F5344CB8AC3E}">
        <p14:creationId xmlns:p14="http://schemas.microsoft.com/office/powerpoint/2010/main" val="41634631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iri.navratil@econ.muni.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ctrTitle"/>
          </p:nvPr>
        </p:nvSpPr>
        <p:spPr>
          <a:xfrm>
            <a:off x="685800" y="2130425"/>
            <a:ext cx="7772400" cy="1470025"/>
          </a:xfrm>
        </p:spPr>
        <p:txBody>
          <a:bodyPr>
            <a:normAutofit/>
          </a:bodyPr>
          <a:lstStyle/>
          <a:p>
            <a:r>
              <a:rPr lang="pl-PL" dirty="0">
                <a:latin typeface="+mn-lt"/>
              </a:rPr>
              <a:t>Role teorie a konceptů ve výzkumu</a:t>
            </a:r>
            <a:endParaRPr lang="cs-CZ" dirty="0">
              <a:latin typeface="+mn-lt"/>
            </a:endParaRPr>
          </a:p>
        </p:txBody>
      </p:sp>
      <p:sp>
        <p:nvSpPr>
          <p:cNvPr id="8" name="Obdélník 7"/>
          <p:cNvSpPr/>
          <p:nvPr/>
        </p:nvSpPr>
        <p:spPr>
          <a:xfrm>
            <a:off x="2267744" y="4005064"/>
            <a:ext cx="4415755" cy="923330"/>
          </a:xfrm>
          <a:prstGeom prst="rect">
            <a:avLst/>
          </a:prstGeom>
        </p:spPr>
        <p:txBody>
          <a:bodyPr wrap="square">
            <a:spAutoFit/>
          </a:bodyPr>
          <a:lstStyle/>
          <a:p>
            <a:pPr algn="ctr"/>
            <a:r>
              <a:rPr lang="en-GB" noProof="0" dirty="0" err="1"/>
              <a:t>Jiří</a:t>
            </a:r>
            <a:r>
              <a:rPr lang="en-GB" noProof="0" dirty="0"/>
              <a:t> </a:t>
            </a:r>
            <a:r>
              <a:rPr lang="en-GB" noProof="0" dirty="0" err="1"/>
              <a:t>Navrátil</a:t>
            </a:r>
            <a:endParaRPr lang="en-GB" noProof="0" dirty="0"/>
          </a:p>
          <a:p>
            <a:pPr algn="ctr"/>
            <a:r>
              <a:rPr lang="en-GB" dirty="0" err="1">
                <a:hlinkClick r:id="rId2"/>
              </a:rPr>
              <a:t>jiri.navratil</a:t>
            </a:r>
            <a:r>
              <a:rPr lang="en-GB" dirty="0">
                <a:hlinkClick r:id="rId2"/>
              </a:rPr>
              <a:t>@</a:t>
            </a:r>
            <a:r>
              <a:rPr lang="cs-CZ" dirty="0" err="1">
                <a:hlinkClick r:id="rId2"/>
              </a:rPr>
              <a:t>fss</a:t>
            </a:r>
            <a:r>
              <a:rPr lang="en-GB" dirty="0">
                <a:hlinkClick r:id="rId2"/>
              </a:rPr>
              <a:t>.muni.cz</a:t>
            </a:r>
            <a:endParaRPr lang="en-GB" dirty="0"/>
          </a:p>
          <a:p>
            <a:pPr algn="ctr"/>
            <a:endParaRPr lang="en-GB" dirty="0"/>
          </a:p>
        </p:txBody>
      </p:sp>
    </p:spTree>
    <p:extLst>
      <p:ext uri="{BB962C8B-B14F-4D97-AF65-F5344CB8AC3E}">
        <p14:creationId xmlns:p14="http://schemas.microsoft.com/office/powerpoint/2010/main" val="268535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125ABC-FEFE-4F11-AE3A-59E1C1037A7F}"/>
              </a:ext>
            </a:extLst>
          </p:cNvPr>
          <p:cNvSpPr>
            <a:spLocks noGrp="1"/>
          </p:cNvSpPr>
          <p:nvPr>
            <p:ph type="title"/>
          </p:nvPr>
        </p:nvSpPr>
        <p:spPr/>
        <p:txBody>
          <a:bodyPr/>
          <a:lstStyle/>
          <a:p>
            <a:r>
              <a:rPr lang="cs-CZ" dirty="0"/>
              <a:t>Teorie vs. teorie</a:t>
            </a:r>
          </a:p>
        </p:txBody>
      </p:sp>
      <p:sp>
        <p:nvSpPr>
          <p:cNvPr id="3" name="Zástupný symbol pro obsah 2">
            <a:extLst>
              <a:ext uri="{FF2B5EF4-FFF2-40B4-BE49-F238E27FC236}">
                <a16:creationId xmlns:a16="http://schemas.microsoft.com/office/drawing/2014/main" id="{4C8CEDE8-B2B3-4D4F-9E3F-8F8FC9A92F7E}"/>
              </a:ext>
            </a:extLst>
          </p:cNvPr>
          <p:cNvSpPr>
            <a:spLocks noGrp="1"/>
          </p:cNvSpPr>
          <p:nvPr>
            <p:ph idx="1"/>
          </p:nvPr>
        </p:nvSpPr>
        <p:spPr/>
        <p:txBody>
          <a:bodyPr>
            <a:normAutofit fontScale="92500" lnSpcReduction="20000"/>
          </a:bodyPr>
          <a:lstStyle/>
          <a:p>
            <a:r>
              <a:rPr lang="cs-CZ" dirty="0"/>
              <a:t>Obecná </a:t>
            </a:r>
            <a:r>
              <a:rPr lang="cs-CZ" dirty="0">
                <a:highlight>
                  <a:srgbClr val="FFFF00"/>
                </a:highlight>
              </a:rPr>
              <a:t>sociální</a:t>
            </a:r>
            <a:r>
              <a:rPr lang="cs-CZ" dirty="0"/>
              <a:t> teorie (Marx, Weber, </a:t>
            </a:r>
            <a:r>
              <a:rPr lang="cs-CZ" dirty="0" err="1"/>
              <a:t>Simmel</a:t>
            </a:r>
            <a:r>
              <a:rPr lang="cs-CZ" dirty="0"/>
              <a:t>) – meta-teorie, někdy normativní teorie </a:t>
            </a:r>
            <a:r>
              <a:rPr lang="cs-CZ" dirty="0">
                <a:solidFill>
                  <a:srgbClr val="FF0000"/>
                </a:solidFill>
              </a:rPr>
              <a:t>(J. </a:t>
            </a:r>
            <a:r>
              <a:rPr lang="cs-CZ" dirty="0" err="1">
                <a:solidFill>
                  <a:srgbClr val="FF0000"/>
                </a:solidFill>
              </a:rPr>
              <a:t>Habermas</a:t>
            </a:r>
            <a:r>
              <a:rPr lang="cs-CZ" dirty="0">
                <a:solidFill>
                  <a:srgbClr val="FF0000"/>
                </a:solidFill>
              </a:rPr>
              <a:t>: Teorie komunikativního jednání)</a:t>
            </a:r>
          </a:p>
          <a:p>
            <a:r>
              <a:rPr lang="cs-CZ" dirty="0"/>
              <a:t>Poskytuje širší obrazy společnosti nebo sociálního života, ale neposkytují nám logicky organizované teoretické výroky</a:t>
            </a:r>
          </a:p>
          <a:p>
            <a:r>
              <a:rPr lang="cs-CZ" dirty="0">
                <a:highlight>
                  <a:srgbClr val="FFFF00"/>
                </a:highlight>
              </a:rPr>
              <a:t>Výzkumná</a:t>
            </a:r>
            <a:r>
              <a:rPr lang="cs-CZ" dirty="0"/>
              <a:t> teorie – poskytuje konkrétní hypotézy nebo je utvářena v průběhu výzkumu) </a:t>
            </a:r>
            <a:r>
              <a:rPr lang="cs-CZ" dirty="0">
                <a:solidFill>
                  <a:srgbClr val="FF0000"/>
                </a:solidFill>
              </a:rPr>
              <a:t>(P. </a:t>
            </a:r>
            <a:r>
              <a:rPr lang="cs-CZ" dirty="0" err="1">
                <a:solidFill>
                  <a:srgbClr val="FF0000"/>
                </a:solidFill>
              </a:rPr>
              <a:t>Norris</a:t>
            </a:r>
            <a:r>
              <a:rPr lang="cs-CZ" dirty="0">
                <a:solidFill>
                  <a:srgbClr val="FF0000"/>
                </a:solidFill>
              </a:rPr>
              <a:t> – politický aktivismus)</a:t>
            </a:r>
          </a:p>
          <a:p>
            <a:r>
              <a:rPr lang="cs-CZ" dirty="0"/>
              <a:t>Výjimečně se kloubí obojí </a:t>
            </a:r>
            <a:r>
              <a:rPr lang="cs-CZ" dirty="0">
                <a:solidFill>
                  <a:srgbClr val="FF0000"/>
                </a:solidFill>
              </a:rPr>
              <a:t>(P. </a:t>
            </a:r>
            <a:r>
              <a:rPr lang="cs-CZ" dirty="0" err="1">
                <a:solidFill>
                  <a:srgbClr val="FF0000"/>
                </a:solidFill>
              </a:rPr>
              <a:t>Bourdieu</a:t>
            </a:r>
            <a:r>
              <a:rPr lang="cs-CZ" dirty="0">
                <a:solidFill>
                  <a:srgbClr val="FF0000"/>
                </a:solidFill>
              </a:rPr>
              <a:t> – Teorie jednání)</a:t>
            </a:r>
          </a:p>
        </p:txBody>
      </p:sp>
    </p:spTree>
    <p:extLst>
      <p:ext uri="{BB962C8B-B14F-4D97-AF65-F5344CB8AC3E}">
        <p14:creationId xmlns:p14="http://schemas.microsoft.com/office/powerpoint/2010/main" val="292661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Co je to teorie</a:t>
            </a:r>
            <a:r>
              <a:rPr lang="en-GB" dirty="0"/>
              <a:t>?</a:t>
            </a:r>
            <a:r>
              <a:rPr lang="cs-CZ" dirty="0"/>
              <a:t> (</a:t>
            </a:r>
            <a:r>
              <a:rPr lang="cs-CZ" dirty="0" err="1"/>
              <a:t>Creswell</a:t>
            </a:r>
            <a:r>
              <a:rPr lang="cs-CZ" dirty="0"/>
              <a:t>)</a:t>
            </a:r>
            <a:endParaRPr lang="en-GB" dirty="0"/>
          </a:p>
        </p:txBody>
      </p:sp>
      <p:sp>
        <p:nvSpPr>
          <p:cNvPr id="3" name="Zástupný symbol pro obsah 2"/>
          <p:cNvSpPr>
            <a:spLocks noGrp="1"/>
          </p:cNvSpPr>
          <p:nvPr>
            <p:ph idx="1"/>
          </p:nvPr>
        </p:nvSpPr>
        <p:spPr/>
        <p:txBody>
          <a:bodyPr>
            <a:normAutofit fontScale="92500" lnSpcReduction="10000"/>
          </a:bodyPr>
          <a:lstStyle/>
          <a:p>
            <a:r>
              <a:rPr lang="en-GB" b="1" dirty="0">
                <a:highlight>
                  <a:srgbClr val="FFFF00"/>
                </a:highlight>
              </a:rPr>
              <a:t>Quant</a:t>
            </a:r>
            <a:r>
              <a:rPr lang="cs-CZ" b="1" dirty="0" err="1">
                <a:highlight>
                  <a:srgbClr val="FFFF00"/>
                </a:highlight>
              </a:rPr>
              <a:t>itative</a:t>
            </a:r>
            <a:r>
              <a:rPr lang="en-GB" b="1" dirty="0"/>
              <a:t>: </a:t>
            </a:r>
            <a:r>
              <a:rPr lang="en-GB" dirty="0"/>
              <a:t>„Interrelated set of constructs formed into propositions that specify the relationships among variables“ that „describes how and why variables are related“</a:t>
            </a:r>
          </a:p>
          <a:p>
            <a:r>
              <a:rPr lang="en-GB" dirty="0"/>
              <a:t>A theory includes </a:t>
            </a:r>
            <a:r>
              <a:rPr lang="en-GB" i="1" dirty="0"/>
              <a:t>Hypotheses</a:t>
            </a:r>
          </a:p>
          <a:p>
            <a:r>
              <a:rPr lang="en-GB" b="1" dirty="0">
                <a:highlight>
                  <a:srgbClr val="FFFF00"/>
                </a:highlight>
              </a:rPr>
              <a:t>Qual</a:t>
            </a:r>
            <a:r>
              <a:rPr lang="cs-CZ" b="1" dirty="0" err="1">
                <a:highlight>
                  <a:srgbClr val="FFFF00"/>
                </a:highlight>
              </a:rPr>
              <a:t>itative</a:t>
            </a:r>
            <a:r>
              <a:rPr lang="en-GB" b="1" dirty="0"/>
              <a:t>:</a:t>
            </a:r>
            <a:r>
              <a:rPr lang="en-GB" dirty="0"/>
              <a:t> „A broad explanation, lens or perspective of the study</a:t>
            </a:r>
            <a:r>
              <a:rPr lang="cs-CZ" dirty="0"/>
              <a:t> (</a:t>
            </a:r>
            <a:r>
              <a:rPr lang="en-US" dirty="0"/>
              <a:t>Feminist perspective</a:t>
            </a:r>
            <a:r>
              <a:rPr lang="cs-CZ" dirty="0"/>
              <a:t>, </a:t>
            </a:r>
            <a:r>
              <a:rPr lang="en-US" dirty="0" err="1"/>
              <a:t>Racialized</a:t>
            </a:r>
            <a:r>
              <a:rPr lang="en-US" dirty="0"/>
              <a:t> discourse</a:t>
            </a:r>
            <a:r>
              <a:rPr lang="cs-CZ" dirty="0"/>
              <a:t>, </a:t>
            </a:r>
            <a:r>
              <a:rPr lang="en-US" dirty="0"/>
              <a:t>Critical theory</a:t>
            </a:r>
            <a:r>
              <a:rPr lang="cs-CZ" dirty="0"/>
              <a:t>, </a:t>
            </a:r>
            <a:r>
              <a:rPr lang="en-US" dirty="0"/>
              <a:t>Queer theory</a:t>
            </a:r>
            <a:r>
              <a:rPr lang="cs-CZ" dirty="0"/>
              <a:t>, </a:t>
            </a:r>
            <a:r>
              <a:rPr lang="en-US" dirty="0"/>
              <a:t>Disability inquiry</a:t>
            </a:r>
            <a:r>
              <a:rPr lang="cs-CZ" dirty="0"/>
              <a:t>…)</a:t>
            </a:r>
            <a:r>
              <a:rPr lang="en-GB" dirty="0"/>
              <a:t>… an outcome of the study… even may not be employed at all!“</a:t>
            </a:r>
          </a:p>
        </p:txBody>
      </p:sp>
    </p:spTree>
    <p:extLst>
      <p:ext uri="{BB962C8B-B14F-4D97-AF65-F5344CB8AC3E}">
        <p14:creationId xmlns:p14="http://schemas.microsoft.com/office/powerpoint/2010/main" val="4273941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E137F9-C1B2-407D-A860-904B65F3B10D}"/>
              </a:ext>
            </a:extLst>
          </p:cNvPr>
          <p:cNvSpPr>
            <a:spLocks noGrp="1"/>
          </p:cNvSpPr>
          <p:nvPr>
            <p:ph type="title"/>
          </p:nvPr>
        </p:nvSpPr>
        <p:spPr/>
        <p:txBody>
          <a:bodyPr/>
          <a:lstStyle/>
          <a:p>
            <a:r>
              <a:rPr lang="cs-CZ" dirty="0"/>
              <a:t>Role teorie v klasickém výzkumu</a:t>
            </a:r>
          </a:p>
        </p:txBody>
      </p:sp>
      <p:sp>
        <p:nvSpPr>
          <p:cNvPr id="3" name="Zástupný symbol pro obsah 2">
            <a:extLst>
              <a:ext uri="{FF2B5EF4-FFF2-40B4-BE49-F238E27FC236}">
                <a16:creationId xmlns:a16="http://schemas.microsoft.com/office/drawing/2014/main" id="{5C39C954-25D7-4B6A-A1F6-1B268F403638}"/>
              </a:ext>
            </a:extLst>
          </p:cNvPr>
          <p:cNvSpPr>
            <a:spLocks noGrp="1"/>
          </p:cNvSpPr>
          <p:nvPr>
            <p:ph idx="1"/>
          </p:nvPr>
        </p:nvSpPr>
        <p:spPr/>
        <p:txBody>
          <a:bodyPr>
            <a:normAutofit/>
          </a:bodyPr>
          <a:lstStyle/>
          <a:p>
            <a:r>
              <a:rPr lang="cs-CZ" dirty="0"/>
              <a:t>Jde o obecné teze které popisují a </a:t>
            </a:r>
            <a:r>
              <a:rPr lang="cs-CZ" u="sng" dirty="0"/>
              <a:t>vysvětlují</a:t>
            </a:r>
            <a:r>
              <a:rPr lang="cs-CZ" dirty="0"/>
              <a:t> příčiny nebo efekty různých tříd jevů, a </a:t>
            </a:r>
            <a:r>
              <a:rPr lang="cs-CZ" u="sng" dirty="0"/>
              <a:t>podmínek</a:t>
            </a:r>
            <a:r>
              <a:rPr lang="cs-CZ" dirty="0"/>
              <a:t>, za kterých nastávají</a:t>
            </a:r>
          </a:p>
          <a:p>
            <a:r>
              <a:rPr lang="cs-CZ" dirty="0"/>
              <a:t>Pomáhá nám generovat </a:t>
            </a:r>
            <a:r>
              <a:rPr lang="cs-CZ" dirty="0">
                <a:solidFill>
                  <a:srgbClr val="FF0000"/>
                </a:solidFill>
              </a:rPr>
              <a:t>hypotézy</a:t>
            </a:r>
            <a:r>
              <a:rPr lang="cs-CZ" dirty="0"/>
              <a:t> nebo </a:t>
            </a:r>
            <a:r>
              <a:rPr lang="cs-CZ" dirty="0">
                <a:solidFill>
                  <a:srgbClr val="FF0000"/>
                </a:solidFill>
              </a:rPr>
              <a:t>výzkumné otázky</a:t>
            </a:r>
            <a:r>
              <a:rPr lang="cs-CZ" dirty="0"/>
              <a:t> pro výzkum</a:t>
            </a:r>
          </a:p>
          <a:p>
            <a:r>
              <a:rPr lang="cs-CZ" dirty="0"/>
              <a:t>Někdy je teorie cílem (výstupem) výzkumu (</a:t>
            </a:r>
            <a:r>
              <a:rPr lang="cs-CZ" dirty="0">
                <a:solidFill>
                  <a:srgbClr val="FF0000"/>
                </a:solidFill>
              </a:rPr>
              <a:t>induktivní</a:t>
            </a:r>
            <a:r>
              <a:rPr lang="cs-CZ" dirty="0"/>
              <a:t> výzkumné strategie)</a:t>
            </a:r>
          </a:p>
        </p:txBody>
      </p:sp>
    </p:spTree>
    <p:extLst>
      <p:ext uri="{BB962C8B-B14F-4D97-AF65-F5344CB8AC3E}">
        <p14:creationId xmlns:p14="http://schemas.microsoft.com/office/powerpoint/2010/main" val="2820720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E7A20A-DECF-484F-9996-3CF42CC19C80}"/>
              </a:ext>
            </a:extLst>
          </p:cNvPr>
          <p:cNvSpPr>
            <a:spLocks noGrp="1"/>
          </p:cNvSpPr>
          <p:nvPr>
            <p:ph type="title"/>
          </p:nvPr>
        </p:nvSpPr>
        <p:spPr/>
        <p:txBody>
          <a:bodyPr/>
          <a:lstStyle/>
          <a:p>
            <a:r>
              <a:rPr lang="cs-CZ" dirty="0"/>
              <a:t>Teorie v klasickém výzkumu</a:t>
            </a:r>
          </a:p>
        </p:txBody>
      </p:sp>
      <p:sp>
        <p:nvSpPr>
          <p:cNvPr id="3" name="Zástupný symbol pro obsah 2">
            <a:extLst>
              <a:ext uri="{FF2B5EF4-FFF2-40B4-BE49-F238E27FC236}">
                <a16:creationId xmlns:a16="http://schemas.microsoft.com/office/drawing/2014/main" id="{5DCB1B7A-9039-4DFE-87B5-8E4F7DCECD6E}"/>
              </a:ext>
            </a:extLst>
          </p:cNvPr>
          <p:cNvSpPr>
            <a:spLocks noGrp="1"/>
          </p:cNvSpPr>
          <p:nvPr>
            <p:ph idx="1"/>
          </p:nvPr>
        </p:nvSpPr>
        <p:spPr/>
        <p:txBody>
          <a:bodyPr>
            <a:normAutofit fontScale="92500" lnSpcReduction="20000"/>
          </a:bodyPr>
          <a:lstStyle/>
          <a:p>
            <a:r>
              <a:rPr lang="cs-CZ" dirty="0"/>
              <a:t>Lineární nebo cyklický vztah?</a:t>
            </a:r>
          </a:p>
          <a:p>
            <a:r>
              <a:rPr lang="cs-CZ" dirty="0" err="1">
                <a:solidFill>
                  <a:srgbClr val="FF0000"/>
                </a:solidFill>
              </a:rPr>
              <a:t>Merton</a:t>
            </a:r>
            <a:r>
              <a:rPr lang="cs-CZ" dirty="0"/>
              <a:t>: teorie středního dosahu propojující makro a mikro úroveň sociologických problémů, umožňuje nám vyhnout se selháním velkých teorií – lze je podpořit empirickými daty</a:t>
            </a:r>
          </a:p>
          <a:p>
            <a:r>
              <a:rPr lang="cs-CZ" dirty="0" err="1">
                <a:solidFill>
                  <a:srgbClr val="FF0000"/>
                </a:solidFill>
              </a:rPr>
              <a:t>Mills</a:t>
            </a:r>
            <a:r>
              <a:rPr lang="cs-CZ" dirty="0"/>
              <a:t>: tendence k teorii ději, tendence k systematické teorii „podstaty člověka a společnosti“, tendence k empirickým výzkumům soudobých společenských faktů a problémů“ (a na malých skupinách), „metody pro metody“… proto raději sociologická imaginace</a:t>
            </a:r>
          </a:p>
        </p:txBody>
      </p:sp>
    </p:spTree>
    <p:extLst>
      <p:ext uri="{BB962C8B-B14F-4D97-AF65-F5344CB8AC3E}">
        <p14:creationId xmlns:p14="http://schemas.microsoft.com/office/powerpoint/2010/main" val="32784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A9C3DAF-E4BA-4773-A54B-BAA8B8D14A03}"/>
              </a:ext>
            </a:extLst>
          </p:cNvPr>
          <p:cNvSpPr>
            <a:spLocks noGrp="1" noChangeArrowheads="1"/>
          </p:cNvSpPr>
          <p:nvPr>
            <p:ph type="title"/>
          </p:nvPr>
        </p:nvSpPr>
        <p:spPr/>
        <p:txBody>
          <a:bodyPr/>
          <a:lstStyle/>
          <a:p>
            <a:pPr eaLnBrk="1" hangingPunct="1"/>
            <a:r>
              <a:rPr lang="cs-CZ" altLang="cs-CZ" dirty="0"/>
              <a:t>Aplikace teorie</a:t>
            </a:r>
            <a:endParaRPr lang="en-US" altLang="cs-CZ" dirty="0"/>
          </a:p>
        </p:txBody>
      </p:sp>
      <p:sp>
        <p:nvSpPr>
          <p:cNvPr id="16387" name="Rectangle 3">
            <a:extLst>
              <a:ext uri="{FF2B5EF4-FFF2-40B4-BE49-F238E27FC236}">
                <a16:creationId xmlns:a16="http://schemas.microsoft.com/office/drawing/2014/main" id="{87D8F4C3-C895-4BF6-9A6C-D21809614667}"/>
              </a:ext>
            </a:extLst>
          </p:cNvPr>
          <p:cNvSpPr>
            <a:spLocks noGrp="1" noChangeArrowheads="1"/>
          </p:cNvSpPr>
          <p:nvPr>
            <p:ph type="body" idx="1"/>
          </p:nvPr>
        </p:nvSpPr>
        <p:spPr/>
        <p:txBody>
          <a:bodyPr/>
          <a:lstStyle/>
          <a:p>
            <a:pPr eaLnBrk="1" hangingPunct="1"/>
            <a:r>
              <a:rPr lang="cs-CZ" altLang="cs-CZ" sz="2600" dirty="0"/>
              <a:t>Teorie se </a:t>
            </a:r>
            <a:r>
              <a:rPr lang="cs-CZ" altLang="cs-CZ" sz="2600" u="sng" dirty="0"/>
              <a:t>ne vždy </a:t>
            </a:r>
            <a:r>
              <a:rPr lang="cs-CZ" altLang="cs-CZ" sz="2600" dirty="0"/>
              <a:t>používá pro vysvětlující výzkum</a:t>
            </a:r>
          </a:p>
          <a:p>
            <a:pPr eaLnBrk="1" hangingPunct="1"/>
            <a:r>
              <a:rPr lang="cs-CZ" altLang="cs-CZ" sz="2600" dirty="0"/>
              <a:t>Teoreticky informovaná a vedená analýza událostí, fenoménů – cílem není explanace (tj. odhalení kauzality), ale analytický popis, využití teorie pro analýzu daného fenoménu</a:t>
            </a:r>
          </a:p>
          <a:p>
            <a:pPr eaLnBrk="1" hangingPunct="1"/>
            <a:r>
              <a:rPr lang="cs-CZ" altLang="cs-CZ" sz="2600" dirty="0"/>
              <a:t>Např. tvorba deskriptivních typologií (př. typy rodičů, typy neziskových organizací, typy voličů, atd.)</a:t>
            </a:r>
          </a:p>
          <a:p>
            <a:pPr marL="0" indent="0" eaLnBrk="1" hangingPunct="1">
              <a:buNone/>
            </a:pPr>
            <a:endParaRPr lang="cs-CZ" altLang="cs-CZ" sz="2600" dirty="0"/>
          </a:p>
          <a:p>
            <a:pPr eaLnBrk="1" hangingPunct="1">
              <a:buFont typeface="Wingdings" panose="05000000000000000000" pitchFamily="2" charset="2"/>
              <a:buNone/>
            </a:pPr>
            <a:r>
              <a:rPr lang="cs-CZ" altLang="cs-CZ" sz="2600" dirty="0">
                <a:solidFill>
                  <a:srgbClr val="FF0000"/>
                </a:solidFill>
              </a:rPr>
              <a:t>„</a:t>
            </a:r>
            <a:r>
              <a:rPr lang="cs-CZ" altLang="cs-CZ" sz="2600" i="1" dirty="0">
                <a:solidFill>
                  <a:srgbClr val="FF0000"/>
                </a:solidFill>
              </a:rPr>
              <a:t>Dobrá deskripce je lepší než špatné vysvětlení</a:t>
            </a:r>
            <a:r>
              <a:rPr lang="cs-CZ" altLang="cs-CZ" sz="2600" dirty="0">
                <a:solidFill>
                  <a:srgbClr val="FF0000"/>
                </a:solidFill>
              </a:rPr>
              <a:t>.“ (King, </a:t>
            </a:r>
            <a:r>
              <a:rPr lang="cs-CZ" altLang="cs-CZ" sz="2600" dirty="0" err="1">
                <a:solidFill>
                  <a:srgbClr val="FF0000"/>
                </a:solidFill>
              </a:rPr>
              <a:t>Keohane</a:t>
            </a:r>
            <a:r>
              <a:rPr lang="cs-CZ" altLang="cs-CZ" sz="2600" dirty="0">
                <a:solidFill>
                  <a:srgbClr val="FF0000"/>
                </a:solidFill>
              </a:rPr>
              <a:t>, Verba, s. 45)</a:t>
            </a:r>
            <a:endParaRPr lang="en-US" altLang="cs-CZ" sz="2600"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AAEFE7-637E-4ED3-959C-B2EC44C1AAA8}"/>
              </a:ext>
            </a:extLst>
          </p:cNvPr>
          <p:cNvSpPr>
            <a:spLocks noGrp="1"/>
          </p:cNvSpPr>
          <p:nvPr>
            <p:ph type="title"/>
          </p:nvPr>
        </p:nvSpPr>
        <p:spPr/>
        <p:txBody>
          <a:bodyPr>
            <a:normAutofit fontScale="90000"/>
          </a:bodyPr>
          <a:lstStyle/>
          <a:p>
            <a:r>
              <a:rPr lang="cs-CZ" dirty="0"/>
              <a:t>Příklad: teorie sociální deviace (</a:t>
            </a:r>
            <a:r>
              <a:rPr lang="cs-CZ" dirty="0" err="1"/>
              <a:t>Merton</a:t>
            </a:r>
            <a:r>
              <a:rPr lang="cs-CZ" dirty="0"/>
              <a:t>)</a:t>
            </a:r>
          </a:p>
        </p:txBody>
      </p:sp>
      <p:sp>
        <p:nvSpPr>
          <p:cNvPr id="3" name="Zástupný symbol pro obsah 2">
            <a:extLst>
              <a:ext uri="{FF2B5EF4-FFF2-40B4-BE49-F238E27FC236}">
                <a16:creationId xmlns:a16="http://schemas.microsoft.com/office/drawing/2014/main" id="{8E55D47E-AB81-46E1-B095-40D8B641AF60}"/>
              </a:ext>
            </a:extLst>
          </p:cNvPr>
          <p:cNvSpPr>
            <a:spLocks noGrp="1"/>
          </p:cNvSpPr>
          <p:nvPr>
            <p:ph idx="1"/>
          </p:nvPr>
        </p:nvSpPr>
        <p:spPr>
          <a:xfrm>
            <a:off x="457200" y="1600201"/>
            <a:ext cx="8229600" cy="2314808"/>
          </a:xfrm>
        </p:spPr>
        <p:txBody>
          <a:bodyPr>
            <a:normAutofit fontScale="62500" lnSpcReduction="20000"/>
          </a:bodyPr>
          <a:lstStyle/>
          <a:p>
            <a:r>
              <a:rPr lang="cs-CZ" dirty="0"/>
              <a:t>Kultura jako organizovaná sada normativních hodnot sdílených členy společnosti/skupiny</a:t>
            </a:r>
          </a:p>
          <a:p>
            <a:r>
              <a:rPr lang="cs-CZ" dirty="0"/>
              <a:t>Anomie je stav bez-</a:t>
            </a:r>
            <a:r>
              <a:rPr lang="cs-CZ" dirty="0" err="1"/>
              <a:t>normovosti</a:t>
            </a:r>
            <a:r>
              <a:rPr lang="cs-CZ" dirty="0"/>
              <a:t>, když dojde k akutnímu rozpojení mezi kulturně stanovenými cíli a sociálně strukturovanými kapacitami členů společnosti jednat podle nich</a:t>
            </a:r>
          </a:p>
          <a:p>
            <a:r>
              <a:rPr lang="cs-CZ" dirty="0">
                <a:highlight>
                  <a:srgbClr val="FFFF00"/>
                </a:highlight>
              </a:rPr>
              <a:t>Deviace</a:t>
            </a:r>
            <a:r>
              <a:rPr lang="cs-CZ" dirty="0"/>
              <a:t> se objevuje tehdy, když existuje nesoulad mezi kulturně stanovenými </a:t>
            </a:r>
            <a:r>
              <a:rPr lang="cs-CZ" dirty="0">
                <a:highlight>
                  <a:srgbClr val="FFFF00"/>
                </a:highlight>
              </a:rPr>
              <a:t>cíli</a:t>
            </a:r>
            <a:r>
              <a:rPr lang="cs-CZ" dirty="0"/>
              <a:t> a legitimními </a:t>
            </a:r>
            <a:r>
              <a:rPr lang="cs-CZ" dirty="0">
                <a:highlight>
                  <a:srgbClr val="FFFF00"/>
                </a:highlight>
              </a:rPr>
              <a:t>způsoby</a:t>
            </a:r>
            <a:r>
              <a:rPr lang="cs-CZ" dirty="0"/>
              <a:t> jejich dosahování </a:t>
            </a:r>
          </a:p>
          <a:p>
            <a:r>
              <a:rPr lang="cs-CZ" dirty="0"/>
              <a:t>Jaké jsou typy individuální adaptace? (vs. </a:t>
            </a:r>
            <a:r>
              <a:rPr lang="cs-CZ" dirty="0" err="1"/>
              <a:t>Durkheimovo</a:t>
            </a:r>
            <a:r>
              <a:rPr lang="cs-CZ" dirty="0"/>
              <a:t> obecní pojetí)</a:t>
            </a:r>
          </a:p>
          <a:p>
            <a:endParaRPr lang="cs-CZ" dirty="0"/>
          </a:p>
        </p:txBody>
      </p:sp>
      <p:pic>
        <p:nvPicPr>
          <p:cNvPr id="4" name="Obrázek 3">
            <a:extLst>
              <a:ext uri="{FF2B5EF4-FFF2-40B4-BE49-F238E27FC236}">
                <a16:creationId xmlns:a16="http://schemas.microsoft.com/office/drawing/2014/main" id="{4DB86160-973B-4B33-B518-35CE7D7FB376}"/>
              </a:ext>
            </a:extLst>
          </p:cNvPr>
          <p:cNvPicPr>
            <a:picLocks noChangeAspect="1"/>
          </p:cNvPicPr>
          <p:nvPr/>
        </p:nvPicPr>
        <p:blipFill>
          <a:blip r:embed="rId2"/>
          <a:stretch>
            <a:fillRect/>
          </a:stretch>
        </p:blipFill>
        <p:spPr>
          <a:xfrm>
            <a:off x="1367644" y="3956339"/>
            <a:ext cx="6408712" cy="2901661"/>
          </a:xfrm>
          <a:prstGeom prst="rect">
            <a:avLst/>
          </a:prstGeom>
          <a:ln>
            <a:solidFill>
              <a:schemeClr val="tx1"/>
            </a:solidFill>
          </a:ln>
        </p:spPr>
      </p:pic>
    </p:spTree>
    <p:extLst>
      <p:ext uri="{BB962C8B-B14F-4D97-AF65-F5344CB8AC3E}">
        <p14:creationId xmlns:p14="http://schemas.microsoft.com/office/powerpoint/2010/main" val="4091691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AAEC43-D8B4-48F0-A751-8BF3133193C1}"/>
              </a:ext>
            </a:extLst>
          </p:cNvPr>
          <p:cNvSpPr>
            <a:spLocks noGrp="1"/>
          </p:cNvSpPr>
          <p:nvPr>
            <p:ph type="title"/>
          </p:nvPr>
        </p:nvSpPr>
        <p:spPr/>
        <p:txBody>
          <a:bodyPr>
            <a:normAutofit fontScale="90000"/>
          </a:bodyPr>
          <a:lstStyle/>
          <a:p>
            <a:r>
              <a:rPr lang="cs-CZ" dirty="0"/>
              <a:t>Příklad: teorie/model politického aktivismu (</a:t>
            </a:r>
            <a:r>
              <a:rPr lang="cs-CZ" dirty="0" err="1"/>
              <a:t>Norris</a:t>
            </a:r>
            <a:r>
              <a:rPr lang="cs-CZ" dirty="0"/>
              <a:t> 2002)</a:t>
            </a:r>
          </a:p>
        </p:txBody>
      </p:sp>
      <p:pic>
        <p:nvPicPr>
          <p:cNvPr id="4" name="Obrázek 3">
            <a:extLst>
              <a:ext uri="{FF2B5EF4-FFF2-40B4-BE49-F238E27FC236}">
                <a16:creationId xmlns:a16="http://schemas.microsoft.com/office/drawing/2014/main" id="{A84923BA-B11E-4641-9B70-B51199D1EB37}"/>
              </a:ext>
            </a:extLst>
          </p:cNvPr>
          <p:cNvPicPr>
            <a:picLocks noChangeAspect="1"/>
          </p:cNvPicPr>
          <p:nvPr/>
        </p:nvPicPr>
        <p:blipFill>
          <a:blip r:embed="rId2"/>
          <a:stretch>
            <a:fillRect/>
          </a:stretch>
        </p:blipFill>
        <p:spPr>
          <a:xfrm>
            <a:off x="0" y="2348880"/>
            <a:ext cx="5511772" cy="3081199"/>
          </a:xfrm>
          <a:prstGeom prst="rect">
            <a:avLst/>
          </a:prstGeom>
        </p:spPr>
      </p:pic>
      <p:pic>
        <p:nvPicPr>
          <p:cNvPr id="3" name="Obrázek 2">
            <a:extLst>
              <a:ext uri="{FF2B5EF4-FFF2-40B4-BE49-F238E27FC236}">
                <a16:creationId xmlns:a16="http://schemas.microsoft.com/office/drawing/2014/main" id="{069FF554-C65B-434F-A871-08353C3B38B0}"/>
              </a:ext>
            </a:extLst>
          </p:cNvPr>
          <p:cNvPicPr>
            <a:picLocks noChangeAspect="1"/>
          </p:cNvPicPr>
          <p:nvPr/>
        </p:nvPicPr>
        <p:blipFill>
          <a:blip r:embed="rId3"/>
          <a:stretch>
            <a:fillRect/>
          </a:stretch>
        </p:blipFill>
        <p:spPr>
          <a:xfrm>
            <a:off x="5511772" y="2132856"/>
            <a:ext cx="3632228" cy="3510136"/>
          </a:xfrm>
          <a:prstGeom prst="rect">
            <a:avLst/>
          </a:prstGeom>
        </p:spPr>
      </p:pic>
    </p:spTree>
    <p:extLst>
      <p:ext uri="{BB962C8B-B14F-4D97-AF65-F5344CB8AC3E}">
        <p14:creationId xmlns:p14="http://schemas.microsoft.com/office/powerpoint/2010/main" val="2708585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23D01C-F4BE-4707-8D77-C78EF7107E95}"/>
              </a:ext>
            </a:extLst>
          </p:cNvPr>
          <p:cNvSpPr>
            <a:spLocks noGrp="1"/>
          </p:cNvSpPr>
          <p:nvPr>
            <p:ph type="title"/>
          </p:nvPr>
        </p:nvSpPr>
        <p:spPr/>
        <p:txBody>
          <a:bodyPr>
            <a:normAutofit fontScale="90000"/>
          </a:bodyPr>
          <a:lstStyle/>
          <a:p>
            <a:r>
              <a:rPr lang="cs-CZ" dirty="0"/>
              <a:t>Příklad: teorie/model vlivu hodnot na chování (van </a:t>
            </a:r>
            <a:r>
              <a:rPr lang="cs-CZ" dirty="0" err="1"/>
              <a:t>Deth</a:t>
            </a:r>
            <a:r>
              <a:rPr lang="cs-CZ" dirty="0"/>
              <a:t>)  </a:t>
            </a:r>
          </a:p>
        </p:txBody>
      </p:sp>
      <p:pic>
        <p:nvPicPr>
          <p:cNvPr id="4" name="Zástupný symbol pro obsah 3">
            <a:extLst>
              <a:ext uri="{FF2B5EF4-FFF2-40B4-BE49-F238E27FC236}">
                <a16:creationId xmlns:a16="http://schemas.microsoft.com/office/drawing/2014/main" id="{B7CAB150-294C-417F-A4CA-7946D91379C6}"/>
              </a:ext>
            </a:extLst>
          </p:cNvPr>
          <p:cNvPicPr>
            <a:picLocks noGrp="1" noChangeAspect="1"/>
          </p:cNvPicPr>
          <p:nvPr>
            <p:ph idx="1"/>
          </p:nvPr>
        </p:nvPicPr>
        <p:blipFill>
          <a:blip r:embed="rId2"/>
          <a:stretch>
            <a:fillRect/>
          </a:stretch>
        </p:blipFill>
        <p:spPr>
          <a:xfrm>
            <a:off x="832091" y="1432396"/>
            <a:ext cx="7886218" cy="2376134"/>
          </a:xfrm>
          <a:prstGeom prst="rect">
            <a:avLst/>
          </a:prstGeom>
        </p:spPr>
      </p:pic>
      <p:pic>
        <p:nvPicPr>
          <p:cNvPr id="5" name="Obrázek 4">
            <a:extLst>
              <a:ext uri="{FF2B5EF4-FFF2-40B4-BE49-F238E27FC236}">
                <a16:creationId xmlns:a16="http://schemas.microsoft.com/office/drawing/2014/main" id="{B6F01FA4-740E-4893-B70E-781D690C994E}"/>
              </a:ext>
            </a:extLst>
          </p:cNvPr>
          <p:cNvPicPr>
            <a:picLocks noChangeAspect="1"/>
          </p:cNvPicPr>
          <p:nvPr/>
        </p:nvPicPr>
        <p:blipFill>
          <a:blip r:embed="rId3"/>
          <a:stretch>
            <a:fillRect/>
          </a:stretch>
        </p:blipFill>
        <p:spPr>
          <a:xfrm>
            <a:off x="12878" y="3639639"/>
            <a:ext cx="4533363" cy="771728"/>
          </a:xfrm>
          <a:prstGeom prst="rect">
            <a:avLst/>
          </a:prstGeom>
        </p:spPr>
      </p:pic>
      <p:pic>
        <p:nvPicPr>
          <p:cNvPr id="6" name="Obrázek 5">
            <a:extLst>
              <a:ext uri="{FF2B5EF4-FFF2-40B4-BE49-F238E27FC236}">
                <a16:creationId xmlns:a16="http://schemas.microsoft.com/office/drawing/2014/main" id="{0B8201AE-B8C6-4D9C-8B2F-8817B65D04AF}"/>
              </a:ext>
            </a:extLst>
          </p:cNvPr>
          <p:cNvPicPr>
            <a:picLocks noChangeAspect="1"/>
          </p:cNvPicPr>
          <p:nvPr/>
        </p:nvPicPr>
        <p:blipFill>
          <a:blip r:embed="rId4"/>
          <a:stretch>
            <a:fillRect/>
          </a:stretch>
        </p:blipFill>
        <p:spPr>
          <a:xfrm>
            <a:off x="0" y="4407505"/>
            <a:ext cx="4559121" cy="2315183"/>
          </a:xfrm>
          <a:prstGeom prst="rect">
            <a:avLst/>
          </a:prstGeom>
        </p:spPr>
      </p:pic>
      <p:pic>
        <p:nvPicPr>
          <p:cNvPr id="7" name="Obrázek 6">
            <a:extLst>
              <a:ext uri="{FF2B5EF4-FFF2-40B4-BE49-F238E27FC236}">
                <a16:creationId xmlns:a16="http://schemas.microsoft.com/office/drawing/2014/main" id="{F47711FD-5189-4E72-BAAB-77E9A606F471}"/>
              </a:ext>
            </a:extLst>
          </p:cNvPr>
          <p:cNvPicPr>
            <a:picLocks noChangeAspect="1"/>
          </p:cNvPicPr>
          <p:nvPr/>
        </p:nvPicPr>
        <p:blipFill>
          <a:blip r:embed="rId5"/>
          <a:stretch>
            <a:fillRect/>
          </a:stretch>
        </p:blipFill>
        <p:spPr>
          <a:xfrm>
            <a:off x="4559121" y="3639639"/>
            <a:ext cx="4584879" cy="2736715"/>
          </a:xfrm>
          <a:prstGeom prst="rect">
            <a:avLst/>
          </a:prstGeom>
        </p:spPr>
      </p:pic>
    </p:spTree>
    <p:extLst>
      <p:ext uri="{BB962C8B-B14F-4D97-AF65-F5344CB8AC3E}">
        <p14:creationId xmlns:p14="http://schemas.microsoft.com/office/powerpoint/2010/main" val="1091777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F3FC1D-3CA3-4787-946D-A88AA81A02BD}"/>
              </a:ext>
            </a:extLst>
          </p:cNvPr>
          <p:cNvSpPr>
            <a:spLocks noGrp="1"/>
          </p:cNvSpPr>
          <p:nvPr>
            <p:ph type="title"/>
          </p:nvPr>
        </p:nvSpPr>
        <p:spPr/>
        <p:txBody>
          <a:bodyPr/>
          <a:lstStyle/>
          <a:p>
            <a:r>
              <a:rPr lang="cs-CZ" dirty="0"/>
              <a:t>Protichůdné teorie?</a:t>
            </a:r>
          </a:p>
        </p:txBody>
      </p:sp>
      <p:sp>
        <p:nvSpPr>
          <p:cNvPr id="3" name="Zástupný obsah 2">
            <a:extLst>
              <a:ext uri="{FF2B5EF4-FFF2-40B4-BE49-F238E27FC236}">
                <a16:creationId xmlns:a16="http://schemas.microsoft.com/office/drawing/2014/main" id="{D8961425-ECC7-44F5-A799-539D3EFD50B8}"/>
              </a:ext>
            </a:extLst>
          </p:cNvPr>
          <p:cNvSpPr>
            <a:spLocks noGrp="1"/>
          </p:cNvSpPr>
          <p:nvPr>
            <p:ph idx="1"/>
          </p:nvPr>
        </p:nvSpPr>
        <p:spPr>
          <a:xfrm>
            <a:off x="457200" y="1600200"/>
            <a:ext cx="8229600" cy="4925144"/>
          </a:xfrm>
        </p:spPr>
        <p:txBody>
          <a:bodyPr>
            <a:noAutofit/>
          </a:bodyPr>
          <a:lstStyle/>
          <a:p>
            <a:r>
              <a:rPr lang="cs-CZ" sz="1300" dirty="0"/>
              <a:t>U teorií středního dosahu poměrně běžné</a:t>
            </a:r>
          </a:p>
          <a:p>
            <a:r>
              <a:rPr lang="cs-CZ" sz="1300" dirty="0"/>
              <a:t>Představujeme obě soupeřící teze, formulujeme protikladné hypotézy/očekávání</a:t>
            </a:r>
          </a:p>
          <a:p>
            <a:pPr marL="0" indent="0">
              <a:buNone/>
            </a:pPr>
            <a:endParaRPr lang="cs-CZ" sz="1300" dirty="0"/>
          </a:p>
          <a:p>
            <a:pPr marL="0" indent="0">
              <a:buNone/>
            </a:pPr>
            <a:r>
              <a:rPr lang="cs-CZ" sz="1300" i="1" dirty="0">
                <a:solidFill>
                  <a:srgbClr val="FF0000"/>
                </a:solidFill>
              </a:rPr>
              <a:t>Příklad: dopad uzavření politických příležitostí (vzestup tzv. manažerského populismu) na externalizaci (</a:t>
            </a:r>
            <a:r>
              <a:rPr lang="cs-CZ" sz="1300" i="1" dirty="0" err="1">
                <a:solidFill>
                  <a:srgbClr val="FF0000"/>
                </a:solidFill>
              </a:rPr>
              <a:t>trasnacionalizaci</a:t>
            </a:r>
            <a:r>
              <a:rPr lang="cs-CZ" sz="1300" i="1" dirty="0">
                <a:solidFill>
                  <a:srgbClr val="FF0000"/>
                </a:solidFill>
              </a:rPr>
              <a:t>) </a:t>
            </a:r>
            <a:r>
              <a:rPr lang="cs-CZ" sz="1300" i="1" dirty="0" err="1">
                <a:solidFill>
                  <a:srgbClr val="FF0000"/>
                </a:solidFill>
              </a:rPr>
              <a:t>advokačních</a:t>
            </a:r>
            <a:r>
              <a:rPr lang="cs-CZ" sz="1300" i="1" dirty="0">
                <a:solidFill>
                  <a:srgbClr val="FF0000"/>
                </a:solidFill>
              </a:rPr>
              <a:t> neziskových organizací</a:t>
            </a:r>
          </a:p>
          <a:p>
            <a:r>
              <a:rPr lang="en-US" sz="1300" dirty="0">
                <a:solidFill>
                  <a:srgbClr val="FF0000"/>
                </a:solidFill>
                <a:effectLst/>
                <a:latin typeface="Times New Roman" panose="02020603050405020304" pitchFamily="18" charset="0"/>
                <a:ea typeface="Times New Roman" panose="02020603050405020304" pitchFamily="18" charset="0"/>
              </a:rPr>
              <a:t>More specifically, non-state actors frustrated by closed political opportunities (or even repression) and lack of resources (or threat thereof) seek out the support of external allies - state and non-state allies in the international arena - which could eventually bring the pressure on their domestic government</a:t>
            </a:r>
            <a:r>
              <a:rPr lang="cs-CZ" sz="1300" dirty="0">
                <a:solidFill>
                  <a:srgbClr val="FF0000"/>
                </a:solidFill>
                <a:effectLst/>
                <a:latin typeface="Times New Roman" panose="02020603050405020304" pitchFamily="18" charset="0"/>
                <a:ea typeface="Times New Roman" panose="02020603050405020304" pitchFamily="18" charset="0"/>
              </a:rPr>
              <a:t> </a:t>
            </a:r>
            <a:r>
              <a:rPr lang="en-US" sz="1300" dirty="0">
                <a:solidFill>
                  <a:srgbClr val="FF0000"/>
                </a:solidFill>
                <a:effectLst/>
                <a:latin typeface="Times New Roman" panose="02020603050405020304" pitchFamily="18" charset="0"/>
                <a:ea typeface="Times New Roman" panose="02020603050405020304" pitchFamily="18" charset="0"/>
              </a:rPr>
              <a:t>(Keck and </a:t>
            </a:r>
            <a:r>
              <a:rPr lang="en-US" sz="1300" dirty="0" err="1">
                <a:solidFill>
                  <a:srgbClr val="FF0000"/>
                </a:solidFill>
                <a:effectLst/>
                <a:latin typeface="Times New Roman" panose="02020603050405020304" pitchFamily="18" charset="0"/>
                <a:ea typeface="Times New Roman" panose="02020603050405020304" pitchFamily="18" charset="0"/>
              </a:rPr>
              <a:t>Sikkink</a:t>
            </a:r>
            <a:r>
              <a:rPr lang="en-US" sz="1300" dirty="0">
                <a:solidFill>
                  <a:srgbClr val="FF0000"/>
                </a:solidFill>
                <a:effectLst/>
                <a:latin typeface="Times New Roman" panose="02020603050405020304" pitchFamily="18" charset="0"/>
                <a:ea typeface="Times New Roman" panose="02020603050405020304" pitchFamily="18" charset="0"/>
              </a:rPr>
              <a:t> 1998). Second, advocacy organizations simply aim at influencing policies at the transnational level where the institutions and political culture seem to be more receptive to their claims and demands than on the national level and they impact is scaling up (Marks and McAdam 1996; </a:t>
            </a:r>
            <a:r>
              <a:rPr lang="en-US" sz="1300" dirty="0" err="1">
                <a:solidFill>
                  <a:srgbClr val="FF0000"/>
                </a:solidFill>
                <a:effectLst/>
                <a:latin typeface="Times New Roman" panose="02020603050405020304" pitchFamily="18" charset="0"/>
                <a:ea typeface="Times New Roman" panose="02020603050405020304" pitchFamily="18" charset="0"/>
              </a:rPr>
              <a:t>Poloni</a:t>
            </a:r>
            <a:r>
              <a:rPr lang="en-US" sz="1300" dirty="0">
                <a:solidFill>
                  <a:srgbClr val="FF0000"/>
                </a:solidFill>
                <a:effectLst/>
                <a:latin typeface="Times New Roman" panose="02020603050405020304" pitchFamily="18" charset="0"/>
                <a:ea typeface="Times New Roman" panose="02020603050405020304" pitchFamily="18" charset="0"/>
              </a:rPr>
              <a:t>-Staudinger 2008)</a:t>
            </a:r>
            <a:endParaRPr lang="cs-CZ" sz="1300" dirty="0">
              <a:solidFill>
                <a:srgbClr val="FF0000"/>
              </a:solidFill>
              <a:effectLst/>
              <a:latin typeface="Times New Roman" panose="02020603050405020304" pitchFamily="18" charset="0"/>
              <a:ea typeface="Times New Roman" panose="02020603050405020304" pitchFamily="18" charset="0"/>
            </a:endParaRPr>
          </a:p>
          <a:p>
            <a:pPr marL="0" indent="0">
              <a:buNone/>
            </a:pPr>
            <a:r>
              <a:rPr lang="cs-CZ" sz="1300" b="1" dirty="0">
                <a:solidFill>
                  <a:srgbClr val="FF0000"/>
                </a:solidFill>
                <a:effectLst/>
                <a:latin typeface="Times New Roman" panose="02020603050405020304" pitchFamily="18" charset="0"/>
                <a:ea typeface="Times New Roman" panose="02020603050405020304" pitchFamily="18" charset="0"/>
              </a:rPr>
              <a:t>H1: </a:t>
            </a:r>
            <a:r>
              <a:rPr lang="en-US" sz="1300" b="1" i="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After the rise of managerial populism, advocacy organizations will </a:t>
            </a:r>
            <a:r>
              <a:rPr lang="en-US" sz="1300" b="1" i="1" u="sng"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increase</a:t>
            </a:r>
            <a:r>
              <a:rPr lang="en-US" sz="1300" b="1" i="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their direct lobbying contacts with European institutions.</a:t>
            </a:r>
            <a:endParaRPr lang="cs-CZ" sz="1300" b="1" i="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p>
            <a:pPr marL="0" indent="0">
              <a:buNone/>
            </a:pPr>
            <a:endParaRPr lang="cs-CZ" sz="1300" dirty="0">
              <a:solidFill>
                <a:srgbClr val="FF0000"/>
              </a:solidFill>
              <a:effectLst/>
              <a:latin typeface="Times New Roman" panose="02020603050405020304" pitchFamily="18" charset="0"/>
              <a:ea typeface="Times New Roman" panose="02020603050405020304" pitchFamily="18" charset="0"/>
            </a:endParaRPr>
          </a:p>
          <a:p>
            <a:r>
              <a:rPr lang="en-US" sz="1300" dirty="0">
                <a:solidFill>
                  <a:srgbClr val="FF0000"/>
                </a:solidFill>
              </a:rPr>
              <a:t>However, it has been also demonstrated that such a compensation mechanism is not always in place: Beyers and </a:t>
            </a:r>
            <a:r>
              <a:rPr lang="en-US" sz="1300" dirty="0" err="1">
                <a:solidFill>
                  <a:srgbClr val="FF0000"/>
                </a:solidFill>
              </a:rPr>
              <a:t>Kerremans</a:t>
            </a:r>
            <a:r>
              <a:rPr lang="en-US" sz="1300" dirty="0">
                <a:solidFill>
                  <a:srgbClr val="FF0000"/>
                </a:solidFill>
              </a:rPr>
              <a:t> (2012) showed that transnational activities of interest groups may be a function of their embeddedness in the domestic context. They show that certain relational aspects such as gaining access to domestic policymaking processes and having ties with national political parties (especially governing ones) are important predictors for political activity on the international or EU level. This “persistence hypothesis” stems from the principle that transnational political activity is an outcome of gaining skills, investing resources, increasing legitimacy and representativeness on the national level (</a:t>
            </a:r>
            <a:r>
              <a:rPr lang="en-US" sz="1300" dirty="0" err="1">
                <a:solidFill>
                  <a:srgbClr val="FF0000"/>
                </a:solidFill>
              </a:rPr>
              <a:t>Labanino</a:t>
            </a:r>
            <a:r>
              <a:rPr lang="en-US" sz="1300" dirty="0">
                <a:solidFill>
                  <a:srgbClr val="FF0000"/>
                </a:solidFill>
              </a:rPr>
              <a:t> and Dobbins 2023). </a:t>
            </a:r>
            <a:endParaRPr lang="cs-CZ" sz="1300" dirty="0">
              <a:solidFill>
                <a:srgbClr val="FF0000"/>
              </a:solidFill>
            </a:endParaRPr>
          </a:p>
          <a:p>
            <a:pPr marL="0" indent="0">
              <a:buNone/>
            </a:pPr>
            <a:r>
              <a:rPr lang="cs-CZ" sz="1300" b="1" dirty="0">
                <a:solidFill>
                  <a:srgbClr val="FF0000"/>
                </a:solidFill>
              </a:rPr>
              <a:t>H1a: </a:t>
            </a:r>
            <a:r>
              <a:rPr lang="en-US" sz="1300" b="1" i="1" dirty="0">
                <a:solidFill>
                  <a:srgbClr val="FF0000"/>
                </a:solidFill>
                <a:effectLst/>
                <a:latin typeface="Times New Roman" panose="02020603050405020304" pitchFamily="18" charset="0"/>
                <a:ea typeface="Times New Roman" panose="02020603050405020304" pitchFamily="18" charset="0"/>
              </a:rPr>
              <a:t>After the rise of managerial populism, </a:t>
            </a:r>
            <a:r>
              <a:rPr lang="en-US" sz="1300" b="1" i="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advocacy organizations</a:t>
            </a:r>
            <a:r>
              <a:rPr lang="en-US" sz="1300" b="1" i="1" dirty="0">
                <a:solidFill>
                  <a:srgbClr val="FF0000"/>
                </a:solidFill>
                <a:effectLst/>
                <a:latin typeface="Times New Roman" panose="02020603050405020304" pitchFamily="18" charset="0"/>
                <a:ea typeface="Times New Roman" panose="02020603050405020304" pitchFamily="18" charset="0"/>
              </a:rPr>
              <a:t> will </a:t>
            </a:r>
            <a:r>
              <a:rPr lang="en-US" sz="1300" b="1" i="1" u="sng" dirty="0">
                <a:solidFill>
                  <a:srgbClr val="FF0000"/>
                </a:solidFill>
                <a:effectLst/>
                <a:latin typeface="Times New Roman" panose="02020603050405020304" pitchFamily="18" charset="0"/>
                <a:ea typeface="Times New Roman" panose="02020603050405020304" pitchFamily="18" charset="0"/>
              </a:rPr>
              <a:t>decrease</a:t>
            </a:r>
            <a:r>
              <a:rPr lang="en-US" sz="1300" b="1" i="1" dirty="0">
                <a:solidFill>
                  <a:srgbClr val="FF0000"/>
                </a:solidFill>
                <a:effectLst/>
                <a:latin typeface="Times New Roman" panose="02020603050405020304" pitchFamily="18" charset="0"/>
                <a:ea typeface="Times New Roman" panose="02020603050405020304" pitchFamily="18" charset="0"/>
              </a:rPr>
              <a:t> their direct lobbying contacts with European institutions.</a:t>
            </a:r>
            <a:endParaRPr lang="cs-CZ" sz="1300" b="1" dirty="0">
              <a:solidFill>
                <a:srgbClr val="FF0000"/>
              </a:solidFill>
            </a:endParaRPr>
          </a:p>
        </p:txBody>
      </p:sp>
    </p:spTree>
    <p:extLst>
      <p:ext uri="{BB962C8B-B14F-4D97-AF65-F5344CB8AC3E}">
        <p14:creationId xmlns:p14="http://schemas.microsoft.com/office/powerpoint/2010/main" val="1441228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latin typeface="+mn-lt"/>
              </a:rPr>
              <a:t>Cyklická perspektiva</a:t>
            </a:r>
            <a:endParaRPr lang="en-GB" dirty="0">
              <a:latin typeface="+mn-lt"/>
            </a:endParaRPr>
          </a:p>
        </p:txBody>
      </p:sp>
      <p:pic>
        <p:nvPicPr>
          <p:cNvPr id="4"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17161" y="1412776"/>
            <a:ext cx="4975119" cy="5445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ovéPole 5"/>
          <p:cNvSpPr txBox="1">
            <a:spLocks noChangeArrowheads="1"/>
          </p:cNvSpPr>
          <p:nvPr/>
        </p:nvSpPr>
        <p:spPr bwMode="auto">
          <a:xfrm>
            <a:off x="-5736" y="6325880"/>
            <a:ext cx="378564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Verdana" pitchFamily="34" charset="0"/>
                <a:cs typeface="Arial" charset="0"/>
              </a:defRPr>
            </a:lvl1pPr>
            <a:lvl2pPr marL="742950" indent="-285750" eaLnBrk="0" hangingPunct="0">
              <a:defRPr sz="2400">
                <a:solidFill>
                  <a:schemeClr val="tx1"/>
                </a:solidFill>
                <a:latin typeface="Verdana" pitchFamily="34" charset="0"/>
                <a:cs typeface="Arial" charset="0"/>
              </a:defRPr>
            </a:lvl2pPr>
            <a:lvl3pPr marL="1143000" indent="-228600" eaLnBrk="0" hangingPunct="0">
              <a:defRPr sz="2400">
                <a:solidFill>
                  <a:schemeClr val="tx1"/>
                </a:solidFill>
                <a:latin typeface="Verdana" pitchFamily="34" charset="0"/>
                <a:cs typeface="Arial" charset="0"/>
              </a:defRPr>
            </a:lvl3pPr>
            <a:lvl4pPr marL="1600200" indent="-228600" eaLnBrk="0" hangingPunct="0">
              <a:defRPr sz="2400">
                <a:solidFill>
                  <a:schemeClr val="tx1"/>
                </a:solidFill>
                <a:latin typeface="Verdana" pitchFamily="34" charset="0"/>
                <a:cs typeface="Arial" charset="0"/>
              </a:defRPr>
            </a:lvl4pPr>
            <a:lvl5pPr marL="2057400" indent="-228600" eaLnBrk="0" hangingPunct="0">
              <a:defRPr sz="2400">
                <a:solidFill>
                  <a:schemeClr val="tx1"/>
                </a:solidFill>
                <a:latin typeface="Verdana" pitchFamily="34" charset="0"/>
                <a:cs typeface="Arial" charset="0"/>
              </a:defRPr>
            </a:lvl5pPr>
            <a:lvl6pPr marL="2514600" indent="-228600" eaLnBrk="0" fontAlgn="base" hangingPunct="0">
              <a:spcBef>
                <a:spcPct val="0"/>
              </a:spcBef>
              <a:spcAft>
                <a:spcPct val="0"/>
              </a:spcAft>
              <a:defRPr sz="2400">
                <a:solidFill>
                  <a:schemeClr val="tx1"/>
                </a:solidFill>
                <a:latin typeface="Verdana" pitchFamily="34" charset="0"/>
                <a:cs typeface="Arial" charset="0"/>
              </a:defRPr>
            </a:lvl6pPr>
            <a:lvl7pPr marL="2971800" indent="-228600" eaLnBrk="0" fontAlgn="base" hangingPunct="0">
              <a:spcBef>
                <a:spcPct val="0"/>
              </a:spcBef>
              <a:spcAft>
                <a:spcPct val="0"/>
              </a:spcAft>
              <a:defRPr sz="2400">
                <a:solidFill>
                  <a:schemeClr val="tx1"/>
                </a:solidFill>
                <a:latin typeface="Verdana" pitchFamily="34" charset="0"/>
                <a:cs typeface="Arial" charset="0"/>
              </a:defRPr>
            </a:lvl7pPr>
            <a:lvl8pPr marL="3429000" indent="-228600" eaLnBrk="0" fontAlgn="base" hangingPunct="0">
              <a:spcBef>
                <a:spcPct val="0"/>
              </a:spcBef>
              <a:spcAft>
                <a:spcPct val="0"/>
              </a:spcAft>
              <a:defRPr sz="2400">
                <a:solidFill>
                  <a:schemeClr val="tx1"/>
                </a:solidFill>
                <a:latin typeface="Verdana" pitchFamily="34" charset="0"/>
                <a:cs typeface="Arial" charset="0"/>
              </a:defRPr>
            </a:lvl8pPr>
            <a:lvl9pPr marL="3886200" indent="-228600" eaLnBrk="0" fontAlgn="base" hangingPunct="0">
              <a:spcBef>
                <a:spcPct val="0"/>
              </a:spcBef>
              <a:spcAft>
                <a:spcPct val="0"/>
              </a:spcAft>
              <a:defRPr sz="2400">
                <a:solidFill>
                  <a:schemeClr val="tx1"/>
                </a:solidFill>
                <a:latin typeface="Verdana" pitchFamily="34" charset="0"/>
                <a:cs typeface="Arial" charset="0"/>
              </a:defRPr>
            </a:lvl9pPr>
          </a:lstStyle>
          <a:p>
            <a:pPr eaLnBrk="1" hangingPunct="1"/>
            <a:r>
              <a:rPr lang="cs-CZ" sz="1400" b="1" dirty="0">
                <a:latin typeface="Calibri" pitchFamily="34" charset="0"/>
              </a:rPr>
              <a:t>Logika výzkumného procesu  (de </a:t>
            </a:r>
            <a:r>
              <a:rPr lang="cs-CZ" sz="1400" b="1" dirty="0" err="1">
                <a:latin typeface="Calibri" pitchFamily="34" charset="0"/>
              </a:rPr>
              <a:t>Vaus</a:t>
            </a:r>
            <a:r>
              <a:rPr lang="cs-CZ" sz="1400" b="1" dirty="0">
                <a:latin typeface="Calibri" pitchFamily="34" charset="0"/>
              </a:rPr>
              <a:t> 1996: 21)</a:t>
            </a:r>
          </a:p>
        </p:txBody>
      </p:sp>
    </p:spTree>
    <p:extLst>
      <p:ext uri="{BB962C8B-B14F-4D97-AF65-F5344CB8AC3E}">
        <p14:creationId xmlns:p14="http://schemas.microsoft.com/office/powerpoint/2010/main" val="2088256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15E25E-D5BB-48A8-8AE0-5043D1F529A7}"/>
              </a:ext>
            </a:extLst>
          </p:cNvPr>
          <p:cNvSpPr>
            <a:spLocks noGrp="1"/>
          </p:cNvSpPr>
          <p:nvPr>
            <p:ph type="title"/>
          </p:nvPr>
        </p:nvSpPr>
        <p:spPr/>
        <p:txBody>
          <a:bodyPr/>
          <a:lstStyle/>
          <a:p>
            <a:r>
              <a:rPr lang="cs-CZ" dirty="0"/>
              <a:t>Co je to teorie?</a:t>
            </a:r>
          </a:p>
        </p:txBody>
      </p:sp>
      <p:sp>
        <p:nvSpPr>
          <p:cNvPr id="3" name="Zástupný symbol pro obsah 2">
            <a:extLst>
              <a:ext uri="{FF2B5EF4-FFF2-40B4-BE49-F238E27FC236}">
                <a16:creationId xmlns:a16="http://schemas.microsoft.com/office/drawing/2014/main" id="{564DA313-41C0-424C-A58E-317E85916629}"/>
              </a:ext>
            </a:extLst>
          </p:cNvPr>
          <p:cNvSpPr>
            <a:spLocks noGrp="1"/>
          </p:cNvSpPr>
          <p:nvPr>
            <p:ph idx="1"/>
          </p:nvPr>
        </p:nvSpPr>
        <p:spPr/>
        <p:txBody>
          <a:bodyPr/>
          <a:lstStyle/>
          <a:p>
            <a:r>
              <a:rPr lang="cs-CZ" dirty="0"/>
              <a:t>Teorie popisuje vztah mezi </a:t>
            </a:r>
            <a:r>
              <a:rPr lang="cs-CZ" dirty="0">
                <a:solidFill>
                  <a:srgbClr val="FF0000"/>
                </a:solidFill>
              </a:rPr>
              <a:t>koncepty</a:t>
            </a:r>
            <a:r>
              <a:rPr lang="cs-CZ" dirty="0"/>
              <a:t> a </a:t>
            </a:r>
            <a:r>
              <a:rPr lang="cs-CZ" dirty="0">
                <a:solidFill>
                  <a:srgbClr val="FF0000"/>
                </a:solidFill>
              </a:rPr>
              <a:t>modely</a:t>
            </a:r>
            <a:r>
              <a:rPr lang="cs-CZ" dirty="0"/>
              <a:t> sestávající se ze sítí těchto vztahů</a:t>
            </a:r>
          </a:p>
          <a:p>
            <a:r>
              <a:rPr lang="cs-CZ" dirty="0"/>
              <a:t>Vysvětluje opakující se </a:t>
            </a:r>
            <a:r>
              <a:rPr lang="cs-CZ" dirty="0">
                <a:solidFill>
                  <a:srgbClr val="FF0000"/>
                </a:solidFill>
              </a:rPr>
              <a:t>vzorce</a:t>
            </a:r>
            <a:r>
              <a:rPr lang="cs-CZ" dirty="0"/>
              <a:t> nebo </a:t>
            </a:r>
            <a:r>
              <a:rPr lang="cs-CZ" dirty="0">
                <a:solidFill>
                  <a:srgbClr val="FF0000"/>
                </a:solidFill>
              </a:rPr>
              <a:t>pravidelnosti</a:t>
            </a:r>
            <a:r>
              <a:rPr lang="cs-CZ" dirty="0"/>
              <a:t> v sociálním světě</a:t>
            </a:r>
          </a:p>
          <a:p>
            <a:r>
              <a:rPr lang="cs-CZ" dirty="0"/>
              <a:t>Je odpovědí na otázky </a:t>
            </a:r>
            <a:r>
              <a:rPr lang="cs-CZ" dirty="0">
                <a:solidFill>
                  <a:srgbClr val="FF0000"/>
                </a:solidFill>
                <a:highlight>
                  <a:srgbClr val="FFFF00"/>
                </a:highlight>
              </a:rPr>
              <a:t>proč</a:t>
            </a:r>
            <a:r>
              <a:rPr lang="cs-CZ" dirty="0"/>
              <a:t> lidé jednají tak, jak jednají v konkrétním sociálním kontextu, a </a:t>
            </a:r>
            <a:r>
              <a:rPr lang="cs-CZ" dirty="0">
                <a:solidFill>
                  <a:srgbClr val="FF0000"/>
                </a:solidFill>
              </a:rPr>
              <a:t>proč</a:t>
            </a:r>
            <a:r>
              <a:rPr lang="cs-CZ" dirty="0"/>
              <a:t> je sociální život organizován tak, jak je</a:t>
            </a:r>
          </a:p>
        </p:txBody>
      </p:sp>
    </p:spTree>
    <p:extLst>
      <p:ext uri="{BB962C8B-B14F-4D97-AF65-F5344CB8AC3E}">
        <p14:creationId xmlns:p14="http://schemas.microsoft.com/office/powerpoint/2010/main" val="2703571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9CF8AB-62BD-4830-A6AE-909891193978}"/>
              </a:ext>
            </a:extLst>
          </p:cNvPr>
          <p:cNvSpPr>
            <a:spLocks noGrp="1"/>
          </p:cNvSpPr>
          <p:nvPr>
            <p:ph type="title"/>
          </p:nvPr>
        </p:nvSpPr>
        <p:spPr/>
        <p:txBody>
          <a:bodyPr>
            <a:normAutofit fontScale="90000"/>
          </a:bodyPr>
          <a:lstStyle/>
          <a:p>
            <a:r>
              <a:rPr lang="cs-CZ" dirty="0"/>
              <a:t>Teorie v „jiném“ – induktivním - výzkumu</a:t>
            </a:r>
          </a:p>
        </p:txBody>
      </p:sp>
      <p:sp>
        <p:nvSpPr>
          <p:cNvPr id="3" name="Zástupný symbol pro obsah 2">
            <a:extLst>
              <a:ext uri="{FF2B5EF4-FFF2-40B4-BE49-F238E27FC236}">
                <a16:creationId xmlns:a16="http://schemas.microsoft.com/office/drawing/2014/main" id="{BC3FC086-32DF-42D6-96BD-E3FEB84E434E}"/>
              </a:ext>
            </a:extLst>
          </p:cNvPr>
          <p:cNvSpPr>
            <a:spLocks noGrp="1"/>
          </p:cNvSpPr>
          <p:nvPr>
            <p:ph idx="1"/>
          </p:nvPr>
        </p:nvSpPr>
        <p:spPr/>
        <p:txBody>
          <a:bodyPr>
            <a:normAutofit lnSpcReduction="10000"/>
          </a:bodyPr>
          <a:lstStyle/>
          <a:p>
            <a:r>
              <a:rPr lang="cs-CZ" dirty="0"/>
              <a:t>Kvalitativní přístup/terénní výzkum</a:t>
            </a:r>
          </a:p>
          <a:p>
            <a:r>
              <a:rPr lang="cs-CZ" dirty="0"/>
              <a:t>Zakotvená teorie (</a:t>
            </a:r>
            <a:r>
              <a:rPr lang="cs-CZ" dirty="0" err="1"/>
              <a:t>grounded</a:t>
            </a:r>
            <a:r>
              <a:rPr lang="cs-CZ" dirty="0"/>
              <a:t> </a:t>
            </a:r>
            <a:r>
              <a:rPr lang="cs-CZ" dirty="0" err="1"/>
              <a:t>theory</a:t>
            </a:r>
            <a:r>
              <a:rPr lang="cs-CZ" dirty="0"/>
              <a:t>)</a:t>
            </a:r>
          </a:p>
          <a:p>
            <a:r>
              <a:rPr lang="cs-CZ" dirty="0"/>
              <a:t>Teorie jako výstup výzkumu, ne jeho začátek (začátkem je výzkumný problém)</a:t>
            </a:r>
          </a:p>
          <a:p>
            <a:r>
              <a:rPr lang="cs-CZ" dirty="0"/>
              <a:t>Způsob přemýšlení o datech a jejich konceptualizace</a:t>
            </a:r>
          </a:p>
          <a:p>
            <a:r>
              <a:rPr lang="cs-CZ" dirty="0"/>
              <a:t>Často pozorování a rozhovory – bohatý, nestrukturovaný empirický materiál </a:t>
            </a:r>
            <a:r>
              <a:rPr lang="cs-CZ" dirty="0">
                <a:solidFill>
                  <a:srgbClr val="FF0000"/>
                </a:solidFill>
              </a:rPr>
              <a:t>(např. </a:t>
            </a:r>
            <a:r>
              <a:rPr lang="cs-CZ" dirty="0" err="1">
                <a:solidFill>
                  <a:srgbClr val="FF0000"/>
                </a:solidFill>
              </a:rPr>
              <a:t>Goffman</a:t>
            </a:r>
            <a:r>
              <a:rPr lang="cs-CZ" dirty="0">
                <a:solidFill>
                  <a:srgbClr val="FF0000"/>
                </a:solidFill>
              </a:rPr>
              <a:t>: totální instituce a institucionalizace)</a:t>
            </a:r>
          </a:p>
        </p:txBody>
      </p:sp>
    </p:spTree>
    <p:extLst>
      <p:ext uri="{BB962C8B-B14F-4D97-AF65-F5344CB8AC3E}">
        <p14:creationId xmlns:p14="http://schemas.microsoft.com/office/powerpoint/2010/main" val="3498783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hangingPunct="1"/>
            <a:r>
              <a:rPr lang="cs-CZ" sz="4000" dirty="0"/>
              <a:t>Teorie v „jiném“ – induktivním – výzkumu: </a:t>
            </a:r>
            <a:r>
              <a:rPr lang="cs-CZ" altLang="cs-CZ" sz="4000" dirty="0"/>
              <a:t>Zakotvená teorie</a:t>
            </a:r>
          </a:p>
        </p:txBody>
      </p:sp>
      <p:sp>
        <p:nvSpPr>
          <p:cNvPr id="16387" name="Rectangle 3"/>
          <p:cNvSpPr>
            <a:spLocks noGrp="1" noChangeArrowheads="1"/>
          </p:cNvSpPr>
          <p:nvPr>
            <p:ph idx="1"/>
          </p:nvPr>
        </p:nvSpPr>
        <p:spPr/>
        <p:txBody>
          <a:bodyPr/>
          <a:lstStyle/>
          <a:p>
            <a:pPr eaLnBrk="1" hangingPunct="1"/>
            <a:r>
              <a:rPr lang="cs-CZ" altLang="cs-CZ" b="1"/>
              <a:t>Metoda zakotvené teorie: </a:t>
            </a:r>
            <a:r>
              <a:rPr lang="cs-CZ" altLang="cs-CZ"/>
              <a:t>integrace kvalitativních dat získaných různými metodami a jejich analýza směřující k teorii. </a:t>
            </a:r>
          </a:p>
          <a:p>
            <a:pPr eaLnBrk="1" hangingPunct="1"/>
            <a:r>
              <a:rPr lang="cs-CZ" altLang="cs-CZ"/>
              <a:t>Využíváme různých úrovní kódování a postupně přecházíme z deskriptivní roviny do roviny hledání a nalézání toho, co je skryto za „prostým popisem“ jevu, situace.  </a:t>
            </a:r>
            <a:endParaRPr lang="cs-CZ" altLang="cs-CZ" b="1"/>
          </a:p>
        </p:txBody>
      </p:sp>
    </p:spTree>
    <p:extLst>
      <p:ext uri="{BB962C8B-B14F-4D97-AF65-F5344CB8AC3E}">
        <p14:creationId xmlns:p14="http://schemas.microsoft.com/office/powerpoint/2010/main" val="1715734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09600" y="457200"/>
            <a:ext cx="7772400" cy="1143000"/>
          </a:xfrm>
        </p:spPr>
        <p:txBody>
          <a:bodyPr>
            <a:normAutofit fontScale="90000"/>
          </a:bodyPr>
          <a:lstStyle/>
          <a:p>
            <a:pPr>
              <a:defRPr/>
            </a:pPr>
            <a:r>
              <a:rPr lang="cs-CZ" sz="4000" dirty="0"/>
              <a:t>Teorie v „jiném“ – induktivním – výzkumu: metodologický postup</a:t>
            </a:r>
            <a:br>
              <a:rPr lang="cs-CZ" sz="4000" dirty="0"/>
            </a:br>
            <a:r>
              <a:rPr lang="cs-CZ" sz="4000" dirty="0"/>
              <a:t>při zakotvené teorii</a:t>
            </a:r>
            <a:endParaRPr lang="cs-CZ" sz="3600" i="1" dirty="0"/>
          </a:p>
        </p:txBody>
      </p:sp>
      <p:sp>
        <p:nvSpPr>
          <p:cNvPr id="13315" name="Rectangle 3"/>
          <p:cNvSpPr>
            <a:spLocks noGrp="1" noChangeArrowheads="1"/>
          </p:cNvSpPr>
          <p:nvPr>
            <p:ph idx="1"/>
          </p:nvPr>
        </p:nvSpPr>
        <p:spPr>
          <a:xfrm>
            <a:off x="381000" y="1600200"/>
            <a:ext cx="7772400" cy="4114800"/>
          </a:xfrm>
        </p:spPr>
        <p:txBody>
          <a:bodyPr/>
          <a:lstStyle/>
          <a:p>
            <a:pPr>
              <a:spcBef>
                <a:spcPct val="10000"/>
              </a:spcBef>
              <a:buFontTx/>
              <a:buNone/>
            </a:pPr>
            <a:endParaRPr lang="cs-CZ" altLang="cs-CZ"/>
          </a:p>
          <a:p>
            <a:pPr>
              <a:spcBef>
                <a:spcPct val="10000"/>
              </a:spcBef>
              <a:buFontTx/>
              <a:buNone/>
            </a:pPr>
            <a:r>
              <a:rPr lang="cs-CZ" altLang="cs-CZ"/>
              <a:t>(1) Výzkumník vstupuje do terénu s koncepty do terénu.</a:t>
            </a:r>
          </a:p>
          <a:p>
            <a:pPr>
              <a:spcBef>
                <a:spcPct val="10000"/>
              </a:spcBef>
              <a:buFontTx/>
              <a:buNone/>
            </a:pPr>
            <a:r>
              <a:rPr lang="cs-CZ" altLang="cs-CZ"/>
              <a:t>(2) Studuje případy a zaznamenává.</a:t>
            </a:r>
          </a:p>
          <a:p>
            <a:pPr>
              <a:spcBef>
                <a:spcPct val="10000"/>
              </a:spcBef>
              <a:buFontTx/>
              <a:buNone/>
            </a:pPr>
            <a:r>
              <a:rPr lang="cs-CZ" altLang="cs-CZ"/>
              <a:t>(3) Simultánně shromažďuje a analyzuje.</a:t>
            </a:r>
          </a:p>
          <a:p>
            <a:pPr>
              <a:spcBef>
                <a:spcPct val="10000"/>
              </a:spcBef>
              <a:buFontTx/>
              <a:buNone/>
            </a:pPr>
            <a:r>
              <a:rPr lang="cs-CZ" altLang="cs-CZ"/>
              <a:t>(4) Výběr nových případů.</a:t>
            </a:r>
          </a:p>
          <a:p>
            <a:pPr>
              <a:spcBef>
                <a:spcPct val="10000"/>
              </a:spcBef>
              <a:buFontTx/>
              <a:buNone/>
            </a:pPr>
            <a:r>
              <a:rPr lang="cs-CZ" altLang="cs-CZ"/>
              <a:t>(5) Sběr končí až je teorie saturována.</a:t>
            </a:r>
          </a:p>
        </p:txBody>
      </p:sp>
    </p:spTree>
    <p:extLst>
      <p:ext uri="{BB962C8B-B14F-4D97-AF65-F5344CB8AC3E}">
        <p14:creationId xmlns:p14="http://schemas.microsoft.com/office/powerpoint/2010/main" val="1807385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D24E79-23C9-4797-8D86-E85252AAEB37}"/>
              </a:ext>
            </a:extLst>
          </p:cNvPr>
          <p:cNvSpPr>
            <a:spLocks noGrp="1"/>
          </p:cNvSpPr>
          <p:nvPr>
            <p:ph type="title"/>
          </p:nvPr>
        </p:nvSpPr>
        <p:spPr/>
        <p:txBody>
          <a:bodyPr/>
          <a:lstStyle/>
          <a:p>
            <a:r>
              <a:rPr lang="cs-CZ" dirty="0"/>
              <a:t>Zdroje</a:t>
            </a:r>
          </a:p>
        </p:txBody>
      </p:sp>
      <p:graphicFrame>
        <p:nvGraphicFramePr>
          <p:cNvPr id="5" name="Zástupný symbol pro obsah 4">
            <a:extLst>
              <a:ext uri="{FF2B5EF4-FFF2-40B4-BE49-F238E27FC236}">
                <a16:creationId xmlns:a16="http://schemas.microsoft.com/office/drawing/2014/main" id="{A06F71BB-17CE-429E-B7DB-8AD9396A93A4}"/>
              </a:ext>
            </a:extLst>
          </p:cNvPr>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1434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F14EA9-C633-4A5A-9E43-5F85FCF8627A}"/>
              </a:ext>
            </a:extLst>
          </p:cNvPr>
          <p:cNvSpPr>
            <a:spLocks noGrp="1"/>
          </p:cNvSpPr>
          <p:nvPr>
            <p:ph type="title"/>
          </p:nvPr>
        </p:nvSpPr>
        <p:spPr/>
        <p:txBody>
          <a:bodyPr/>
          <a:lstStyle/>
          <a:p>
            <a:r>
              <a:rPr lang="cs-CZ" dirty="0"/>
              <a:t>Co je to teorie?</a:t>
            </a:r>
          </a:p>
        </p:txBody>
      </p:sp>
      <p:sp>
        <p:nvSpPr>
          <p:cNvPr id="3" name="Zástupný symbol pro obsah 2">
            <a:extLst>
              <a:ext uri="{FF2B5EF4-FFF2-40B4-BE49-F238E27FC236}">
                <a16:creationId xmlns:a16="http://schemas.microsoft.com/office/drawing/2014/main" id="{2B867D49-7873-4E83-8A95-C9F3B4DB3217}"/>
              </a:ext>
            </a:extLst>
          </p:cNvPr>
          <p:cNvSpPr>
            <a:spLocks noGrp="1"/>
          </p:cNvSpPr>
          <p:nvPr>
            <p:ph idx="1"/>
          </p:nvPr>
        </p:nvSpPr>
        <p:spPr/>
        <p:txBody>
          <a:bodyPr>
            <a:normAutofit fontScale="92500" lnSpcReduction="20000"/>
          </a:bodyPr>
          <a:lstStyle/>
          <a:p>
            <a:r>
              <a:rPr lang="cs-CZ" dirty="0"/>
              <a:t>Má minimální stupeň </a:t>
            </a:r>
            <a:r>
              <a:rPr lang="cs-CZ" dirty="0">
                <a:highlight>
                  <a:srgbClr val="FFFF00"/>
                </a:highlight>
              </a:rPr>
              <a:t>obecnosti</a:t>
            </a:r>
            <a:r>
              <a:rPr lang="cs-CZ" dirty="0"/>
              <a:t> </a:t>
            </a:r>
            <a:r>
              <a:rPr lang="cs-CZ" dirty="0">
                <a:solidFill>
                  <a:srgbClr val="FF0000"/>
                </a:solidFill>
              </a:rPr>
              <a:t>(vs. „můj kamarád zbohatl, protože hodně pracoval“)</a:t>
            </a:r>
            <a:r>
              <a:rPr lang="cs-CZ" dirty="0"/>
              <a:t> </a:t>
            </a:r>
          </a:p>
          <a:p>
            <a:r>
              <a:rPr lang="cs-CZ" dirty="0"/>
              <a:t>Souvisí s </a:t>
            </a:r>
            <a:r>
              <a:rPr lang="cs-CZ" dirty="0">
                <a:highlight>
                  <a:srgbClr val="FFFF00"/>
                </a:highlight>
              </a:rPr>
              <a:t>kauzalitou</a:t>
            </a:r>
            <a:r>
              <a:rPr lang="cs-CZ" dirty="0"/>
              <a:t> - vysvětluje kauzální souvislost </a:t>
            </a:r>
            <a:r>
              <a:rPr lang="cs-CZ" dirty="0">
                <a:solidFill>
                  <a:srgbClr val="FF0000"/>
                </a:solidFill>
              </a:rPr>
              <a:t>(„vyšší zájem o politiku vede k účasti na demonstraci“)</a:t>
            </a:r>
          </a:p>
          <a:p>
            <a:pPr marL="0" indent="0">
              <a:buNone/>
            </a:pPr>
            <a:r>
              <a:rPr lang="cs-CZ" dirty="0"/>
              <a:t>Vs. „teorie“: </a:t>
            </a:r>
          </a:p>
          <a:p>
            <a:r>
              <a:rPr lang="cs-CZ" dirty="0">
                <a:solidFill>
                  <a:srgbClr val="FF0000"/>
                </a:solidFill>
              </a:rPr>
              <a:t>„</a:t>
            </a:r>
            <a:r>
              <a:rPr lang="cs-CZ" i="1" dirty="0">
                <a:solidFill>
                  <a:srgbClr val="FF0000"/>
                </a:solidFill>
              </a:rPr>
              <a:t>Mám takovou teorii, že mezi devátou a pátou není nikdy vyřčena pravda</a:t>
            </a:r>
            <a:r>
              <a:rPr lang="cs-CZ" dirty="0">
                <a:solidFill>
                  <a:srgbClr val="FF0000"/>
                </a:solidFill>
              </a:rPr>
              <a:t>.“</a:t>
            </a:r>
            <a:r>
              <a:rPr lang="cs-CZ" dirty="0"/>
              <a:t> — Hunter S. Thompson</a:t>
            </a:r>
          </a:p>
          <a:p>
            <a:r>
              <a:rPr lang="cs-CZ" dirty="0"/>
              <a:t>Konspirační teorie</a:t>
            </a:r>
          </a:p>
        </p:txBody>
      </p:sp>
      <p:pic>
        <p:nvPicPr>
          <p:cNvPr id="5" name="Obrázek 4">
            <a:extLst>
              <a:ext uri="{FF2B5EF4-FFF2-40B4-BE49-F238E27FC236}">
                <a16:creationId xmlns:a16="http://schemas.microsoft.com/office/drawing/2014/main" id="{4B84EEFF-E031-4E78-BE0E-0E0811A4A8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79912" y="5349025"/>
            <a:ext cx="1224136" cy="1234337"/>
          </a:xfrm>
          <a:prstGeom prst="rect">
            <a:avLst/>
          </a:prstGeom>
        </p:spPr>
      </p:pic>
    </p:spTree>
    <p:extLst>
      <p:ext uri="{BB962C8B-B14F-4D97-AF65-F5344CB8AC3E}">
        <p14:creationId xmlns:p14="http://schemas.microsoft.com/office/powerpoint/2010/main" val="819458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F0307A-5F25-4409-B3FA-A646EB6F6C92}"/>
              </a:ext>
            </a:extLst>
          </p:cNvPr>
          <p:cNvSpPr>
            <a:spLocks noGrp="1"/>
          </p:cNvSpPr>
          <p:nvPr>
            <p:ph type="title"/>
          </p:nvPr>
        </p:nvSpPr>
        <p:spPr/>
        <p:txBody>
          <a:bodyPr/>
          <a:lstStyle/>
          <a:p>
            <a:r>
              <a:rPr lang="cs-CZ" dirty="0"/>
              <a:t>Koncepty</a:t>
            </a:r>
          </a:p>
        </p:txBody>
      </p:sp>
      <p:sp>
        <p:nvSpPr>
          <p:cNvPr id="3" name="Zástupný symbol pro obsah 2">
            <a:extLst>
              <a:ext uri="{FF2B5EF4-FFF2-40B4-BE49-F238E27FC236}">
                <a16:creationId xmlns:a16="http://schemas.microsoft.com/office/drawing/2014/main" id="{663186D9-46F6-4184-99E8-F1116288C0DC}"/>
              </a:ext>
            </a:extLst>
          </p:cNvPr>
          <p:cNvSpPr>
            <a:spLocks noGrp="1"/>
          </p:cNvSpPr>
          <p:nvPr>
            <p:ph idx="1"/>
          </p:nvPr>
        </p:nvSpPr>
        <p:spPr/>
        <p:txBody>
          <a:bodyPr>
            <a:normAutofit fontScale="85000" lnSpcReduction="10000"/>
          </a:bodyPr>
          <a:lstStyle/>
          <a:p>
            <a:r>
              <a:rPr lang="cs-CZ" dirty="0"/>
              <a:t>Stavební bloky sociální teorie, která stanovuje </a:t>
            </a:r>
            <a:r>
              <a:rPr lang="cs-CZ" dirty="0">
                <a:highlight>
                  <a:srgbClr val="FFFF00"/>
                </a:highlight>
              </a:rPr>
              <a:t>vztahy</a:t>
            </a:r>
            <a:r>
              <a:rPr lang="cs-CZ" dirty="0"/>
              <a:t> mezi koncepty a jejich </a:t>
            </a:r>
            <a:r>
              <a:rPr lang="cs-CZ" dirty="0">
                <a:highlight>
                  <a:srgbClr val="FFFF00"/>
                </a:highlight>
              </a:rPr>
              <a:t>příčiny</a:t>
            </a:r>
          </a:p>
          <a:p>
            <a:r>
              <a:rPr lang="cs-CZ" dirty="0"/>
              <a:t>V </a:t>
            </a:r>
            <a:r>
              <a:rPr lang="cs-CZ" b="1" dirty="0"/>
              <a:t>ontologické</a:t>
            </a:r>
            <a:r>
              <a:rPr lang="cs-CZ" dirty="0"/>
              <a:t> tradici (poznávání obecné povahy společnosti a sociálních jevů) popisují základní rysy sociálního světa </a:t>
            </a:r>
            <a:r>
              <a:rPr lang="cs-CZ" dirty="0">
                <a:solidFill>
                  <a:srgbClr val="FF0000"/>
                </a:solidFill>
              </a:rPr>
              <a:t>(existují dvě základní sociální třídy, které jsou definovány svým vztahem k vlastnictví výrobních prostředků)</a:t>
            </a:r>
          </a:p>
          <a:p>
            <a:r>
              <a:rPr lang="cs-CZ" dirty="0"/>
              <a:t>V tradici </a:t>
            </a:r>
            <a:r>
              <a:rPr lang="cs-CZ" b="1" dirty="0"/>
              <a:t>empirického</a:t>
            </a:r>
            <a:r>
              <a:rPr lang="cs-CZ" dirty="0"/>
              <a:t> výzkumu se koncepty v procesu operacionalizace rozkládají na dimenze a  proměňují v proměnné, aby se mohly měřit </a:t>
            </a:r>
            <a:r>
              <a:rPr lang="cs-CZ" dirty="0">
                <a:solidFill>
                  <a:srgbClr val="FF0000"/>
                </a:solidFill>
              </a:rPr>
              <a:t>(sociální třída – </a:t>
            </a:r>
            <a:r>
              <a:rPr lang="cs-CZ" dirty="0" err="1">
                <a:solidFill>
                  <a:srgbClr val="FF0000"/>
                </a:solidFill>
              </a:rPr>
              <a:t>socio</a:t>
            </a:r>
            <a:r>
              <a:rPr lang="cs-CZ" dirty="0">
                <a:solidFill>
                  <a:srgbClr val="FF0000"/>
                </a:solidFill>
              </a:rPr>
              <a:t>-ekonomická třída – výše měsíčního příjmu)</a:t>
            </a:r>
          </a:p>
        </p:txBody>
      </p:sp>
    </p:spTree>
    <p:extLst>
      <p:ext uri="{BB962C8B-B14F-4D97-AF65-F5344CB8AC3E}">
        <p14:creationId xmlns:p14="http://schemas.microsoft.com/office/powerpoint/2010/main" val="1688073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66AE5F-549E-4836-A512-2BB96E1511DE}"/>
              </a:ext>
            </a:extLst>
          </p:cNvPr>
          <p:cNvSpPr>
            <a:spLocks noGrp="1"/>
          </p:cNvSpPr>
          <p:nvPr>
            <p:ph type="title"/>
          </p:nvPr>
        </p:nvSpPr>
        <p:spPr/>
        <p:txBody>
          <a:bodyPr/>
          <a:lstStyle/>
          <a:p>
            <a:r>
              <a:rPr lang="cs-CZ" dirty="0"/>
              <a:t>Koncepty</a:t>
            </a:r>
          </a:p>
        </p:txBody>
      </p:sp>
      <p:sp>
        <p:nvSpPr>
          <p:cNvPr id="3" name="Zástupný symbol pro obsah 2">
            <a:extLst>
              <a:ext uri="{FF2B5EF4-FFF2-40B4-BE49-F238E27FC236}">
                <a16:creationId xmlns:a16="http://schemas.microsoft.com/office/drawing/2014/main" id="{A6BE1F0F-7320-4E4D-8D93-76B749371818}"/>
              </a:ext>
            </a:extLst>
          </p:cNvPr>
          <p:cNvSpPr>
            <a:spLocks noGrp="1"/>
          </p:cNvSpPr>
          <p:nvPr>
            <p:ph idx="1"/>
          </p:nvPr>
        </p:nvSpPr>
        <p:spPr/>
        <p:txBody>
          <a:bodyPr>
            <a:normAutofit fontScale="92500" lnSpcReduction="20000"/>
          </a:bodyPr>
          <a:lstStyle/>
          <a:p>
            <a:r>
              <a:rPr lang="cs-CZ" dirty="0"/>
              <a:t>V tradici </a:t>
            </a:r>
            <a:r>
              <a:rPr lang="cs-CZ" b="1" dirty="0"/>
              <a:t>symbolického </a:t>
            </a:r>
            <a:r>
              <a:rPr lang="cs-CZ" b="1" dirty="0" err="1"/>
              <a:t>interakcionismu</a:t>
            </a:r>
            <a:r>
              <a:rPr lang="cs-CZ" b="1" dirty="0"/>
              <a:t> </a:t>
            </a:r>
            <a:r>
              <a:rPr lang="cs-CZ" dirty="0"/>
              <a:t>je nutné validitu konceptů prověřit v interakci se sociálním světem: z obecných konceptů pro orientaci v tématu je nutné vytvořit či upřesnit jejich význam skrze odhalení </a:t>
            </a:r>
            <a:r>
              <a:rPr lang="cs-CZ" dirty="0">
                <a:solidFill>
                  <a:srgbClr val="FF0000"/>
                </a:solidFill>
              </a:rPr>
              <a:t>(dělnická třída – třída zaměstnanců – zaměstnanci)</a:t>
            </a:r>
          </a:p>
          <a:p>
            <a:r>
              <a:rPr lang="cs-CZ" dirty="0"/>
              <a:t>V </a:t>
            </a:r>
            <a:r>
              <a:rPr lang="cs-CZ" b="1" dirty="0"/>
              <a:t>hermeneutické</a:t>
            </a:r>
            <a:r>
              <a:rPr lang="cs-CZ" dirty="0"/>
              <a:t> tradici mají všechny koncepty automaticky původ v každodenním jazyku sociálních aktérů, ne v jazyce výzkumníka nebo teorie, výzkum je pak procesem vyjednávání </a:t>
            </a:r>
            <a:r>
              <a:rPr lang="cs-CZ" dirty="0">
                <a:solidFill>
                  <a:srgbClr val="FF0000"/>
                </a:solidFill>
              </a:rPr>
              <a:t>(dělnická třída – pracující - normální lidi)</a:t>
            </a:r>
          </a:p>
        </p:txBody>
      </p:sp>
    </p:spTree>
    <p:extLst>
      <p:ext uri="{BB962C8B-B14F-4D97-AF65-F5344CB8AC3E}">
        <p14:creationId xmlns:p14="http://schemas.microsoft.com/office/powerpoint/2010/main" val="4251292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309604-9D0F-4D27-860E-0241CEA90577}"/>
              </a:ext>
            </a:extLst>
          </p:cNvPr>
          <p:cNvSpPr>
            <a:spLocks noGrp="1"/>
          </p:cNvSpPr>
          <p:nvPr>
            <p:ph type="title"/>
          </p:nvPr>
        </p:nvSpPr>
        <p:spPr/>
        <p:txBody>
          <a:bodyPr/>
          <a:lstStyle/>
          <a:p>
            <a:r>
              <a:rPr lang="cs-CZ" dirty="0"/>
              <a:t>Konceptualizace</a:t>
            </a:r>
          </a:p>
        </p:txBody>
      </p:sp>
      <p:sp>
        <p:nvSpPr>
          <p:cNvPr id="3" name="Zástupný symbol pro obsah 2">
            <a:extLst>
              <a:ext uri="{FF2B5EF4-FFF2-40B4-BE49-F238E27FC236}">
                <a16:creationId xmlns:a16="http://schemas.microsoft.com/office/drawing/2014/main" id="{94F30A2D-005D-457A-9BCE-203581133C49}"/>
              </a:ext>
            </a:extLst>
          </p:cNvPr>
          <p:cNvSpPr>
            <a:spLocks noGrp="1"/>
          </p:cNvSpPr>
          <p:nvPr>
            <p:ph idx="1"/>
          </p:nvPr>
        </p:nvSpPr>
        <p:spPr/>
        <p:txBody>
          <a:bodyPr>
            <a:normAutofit fontScale="77500" lnSpcReduction="20000"/>
          </a:bodyPr>
          <a:lstStyle/>
          <a:p>
            <a:r>
              <a:rPr lang="cs-CZ" dirty="0"/>
              <a:t>Způsob jakým komunikujeme  teoretické ideje a výzkumná zjištění</a:t>
            </a:r>
          </a:p>
          <a:p>
            <a:r>
              <a:rPr lang="cs-CZ" dirty="0"/>
              <a:t>Převod myšlenek a zjištění do abstraktních, teoretických termínů, identifikuje klíčové termíny a vztahy mezi nimi – umožňuje formulaci výzkumných otázek a hypotéz</a:t>
            </a:r>
          </a:p>
          <a:p>
            <a:r>
              <a:rPr lang="cs-CZ" dirty="0"/>
              <a:t>(vs. </a:t>
            </a:r>
            <a:r>
              <a:rPr lang="cs-CZ" i="1" dirty="0"/>
              <a:t>operacionalizace</a:t>
            </a:r>
            <a:r>
              <a:rPr lang="cs-CZ" dirty="0"/>
              <a:t> – ta naopak překládá koncepty do empirického, observačního jazyka – do jazyka proměnných)</a:t>
            </a:r>
          </a:p>
          <a:p>
            <a:r>
              <a:rPr lang="cs-CZ" dirty="0"/>
              <a:t>Souvisí úzce s paradigmatem, uvnitř kterého se pohybujeme (typicky užívané koncepty) </a:t>
            </a:r>
            <a:br>
              <a:rPr lang="cs-CZ" dirty="0"/>
            </a:br>
            <a:r>
              <a:rPr lang="cs-CZ" dirty="0">
                <a:solidFill>
                  <a:srgbClr val="FF0000"/>
                </a:solidFill>
              </a:rPr>
              <a:t>(např. Marx: existují dvě hlavní sociální třídy, definované svým vztahem k výrobním prostředkům a převládající ideologii, mezi kterými probíhá permanentní konflikt)</a:t>
            </a:r>
          </a:p>
        </p:txBody>
      </p:sp>
    </p:spTree>
    <p:extLst>
      <p:ext uri="{BB962C8B-B14F-4D97-AF65-F5344CB8AC3E}">
        <p14:creationId xmlns:p14="http://schemas.microsoft.com/office/powerpoint/2010/main" val="1393532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45A1C-3458-48B4-A238-D47F16C70053}"/>
              </a:ext>
            </a:extLst>
          </p:cNvPr>
          <p:cNvSpPr>
            <a:spLocks noGrp="1"/>
          </p:cNvSpPr>
          <p:nvPr>
            <p:ph type="title"/>
          </p:nvPr>
        </p:nvSpPr>
        <p:spPr/>
        <p:txBody>
          <a:bodyPr/>
          <a:lstStyle/>
          <a:p>
            <a:r>
              <a:rPr lang="cs-CZ" dirty="0"/>
              <a:t>Funkce teorie</a:t>
            </a:r>
          </a:p>
        </p:txBody>
      </p:sp>
      <p:sp>
        <p:nvSpPr>
          <p:cNvPr id="3" name="Zástupný symbol pro obsah 2">
            <a:extLst>
              <a:ext uri="{FF2B5EF4-FFF2-40B4-BE49-F238E27FC236}">
                <a16:creationId xmlns:a16="http://schemas.microsoft.com/office/drawing/2014/main" id="{1C0CC1A5-C6C1-4DFD-B0B6-CCCCB7B13CBB}"/>
              </a:ext>
            </a:extLst>
          </p:cNvPr>
          <p:cNvSpPr>
            <a:spLocks noGrp="1"/>
          </p:cNvSpPr>
          <p:nvPr>
            <p:ph idx="1"/>
          </p:nvPr>
        </p:nvSpPr>
        <p:spPr/>
        <p:txBody>
          <a:bodyPr>
            <a:normAutofit fontScale="92500" lnSpcReduction="20000"/>
          </a:bodyPr>
          <a:lstStyle/>
          <a:p>
            <a:r>
              <a:rPr lang="cs-CZ" dirty="0"/>
              <a:t>Dokážeme předvídat, chápeme obecné souvislosti</a:t>
            </a:r>
          </a:p>
          <a:p>
            <a:r>
              <a:rPr lang="cs-CZ" dirty="0"/>
              <a:t>Usnadňují nám chápání a případnou snahu o řešení daného jevu („problému“)</a:t>
            </a:r>
          </a:p>
          <a:p>
            <a:r>
              <a:rPr lang="cs-CZ" dirty="0"/>
              <a:t>Ovlivňují a usměrňují naše výzkumné úsilí, napovídají, co bychom měli objevit v empirických datech</a:t>
            </a:r>
            <a:br>
              <a:rPr lang="cs-CZ" dirty="0"/>
            </a:br>
            <a:r>
              <a:rPr lang="cs-CZ" dirty="0">
                <a:solidFill>
                  <a:srgbClr val="FF0000"/>
                </a:solidFill>
              </a:rPr>
              <a:t>(např. pokud je společnost založená na kapitalistické ekonomice, existují v ní významné sociální nerovnosti a probíhá v ní permanentní konflikt mezi sociálními skupinami)</a:t>
            </a:r>
          </a:p>
        </p:txBody>
      </p:sp>
    </p:spTree>
    <p:extLst>
      <p:ext uri="{BB962C8B-B14F-4D97-AF65-F5344CB8AC3E}">
        <p14:creationId xmlns:p14="http://schemas.microsoft.com/office/powerpoint/2010/main" val="690655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34649D-2B53-4B80-8226-84E0BA95F24E}"/>
              </a:ext>
            </a:extLst>
          </p:cNvPr>
          <p:cNvSpPr>
            <a:spLocks noGrp="1"/>
          </p:cNvSpPr>
          <p:nvPr>
            <p:ph type="title"/>
          </p:nvPr>
        </p:nvSpPr>
        <p:spPr/>
        <p:txBody>
          <a:bodyPr/>
          <a:lstStyle/>
          <a:p>
            <a:r>
              <a:rPr lang="cs-CZ" dirty="0"/>
              <a:t>Vlastnosti dobré teorie I.</a:t>
            </a:r>
          </a:p>
        </p:txBody>
      </p:sp>
      <p:sp>
        <p:nvSpPr>
          <p:cNvPr id="3" name="Zástupný symbol pro obsah 2">
            <a:extLst>
              <a:ext uri="{FF2B5EF4-FFF2-40B4-BE49-F238E27FC236}">
                <a16:creationId xmlns:a16="http://schemas.microsoft.com/office/drawing/2014/main" id="{24ABA711-6360-48AA-9D59-CD49B36856E2}"/>
              </a:ext>
            </a:extLst>
          </p:cNvPr>
          <p:cNvSpPr>
            <a:spLocks noGrp="1"/>
          </p:cNvSpPr>
          <p:nvPr>
            <p:ph idx="1"/>
          </p:nvPr>
        </p:nvSpPr>
        <p:spPr/>
        <p:txBody>
          <a:bodyPr/>
          <a:lstStyle/>
          <a:p>
            <a:r>
              <a:rPr lang="cs-CZ" dirty="0"/>
              <a:t>Má velkou vysvětlovací sílu (velký vliv nezávisle proměnné) </a:t>
            </a:r>
            <a:r>
              <a:rPr lang="cs-CZ" dirty="0">
                <a:solidFill>
                  <a:srgbClr val="FF0000"/>
                </a:solidFill>
              </a:rPr>
              <a:t>(vs. „počasí má vliv na dobu početí dítěte“)</a:t>
            </a:r>
          </a:p>
          <a:p>
            <a:r>
              <a:rPr lang="cs-CZ" dirty="0"/>
              <a:t>Je úsporná (</a:t>
            </a:r>
            <a:r>
              <a:rPr lang="cs-CZ" dirty="0">
                <a:solidFill>
                  <a:srgbClr val="FF0000"/>
                </a:solidFill>
              </a:rPr>
              <a:t>vs. „čím vyšší ekonomická pozice, náboženská víra, důvěra v partnera a dobrá zkušenost s dětmi, tím více dětí člověk má“)</a:t>
            </a:r>
            <a:endParaRPr lang="cs-CZ" dirty="0"/>
          </a:p>
          <a:p>
            <a:r>
              <a:rPr lang="cs-CZ" dirty="0"/>
              <a:t>Uspokojuje naši zvědavost (</a:t>
            </a:r>
            <a:r>
              <a:rPr lang="cs-CZ" dirty="0">
                <a:solidFill>
                  <a:srgbClr val="FF0000"/>
                </a:solidFill>
              </a:rPr>
              <a:t>vs. „pokud politik nepřesvědčí dost voličů, nevyhraje volby“</a:t>
            </a:r>
            <a:r>
              <a:rPr lang="cs-CZ" dirty="0"/>
              <a:t>)</a:t>
            </a:r>
          </a:p>
          <a:p>
            <a:endParaRPr lang="cs-CZ" dirty="0"/>
          </a:p>
        </p:txBody>
      </p:sp>
    </p:spTree>
    <p:extLst>
      <p:ext uri="{BB962C8B-B14F-4D97-AF65-F5344CB8AC3E}">
        <p14:creationId xmlns:p14="http://schemas.microsoft.com/office/powerpoint/2010/main" val="63240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B1608F-4AF1-44F6-8091-45B2B53CE121}"/>
              </a:ext>
            </a:extLst>
          </p:cNvPr>
          <p:cNvSpPr>
            <a:spLocks noGrp="1"/>
          </p:cNvSpPr>
          <p:nvPr>
            <p:ph type="title"/>
          </p:nvPr>
        </p:nvSpPr>
        <p:spPr/>
        <p:txBody>
          <a:bodyPr/>
          <a:lstStyle/>
          <a:p>
            <a:r>
              <a:rPr lang="cs-CZ" dirty="0"/>
              <a:t>Vlastnosti dobré teorie II.</a:t>
            </a:r>
          </a:p>
        </p:txBody>
      </p:sp>
      <p:sp>
        <p:nvSpPr>
          <p:cNvPr id="3" name="Zástupný symbol pro obsah 2">
            <a:extLst>
              <a:ext uri="{FF2B5EF4-FFF2-40B4-BE49-F238E27FC236}">
                <a16:creationId xmlns:a16="http://schemas.microsoft.com/office/drawing/2014/main" id="{FC11BDBF-89CB-4B16-9D96-412BFAFC044B}"/>
              </a:ext>
            </a:extLst>
          </p:cNvPr>
          <p:cNvSpPr>
            <a:spLocks noGrp="1"/>
          </p:cNvSpPr>
          <p:nvPr>
            <p:ph idx="1"/>
          </p:nvPr>
        </p:nvSpPr>
        <p:spPr/>
        <p:txBody>
          <a:bodyPr/>
          <a:lstStyle/>
          <a:p>
            <a:r>
              <a:rPr lang="cs-CZ" dirty="0"/>
              <a:t>Je jasně formulovaná </a:t>
            </a:r>
            <a:r>
              <a:rPr lang="cs-CZ" dirty="0">
                <a:solidFill>
                  <a:srgbClr val="FF0000"/>
                </a:solidFill>
              </a:rPr>
              <a:t>(vs. „míra modernizace země má vliv na cenu 1 km nové dálnice“)</a:t>
            </a:r>
          </a:p>
          <a:p>
            <a:r>
              <a:rPr lang="cs-CZ" dirty="0"/>
              <a:t>Je ověřitelná (vyvratitelná) pomocí dat </a:t>
            </a:r>
            <a:r>
              <a:rPr lang="cs-CZ" dirty="0">
                <a:solidFill>
                  <a:srgbClr val="FF0000"/>
                </a:solidFill>
              </a:rPr>
              <a:t>(vs. „válka je trest od Boha“)</a:t>
            </a:r>
          </a:p>
          <a:p>
            <a:r>
              <a:rPr lang="cs-CZ" dirty="0"/>
              <a:t>Vysvětluje důležitý fenomén </a:t>
            </a:r>
            <a:r>
              <a:rPr lang="cs-CZ" dirty="0">
                <a:solidFill>
                  <a:srgbClr val="FF0000"/>
                </a:solidFill>
              </a:rPr>
              <a:t>(vs. „psy ovlivňuje osobnost jejich majitelů“)</a:t>
            </a:r>
          </a:p>
          <a:p>
            <a:r>
              <a:rPr lang="cs-CZ" dirty="0"/>
              <a:t>Má vysokou </a:t>
            </a:r>
            <a:r>
              <a:rPr lang="cs-CZ" dirty="0" err="1"/>
              <a:t>předpovídací</a:t>
            </a:r>
            <a:r>
              <a:rPr lang="cs-CZ" dirty="0"/>
              <a:t> hodnotu </a:t>
            </a:r>
            <a:r>
              <a:rPr lang="cs-CZ" dirty="0">
                <a:solidFill>
                  <a:srgbClr val="FF0000"/>
                </a:solidFill>
              </a:rPr>
              <a:t>(vs. „imperialismus způsobuje války“)</a:t>
            </a:r>
          </a:p>
        </p:txBody>
      </p:sp>
    </p:spTree>
    <p:extLst>
      <p:ext uri="{BB962C8B-B14F-4D97-AF65-F5344CB8AC3E}">
        <p14:creationId xmlns:p14="http://schemas.microsoft.com/office/powerpoint/2010/main" val="272296343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2800</TotalTime>
  <Words>1662</Words>
  <Application>Microsoft Office PowerPoint</Application>
  <PresentationFormat>Předvádění na obrazovce (4:3)</PresentationFormat>
  <Paragraphs>103</Paragraphs>
  <Slides>23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Arial</vt:lpstr>
      <vt:lpstr>Calibri</vt:lpstr>
      <vt:lpstr>Times New Roman</vt:lpstr>
      <vt:lpstr>Wingdings</vt:lpstr>
      <vt:lpstr>Motiv systému Office</vt:lpstr>
      <vt:lpstr>Role teorie a konceptů ve výzkumu</vt:lpstr>
      <vt:lpstr>Co je to teorie?</vt:lpstr>
      <vt:lpstr>Co je to teorie?</vt:lpstr>
      <vt:lpstr>Koncepty</vt:lpstr>
      <vt:lpstr>Koncepty</vt:lpstr>
      <vt:lpstr>Konceptualizace</vt:lpstr>
      <vt:lpstr>Funkce teorie</vt:lpstr>
      <vt:lpstr>Vlastnosti dobré teorie I.</vt:lpstr>
      <vt:lpstr>Vlastnosti dobré teorie II.</vt:lpstr>
      <vt:lpstr>Teorie vs. teorie</vt:lpstr>
      <vt:lpstr>Co je to teorie? (Creswell)</vt:lpstr>
      <vt:lpstr>Role teorie v klasickém výzkumu</vt:lpstr>
      <vt:lpstr>Teorie v klasickém výzkumu</vt:lpstr>
      <vt:lpstr>Aplikace teorie</vt:lpstr>
      <vt:lpstr>Příklad: teorie sociální deviace (Merton)</vt:lpstr>
      <vt:lpstr>Příklad: teorie/model politického aktivismu (Norris 2002)</vt:lpstr>
      <vt:lpstr>Příklad: teorie/model vlivu hodnot na chování (van Deth)  </vt:lpstr>
      <vt:lpstr>Protichůdné teorie?</vt:lpstr>
      <vt:lpstr>Cyklická perspektiva</vt:lpstr>
      <vt:lpstr>Teorie v „jiném“ – induktivním - výzkumu</vt:lpstr>
      <vt:lpstr>Teorie v „jiném“ – induktivním – výzkumu: Zakotvená teorie</vt:lpstr>
      <vt:lpstr>Teorie v „jiném“ – induktivním – výzkumu: metodologický postup při zakotvené teorii</vt:lpstr>
      <vt:lpstr>Zdroje</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Navrátil Jiří</dc:creator>
  <cp:lastModifiedBy>Jiří Navrátil</cp:lastModifiedBy>
  <cp:revision>367</cp:revision>
  <cp:lastPrinted>2019-04-11T11:47:49Z</cp:lastPrinted>
  <dcterms:created xsi:type="dcterms:W3CDTF">2013-04-23T11:22:42Z</dcterms:created>
  <dcterms:modified xsi:type="dcterms:W3CDTF">2024-03-12T10:54:58Z</dcterms:modified>
</cp:coreProperties>
</file>