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3"/>
  </p:handoutMasterIdLst>
  <p:sldIdLst>
    <p:sldId id="256" r:id="rId2"/>
    <p:sldId id="323" r:id="rId3"/>
    <p:sldId id="364" r:id="rId4"/>
    <p:sldId id="365" r:id="rId5"/>
    <p:sldId id="268" r:id="rId6"/>
    <p:sldId id="349" r:id="rId7"/>
    <p:sldId id="351" r:id="rId8"/>
    <p:sldId id="350" r:id="rId9"/>
    <p:sldId id="352" r:id="rId10"/>
    <p:sldId id="367" r:id="rId11"/>
    <p:sldId id="281" r:id="rId12"/>
    <p:sldId id="373" r:id="rId13"/>
    <p:sldId id="363" r:id="rId14"/>
    <p:sldId id="374" r:id="rId15"/>
    <p:sldId id="278" r:id="rId16"/>
    <p:sldId id="356" r:id="rId17"/>
    <p:sldId id="358" r:id="rId18"/>
    <p:sldId id="353" r:id="rId19"/>
    <p:sldId id="360" r:id="rId20"/>
    <p:sldId id="354" r:id="rId21"/>
    <p:sldId id="355" r:id="rId22"/>
    <p:sldId id="362" r:id="rId23"/>
    <p:sldId id="361" r:id="rId24"/>
    <p:sldId id="369" r:id="rId25"/>
    <p:sldId id="279" r:id="rId26"/>
    <p:sldId id="280" r:id="rId27"/>
    <p:sldId id="283" r:id="rId28"/>
    <p:sldId id="285" r:id="rId29"/>
    <p:sldId id="286" r:id="rId30"/>
    <p:sldId id="371" r:id="rId31"/>
    <p:sldId id="359" r:id="rId3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6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3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DFF33-53D8-4611-A453-C7B5DD0C90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4AA08E-22D3-4645-85A5-9E91ACAE96CF}">
      <dgm:prSet/>
      <dgm:spPr/>
      <dgm:t>
        <a:bodyPr/>
        <a:lstStyle/>
        <a:p>
          <a:r>
            <a:rPr lang="cs-CZ"/>
            <a:t>BRYMAN, Alan. 2012. </a:t>
          </a:r>
          <a:r>
            <a:rPr lang="en-US" i="1"/>
            <a:t>Social Research Methods</a:t>
          </a:r>
          <a:r>
            <a:rPr lang="en-US"/>
            <a:t>. Oxford: Oxford University Press</a:t>
          </a:r>
          <a:r>
            <a:rPr lang="cs-CZ"/>
            <a:t>.</a:t>
          </a:r>
        </a:p>
      </dgm:t>
    </dgm:pt>
    <dgm:pt modelId="{F99AA417-F3DA-4E74-A359-C1F5F232BC2E}" type="parTrans" cxnId="{03AC1C50-B57F-4CF8-BE2A-9E7EC88C0FC2}">
      <dgm:prSet/>
      <dgm:spPr/>
      <dgm:t>
        <a:bodyPr/>
        <a:lstStyle/>
        <a:p>
          <a:endParaRPr lang="cs-CZ"/>
        </a:p>
      </dgm:t>
    </dgm:pt>
    <dgm:pt modelId="{E8303158-14EC-49D0-8830-1C775D2C196B}" type="sibTrans" cxnId="{03AC1C50-B57F-4CF8-BE2A-9E7EC88C0FC2}">
      <dgm:prSet/>
      <dgm:spPr/>
      <dgm:t>
        <a:bodyPr/>
        <a:lstStyle/>
        <a:p>
          <a:endParaRPr lang="cs-CZ"/>
        </a:p>
      </dgm:t>
    </dgm:pt>
    <dgm:pt modelId="{036E0A80-3669-44A4-BD1F-425EDE56E1E3}">
      <dgm:prSet/>
      <dgm:spPr/>
      <dgm:t>
        <a:bodyPr/>
        <a:lstStyle/>
        <a:p>
          <a:r>
            <a:rPr lang="cs-CZ"/>
            <a:t>DISMAN, M. 1993. </a:t>
          </a:r>
          <a:r>
            <a:rPr lang="cs-CZ" i="1"/>
            <a:t>Jak se vyrábí sociologická znalost</a:t>
          </a:r>
          <a:r>
            <a:rPr lang="cs-CZ"/>
            <a:t>. Karolinum: Praha.</a:t>
          </a:r>
        </a:p>
      </dgm:t>
    </dgm:pt>
    <dgm:pt modelId="{337D3DF5-6874-4350-A0E2-5C2E9469E096}" type="parTrans" cxnId="{3E30F4B4-A3CF-42C8-B94A-2684640FC560}">
      <dgm:prSet/>
      <dgm:spPr/>
      <dgm:t>
        <a:bodyPr/>
        <a:lstStyle/>
        <a:p>
          <a:endParaRPr lang="cs-CZ"/>
        </a:p>
      </dgm:t>
    </dgm:pt>
    <dgm:pt modelId="{C5D8FBBF-B559-42EF-BCB0-FEEB597DD400}" type="sibTrans" cxnId="{3E30F4B4-A3CF-42C8-B94A-2684640FC560}">
      <dgm:prSet/>
      <dgm:spPr/>
      <dgm:t>
        <a:bodyPr/>
        <a:lstStyle/>
        <a:p>
          <a:endParaRPr lang="cs-CZ"/>
        </a:p>
      </dgm:t>
    </dgm:pt>
    <dgm:pt modelId="{8AD22608-0F48-4A38-B0B0-A94C78AD7733}">
      <dgm:prSet/>
      <dgm:spPr/>
      <dgm:t>
        <a:bodyPr/>
        <a:lstStyle/>
        <a:p>
          <a:r>
            <a:rPr lang="cs-CZ" dirty="0"/>
            <a:t>PUNCH, </a:t>
          </a:r>
          <a:r>
            <a:rPr lang="cs-CZ" dirty="0" err="1"/>
            <a:t>Keith</a:t>
          </a:r>
          <a:r>
            <a:rPr lang="cs-CZ" dirty="0"/>
            <a:t>. 2015. </a:t>
          </a:r>
          <a:r>
            <a:rPr lang="cs-CZ" i="1" dirty="0"/>
            <a:t>Úspěšný návrh výzkumu</a:t>
          </a:r>
          <a:r>
            <a:rPr lang="cs-CZ" dirty="0"/>
            <a:t>. Praha: Portál.</a:t>
          </a:r>
        </a:p>
      </dgm:t>
    </dgm:pt>
    <dgm:pt modelId="{960EA655-34D6-4C7E-9271-87FE493AE241}" type="parTrans" cxnId="{76F44410-B9AC-41C9-ADC1-39B04CEBB3F6}">
      <dgm:prSet/>
      <dgm:spPr/>
      <dgm:t>
        <a:bodyPr/>
        <a:lstStyle/>
        <a:p>
          <a:endParaRPr lang="cs-CZ"/>
        </a:p>
      </dgm:t>
    </dgm:pt>
    <dgm:pt modelId="{9A84FA38-4E82-40C3-9A5C-5AC48CFF7C52}" type="sibTrans" cxnId="{76F44410-B9AC-41C9-ADC1-39B04CEBB3F6}">
      <dgm:prSet/>
      <dgm:spPr/>
      <dgm:t>
        <a:bodyPr/>
        <a:lstStyle/>
        <a:p>
          <a:endParaRPr lang="cs-CZ"/>
        </a:p>
      </dgm:t>
    </dgm:pt>
    <dgm:pt modelId="{87382909-118A-4CC0-9026-1A34A33A51B6}">
      <dgm:prSet/>
      <dgm:spPr/>
      <dgm:t>
        <a:bodyPr/>
        <a:lstStyle/>
        <a:p>
          <a:r>
            <a:rPr lang="cs-CZ" dirty="0"/>
            <a:t>ROHLFING</a:t>
          </a:r>
          <a:r>
            <a:rPr lang="en-US" dirty="0"/>
            <a:t>, Ingo</a:t>
          </a:r>
          <a:r>
            <a:rPr lang="cs-CZ" dirty="0"/>
            <a:t>. 2012. </a:t>
          </a:r>
          <a:r>
            <a:rPr lang="en-US" i="1" dirty="0"/>
            <a:t>Case Studies and Causal Inference</a:t>
          </a:r>
          <a:r>
            <a:rPr lang="cs-CZ" i="1" dirty="0"/>
            <a:t>. </a:t>
          </a:r>
          <a:r>
            <a:rPr lang="en-US" i="1" dirty="0"/>
            <a:t>An Integrative Framework</a:t>
          </a:r>
          <a:r>
            <a:rPr lang="cs-CZ" dirty="0"/>
            <a:t>. </a:t>
          </a:r>
          <a:r>
            <a:rPr lang="cs-CZ" dirty="0" err="1"/>
            <a:t>Basingstoke</a:t>
          </a:r>
          <a:r>
            <a:rPr lang="cs-CZ" dirty="0"/>
            <a:t>: </a:t>
          </a:r>
          <a:r>
            <a:rPr lang="cs-CZ" dirty="0" err="1"/>
            <a:t>Palgrave</a:t>
          </a:r>
          <a:r>
            <a:rPr lang="cs-CZ" dirty="0"/>
            <a:t> </a:t>
          </a:r>
          <a:r>
            <a:rPr lang="cs-CZ" dirty="0" err="1"/>
            <a:t>Macmillan</a:t>
          </a:r>
          <a:r>
            <a:rPr lang="cs-CZ" dirty="0"/>
            <a:t>.</a:t>
          </a:r>
        </a:p>
      </dgm:t>
    </dgm:pt>
    <dgm:pt modelId="{F7E9F3E2-BE72-4E2F-8016-D8E5FA184C50}" type="parTrans" cxnId="{32783A1D-C34A-40C7-BAF0-9BD1BC0D3110}">
      <dgm:prSet/>
      <dgm:spPr/>
      <dgm:t>
        <a:bodyPr/>
        <a:lstStyle/>
        <a:p>
          <a:endParaRPr lang="cs-CZ"/>
        </a:p>
      </dgm:t>
    </dgm:pt>
    <dgm:pt modelId="{6CAE7D98-49CA-4556-ADB6-17DAFD6FF01E}" type="sibTrans" cxnId="{32783A1D-C34A-40C7-BAF0-9BD1BC0D3110}">
      <dgm:prSet/>
      <dgm:spPr/>
      <dgm:t>
        <a:bodyPr/>
        <a:lstStyle/>
        <a:p>
          <a:endParaRPr lang="cs-CZ"/>
        </a:p>
      </dgm:t>
    </dgm:pt>
    <dgm:pt modelId="{00E5E78F-F2E4-4A36-8E14-6C3B5414DEAE}">
      <dgm:prSet/>
      <dgm:spPr/>
      <dgm:t>
        <a:bodyPr/>
        <a:lstStyle/>
        <a:p>
          <a:r>
            <a:rPr lang="cs-CZ" dirty="0"/>
            <a:t>HENDL, J. 2008. </a:t>
          </a:r>
          <a:r>
            <a:rPr lang="cs-CZ" i="1" dirty="0"/>
            <a:t>Kvalitativní výzkum</a:t>
          </a:r>
          <a:r>
            <a:rPr lang="cs-CZ" dirty="0"/>
            <a:t>. Praha: Portál.</a:t>
          </a:r>
        </a:p>
      </dgm:t>
    </dgm:pt>
    <dgm:pt modelId="{08852DF3-0EA3-42B6-8D2A-4F17623E0D9D}" type="parTrans" cxnId="{CF889EE1-04D6-492E-9629-9228AC3E7014}">
      <dgm:prSet/>
      <dgm:spPr/>
      <dgm:t>
        <a:bodyPr/>
        <a:lstStyle/>
        <a:p>
          <a:endParaRPr lang="cs-CZ"/>
        </a:p>
      </dgm:t>
    </dgm:pt>
    <dgm:pt modelId="{4B232216-24EC-4626-B489-718C0F0FA051}" type="sibTrans" cxnId="{CF889EE1-04D6-492E-9629-9228AC3E7014}">
      <dgm:prSet/>
      <dgm:spPr/>
      <dgm:t>
        <a:bodyPr/>
        <a:lstStyle/>
        <a:p>
          <a:endParaRPr lang="cs-CZ"/>
        </a:p>
      </dgm:t>
    </dgm:pt>
    <dgm:pt modelId="{C1407395-0F49-4861-926E-916B78D23BCC}">
      <dgm:prSet/>
      <dgm:spPr/>
      <dgm:t>
        <a:bodyPr/>
        <a:lstStyle/>
        <a:p>
          <a:r>
            <a:rPr lang="cs-CZ" dirty="0"/>
            <a:t>SILVERMAN, D. 2005. </a:t>
          </a:r>
          <a:r>
            <a:rPr lang="cs-CZ" i="1" dirty="0" err="1"/>
            <a:t>Ako</a:t>
          </a:r>
          <a:r>
            <a:rPr lang="cs-CZ" i="1" dirty="0"/>
            <a:t> </a:t>
          </a:r>
          <a:r>
            <a:rPr lang="cs-CZ" i="1" dirty="0" err="1"/>
            <a:t>robiť</a:t>
          </a:r>
          <a:r>
            <a:rPr lang="cs-CZ" i="1" dirty="0"/>
            <a:t> </a:t>
          </a:r>
          <a:r>
            <a:rPr lang="cs-CZ" i="1" dirty="0" err="1"/>
            <a:t>kvalitatívny</a:t>
          </a:r>
          <a:r>
            <a:rPr lang="cs-CZ" i="1" dirty="0"/>
            <a:t> výzkum</a:t>
          </a:r>
          <a:r>
            <a:rPr lang="cs-CZ" dirty="0"/>
            <a:t>. Bratislava: </a:t>
          </a:r>
          <a:r>
            <a:rPr lang="cs-CZ" dirty="0" err="1"/>
            <a:t>Ikar</a:t>
          </a:r>
          <a:r>
            <a:rPr lang="cs-CZ" dirty="0"/>
            <a:t>.</a:t>
          </a:r>
        </a:p>
      </dgm:t>
    </dgm:pt>
    <dgm:pt modelId="{99F9553F-170B-48BB-B8CE-27ED6AFA3694}" type="parTrans" cxnId="{2E03AE04-9260-439A-A430-E6934D07E695}">
      <dgm:prSet/>
      <dgm:spPr/>
      <dgm:t>
        <a:bodyPr/>
        <a:lstStyle/>
        <a:p>
          <a:endParaRPr lang="cs-CZ"/>
        </a:p>
      </dgm:t>
    </dgm:pt>
    <dgm:pt modelId="{83B2F0D2-E674-4543-95C9-C5EE7F10CFD0}" type="sibTrans" cxnId="{2E03AE04-9260-439A-A430-E6934D07E695}">
      <dgm:prSet/>
      <dgm:spPr/>
      <dgm:t>
        <a:bodyPr/>
        <a:lstStyle/>
        <a:p>
          <a:endParaRPr lang="cs-CZ"/>
        </a:p>
      </dgm:t>
    </dgm:pt>
    <dgm:pt modelId="{FEB9A092-1A89-4E44-B42B-B9B156F959B3}">
      <dgm:prSet/>
      <dgm:spPr/>
      <dgm:t>
        <a:bodyPr/>
        <a:lstStyle/>
        <a:p>
          <a:r>
            <a:rPr lang="cs-CZ" dirty="0"/>
            <a:t>STRAUSS, A., CORBIN, J.: 1999. </a:t>
          </a:r>
          <a:r>
            <a:rPr lang="cs-CZ" i="1" dirty="0"/>
            <a:t>Základy kvalitativního výzkumu: postupy a techniky metody zakotvené teorie</a:t>
          </a:r>
          <a:r>
            <a:rPr lang="cs-CZ" dirty="0"/>
            <a:t>. Brno: Masarykova univerzita.</a:t>
          </a:r>
        </a:p>
      </dgm:t>
    </dgm:pt>
    <dgm:pt modelId="{7F10A03D-4D12-43D1-A622-823F46070469}" type="parTrans" cxnId="{90FBF047-A9E7-47AB-B40A-74D34EA67583}">
      <dgm:prSet/>
      <dgm:spPr/>
      <dgm:t>
        <a:bodyPr/>
        <a:lstStyle/>
        <a:p>
          <a:endParaRPr lang="cs-CZ"/>
        </a:p>
      </dgm:t>
    </dgm:pt>
    <dgm:pt modelId="{FEE0A4A1-CF25-4514-AEE2-14DE0614D87B}" type="sibTrans" cxnId="{90FBF047-A9E7-47AB-B40A-74D34EA67583}">
      <dgm:prSet/>
      <dgm:spPr/>
      <dgm:t>
        <a:bodyPr/>
        <a:lstStyle/>
        <a:p>
          <a:endParaRPr lang="cs-CZ"/>
        </a:p>
      </dgm:t>
    </dgm:pt>
    <dgm:pt modelId="{306B1D7B-4B34-4671-8255-EF5712BADB9A}" type="pres">
      <dgm:prSet presAssocID="{610DFF33-53D8-4611-A453-C7B5DD0C9095}" presName="linear" presStyleCnt="0">
        <dgm:presLayoutVars>
          <dgm:animLvl val="lvl"/>
          <dgm:resizeHandles val="exact"/>
        </dgm:presLayoutVars>
      </dgm:prSet>
      <dgm:spPr/>
    </dgm:pt>
    <dgm:pt modelId="{1442E654-DB3E-4622-AE77-A49D0A2BDB0B}" type="pres">
      <dgm:prSet presAssocID="{7D4AA08E-22D3-4645-85A5-9E91ACAE96C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45E9BAE-A501-41F5-9204-1772889E4F34}" type="pres">
      <dgm:prSet presAssocID="{E8303158-14EC-49D0-8830-1C775D2C196B}" presName="spacer" presStyleCnt="0"/>
      <dgm:spPr/>
    </dgm:pt>
    <dgm:pt modelId="{C25B9A67-39C5-4D32-B59E-997FC2503AEC}" type="pres">
      <dgm:prSet presAssocID="{036E0A80-3669-44A4-BD1F-425EDE56E1E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72F83A8-383F-4739-A84F-5496A0CEB98D}" type="pres">
      <dgm:prSet presAssocID="{C5D8FBBF-B559-42EF-BCB0-FEEB597DD400}" presName="spacer" presStyleCnt="0"/>
      <dgm:spPr/>
    </dgm:pt>
    <dgm:pt modelId="{02D7E7F2-FE44-41C0-A334-4BD026DFEBE1}" type="pres">
      <dgm:prSet presAssocID="{8AD22608-0F48-4A38-B0B0-A94C78AD773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62C7AFE-2172-4968-B8A7-328333DB9EB1}" type="pres">
      <dgm:prSet presAssocID="{9A84FA38-4E82-40C3-9A5C-5AC48CFF7C52}" presName="spacer" presStyleCnt="0"/>
      <dgm:spPr/>
    </dgm:pt>
    <dgm:pt modelId="{68F84956-4770-430E-8B64-C56EEB3D93E7}" type="pres">
      <dgm:prSet presAssocID="{87382909-118A-4CC0-9026-1A34A33A51B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C9CB880-80A9-4B21-9107-2B6105BC9E94}" type="pres">
      <dgm:prSet presAssocID="{6CAE7D98-49CA-4556-ADB6-17DAFD6FF01E}" presName="spacer" presStyleCnt="0"/>
      <dgm:spPr/>
    </dgm:pt>
    <dgm:pt modelId="{327E5A6C-7BE7-411C-B1DA-2B89379A0B61}" type="pres">
      <dgm:prSet presAssocID="{00E5E78F-F2E4-4A36-8E14-6C3B5414DEA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EE9D2F4-441C-422E-BCD4-E1CA230C3424}" type="pres">
      <dgm:prSet presAssocID="{4B232216-24EC-4626-B489-718C0F0FA051}" presName="spacer" presStyleCnt="0"/>
      <dgm:spPr/>
    </dgm:pt>
    <dgm:pt modelId="{9B081FC3-B4C9-4F70-916C-B1CFA8F200B2}" type="pres">
      <dgm:prSet presAssocID="{C1407395-0F49-4861-926E-916B78D23BC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344001A-B212-43D9-B638-9F04E2744594}" type="pres">
      <dgm:prSet presAssocID="{83B2F0D2-E674-4543-95C9-C5EE7F10CFD0}" presName="spacer" presStyleCnt="0"/>
      <dgm:spPr/>
    </dgm:pt>
    <dgm:pt modelId="{E9DCA1DB-C065-4645-B820-60C4400E56DF}" type="pres">
      <dgm:prSet presAssocID="{FEB9A092-1A89-4E44-B42B-B9B156F959B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E03AE04-9260-439A-A430-E6934D07E695}" srcId="{610DFF33-53D8-4611-A453-C7B5DD0C9095}" destId="{C1407395-0F49-4861-926E-916B78D23BCC}" srcOrd="5" destOrd="0" parTransId="{99F9553F-170B-48BB-B8CE-27ED6AFA3694}" sibTransId="{83B2F0D2-E674-4543-95C9-C5EE7F10CFD0}"/>
    <dgm:cxn modelId="{76F44410-B9AC-41C9-ADC1-39B04CEBB3F6}" srcId="{610DFF33-53D8-4611-A453-C7B5DD0C9095}" destId="{8AD22608-0F48-4A38-B0B0-A94C78AD7733}" srcOrd="2" destOrd="0" parTransId="{960EA655-34D6-4C7E-9271-87FE493AE241}" sibTransId="{9A84FA38-4E82-40C3-9A5C-5AC48CFF7C52}"/>
    <dgm:cxn modelId="{D8B67110-B7A2-447A-912D-D0546AD37136}" type="presOf" srcId="{610DFF33-53D8-4611-A453-C7B5DD0C9095}" destId="{306B1D7B-4B34-4671-8255-EF5712BADB9A}" srcOrd="0" destOrd="0" presId="urn:microsoft.com/office/officeart/2005/8/layout/vList2"/>
    <dgm:cxn modelId="{CCDF1216-8224-4663-9D45-81E4F7E1E177}" type="presOf" srcId="{7D4AA08E-22D3-4645-85A5-9E91ACAE96CF}" destId="{1442E654-DB3E-4622-AE77-A49D0A2BDB0B}" srcOrd="0" destOrd="0" presId="urn:microsoft.com/office/officeart/2005/8/layout/vList2"/>
    <dgm:cxn modelId="{32783A1D-C34A-40C7-BAF0-9BD1BC0D3110}" srcId="{610DFF33-53D8-4611-A453-C7B5DD0C9095}" destId="{87382909-118A-4CC0-9026-1A34A33A51B6}" srcOrd="3" destOrd="0" parTransId="{F7E9F3E2-BE72-4E2F-8016-D8E5FA184C50}" sibTransId="{6CAE7D98-49CA-4556-ADB6-17DAFD6FF01E}"/>
    <dgm:cxn modelId="{AD1A055C-CD90-4292-B1EF-F268D3D2CED6}" type="presOf" srcId="{87382909-118A-4CC0-9026-1A34A33A51B6}" destId="{68F84956-4770-430E-8B64-C56EEB3D93E7}" srcOrd="0" destOrd="0" presId="urn:microsoft.com/office/officeart/2005/8/layout/vList2"/>
    <dgm:cxn modelId="{90FBF047-A9E7-47AB-B40A-74D34EA67583}" srcId="{610DFF33-53D8-4611-A453-C7B5DD0C9095}" destId="{FEB9A092-1A89-4E44-B42B-B9B156F959B3}" srcOrd="6" destOrd="0" parTransId="{7F10A03D-4D12-43D1-A622-823F46070469}" sibTransId="{FEE0A4A1-CF25-4514-AEE2-14DE0614D87B}"/>
    <dgm:cxn modelId="{63D30E4C-6583-421F-87B6-27373B2AE8CE}" type="presOf" srcId="{C1407395-0F49-4861-926E-916B78D23BCC}" destId="{9B081FC3-B4C9-4F70-916C-B1CFA8F200B2}" srcOrd="0" destOrd="0" presId="urn:microsoft.com/office/officeart/2005/8/layout/vList2"/>
    <dgm:cxn modelId="{03AC1C50-B57F-4CF8-BE2A-9E7EC88C0FC2}" srcId="{610DFF33-53D8-4611-A453-C7B5DD0C9095}" destId="{7D4AA08E-22D3-4645-85A5-9E91ACAE96CF}" srcOrd="0" destOrd="0" parTransId="{F99AA417-F3DA-4E74-A359-C1F5F232BC2E}" sibTransId="{E8303158-14EC-49D0-8830-1C775D2C196B}"/>
    <dgm:cxn modelId="{3CA3099B-6A1A-48ED-A400-E1481BCC477D}" type="presOf" srcId="{8AD22608-0F48-4A38-B0B0-A94C78AD7733}" destId="{02D7E7F2-FE44-41C0-A334-4BD026DFEBE1}" srcOrd="0" destOrd="0" presId="urn:microsoft.com/office/officeart/2005/8/layout/vList2"/>
    <dgm:cxn modelId="{3E30F4B4-A3CF-42C8-B94A-2684640FC560}" srcId="{610DFF33-53D8-4611-A453-C7B5DD0C9095}" destId="{036E0A80-3669-44A4-BD1F-425EDE56E1E3}" srcOrd="1" destOrd="0" parTransId="{337D3DF5-6874-4350-A0E2-5C2E9469E096}" sibTransId="{C5D8FBBF-B559-42EF-BCB0-FEEB597DD400}"/>
    <dgm:cxn modelId="{C0B52CB6-C054-4990-8B35-864819A450BC}" type="presOf" srcId="{036E0A80-3669-44A4-BD1F-425EDE56E1E3}" destId="{C25B9A67-39C5-4D32-B59E-997FC2503AEC}" srcOrd="0" destOrd="0" presId="urn:microsoft.com/office/officeart/2005/8/layout/vList2"/>
    <dgm:cxn modelId="{F82587C0-E197-4138-B271-79BCDD296B74}" type="presOf" srcId="{00E5E78F-F2E4-4A36-8E14-6C3B5414DEAE}" destId="{327E5A6C-7BE7-411C-B1DA-2B89379A0B61}" srcOrd="0" destOrd="0" presId="urn:microsoft.com/office/officeart/2005/8/layout/vList2"/>
    <dgm:cxn modelId="{F3099DDE-2D3B-4FE9-B8E5-99CA0C8A2DCD}" type="presOf" srcId="{FEB9A092-1A89-4E44-B42B-B9B156F959B3}" destId="{E9DCA1DB-C065-4645-B820-60C4400E56DF}" srcOrd="0" destOrd="0" presId="urn:microsoft.com/office/officeart/2005/8/layout/vList2"/>
    <dgm:cxn modelId="{CF889EE1-04D6-492E-9629-9228AC3E7014}" srcId="{610DFF33-53D8-4611-A453-C7B5DD0C9095}" destId="{00E5E78F-F2E4-4A36-8E14-6C3B5414DEAE}" srcOrd="4" destOrd="0" parTransId="{08852DF3-0EA3-42B6-8D2A-4F17623E0D9D}" sibTransId="{4B232216-24EC-4626-B489-718C0F0FA051}"/>
    <dgm:cxn modelId="{5862A5A8-291F-4EEB-9B69-9FC198C164EF}" type="presParOf" srcId="{306B1D7B-4B34-4671-8255-EF5712BADB9A}" destId="{1442E654-DB3E-4622-AE77-A49D0A2BDB0B}" srcOrd="0" destOrd="0" presId="urn:microsoft.com/office/officeart/2005/8/layout/vList2"/>
    <dgm:cxn modelId="{7F07448C-6121-46A5-B23D-AC0761B09961}" type="presParOf" srcId="{306B1D7B-4B34-4671-8255-EF5712BADB9A}" destId="{F45E9BAE-A501-41F5-9204-1772889E4F34}" srcOrd="1" destOrd="0" presId="urn:microsoft.com/office/officeart/2005/8/layout/vList2"/>
    <dgm:cxn modelId="{E8FB5D07-AD50-428F-BEBE-95E8C7D23AE9}" type="presParOf" srcId="{306B1D7B-4B34-4671-8255-EF5712BADB9A}" destId="{C25B9A67-39C5-4D32-B59E-997FC2503AEC}" srcOrd="2" destOrd="0" presId="urn:microsoft.com/office/officeart/2005/8/layout/vList2"/>
    <dgm:cxn modelId="{CF4DF493-2621-4676-B1BE-B08CE8F636B9}" type="presParOf" srcId="{306B1D7B-4B34-4671-8255-EF5712BADB9A}" destId="{A72F83A8-383F-4739-A84F-5496A0CEB98D}" srcOrd="3" destOrd="0" presId="urn:microsoft.com/office/officeart/2005/8/layout/vList2"/>
    <dgm:cxn modelId="{0324322C-3904-4DB3-8B94-46477DDBEB03}" type="presParOf" srcId="{306B1D7B-4B34-4671-8255-EF5712BADB9A}" destId="{02D7E7F2-FE44-41C0-A334-4BD026DFEBE1}" srcOrd="4" destOrd="0" presId="urn:microsoft.com/office/officeart/2005/8/layout/vList2"/>
    <dgm:cxn modelId="{F0652EB2-8FCA-4CC9-A046-7664FF826FDB}" type="presParOf" srcId="{306B1D7B-4B34-4671-8255-EF5712BADB9A}" destId="{862C7AFE-2172-4968-B8A7-328333DB9EB1}" srcOrd="5" destOrd="0" presId="urn:microsoft.com/office/officeart/2005/8/layout/vList2"/>
    <dgm:cxn modelId="{5D3F7BB7-313D-421E-BA50-85DFE6BD1F81}" type="presParOf" srcId="{306B1D7B-4B34-4671-8255-EF5712BADB9A}" destId="{68F84956-4770-430E-8B64-C56EEB3D93E7}" srcOrd="6" destOrd="0" presId="urn:microsoft.com/office/officeart/2005/8/layout/vList2"/>
    <dgm:cxn modelId="{ED1FB914-A93E-481E-902A-2D913E39EE69}" type="presParOf" srcId="{306B1D7B-4B34-4671-8255-EF5712BADB9A}" destId="{9C9CB880-80A9-4B21-9107-2B6105BC9E94}" srcOrd="7" destOrd="0" presId="urn:microsoft.com/office/officeart/2005/8/layout/vList2"/>
    <dgm:cxn modelId="{86D37782-2A7C-40A8-AEA3-2FC04731864F}" type="presParOf" srcId="{306B1D7B-4B34-4671-8255-EF5712BADB9A}" destId="{327E5A6C-7BE7-411C-B1DA-2B89379A0B61}" srcOrd="8" destOrd="0" presId="urn:microsoft.com/office/officeart/2005/8/layout/vList2"/>
    <dgm:cxn modelId="{58430B78-2052-4962-9255-9B68452C5219}" type="presParOf" srcId="{306B1D7B-4B34-4671-8255-EF5712BADB9A}" destId="{7EE9D2F4-441C-422E-BCD4-E1CA230C3424}" srcOrd="9" destOrd="0" presId="urn:microsoft.com/office/officeart/2005/8/layout/vList2"/>
    <dgm:cxn modelId="{350AE4E5-B670-4598-9427-C36E995E5457}" type="presParOf" srcId="{306B1D7B-4B34-4671-8255-EF5712BADB9A}" destId="{9B081FC3-B4C9-4F70-916C-B1CFA8F200B2}" srcOrd="10" destOrd="0" presId="urn:microsoft.com/office/officeart/2005/8/layout/vList2"/>
    <dgm:cxn modelId="{18BEC6E6-B6DD-4324-9DC1-891872CD8499}" type="presParOf" srcId="{306B1D7B-4B34-4671-8255-EF5712BADB9A}" destId="{A344001A-B212-43D9-B638-9F04E2744594}" srcOrd="11" destOrd="0" presId="urn:microsoft.com/office/officeart/2005/8/layout/vList2"/>
    <dgm:cxn modelId="{E6D66033-D5CD-47E8-A64A-7ABA6E13F365}" type="presParOf" srcId="{306B1D7B-4B34-4671-8255-EF5712BADB9A}" destId="{E9DCA1DB-C065-4645-B820-60C4400E56D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2E654-DB3E-4622-AE77-A49D0A2BDB0B}">
      <dsp:nvSpPr>
        <dsp:cNvPr id="0" name=""/>
        <dsp:cNvSpPr/>
      </dsp:nvSpPr>
      <dsp:spPr>
        <a:xfrm>
          <a:off x="0" y="47810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BRYMAN, Alan. 2012. </a:t>
          </a:r>
          <a:r>
            <a:rPr lang="en-US" sz="1500" i="1" kern="1200"/>
            <a:t>Social Research Methods</a:t>
          </a:r>
          <a:r>
            <a:rPr lang="en-US" sz="1500" kern="1200"/>
            <a:t>. Oxford: Oxford University Press</a:t>
          </a:r>
          <a:r>
            <a:rPr lang="cs-CZ" sz="1500" kern="1200"/>
            <a:t>.</a:t>
          </a:r>
        </a:p>
      </dsp:txBody>
      <dsp:txXfrm>
        <a:off x="29088" y="76898"/>
        <a:ext cx="8171424" cy="537701"/>
      </dsp:txXfrm>
    </dsp:sp>
    <dsp:sp modelId="{C25B9A67-39C5-4D32-B59E-997FC2503AEC}">
      <dsp:nvSpPr>
        <dsp:cNvPr id="0" name=""/>
        <dsp:cNvSpPr/>
      </dsp:nvSpPr>
      <dsp:spPr>
        <a:xfrm>
          <a:off x="0" y="686888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DISMAN, M. 1993. </a:t>
          </a:r>
          <a:r>
            <a:rPr lang="cs-CZ" sz="1500" i="1" kern="1200"/>
            <a:t>Jak se vyrábí sociologická znalost</a:t>
          </a:r>
          <a:r>
            <a:rPr lang="cs-CZ" sz="1500" kern="1200"/>
            <a:t>. Karolinum: Praha.</a:t>
          </a:r>
        </a:p>
      </dsp:txBody>
      <dsp:txXfrm>
        <a:off x="29088" y="715976"/>
        <a:ext cx="8171424" cy="537701"/>
      </dsp:txXfrm>
    </dsp:sp>
    <dsp:sp modelId="{02D7E7F2-FE44-41C0-A334-4BD026DFEBE1}">
      <dsp:nvSpPr>
        <dsp:cNvPr id="0" name=""/>
        <dsp:cNvSpPr/>
      </dsp:nvSpPr>
      <dsp:spPr>
        <a:xfrm>
          <a:off x="0" y="1325965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PUNCH, </a:t>
          </a:r>
          <a:r>
            <a:rPr lang="cs-CZ" sz="1500" kern="1200" dirty="0" err="1"/>
            <a:t>Keith</a:t>
          </a:r>
          <a:r>
            <a:rPr lang="cs-CZ" sz="1500" kern="1200" dirty="0"/>
            <a:t>. 2015. </a:t>
          </a:r>
          <a:r>
            <a:rPr lang="cs-CZ" sz="1500" i="1" kern="1200" dirty="0"/>
            <a:t>Úspěšný návrh výzkumu</a:t>
          </a:r>
          <a:r>
            <a:rPr lang="cs-CZ" sz="1500" kern="1200" dirty="0"/>
            <a:t>. Praha: Portál.</a:t>
          </a:r>
        </a:p>
      </dsp:txBody>
      <dsp:txXfrm>
        <a:off x="29088" y="1355053"/>
        <a:ext cx="8171424" cy="537701"/>
      </dsp:txXfrm>
    </dsp:sp>
    <dsp:sp modelId="{68F84956-4770-430E-8B64-C56EEB3D93E7}">
      <dsp:nvSpPr>
        <dsp:cNvPr id="0" name=""/>
        <dsp:cNvSpPr/>
      </dsp:nvSpPr>
      <dsp:spPr>
        <a:xfrm>
          <a:off x="0" y="1965042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ROHLFING</a:t>
          </a:r>
          <a:r>
            <a:rPr lang="en-US" sz="1500" kern="1200" dirty="0"/>
            <a:t>, Ingo</a:t>
          </a:r>
          <a:r>
            <a:rPr lang="cs-CZ" sz="1500" kern="1200" dirty="0"/>
            <a:t>. 2012. </a:t>
          </a:r>
          <a:r>
            <a:rPr lang="en-US" sz="1500" i="1" kern="1200" dirty="0"/>
            <a:t>Case Studies and Causal Inference</a:t>
          </a:r>
          <a:r>
            <a:rPr lang="cs-CZ" sz="1500" i="1" kern="1200" dirty="0"/>
            <a:t>. </a:t>
          </a:r>
          <a:r>
            <a:rPr lang="en-US" sz="1500" i="1" kern="1200" dirty="0"/>
            <a:t>An Integrative Framework</a:t>
          </a:r>
          <a:r>
            <a:rPr lang="cs-CZ" sz="1500" kern="1200" dirty="0"/>
            <a:t>. </a:t>
          </a:r>
          <a:r>
            <a:rPr lang="cs-CZ" sz="1500" kern="1200" dirty="0" err="1"/>
            <a:t>Basingstoke</a:t>
          </a:r>
          <a:r>
            <a:rPr lang="cs-CZ" sz="1500" kern="1200" dirty="0"/>
            <a:t>: </a:t>
          </a:r>
          <a:r>
            <a:rPr lang="cs-CZ" sz="1500" kern="1200" dirty="0" err="1"/>
            <a:t>Palgrave</a:t>
          </a:r>
          <a:r>
            <a:rPr lang="cs-CZ" sz="1500" kern="1200" dirty="0"/>
            <a:t> </a:t>
          </a:r>
          <a:r>
            <a:rPr lang="cs-CZ" sz="1500" kern="1200" dirty="0" err="1"/>
            <a:t>Macmillan</a:t>
          </a:r>
          <a:r>
            <a:rPr lang="cs-CZ" sz="1500" kern="1200" dirty="0"/>
            <a:t>.</a:t>
          </a:r>
        </a:p>
      </dsp:txBody>
      <dsp:txXfrm>
        <a:off x="29088" y="1994130"/>
        <a:ext cx="8171424" cy="537701"/>
      </dsp:txXfrm>
    </dsp:sp>
    <dsp:sp modelId="{327E5A6C-7BE7-411C-B1DA-2B89379A0B61}">
      <dsp:nvSpPr>
        <dsp:cNvPr id="0" name=""/>
        <dsp:cNvSpPr/>
      </dsp:nvSpPr>
      <dsp:spPr>
        <a:xfrm>
          <a:off x="0" y="2604120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HENDL, J. 2008. </a:t>
          </a:r>
          <a:r>
            <a:rPr lang="cs-CZ" sz="1500" i="1" kern="1200" dirty="0"/>
            <a:t>Kvalitativní výzkum</a:t>
          </a:r>
          <a:r>
            <a:rPr lang="cs-CZ" sz="1500" kern="1200" dirty="0"/>
            <a:t>. Praha: Portál.</a:t>
          </a:r>
        </a:p>
      </dsp:txBody>
      <dsp:txXfrm>
        <a:off x="29088" y="2633208"/>
        <a:ext cx="8171424" cy="537701"/>
      </dsp:txXfrm>
    </dsp:sp>
    <dsp:sp modelId="{9B081FC3-B4C9-4F70-916C-B1CFA8F200B2}">
      <dsp:nvSpPr>
        <dsp:cNvPr id="0" name=""/>
        <dsp:cNvSpPr/>
      </dsp:nvSpPr>
      <dsp:spPr>
        <a:xfrm>
          <a:off x="0" y="3243197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SILVERMAN, D. 2005. </a:t>
          </a:r>
          <a:r>
            <a:rPr lang="cs-CZ" sz="1500" i="1" kern="1200" dirty="0" err="1"/>
            <a:t>Ako</a:t>
          </a:r>
          <a:r>
            <a:rPr lang="cs-CZ" sz="1500" i="1" kern="1200" dirty="0"/>
            <a:t> </a:t>
          </a:r>
          <a:r>
            <a:rPr lang="cs-CZ" sz="1500" i="1" kern="1200" dirty="0" err="1"/>
            <a:t>robiť</a:t>
          </a:r>
          <a:r>
            <a:rPr lang="cs-CZ" sz="1500" i="1" kern="1200" dirty="0"/>
            <a:t> </a:t>
          </a:r>
          <a:r>
            <a:rPr lang="cs-CZ" sz="1500" i="1" kern="1200" dirty="0" err="1"/>
            <a:t>kvalitatívny</a:t>
          </a:r>
          <a:r>
            <a:rPr lang="cs-CZ" sz="1500" i="1" kern="1200" dirty="0"/>
            <a:t> výzkum</a:t>
          </a:r>
          <a:r>
            <a:rPr lang="cs-CZ" sz="1500" kern="1200" dirty="0"/>
            <a:t>. Bratislava: </a:t>
          </a:r>
          <a:r>
            <a:rPr lang="cs-CZ" sz="1500" kern="1200" dirty="0" err="1"/>
            <a:t>Ikar</a:t>
          </a:r>
          <a:r>
            <a:rPr lang="cs-CZ" sz="1500" kern="1200" dirty="0"/>
            <a:t>.</a:t>
          </a:r>
        </a:p>
      </dsp:txBody>
      <dsp:txXfrm>
        <a:off x="29088" y="3272285"/>
        <a:ext cx="8171424" cy="537701"/>
      </dsp:txXfrm>
    </dsp:sp>
    <dsp:sp modelId="{E9DCA1DB-C065-4645-B820-60C4400E56DF}">
      <dsp:nvSpPr>
        <dsp:cNvPr id="0" name=""/>
        <dsp:cNvSpPr/>
      </dsp:nvSpPr>
      <dsp:spPr>
        <a:xfrm>
          <a:off x="0" y="3882274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STRAUSS, A., CORBIN, J.: 1999. </a:t>
          </a:r>
          <a:r>
            <a:rPr lang="cs-CZ" sz="1500" i="1" kern="1200" dirty="0"/>
            <a:t>Základy kvalitativního výzkumu: postupy a techniky metody zakotvené teorie</a:t>
          </a:r>
          <a:r>
            <a:rPr lang="cs-CZ" sz="1500" kern="1200" dirty="0"/>
            <a:t>. Brno: Masarykova univerzita.</a:t>
          </a:r>
        </a:p>
      </dsp:txBody>
      <dsp:txXfrm>
        <a:off x="29088" y="3911362"/>
        <a:ext cx="8171424" cy="53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0C4AFDDE-760C-4D97-933B-8BA4F360FBD1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52F5A630-8C3D-41B9-B3B8-5A6691D51D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2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9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1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8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8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A536-0C3D-46FC-88EA-60973CFF811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navratil@econ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wO0CDYxyx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ylervigen.com/spurious-correla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experiment.fss.muni.cz/public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Základní typy výzkumných metod a strategií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2267744" y="4005064"/>
            <a:ext cx="4415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noProof="0" dirty="0" err="1"/>
              <a:t>Jiří</a:t>
            </a:r>
            <a:r>
              <a:rPr lang="en-GB" noProof="0" dirty="0"/>
              <a:t> </a:t>
            </a:r>
            <a:r>
              <a:rPr lang="en-GB" noProof="0" dirty="0" err="1"/>
              <a:t>Navrátil</a:t>
            </a:r>
            <a:endParaRPr lang="en-GB" noProof="0" dirty="0"/>
          </a:p>
          <a:p>
            <a:pPr algn="ctr"/>
            <a:r>
              <a:rPr lang="en-GB" dirty="0" err="1">
                <a:hlinkClick r:id="rId2"/>
              </a:rPr>
              <a:t>jiri.navratil</a:t>
            </a:r>
            <a:r>
              <a:rPr lang="en-GB" dirty="0">
                <a:hlinkClick r:id="rId2"/>
              </a:rPr>
              <a:t>@</a:t>
            </a:r>
            <a:r>
              <a:rPr lang="cs-CZ" dirty="0" err="1">
                <a:hlinkClick r:id="rId2"/>
              </a:rPr>
              <a:t>fss</a:t>
            </a:r>
            <a:r>
              <a:rPr lang="en-GB" dirty="0">
                <a:hlinkClick r:id="rId2"/>
              </a:rPr>
              <a:t>.muni.cz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CD76E-A4A8-417A-90BF-ECCDF284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experimentálního designu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8E2C2EF-E2FE-4994-A93F-29D2479F4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27650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1410186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402662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60102350"/>
                    </a:ext>
                  </a:extLst>
                </a:gridCol>
                <a:gridCol w="2098576">
                  <a:extLst>
                    <a:ext uri="{9D8B030D-6E8A-4147-A177-3AD203B41FA5}">
                      <a16:colId xmlns:a16="http://schemas.microsoft.com/office/drawing/2014/main" val="20193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Pre-Experimental</a:t>
                      </a:r>
                      <a:r>
                        <a:rPr lang="cs-CZ" dirty="0"/>
                        <a:t>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True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Experimental</a:t>
                      </a:r>
                      <a:r>
                        <a:rPr lang="cs-CZ" dirty="0"/>
                        <a:t>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Quasi-</a:t>
                      </a:r>
                      <a:r>
                        <a:rPr lang="cs-CZ" dirty="0" err="1"/>
                        <a:t>Experimental</a:t>
                      </a:r>
                      <a:r>
                        <a:rPr lang="cs-CZ" dirty="0"/>
                        <a:t>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79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Kontrolní skupina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někdy, typicky spíše 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vždy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často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900394"/>
                  </a:ext>
                </a:extLst>
              </a:tr>
              <a:tr h="351408">
                <a:tc>
                  <a:txBody>
                    <a:bodyPr/>
                    <a:lstStyle/>
                    <a:p>
                      <a:r>
                        <a:rPr lang="cs-CZ" b="1" dirty="0"/>
                        <a:t>Náhodný výběr subjektů z populace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850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Náhodné přiřazení subjektů do skupin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47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Působení nezávisle proměnnou na náhodně vybranou skupinu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9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Kontrola dalších proměnných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částečná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08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5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+mn-lt"/>
              </a:rPr>
              <a:t>Komparativní metoda</a:t>
            </a:r>
            <a:endParaRPr lang="en-US" altLang="cs-CZ"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>
                <a:latin typeface="+mn-lt"/>
              </a:rPr>
              <a:t>Funkcionální ekvivalent experimentu </a:t>
            </a:r>
          </a:p>
          <a:p>
            <a:r>
              <a:rPr lang="cs-CZ" altLang="cs-CZ" dirty="0">
                <a:latin typeface="+mn-lt"/>
              </a:rPr>
              <a:t>Studium kontrastních případů pomocí identických metod</a:t>
            </a:r>
          </a:p>
          <a:p>
            <a:r>
              <a:rPr lang="cs-CZ" altLang="cs-CZ" dirty="0">
                <a:latin typeface="+mn-lt"/>
              </a:rPr>
              <a:t>Metoda </a:t>
            </a:r>
            <a:r>
              <a:rPr lang="cs-CZ" altLang="cs-CZ" u="sng" dirty="0">
                <a:latin typeface="+mn-lt"/>
              </a:rPr>
              <a:t>kontroly vlivu proměnných ve výzkumu s malým počtem případů</a:t>
            </a:r>
            <a:r>
              <a:rPr lang="cs-CZ" altLang="cs-CZ" dirty="0">
                <a:latin typeface="+mn-lt"/>
              </a:rPr>
              <a:t> (výběrem případů transformujeme proměnné do konstant, kontrolujeme tedy pro vliv alternativních proměnných)</a:t>
            </a:r>
          </a:p>
          <a:p>
            <a:r>
              <a:rPr lang="cs-CZ" altLang="cs-CZ" dirty="0">
                <a:latin typeface="+mn-lt"/>
              </a:rPr>
              <a:t>Jde o </a:t>
            </a:r>
            <a:r>
              <a:rPr lang="cs-CZ" altLang="cs-CZ" dirty="0" err="1">
                <a:latin typeface="+mn-lt"/>
              </a:rPr>
              <a:t>cross-sectional</a:t>
            </a:r>
            <a:r>
              <a:rPr lang="cs-CZ" altLang="cs-CZ" dirty="0">
                <a:latin typeface="+mn-lt"/>
              </a:rPr>
              <a:t> design pro malé N </a:t>
            </a:r>
            <a:endParaRPr lang="en-US" alt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39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7CD00-5785-4ED1-B9CF-D92A4DC8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Millova</a:t>
            </a:r>
            <a:r>
              <a:rPr lang="cs-CZ" dirty="0"/>
              <a:t> metoda rozdílu a shody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C6BCE8-792D-4A62-93E2-9EAA8818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2510"/>
            <a:ext cx="9144000" cy="353035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DAA44D0-80DA-4607-89DA-FF5F7C315E0E}"/>
              </a:ext>
            </a:extLst>
          </p:cNvPr>
          <p:cNvSpPr/>
          <p:nvPr/>
        </p:nvSpPr>
        <p:spPr>
          <a:xfrm>
            <a:off x="107504" y="1615772"/>
            <a:ext cx="1979712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Závisle proměnná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FC5FE6A-AC1E-408F-B380-6288FF789109}"/>
              </a:ext>
            </a:extLst>
          </p:cNvPr>
          <p:cNvSpPr/>
          <p:nvPr/>
        </p:nvSpPr>
        <p:spPr>
          <a:xfrm>
            <a:off x="2627784" y="1615772"/>
            <a:ext cx="6264696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Nezávisle proměnné</a:t>
            </a:r>
            <a:endParaRPr lang="en-GB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78183C98-9440-4117-8ABE-E4206B2181F8}"/>
              </a:ext>
            </a:extLst>
          </p:cNvPr>
          <p:cNvSpPr/>
          <p:nvPr/>
        </p:nvSpPr>
        <p:spPr>
          <a:xfrm>
            <a:off x="457200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5A05071-0030-406B-B97A-845B9FC08472}"/>
              </a:ext>
            </a:extLst>
          </p:cNvPr>
          <p:cNvSpPr/>
          <p:nvPr/>
        </p:nvSpPr>
        <p:spPr>
          <a:xfrm>
            <a:off x="4528316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689521C-8097-4893-8DC4-7661F959043E}"/>
              </a:ext>
            </a:extLst>
          </p:cNvPr>
          <p:cNvSpPr/>
          <p:nvPr/>
        </p:nvSpPr>
        <p:spPr>
          <a:xfrm>
            <a:off x="6314354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20858173-C868-40A5-921E-E9B3C6376076}"/>
              </a:ext>
            </a:extLst>
          </p:cNvPr>
          <p:cNvSpPr/>
          <p:nvPr/>
        </p:nvSpPr>
        <p:spPr>
          <a:xfrm>
            <a:off x="2728116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1064C24-949B-4A68-B133-AB27DFAE6D6E}"/>
              </a:ext>
            </a:extLst>
          </p:cNvPr>
          <p:cNvSpPr/>
          <p:nvPr/>
        </p:nvSpPr>
        <p:spPr>
          <a:xfrm>
            <a:off x="8100392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84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7CD00-5785-4ED1-B9CF-D92A4DC8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Millova</a:t>
            </a:r>
            <a:r>
              <a:rPr lang="cs-CZ" dirty="0"/>
              <a:t> metoda rozdílu a shody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C6BCE8-792D-4A62-93E2-9EAA8818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353035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DAA44D0-80DA-4607-89DA-FF5F7C315E0E}"/>
              </a:ext>
            </a:extLst>
          </p:cNvPr>
          <p:cNvSpPr/>
          <p:nvPr/>
        </p:nvSpPr>
        <p:spPr>
          <a:xfrm>
            <a:off x="107504" y="1615772"/>
            <a:ext cx="1979712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Závisle proměnná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FC5FE6A-AC1E-408F-B380-6288FF789109}"/>
              </a:ext>
            </a:extLst>
          </p:cNvPr>
          <p:cNvSpPr/>
          <p:nvPr/>
        </p:nvSpPr>
        <p:spPr>
          <a:xfrm>
            <a:off x="2627784" y="1615772"/>
            <a:ext cx="6264696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Nezávisle proměnné</a:t>
            </a:r>
            <a:endParaRPr lang="en-GB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78183C98-9440-4117-8ABE-E4206B2181F8}"/>
              </a:ext>
            </a:extLst>
          </p:cNvPr>
          <p:cNvSpPr/>
          <p:nvPr/>
        </p:nvSpPr>
        <p:spPr>
          <a:xfrm>
            <a:off x="457200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5A05071-0030-406B-B97A-845B9FC08472}"/>
              </a:ext>
            </a:extLst>
          </p:cNvPr>
          <p:cNvSpPr/>
          <p:nvPr/>
        </p:nvSpPr>
        <p:spPr>
          <a:xfrm>
            <a:off x="4528316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689521C-8097-4893-8DC4-7661F959043E}"/>
              </a:ext>
            </a:extLst>
          </p:cNvPr>
          <p:cNvSpPr/>
          <p:nvPr/>
        </p:nvSpPr>
        <p:spPr>
          <a:xfrm>
            <a:off x="6314354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20858173-C868-40A5-921E-E9B3C6376076}"/>
              </a:ext>
            </a:extLst>
          </p:cNvPr>
          <p:cNvSpPr/>
          <p:nvPr/>
        </p:nvSpPr>
        <p:spPr>
          <a:xfrm>
            <a:off x="2728116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1064C24-949B-4A68-B133-AB27DFAE6D6E}"/>
              </a:ext>
            </a:extLst>
          </p:cNvPr>
          <p:cNvSpPr/>
          <p:nvPr/>
        </p:nvSpPr>
        <p:spPr>
          <a:xfrm>
            <a:off x="8100392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81A0EB3-213A-4BA7-B69F-C90E8B5B3AB5}"/>
              </a:ext>
            </a:extLst>
          </p:cNvPr>
          <p:cNvSpPr/>
          <p:nvPr/>
        </p:nvSpPr>
        <p:spPr>
          <a:xfrm>
            <a:off x="107504" y="3501008"/>
            <a:ext cx="8784976" cy="1008112"/>
          </a:xfrm>
          <a:prstGeom prst="rect">
            <a:avLst/>
          </a:pr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D9E26FD-ADB5-4C67-B4C8-E85C9381D4B0}"/>
              </a:ext>
            </a:extLst>
          </p:cNvPr>
          <p:cNvSpPr/>
          <p:nvPr/>
        </p:nvSpPr>
        <p:spPr>
          <a:xfrm>
            <a:off x="1907704" y="2852936"/>
            <a:ext cx="1800200" cy="576064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A65C9D5-ED32-440D-82B1-137B7ADE56D5}"/>
              </a:ext>
            </a:extLst>
          </p:cNvPr>
          <p:cNvSpPr/>
          <p:nvPr/>
        </p:nvSpPr>
        <p:spPr>
          <a:xfrm>
            <a:off x="3599892" y="2543278"/>
            <a:ext cx="2268252" cy="885722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9A71E6F-0203-40C1-A4D2-5CB2BBFFA5B1}"/>
              </a:ext>
            </a:extLst>
          </p:cNvPr>
          <p:cNvSpPr/>
          <p:nvPr/>
        </p:nvSpPr>
        <p:spPr>
          <a:xfrm>
            <a:off x="5796136" y="2780927"/>
            <a:ext cx="1872208" cy="648073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4212CA7-AE15-4D86-8898-79527CBA526C}"/>
              </a:ext>
            </a:extLst>
          </p:cNvPr>
          <p:cNvSpPr/>
          <p:nvPr/>
        </p:nvSpPr>
        <p:spPr>
          <a:xfrm>
            <a:off x="7524327" y="2579280"/>
            <a:ext cx="1584177" cy="777712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0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7CD00-5785-4ED1-B9CF-D92A4DC8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Millova</a:t>
            </a:r>
            <a:r>
              <a:rPr lang="cs-CZ" dirty="0"/>
              <a:t> metoda rozdílu a shody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C6BCE8-792D-4A62-93E2-9EAA8818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353035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DAA44D0-80DA-4607-89DA-FF5F7C315E0E}"/>
              </a:ext>
            </a:extLst>
          </p:cNvPr>
          <p:cNvSpPr/>
          <p:nvPr/>
        </p:nvSpPr>
        <p:spPr>
          <a:xfrm>
            <a:off x="107504" y="1615772"/>
            <a:ext cx="1979712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Závisle proměnná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FC5FE6A-AC1E-408F-B380-6288FF789109}"/>
              </a:ext>
            </a:extLst>
          </p:cNvPr>
          <p:cNvSpPr/>
          <p:nvPr/>
        </p:nvSpPr>
        <p:spPr>
          <a:xfrm>
            <a:off x="2627784" y="1615772"/>
            <a:ext cx="6264696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Nezávisle proměnné</a:t>
            </a:r>
            <a:endParaRPr lang="en-GB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78183C98-9440-4117-8ABE-E4206B2181F8}"/>
              </a:ext>
            </a:extLst>
          </p:cNvPr>
          <p:cNvSpPr/>
          <p:nvPr/>
        </p:nvSpPr>
        <p:spPr>
          <a:xfrm>
            <a:off x="457200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5A05071-0030-406B-B97A-845B9FC08472}"/>
              </a:ext>
            </a:extLst>
          </p:cNvPr>
          <p:cNvSpPr/>
          <p:nvPr/>
        </p:nvSpPr>
        <p:spPr>
          <a:xfrm>
            <a:off x="4528316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689521C-8097-4893-8DC4-7661F959043E}"/>
              </a:ext>
            </a:extLst>
          </p:cNvPr>
          <p:cNvSpPr/>
          <p:nvPr/>
        </p:nvSpPr>
        <p:spPr>
          <a:xfrm>
            <a:off x="6314354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20858173-C868-40A5-921E-E9B3C6376076}"/>
              </a:ext>
            </a:extLst>
          </p:cNvPr>
          <p:cNvSpPr/>
          <p:nvPr/>
        </p:nvSpPr>
        <p:spPr>
          <a:xfrm>
            <a:off x="2728116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1064C24-949B-4A68-B133-AB27DFAE6D6E}"/>
              </a:ext>
            </a:extLst>
          </p:cNvPr>
          <p:cNvSpPr/>
          <p:nvPr/>
        </p:nvSpPr>
        <p:spPr>
          <a:xfrm>
            <a:off x="8100392" y="218323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81A0EB3-213A-4BA7-B69F-C90E8B5B3AB5}"/>
              </a:ext>
            </a:extLst>
          </p:cNvPr>
          <p:cNvSpPr/>
          <p:nvPr/>
        </p:nvSpPr>
        <p:spPr>
          <a:xfrm>
            <a:off x="133328" y="4475082"/>
            <a:ext cx="8784976" cy="1008112"/>
          </a:xfrm>
          <a:prstGeom prst="rect">
            <a:avLst/>
          </a:pr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D9E26FD-ADB5-4C67-B4C8-E85C9381D4B0}"/>
              </a:ext>
            </a:extLst>
          </p:cNvPr>
          <p:cNvSpPr/>
          <p:nvPr/>
        </p:nvSpPr>
        <p:spPr>
          <a:xfrm>
            <a:off x="1907704" y="2852936"/>
            <a:ext cx="1800200" cy="576064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A65C9D5-ED32-440D-82B1-137B7ADE56D5}"/>
              </a:ext>
            </a:extLst>
          </p:cNvPr>
          <p:cNvSpPr/>
          <p:nvPr/>
        </p:nvSpPr>
        <p:spPr>
          <a:xfrm>
            <a:off x="3599892" y="2543278"/>
            <a:ext cx="2268252" cy="885722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9A71E6F-0203-40C1-A4D2-5CB2BBFFA5B1}"/>
              </a:ext>
            </a:extLst>
          </p:cNvPr>
          <p:cNvSpPr/>
          <p:nvPr/>
        </p:nvSpPr>
        <p:spPr>
          <a:xfrm>
            <a:off x="5796136" y="2780927"/>
            <a:ext cx="1872208" cy="648073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4212CA7-AE15-4D86-8898-79527CBA526C}"/>
              </a:ext>
            </a:extLst>
          </p:cNvPr>
          <p:cNvSpPr/>
          <p:nvPr/>
        </p:nvSpPr>
        <p:spPr>
          <a:xfrm>
            <a:off x="7524327" y="2579280"/>
            <a:ext cx="1584177" cy="777712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90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Případová studie</a:t>
            </a:r>
            <a:endParaRPr lang="en-US" altLang="cs-CZ" dirty="0"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latin typeface="+mn-lt"/>
              </a:rPr>
              <a:t>Výzkum současného jevu v kontextu reálného světa, jev často není jasně ohraničen, zkoumá se mnoho proměnných a užívají různé zdroje dat, často předcházený teoretickou úvahou co a jak analyzovat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+mn-lt"/>
              </a:rPr>
              <a:t>Případ: více/méně uzavřený systém v čase a (sociálním) prostoru (jedinec, organizace, instituce, událost, komunita …)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+mn-lt"/>
              </a:rPr>
              <a:t>Vztah k teorii (</a:t>
            </a:r>
            <a:r>
              <a:rPr lang="cs-CZ" altLang="cs-CZ" dirty="0" err="1">
                <a:latin typeface="+mn-lt"/>
              </a:rPr>
              <a:t>Blaikie</a:t>
            </a:r>
            <a:r>
              <a:rPr lang="cs-CZ" altLang="cs-CZ" dirty="0">
                <a:latin typeface="+mn-lt"/>
              </a:rPr>
              <a:t>):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i="1" dirty="0"/>
              <a:t>- </a:t>
            </a:r>
            <a:r>
              <a:rPr lang="cs-CZ" altLang="cs-CZ" i="1" dirty="0" err="1"/>
              <a:t>configurative-idiographic</a:t>
            </a:r>
            <a:r>
              <a:rPr lang="cs-CZ" altLang="cs-CZ" dirty="0"/>
              <a:t> - pochopení</a:t>
            </a:r>
            <a:br>
              <a:rPr lang="cs-CZ" altLang="cs-CZ" i="1" dirty="0"/>
            </a:br>
            <a:r>
              <a:rPr lang="cs-CZ" altLang="cs-CZ" i="1" dirty="0"/>
              <a:t>- </a:t>
            </a:r>
            <a:r>
              <a:rPr lang="cs-CZ" altLang="cs-CZ" i="1" dirty="0" err="1"/>
              <a:t>disciplined-comparative</a:t>
            </a:r>
            <a:r>
              <a:rPr lang="cs-CZ" altLang="cs-CZ" i="1" dirty="0"/>
              <a:t> </a:t>
            </a:r>
            <a:r>
              <a:rPr lang="cs-CZ" altLang="cs-CZ" dirty="0"/>
              <a:t>– aplikace teorie</a:t>
            </a:r>
            <a:br>
              <a:rPr lang="cs-CZ" altLang="cs-CZ" i="1" dirty="0"/>
            </a:br>
            <a:r>
              <a:rPr lang="cs-CZ" altLang="cs-CZ" i="1" dirty="0"/>
              <a:t>- </a:t>
            </a:r>
            <a:r>
              <a:rPr lang="cs-CZ" altLang="cs-CZ" i="1" dirty="0" err="1"/>
              <a:t>heuristic</a:t>
            </a:r>
            <a:r>
              <a:rPr lang="cs-CZ" altLang="cs-CZ" i="1" dirty="0"/>
              <a:t> </a:t>
            </a:r>
            <a:r>
              <a:rPr lang="cs-CZ" altLang="cs-CZ" dirty="0"/>
              <a:t>– hledání teorie</a:t>
            </a:r>
            <a:br>
              <a:rPr lang="cs-CZ" altLang="cs-CZ" i="1" dirty="0"/>
            </a:br>
            <a:r>
              <a:rPr lang="cs-CZ" altLang="cs-CZ" i="1" dirty="0"/>
              <a:t>- </a:t>
            </a:r>
            <a:r>
              <a:rPr lang="cs-CZ" altLang="cs-CZ" i="1" dirty="0" err="1"/>
              <a:t>plausibility</a:t>
            </a:r>
            <a:r>
              <a:rPr lang="cs-CZ" altLang="cs-CZ" i="1" dirty="0"/>
              <a:t> </a:t>
            </a:r>
            <a:r>
              <a:rPr lang="cs-CZ" altLang="cs-CZ" i="1" dirty="0" err="1"/>
              <a:t>probes</a:t>
            </a:r>
            <a:r>
              <a:rPr lang="cs-CZ" altLang="cs-CZ" i="1" dirty="0"/>
              <a:t> </a:t>
            </a:r>
            <a:r>
              <a:rPr lang="cs-CZ" altLang="cs-CZ" dirty="0"/>
              <a:t>– rozvíjení teorie</a:t>
            </a:r>
            <a:br>
              <a:rPr lang="cs-CZ" altLang="cs-CZ" i="1" dirty="0"/>
            </a:br>
            <a:r>
              <a:rPr lang="cs-CZ" altLang="cs-CZ" i="1" dirty="0"/>
              <a:t>- </a:t>
            </a:r>
            <a:r>
              <a:rPr lang="cs-CZ" altLang="cs-CZ" i="1" dirty="0" err="1"/>
              <a:t>crucial</a:t>
            </a:r>
            <a:r>
              <a:rPr lang="cs-CZ" altLang="cs-CZ" i="1" dirty="0"/>
              <a:t>-case </a:t>
            </a:r>
            <a:r>
              <a:rPr lang="cs-CZ" altLang="cs-CZ" dirty="0"/>
              <a:t>– testování teorie</a:t>
            </a:r>
            <a:endParaRPr lang="cs-CZ" altLang="cs-CZ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45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1BC32-9C9C-4794-8A6F-DA3C0C01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Případová studie: kritéria výběru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0DC8EB-80C2-42D5-9A98-0FCA2683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4" y="1798213"/>
            <a:ext cx="4258816" cy="2232248"/>
          </a:xfrm>
          <a:ln w="127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>
                <a:solidFill>
                  <a:srgbClr val="FF0000"/>
                </a:solidFill>
              </a:rPr>
              <a:t>jedinečná</a:t>
            </a:r>
            <a:r>
              <a:rPr lang="cs-CZ" altLang="cs-CZ" dirty="0"/>
              <a:t> případová studie (detailní analýza daného případu)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>
                <a:solidFill>
                  <a:srgbClr val="FF0000"/>
                </a:solidFill>
              </a:rPr>
              <a:t>instrumentální</a:t>
            </a:r>
            <a:r>
              <a:rPr lang="cs-CZ" altLang="cs-CZ" dirty="0"/>
              <a:t> případová studie (jde zde o obecnější poznání)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>
                <a:solidFill>
                  <a:srgbClr val="FF0000"/>
                </a:solidFill>
              </a:rPr>
              <a:t>kolektivní</a:t>
            </a:r>
            <a:r>
              <a:rPr lang="cs-CZ" altLang="cs-CZ" dirty="0"/>
              <a:t> případová studie (více případů reprezentujících nějaký jev, populaci nebo okolnost – někdy snaha generovat teorii)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4ADA2A-5F3C-4EF2-8676-E3FC45FA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85968"/>
            <a:ext cx="3707904" cy="5671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B2B0C82-AD5A-4363-AA92-45E1EC4B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1037"/>
            <a:ext cx="5407124" cy="16935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413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960CD-5230-433E-B530-A27FB52D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Výběr případu a </a:t>
            </a:r>
            <a:r>
              <a:rPr lang="cs-CZ" dirty="0" err="1"/>
              <a:t>zobecnitelnost</a:t>
            </a:r>
            <a:r>
              <a:rPr lang="cs-CZ" dirty="0"/>
              <a:t> zjištění (</a:t>
            </a:r>
            <a:r>
              <a:rPr lang="cs-CZ" dirty="0" err="1"/>
              <a:t>Rohlfing</a:t>
            </a:r>
            <a:r>
              <a:rPr lang="cs-CZ" dirty="0"/>
              <a:t> 2012)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DC87DF-642B-45CD-B219-13A30121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56992"/>
            <a:ext cx="8064896" cy="294186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7D67417-235E-4E15-85A3-8088567C531A}"/>
              </a:ext>
            </a:extLst>
          </p:cNvPr>
          <p:cNvCxnSpPr>
            <a:cxnSpLocks/>
          </p:cNvCxnSpPr>
          <p:nvPr/>
        </p:nvCxnSpPr>
        <p:spPr>
          <a:xfrm>
            <a:off x="755576" y="501317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BF5599DA-FAAB-4ECF-AA5E-C4880CA19CEC}"/>
              </a:ext>
            </a:extLst>
          </p:cNvPr>
          <p:cNvSpPr/>
          <p:nvPr/>
        </p:nvSpPr>
        <p:spPr>
          <a:xfrm>
            <a:off x="755576" y="2358323"/>
            <a:ext cx="58681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Zobecnění musí vždy zohlednit vztah případu a populace</a:t>
            </a:r>
          </a:p>
        </p:txBody>
      </p:sp>
    </p:spTree>
    <p:extLst>
      <p:ext uri="{BB962C8B-B14F-4D97-AF65-F5344CB8AC3E}">
        <p14:creationId xmlns:p14="http://schemas.microsoft.com/office/powerpoint/2010/main" val="173457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89386-34DA-4AB6-97E8-EA779B6F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Průřezová (</a:t>
            </a:r>
            <a:r>
              <a:rPr lang="cs-CZ" i="1" dirty="0" err="1"/>
              <a:t>cross-sectional</a:t>
            </a:r>
            <a:r>
              <a:rPr lang="cs-CZ" dirty="0"/>
              <a:t>)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1B195E-0890-4135-9354-8804D1E2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 než 1 případ (ve skutečnosti velké N) v jednom časovém bodě</a:t>
            </a:r>
          </a:p>
          <a:p>
            <a:r>
              <a:rPr lang="cs-CZ" dirty="0"/>
              <a:t>Sběr kvantifikovatelných dat o vlastnostech („proměnných“) těchto případů</a:t>
            </a:r>
          </a:p>
          <a:p>
            <a:r>
              <a:rPr lang="cs-CZ" dirty="0"/>
              <a:t>Logika korelace mezi proměnnými</a:t>
            </a:r>
          </a:p>
          <a:p>
            <a:r>
              <a:rPr lang="cs-CZ" dirty="0"/>
              <a:t>Typicky </a:t>
            </a:r>
            <a:r>
              <a:rPr lang="cs-CZ" dirty="0" err="1"/>
              <a:t>survey</a:t>
            </a:r>
            <a:r>
              <a:rPr lang="cs-CZ" dirty="0"/>
              <a:t>/dotazník (ale i jiné metody)</a:t>
            </a:r>
          </a:p>
          <a:p>
            <a:r>
              <a:rPr lang="cs-CZ" dirty="0"/>
              <a:t>Nemanipulovatelnost proměnných</a:t>
            </a:r>
          </a:p>
        </p:txBody>
      </p:sp>
    </p:spTree>
    <p:extLst>
      <p:ext uri="{BB962C8B-B14F-4D97-AF65-F5344CB8AC3E}">
        <p14:creationId xmlns:p14="http://schemas.microsoft.com/office/powerpoint/2010/main" val="106366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13FB3-4968-4A46-A562-B6126687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matice – sběr dat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F5A71E-1094-4C12-8FB2-FDADB85C4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51038"/>
            <a:ext cx="5472608" cy="55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88BBE-843B-4F73-947B-A7907DBC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Výzkumný návrh vs. Výzkumná metoda/strategie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2BB327-2493-40A3-BE36-2D783DC83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/>
              <a:t>Systematický</a:t>
            </a:r>
            <a:r>
              <a:rPr lang="cs-CZ" dirty="0"/>
              <a:t> procesu </a:t>
            </a:r>
            <a:r>
              <a:rPr lang="cs-CZ" u="sng" dirty="0"/>
              <a:t>plánování</a:t>
            </a:r>
            <a:r>
              <a:rPr lang="cs-CZ" dirty="0"/>
              <a:t> a </a:t>
            </a:r>
            <a:r>
              <a:rPr lang="cs-CZ" u="sng" dirty="0"/>
              <a:t>návrhu</a:t>
            </a:r>
            <a:r>
              <a:rPr lang="cs-CZ" dirty="0"/>
              <a:t> výzkumu </a:t>
            </a:r>
          </a:p>
          <a:p>
            <a:r>
              <a:rPr lang="cs-CZ" dirty="0"/>
              <a:t>Rámec/logika, která řídí provádění výzkumných metod a analýzu následně získaných dat</a:t>
            </a:r>
          </a:p>
          <a:p>
            <a:r>
              <a:rPr lang="cs-CZ" dirty="0"/>
              <a:t>Řeší vztah ke kauzalitě, zobecňování, porozumění a času ve vztahu ke sběru a analýze dat</a:t>
            </a:r>
          </a:p>
          <a:p>
            <a:r>
              <a:rPr lang="cs-CZ" u="sng" dirty="0">
                <a:highlight>
                  <a:srgbClr val="FFFF00"/>
                </a:highlight>
              </a:rPr>
              <a:t>Návrh</a:t>
            </a:r>
            <a:r>
              <a:rPr lang="cs-CZ" dirty="0"/>
              <a:t> (design, obecný plán, jak odpovědět na výzkumnou otázku) vs. </a:t>
            </a:r>
            <a:r>
              <a:rPr lang="cs-CZ" u="sng" dirty="0">
                <a:highlight>
                  <a:srgbClr val="FFFF00"/>
                </a:highlight>
              </a:rPr>
              <a:t>Strategie</a:t>
            </a:r>
            <a:r>
              <a:rPr lang="cs-CZ" dirty="0"/>
              <a:t> (konkrétní metoda implementace tohoto plánu) – </a:t>
            </a:r>
            <a:r>
              <a:rPr lang="cs-CZ" b="1" dirty="0"/>
              <a:t>odlišné</a:t>
            </a:r>
            <a:r>
              <a:rPr lang="cs-CZ" dirty="0"/>
              <a:t> ale ve výzkumu úzce </a:t>
            </a:r>
            <a:r>
              <a:rPr lang="cs-CZ" b="1" dirty="0"/>
              <a:t>související</a:t>
            </a:r>
            <a:r>
              <a:rPr lang="cs-CZ" dirty="0"/>
              <a:t> momenty</a:t>
            </a:r>
          </a:p>
        </p:txBody>
      </p:sp>
    </p:spTree>
    <p:extLst>
      <p:ext uri="{BB962C8B-B14F-4D97-AF65-F5344CB8AC3E}">
        <p14:creationId xmlns:p14="http://schemas.microsoft.com/office/powerpoint/2010/main" val="59723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49E82-C500-4197-931C-137C6299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Datová matice (sloupec = proměnná; řádek = případ)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B92357-999D-48B2-80EB-267E8DC5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828"/>
            <a:ext cx="9144000" cy="4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46F24-EA1A-4E3E-95CF-027804AC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Longitudinální design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B3FAE9-96E8-4646-B33B-13DCB580E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6"/>
          </a:xfrm>
        </p:spPr>
        <p:txBody>
          <a:bodyPr>
            <a:normAutofit/>
          </a:bodyPr>
          <a:lstStyle/>
          <a:p>
            <a:r>
              <a:rPr lang="cs-CZ" dirty="0"/>
              <a:t>Podobný </a:t>
            </a:r>
            <a:r>
              <a:rPr lang="cs-CZ" dirty="0" err="1"/>
              <a:t>cross-sectional</a:t>
            </a:r>
            <a:r>
              <a:rPr lang="cs-CZ" dirty="0"/>
              <a:t> studii ale umožňuje náhled na časovou dimenzi</a:t>
            </a:r>
          </a:p>
          <a:p>
            <a:r>
              <a:rPr lang="cs-CZ" dirty="0"/>
              <a:t>Je to opakování </a:t>
            </a:r>
            <a:r>
              <a:rPr lang="cs-CZ" dirty="0" err="1"/>
              <a:t>cross-sectional</a:t>
            </a:r>
            <a:r>
              <a:rPr lang="cs-CZ" dirty="0"/>
              <a:t> studie v čase </a:t>
            </a:r>
          </a:p>
          <a:p>
            <a:r>
              <a:rPr lang="cs-CZ" dirty="0"/>
              <a:t>Panel vs. kohorta</a:t>
            </a:r>
          </a:p>
          <a:p>
            <a:r>
              <a:rPr lang="cs-CZ" dirty="0"/>
              <a:t>Obecné </a:t>
            </a:r>
            <a:r>
              <a:rPr lang="cs-CZ" dirty="0" err="1"/>
              <a:t>surveye</a:t>
            </a:r>
            <a:r>
              <a:rPr lang="cs-CZ" dirty="0"/>
              <a:t> v čase nejsou longitudinální design (EVS, ISSP …)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35FF82-7ED8-4C1C-BF19-D34A7216C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17" y="1700808"/>
            <a:ext cx="3333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F213E-EC7E-45E3-9223-75DD34A3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opakování dotazníkového šetření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FDBE32-E379-4AAD-8FBE-FC283E4D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333500"/>
            <a:ext cx="8677275" cy="55245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8B81855-BD0B-4772-AB65-D8749F6DFF09}"/>
              </a:ext>
            </a:extLst>
          </p:cNvPr>
          <p:cNvSpPr/>
          <p:nvPr/>
        </p:nvSpPr>
        <p:spPr>
          <a:xfrm>
            <a:off x="233361" y="5519468"/>
            <a:ext cx="8677275" cy="266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F10AC-1B1F-4D1E-823E-FCB25CDC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sběru longitudinálních dat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902EE7-08E8-467A-B631-B620DC5E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397890"/>
            <a:ext cx="6896100" cy="51244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8A02B6C-BC13-486D-8B09-07D27512E81C}"/>
              </a:ext>
            </a:extLst>
          </p:cNvPr>
          <p:cNvSpPr/>
          <p:nvPr/>
        </p:nvSpPr>
        <p:spPr>
          <a:xfrm>
            <a:off x="1047775" y="5661248"/>
            <a:ext cx="7048450" cy="922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0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>
          <a:xfrm>
            <a:off x="395288" y="476250"/>
            <a:ext cx="8183562" cy="619125"/>
          </a:xfrm>
        </p:spPr>
        <p:txBody>
          <a:bodyPr/>
          <a:lstStyle/>
          <a:p>
            <a:pPr eaLnBrk="1" hangingPunct="1"/>
            <a:r>
              <a:rPr lang="cs-CZ" altLang="cs-CZ" sz="3200"/>
              <a:t>Testování vs. porozumění</a:t>
            </a:r>
          </a:p>
        </p:txBody>
      </p:sp>
      <p:sp>
        <p:nvSpPr>
          <p:cNvPr id="4099" name="Rectangle 5"/>
          <p:cNvSpPr>
            <a:spLocks noGrp="1"/>
          </p:cNvSpPr>
          <p:nvPr>
            <p:ph type="body" sz="half" idx="1"/>
          </p:nvPr>
        </p:nvSpPr>
        <p:spPr>
          <a:xfrm>
            <a:off x="468313" y="1052513"/>
            <a:ext cx="4014787" cy="52562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altLang="cs-CZ" sz="2400" b="1"/>
              <a:t>Kvantitativní</a:t>
            </a:r>
          </a:p>
          <a:p>
            <a:pPr eaLnBrk="1" hangingPunct="1">
              <a:buFontTx/>
              <a:buChar char="•"/>
            </a:pPr>
            <a:r>
              <a:rPr lang="cs-CZ" altLang="cs-CZ" sz="2400"/>
              <a:t>deduktivní logika </a:t>
            </a:r>
          </a:p>
          <a:p>
            <a:pPr eaLnBrk="1" hangingPunct="1"/>
            <a:r>
              <a:rPr lang="cs-CZ" altLang="cs-CZ" sz="2400"/>
              <a:t>cílem je testování hypotézy</a:t>
            </a:r>
          </a:p>
          <a:p>
            <a:pPr eaLnBrk="1" hangingPunct="1"/>
            <a:r>
              <a:rPr lang="cs-CZ" altLang="cs-CZ" sz="2400"/>
              <a:t>omezený rozsah izolovaných informací o mnoha jednotkách/jedincích (redukce reality na proměnné) </a:t>
            </a:r>
          </a:p>
          <a:p>
            <a:pPr eaLnBrk="1" hangingPunct="1"/>
            <a:r>
              <a:rPr lang="cs-CZ" altLang="cs-CZ" sz="2400"/>
              <a:t>umožňuje generalizaci  závěrů na širší populaci</a:t>
            </a:r>
          </a:p>
          <a:p>
            <a:pPr eaLnBrk="1" hangingPunct="1"/>
            <a:endParaRPr lang="cs-CZ" altLang="cs-CZ"/>
          </a:p>
        </p:txBody>
      </p:sp>
      <p:sp>
        <p:nvSpPr>
          <p:cNvPr id="27651" name="Rectangle 6"/>
          <p:cNvSpPr>
            <a:spLocks noGrp="1"/>
          </p:cNvSpPr>
          <p:nvPr>
            <p:ph type="body" sz="half" idx="2"/>
          </p:nvPr>
        </p:nvSpPr>
        <p:spPr>
          <a:xfrm>
            <a:off x="4643438" y="1052513"/>
            <a:ext cx="4016375" cy="49069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2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400" b="1" dirty="0"/>
              <a:t>Kvalitativní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cs-CZ" sz="2400" dirty="0"/>
              <a:t>induktivní logika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cílem je formulace teorie (generování hypotéz/konceptů)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mnoho informací o malém počtu jednotek/jedinců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400" dirty="0"/>
              <a:t>	(redukce počtu případů); snaha zachytit  realitu ve své složitosti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generalizace na populaci je nemožná – jde o porozumění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861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Co je charakteristické pro kvalitativní výzkum?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V centru výzkumné pozornosti je člověk, lidé (mohou to být i lokality, útvary, v nichž lidé žijí a pracují)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Problém, který si vytyčujeme není nikdy zcela ohraničený, stále jej při výzkumu vyjasňujeme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Jev (fenomén), který je předmětem našeho výzkumného zájmu zkoumáme  v jeho přirozeném kontextu</a:t>
            </a:r>
          </a:p>
        </p:txBody>
      </p:sp>
    </p:spTree>
    <p:extLst>
      <p:ext uri="{BB962C8B-B14F-4D97-AF65-F5344CB8AC3E}">
        <p14:creationId xmlns:p14="http://schemas.microsoft.com/office/powerpoint/2010/main" val="66194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/>
              <a:t>Co je charakteristické pro kvalitativní výzkum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cs-CZ" dirty="0"/>
              <a:t>Liší se </a:t>
            </a:r>
            <a:r>
              <a:rPr lang="cs-CZ" altLang="cs-CZ" dirty="0">
                <a:highlight>
                  <a:srgbClr val="FFFF00"/>
                </a:highlight>
              </a:rPr>
              <a:t>techniky</a:t>
            </a:r>
            <a:r>
              <a:rPr lang="cs-CZ" altLang="cs-CZ" dirty="0"/>
              <a:t> sběru dat (</a:t>
            </a:r>
            <a:r>
              <a:rPr lang="cs-CZ" altLang="cs-CZ" i="1" dirty="0"/>
              <a:t>zúčastněné pozorování, pozorování, </a:t>
            </a:r>
            <a:r>
              <a:rPr lang="cs-CZ" altLang="cs-CZ" i="1" dirty="0" err="1"/>
              <a:t>focus</a:t>
            </a:r>
            <a:r>
              <a:rPr lang="cs-CZ" altLang="cs-CZ" i="1" dirty="0"/>
              <a:t> </a:t>
            </a:r>
            <a:r>
              <a:rPr lang="cs-CZ" altLang="cs-CZ" i="1" dirty="0" err="1"/>
              <a:t>groups</a:t>
            </a:r>
            <a:r>
              <a:rPr lang="cs-CZ" altLang="cs-CZ" i="1" dirty="0"/>
              <a:t>, hloubkový rozhovor, orální historie, analýza obsahu</a:t>
            </a:r>
            <a:r>
              <a:rPr lang="cs-CZ" altLang="cs-CZ" dirty="0"/>
              <a:t>…), </a:t>
            </a:r>
            <a:r>
              <a:rPr lang="cs-CZ" altLang="cs-CZ" dirty="0">
                <a:highlight>
                  <a:srgbClr val="FFFF00"/>
                </a:highlight>
              </a:rPr>
              <a:t>typ</a:t>
            </a:r>
            <a:r>
              <a:rPr lang="cs-CZ" altLang="cs-CZ" dirty="0"/>
              <a:t> dat, a </a:t>
            </a:r>
            <a:r>
              <a:rPr lang="cs-CZ" altLang="cs-CZ" dirty="0">
                <a:highlight>
                  <a:srgbClr val="FFFF00"/>
                </a:highlight>
              </a:rPr>
              <a:t>analýza</a:t>
            </a:r>
            <a:r>
              <a:rPr lang="cs-CZ" altLang="cs-CZ" dirty="0"/>
              <a:t> dat (</a:t>
            </a:r>
            <a:r>
              <a:rPr lang="cs-CZ" altLang="cs-CZ" i="1" dirty="0"/>
              <a:t>otevřené kódování, konstrukce témat, konstrukce typologií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Výzkum začíná s menším počtem případů</a:t>
            </a:r>
          </a:p>
          <a:p>
            <a:pPr eaLnBrk="1" hangingPunct="1"/>
            <a:r>
              <a:rPr lang="cs-CZ" altLang="cs-CZ" dirty="0"/>
              <a:t>Interaktivní a vývojový aspekt výzkumu (významný pro popis postupu výzkumu                    i interpretaci dat)</a:t>
            </a:r>
          </a:p>
          <a:p>
            <a:pPr eaLnBrk="1" hangingPunct="1"/>
            <a:r>
              <a:rPr lang="cs-CZ" altLang="cs-CZ" dirty="0"/>
              <a:t>Otevřenost k novým, neobvyklým, atypickým situacím a možnostem</a:t>
            </a:r>
          </a:p>
          <a:p>
            <a:pPr eaLnBrk="1" hangingPunct="1"/>
            <a:r>
              <a:rPr lang="cs-CZ" altLang="cs-CZ" dirty="0"/>
              <a:t>Důsledný popis našeho výzkumného postupu (co, proč a jak jsem dělal/a) – terénní deník</a:t>
            </a:r>
          </a:p>
          <a:p>
            <a:pPr eaLnBrk="1" hangingPunct="1">
              <a:buFontTx/>
              <a:buNone/>
            </a:pPr>
            <a:r>
              <a:rPr lang="cs-CZ" alt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225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/>
              <a:t>Základní typy kvalitativního výzkumu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Případová studie (</a:t>
            </a:r>
            <a:r>
              <a:rPr lang="cs-CZ" altLang="cs-CZ" dirty="0">
                <a:highlight>
                  <a:srgbClr val="FFFF00"/>
                </a:highlight>
              </a:rPr>
              <a:t>?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Etnografický přístup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Zakotvená teorie </a:t>
            </a:r>
            <a:r>
              <a:rPr lang="cs-CZ" altLang="cs-CZ" i="1" dirty="0"/>
              <a:t>(</a:t>
            </a:r>
            <a:r>
              <a:rPr lang="cs-CZ" altLang="cs-CZ" i="1" dirty="0" err="1"/>
              <a:t>grounded</a:t>
            </a:r>
            <a:r>
              <a:rPr lang="cs-CZ" altLang="cs-CZ" i="1" dirty="0"/>
              <a:t> </a:t>
            </a:r>
            <a:r>
              <a:rPr lang="cs-CZ" altLang="cs-CZ" i="1" dirty="0" err="1"/>
              <a:t>theory</a:t>
            </a:r>
            <a:r>
              <a:rPr lang="cs-CZ" altLang="cs-CZ" i="1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Fenomenologický výzkum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404191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dirty="0"/>
              <a:t>Etnografický výzkum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341438"/>
            <a:ext cx="8713787" cy="4784725"/>
          </a:xfrm>
        </p:spPr>
        <p:txBody>
          <a:bodyPr>
            <a:normAutofit/>
          </a:bodyPr>
          <a:lstStyle/>
          <a:p>
            <a:pPr lvl="1" eaLnBrk="1" hangingPunct="1">
              <a:buFontTx/>
              <a:buChar char="•"/>
            </a:pPr>
            <a:r>
              <a:rPr lang="cs-CZ" altLang="cs-CZ" sz="2400" dirty="0"/>
              <a:t>Má podobný charakter jako případová studie, ale s větším důrazem na každodenní zkušenost.</a:t>
            </a:r>
          </a:p>
          <a:p>
            <a:pPr lvl="1" eaLnBrk="1" hangingPunct="1">
              <a:buFontTx/>
              <a:buChar char="•"/>
            </a:pPr>
            <a:r>
              <a:rPr lang="cs-CZ" altLang="cs-CZ" sz="2400" dirty="0"/>
              <a:t>Od případové studie se liší také:</a:t>
            </a:r>
          </a:p>
          <a:p>
            <a:pPr lvl="1" eaLnBrk="1" hangingPunct="1">
              <a:buFontTx/>
              <a:buNone/>
            </a:pPr>
            <a:r>
              <a:rPr lang="cs-CZ" altLang="cs-CZ" sz="2400" dirty="0"/>
              <a:t>		- Delší setrvání v „terénu“, větší identifikace se zkoumaným 	prostředím</a:t>
            </a:r>
          </a:p>
          <a:p>
            <a:pPr lvl="2" eaLnBrk="1" hangingPunct="1">
              <a:buFontTx/>
              <a:buChar char="-"/>
            </a:pPr>
            <a:r>
              <a:rPr lang="cs-CZ" altLang="cs-CZ" dirty="0"/>
              <a:t>Pružnější strategie</a:t>
            </a:r>
          </a:p>
          <a:p>
            <a:pPr lvl="2" eaLnBrk="1" hangingPunct="1">
              <a:buFontTx/>
              <a:buChar char="-"/>
            </a:pPr>
            <a:r>
              <a:rPr lang="cs-CZ" altLang="cs-CZ" dirty="0"/>
              <a:t>Etnografické psaní</a:t>
            </a:r>
          </a:p>
          <a:p>
            <a:pPr lvl="1" eaLnBrk="1" hangingPunct="1">
              <a:buFontTx/>
              <a:buChar char="•"/>
            </a:pPr>
            <a:r>
              <a:rPr lang="cs-CZ" altLang="cs-CZ" sz="2400" u="sng" dirty="0"/>
              <a:t>Příklad</a:t>
            </a:r>
            <a:r>
              <a:rPr lang="cs-CZ" altLang="cs-CZ" sz="2400" dirty="0"/>
              <a:t>: </a:t>
            </a:r>
            <a:r>
              <a:rPr lang="cs-CZ" altLang="cs-CZ" sz="2400" dirty="0">
                <a:solidFill>
                  <a:srgbClr val="FF0000"/>
                </a:solidFill>
              </a:rPr>
              <a:t>William F. </a:t>
            </a:r>
            <a:r>
              <a:rPr lang="cs-CZ" altLang="cs-CZ" sz="2400" dirty="0" err="1">
                <a:solidFill>
                  <a:srgbClr val="FF0000"/>
                </a:solidFill>
              </a:rPr>
              <a:t>Whyte</a:t>
            </a:r>
            <a:r>
              <a:rPr lang="cs-CZ" altLang="cs-CZ" sz="2400" dirty="0">
                <a:solidFill>
                  <a:srgbClr val="FF0000"/>
                </a:solidFill>
              </a:rPr>
              <a:t>: „</a:t>
            </a:r>
            <a:r>
              <a:rPr lang="cs-CZ" altLang="cs-CZ" sz="2400" i="1" dirty="0">
                <a:solidFill>
                  <a:srgbClr val="FF0000"/>
                </a:solidFill>
              </a:rPr>
              <a:t>Street </a:t>
            </a:r>
            <a:r>
              <a:rPr lang="cs-CZ" altLang="cs-CZ" sz="2400" i="1" dirty="0" err="1">
                <a:solidFill>
                  <a:srgbClr val="FF0000"/>
                </a:solidFill>
              </a:rPr>
              <a:t>Corner</a:t>
            </a:r>
            <a:r>
              <a:rPr lang="cs-CZ" altLang="cs-CZ" sz="2400" i="1" dirty="0">
                <a:solidFill>
                  <a:srgbClr val="FF0000"/>
                </a:solidFill>
              </a:rPr>
              <a:t> Society“</a:t>
            </a:r>
            <a:r>
              <a:rPr lang="cs-CZ" altLang="cs-CZ" sz="2400" dirty="0">
                <a:solidFill>
                  <a:srgbClr val="FF0000"/>
                </a:solidFill>
              </a:rPr>
              <a:t> (Parta na rohu ulice, 1955)</a:t>
            </a:r>
            <a:br>
              <a:rPr lang="cs-CZ" altLang="cs-CZ" sz="2400" dirty="0">
                <a:solidFill>
                  <a:srgbClr val="FF0000"/>
                </a:solidFill>
              </a:rPr>
            </a:br>
            <a:r>
              <a:rPr lang="cs-CZ" altLang="cs-CZ" sz="2400" dirty="0">
                <a:solidFill>
                  <a:srgbClr val="FF0000"/>
                </a:solidFill>
              </a:rPr>
              <a:t>Studie skupin, gangů mladých příslušníků italských imigrantů v Bostonu</a:t>
            </a:r>
          </a:p>
        </p:txBody>
      </p:sp>
    </p:spTree>
    <p:extLst>
      <p:ext uri="{BB962C8B-B14F-4D97-AF65-F5344CB8AC3E}">
        <p14:creationId xmlns:p14="http://schemas.microsoft.com/office/powerpoint/2010/main" val="42924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dirty="0"/>
              <a:t>Zakotvená teorie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9" y="1341438"/>
            <a:ext cx="8641083" cy="352772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cs-CZ" altLang="cs-CZ" dirty="0"/>
              <a:t>Nejde vlastně o teorii, nýbrž o výzkumnou strategii (Glaser, Strauss 1967)</a:t>
            </a:r>
          </a:p>
          <a:p>
            <a:pPr eaLnBrk="1" hangingPunct="1">
              <a:buFontTx/>
              <a:buChar char="•"/>
            </a:pPr>
            <a:r>
              <a:rPr lang="cs-CZ" altLang="cs-CZ" dirty="0"/>
              <a:t>Neexistence předem stanovených hypotéz</a:t>
            </a:r>
          </a:p>
          <a:p>
            <a:pPr eaLnBrk="1" hangingPunct="1">
              <a:buFontTx/>
              <a:buChar char="•"/>
            </a:pPr>
            <a:r>
              <a:rPr lang="cs-CZ" altLang="cs-CZ" dirty="0"/>
              <a:t>Začíná explorací, směřuje ke generování nových teorií (tj. k explanaci)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cs-CZ" altLang="cs-CZ" dirty="0"/>
              <a:t>Teorie zakotvená v datech – hledání struktury, která se vynoří v datech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cs-CZ" altLang="cs-CZ" dirty="0"/>
              <a:t>K analýze se používá software pro třídění, propojování a kódování různých částí textu/nahrávky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cs-CZ" altLang="cs-CZ" u="sng" dirty="0"/>
              <a:t>Příklad</a:t>
            </a:r>
            <a:r>
              <a:rPr lang="cs-CZ" altLang="cs-CZ" dirty="0"/>
              <a:t>: </a:t>
            </a:r>
            <a:r>
              <a:rPr lang="cs-CZ" altLang="cs-CZ" dirty="0">
                <a:solidFill>
                  <a:srgbClr val="FF0000"/>
                </a:solidFill>
              </a:rPr>
              <a:t>studie opakovaných sňatků, studie vyhýbání se daním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1CEF79-3E19-4D80-869D-EDA851D3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07" y="4114645"/>
            <a:ext cx="5760640" cy="22297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F4EBFC-951A-4F53-9C71-74E374BCE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93" y="4270963"/>
            <a:ext cx="1557027" cy="6676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8FEFFB-2F4C-47B5-973B-DE31CDD28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15384"/>
            <a:ext cx="1557024" cy="6676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348ED9-A5F5-4E28-9A03-0E68947B48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42479"/>
            <a:ext cx="1639298" cy="7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938A4-5697-405D-BBD3-C0528117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cíle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FAD87-52BB-44B3-B173-1385149CF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Explorace</a:t>
            </a:r>
            <a:r>
              <a:rPr lang="cs-CZ" dirty="0"/>
              <a:t>: nová oblast (</a:t>
            </a:r>
            <a:r>
              <a:rPr lang="cs-CZ" dirty="0">
                <a:solidFill>
                  <a:srgbClr val="FF0000"/>
                </a:solidFill>
              </a:rPr>
              <a:t>hnutí pro boj s dezinformacemi v Česku</a:t>
            </a:r>
            <a:r>
              <a:rPr lang="cs-CZ" dirty="0"/>
              <a:t>)</a:t>
            </a:r>
          </a:p>
          <a:p>
            <a:r>
              <a:rPr lang="cs-CZ" b="1" dirty="0"/>
              <a:t>Popis</a:t>
            </a:r>
            <a:r>
              <a:rPr lang="cs-CZ" dirty="0"/>
              <a:t>: zaměřené na konkrétní jev (</a:t>
            </a:r>
            <a:r>
              <a:rPr lang="cs-CZ" dirty="0">
                <a:solidFill>
                  <a:srgbClr val="FF0000"/>
                </a:solidFill>
              </a:rPr>
              <a:t>vztahy uvnitř českého environmentálního hnutí</a:t>
            </a:r>
            <a:r>
              <a:rPr lang="cs-CZ" dirty="0"/>
              <a:t>)</a:t>
            </a:r>
          </a:p>
          <a:p>
            <a:r>
              <a:rPr lang="cs-CZ" b="1" dirty="0"/>
              <a:t>Vysvětlení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proč nedošlo k mobilizaci odborového hnutí při zrušení </a:t>
            </a:r>
            <a:r>
              <a:rPr lang="cs-CZ" dirty="0" err="1">
                <a:solidFill>
                  <a:srgbClr val="FF0000"/>
                </a:solidFill>
              </a:rPr>
              <a:t>superhrubé</a:t>
            </a:r>
            <a:r>
              <a:rPr lang="cs-CZ" dirty="0">
                <a:solidFill>
                  <a:srgbClr val="FF0000"/>
                </a:solidFill>
              </a:rPr>
              <a:t> mzdy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582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dirty="0"/>
              <a:t>Fenomenologický výzkum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9" y="1341438"/>
            <a:ext cx="6459290" cy="5327922"/>
          </a:xfrm>
        </p:spPr>
        <p:txBody>
          <a:bodyPr>
            <a:normAutofit fontScale="62500" lnSpcReduction="20000"/>
          </a:bodyPr>
          <a:lstStyle/>
          <a:p>
            <a:pPr lvl="1">
              <a:buFontTx/>
              <a:buChar char="•"/>
            </a:pPr>
            <a:r>
              <a:rPr lang="cs-CZ" altLang="cs-CZ" dirty="0"/>
              <a:t>Fenomenologie – zabývá se studie zkušenostní jednotlivce, odkrýváním “samozřejmostí“ a obvyklých způsobů vnímání v našem životě</a:t>
            </a:r>
          </a:p>
          <a:p>
            <a:pPr lvl="1">
              <a:buFontTx/>
              <a:buChar char="•"/>
            </a:pPr>
            <a:r>
              <a:rPr lang="cs-CZ" altLang="cs-CZ" dirty="0"/>
              <a:t>Snaha o porozumění jedinci s určitým prožitkem, jehož význam chceme zkoumat (</a:t>
            </a:r>
            <a:r>
              <a:rPr lang="cs-CZ" altLang="cs-CZ" dirty="0">
                <a:solidFill>
                  <a:srgbClr val="FF0000"/>
                </a:solidFill>
              </a:rPr>
              <a:t>členství v politické straně, vztah k náboženství, pobyt v nemocnici/vězení</a:t>
            </a:r>
            <a:r>
              <a:rPr lang="cs-CZ" altLang="cs-CZ" dirty="0"/>
              <a:t>)</a:t>
            </a:r>
          </a:p>
          <a:p>
            <a:pPr lvl="1">
              <a:buFontTx/>
              <a:buChar char="•"/>
            </a:pPr>
            <a:r>
              <a:rPr lang="cs-CZ" altLang="cs-CZ" dirty="0"/>
              <a:t>Cílem je porozumět subjektivitě existence, získání vhledu do lidských motivací a jednání, prohlédnutí skrz konvenční vědění a převládající předpoklady</a:t>
            </a:r>
          </a:p>
          <a:p>
            <a:pPr lvl="1">
              <a:buFontTx/>
              <a:buChar char="•"/>
            </a:pPr>
            <a:r>
              <a:rPr lang="cs-CZ" altLang="cs-CZ" dirty="0"/>
              <a:t>Snaha vstoupit do vnitřního světa druhého člověka pro to, abychom porozuměli významům, které připisuje zkoumanému fenoménu</a:t>
            </a:r>
          </a:p>
          <a:p>
            <a:pPr lvl="1">
              <a:buFontTx/>
              <a:buChar char="•"/>
            </a:pPr>
            <a:r>
              <a:rPr lang="cs-CZ" altLang="cs-CZ" dirty="0"/>
              <a:t>Podstatou výzkumu je zachycení podstaty prožité zkušenosti skrze popis a interpretaci žitých zkušeností, které nám respondent popisuje</a:t>
            </a:r>
          </a:p>
          <a:p>
            <a:pPr lvl="1">
              <a:buFontTx/>
              <a:buChar char="•"/>
            </a:pPr>
            <a:r>
              <a:rPr lang="cs-CZ" altLang="cs-CZ" dirty="0"/>
              <a:t>Provádí se obvykle za pomoci nestrukturovaných rozhovorů</a:t>
            </a:r>
          </a:p>
          <a:p>
            <a:pPr lvl="1">
              <a:buFontTx/>
              <a:buChar char="•"/>
            </a:pPr>
            <a:r>
              <a:rPr lang="cs-CZ" altLang="cs-CZ" u="sng" dirty="0"/>
              <a:t>Příklad</a:t>
            </a:r>
            <a:r>
              <a:rPr lang="cs-CZ" altLang="cs-CZ" dirty="0"/>
              <a:t>: </a:t>
            </a:r>
            <a:r>
              <a:rPr lang="cs-CZ" altLang="cs-CZ" dirty="0">
                <a:solidFill>
                  <a:srgbClr val="FF0000"/>
                </a:solidFill>
              </a:rPr>
              <a:t>Berger, </a:t>
            </a:r>
            <a:r>
              <a:rPr lang="cs-CZ" altLang="cs-CZ" dirty="0" err="1">
                <a:solidFill>
                  <a:srgbClr val="FF0000"/>
                </a:solidFill>
              </a:rPr>
              <a:t>Luckmann</a:t>
            </a:r>
            <a:r>
              <a:rPr lang="cs-CZ" altLang="cs-CZ" dirty="0">
                <a:solidFill>
                  <a:srgbClr val="FF0000"/>
                </a:solidFill>
              </a:rPr>
              <a:t>: Sociální konstrukce reality; Berger – provázanost sociální konstrukce světa a náboženství (internalizace a legitimizace řádu světa, který lidskému jednání propůjčuje význam)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BA2081-BB42-4450-B25F-D3C8027DD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78" y="1773155"/>
            <a:ext cx="2483768" cy="16558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DC6710-6974-41BA-9E84-053F63CD4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41" y="3788701"/>
            <a:ext cx="1995643" cy="30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F320E-D729-4175-87BF-17D2634D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26" y="260648"/>
            <a:ext cx="8229600" cy="1143000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E6C38CD-CFD3-4404-A145-A05D3296C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6423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36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66DE5-99AD-4DE3-8491-FCBC8C96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vs. porozumění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180227-BC1C-45B1-B3ED-F95BD120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Idiografická metoda (</a:t>
            </a:r>
            <a:r>
              <a:rPr lang="cs-CZ" dirty="0">
                <a:solidFill>
                  <a:srgbClr val="FF0000"/>
                </a:solidFill>
              </a:rPr>
              <a:t>deterministická</a:t>
            </a:r>
            <a:r>
              <a:rPr lang="cs-CZ" dirty="0"/>
              <a:t>): porozumění, pochopení motivům, zdůvodněním, pohnutkám</a:t>
            </a:r>
          </a:p>
          <a:p>
            <a:r>
              <a:rPr lang="cs-CZ" dirty="0"/>
              <a:t>Problém „nuly“ u idiografické metody</a:t>
            </a:r>
          </a:p>
          <a:p>
            <a:r>
              <a:rPr lang="cs-CZ" dirty="0"/>
              <a:t>Nomotetická metoda (</a:t>
            </a:r>
            <a:r>
              <a:rPr lang="cs-CZ" dirty="0">
                <a:solidFill>
                  <a:srgbClr val="FF0000"/>
                </a:solidFill>
              </a:rPr>
              <a:t>pravděpodobnostní</a:t>
            </a:r>
            <a:r>
              <a:rPr lang="cs-CZ" dirty="0"/>
              <a:t>): vysvětlení, nalezení kauzálních souvislostí</a:t>
            </a:r>
          </a:p>
          <a:p>
            <a:r>
              <a:rPr lang="cs-CZ" dirty="0"/>
              <a:t>Nutná vs. Dostačující příčina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https://www.youtube.com/watch?v=WwO0CDYxyxc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kauzality (vysvětlení)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Efekt, dopad, mechanismus, příčina</a:t>
            </a:r>
          </a:p>
          <a:p>
            <a:r>
              <a:rPr lang="cs-CZ" dirty="0">
                <a:solidFill>
                  <a:srgbClr val="FF0000"/>
                </a:solidFill>
              </a:rPr>
              <a:t>Nezávisle proměnná </a:t>
            </a:r>
            <a:r>
              <a:rPr lang="cs-CZ" dirty="0"/>
              <a:t>-&gt; (zprostředkující proměnná 1-&gt; zprostředkující proměnná 2 -&gt;) </a:t>
            </a:r>
            <a:r>
              <a:rPr lang="cs-CZ" dirty="0">
                <a:solidFill>
                  <a:srgbClr val="FF0000"/>
                </a:solidFill>
              </a:rPr>
              <a:t>závisle proměnná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Korelace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Časová následnost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Pravost vztahu (</a:t>
            </a:r>
            <a:r>
              <a:rPr lang="cs-CZ" dirty="0">
                <a:hlinkClick r:id="rId2"/>
              </a:rPr>
              <a:t>https://www.tylervigen.com/</a:t>
            </a:r>
            <a:r>
              <a:rPr lang="cs-CZ" dirty="0" err="1">
                <a:hlinkClick r:id="rId2"/>
              </a:rPr>
              <a:t>spurious-correlations</a:t>
            </a:r>
            <a:r>
              <a:rPr lang="cs-CZ" dirty="0"/>
              <a:t>)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Mechanism</a:t>
            </a:r>
            <a:r>
              <a:rPr lang="cs-CZ" dirty="0" err="1"/>
              <a:t>us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</a:t>
            </a:r>
            <a:r>
              <a:rPr lang="en-GB" dirty="0" err="1"/>
              <a:t>ontext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44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642FC-A5D1-4CD3-AC1D-EF2E7AE8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výzkumných strategií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EB23B1-7023-45E6-A234-2DE61EFA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  <a:p>
            <a:r>
              <a:rPr lang="cs-CZ" dirty="0"/>
              <a:t>Případová studie</a:t>
            </a:r>
          </a:p>
          <a:p>
            <a:r>
              <a:rPr lang="cs-CZ" dirty="0"/>
              <a:t>Srovnávací design</a:t>
            </a:r>
          </a:p>
          <a:p>
            <a:r>
              <a:rPr lang="cs-CZ" dirty="0" err="1"/>
              <a:t>Cross-sectional</a:t>
            </a:r>
            <a:r>
              <a:rPr lang="cs-CZ" dirty="0"/>
              <a:t> design (velké N)</a:t>
            </a:r>
          </a:p>
          <a:p>
            <a:r>
              <a:rPr lang="cs-CZ" dirty="0"/>
              <a:t>Longitudinální design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57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D4385-9D16-42CB-9EA9-E3D40A90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98894C-CACA-442D-A122-126DCA71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Nepříliš užívaný v sociologii (ale: </a:t>
            </a:r>
            <a:r>
              <a:rPr lang="cs-CZ" dirty="0">
                <a:hlinkClick r:id="rId2"/>
              </a:rPr>
              <a:t>http://experiment.fss.muni.cz/public/</a:t>
            </a:r>
            <a:r>
              <a:rPr lang="cs-CZ" dirty="0"/>
              <a:t>)</a:t>
            </a:r>
          </a:p>
          <a:p>
            <a:r>
              <a:rPr lang="cs-CZ" dirty="0"/>
              <a:t>„meta výzkumu“ – robustnost a věrohodnost v analýze kauzality</a:t>
            </a:r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744551-84D6-428A-B996-2AEAB3A99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1636"/>
            <a:ext cx="59046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0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AB72A-090C-43EF-897B-1447238F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4D348A-D1BA-43BA-8333-0731A55F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Klasický typ experimentu – </a:t>
            </a:r>
            <a:r>
              <a:rPr lang="cs-CZ" i="1" dirty="0" err="1"/>
              <a:t>randomized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 trial</a:t>
            </a:r>
          </a:p>
          <a:p>
            <a:r>
              <a:rPr lang="cs-CZ" dirty="0"/>
              <a:t>Vždy zahrnuje:</a:t>
            </a:r>
            <a:br>
              <a:rPr lang="cs-CZ" dirty="0"/>
            </a:br>
            <a:r>
              <a:rPr lang="cs-CZ" dirty="0"/>
              <a:t>- manipulace nezávisle proměnnou + měření závisle proměnné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pre</a:t>
            </a:r>
            <a:r>
              <a:rPr lang="cs-CZ" dirty="0"/>
              <a:t>-test + post-test</a:t>
            </a:r>
            <a:br>
              <a:rPr lang="cs-CZ" dirty="0"/>
            </a:br>
            <a:r>
              <a:rPr lang="cs-CZ" dirty="0"/>
              <a:t>- experimentální a kontrolní skupinu (</a:t>
            </a:r>
            <a:r>
              <a:rPr lang="cs-CZ" i="1" dirty="0" err="1"/>
              <a:t>randomization</a:t>
            </a:r>
            <a:r>
              <a:rPr lang="cs-CZ" dirty="0"/>
              <a:t> vs. </a:t>
            </a:r>
            <a:r>
              <a:rPr lang="cs-CZ" i="1" dirty="0" err="1"/>
              <a:t>matching</a:t>
            </a:r>
            <a:r>
              <a:rPr lang="cs-CZ" dirty="0"/>
              <a:t>) </a:t>
            </a:r>
          </a:p>
          <a:p>
            <a:r>
              <a:rPr lang="cs-CZ" dirty="0"/>
              <a:t>Laboratorní vs. Polní /</a:t>
            </a:r>
            <a:r>
              <a:rPr lang="cs-CZ" i="1" dirty="0" err="1"/>
              <a:t>field</a:t>
            </a:r>
            <a:r>
              <a:rPr lang="cs-CZ" dirty="0"/>
              <a:t>/nebo přirozený experiment (odehrává se v „reálném světě, nemanipuluje s nez. proměnnou, sleduje změnu závisle proměnné když se nezávisle proměnná přirozeně změní)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23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F5B9B-FDF4-4490-96CB-F81B2DDC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Kvazi-experiment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BF9127-DC01-4C04-BE49-9EF84916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„přirozený experiment“</a:t>
            </a:r>
          </a:p>
          <a:p>
            <a:pPr>
              <a:buFontTx/>
              <a:buChar char="-"/>
            </a:pPr>
            <a:r>
              <a:rPr lang="cs-CZ" dirty="0"/>
              <a:t>Evaluační výzkum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5DB911-9368-4F09-B5B5-43690BAF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3103314"/>
            <a:ext cx="5220072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925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</TotalTime>
  <Words>1399</Words>
  <Application>Microsoft Office PowerPoint</Application>
  <PresentationFormat>Předvádění na obrazovce (4:3)</PresentationFormat>
  <Paragraphs>168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 2</vt:lpstr>
      <vt:lpstr>Motiv systému Office</vt:lpstr>
      <vt:lpstr>Základní typy výzkumných metod a strategií</vt:lpstr>
      <vt:lpstr>Výzkumný návrh vs. Výzkumná metoda/strategie</vt:lpstr>
      <vt:lpstr>Tři cíle výzkumu</vt:lpstr>
      <vt:lpstr>Vysvětlení vs. porozumění</vt:lpstr>
      <vt:lpstr>Kritéria kauzality (vysvětlení)</vt:lpstr>
      <vt:lpstr>Typy výzkumných strategií</vt:lpstr>
      <vt:lpstr>Experiment</vt:lpstr>
      <vt:lpstr>Experiment</vt:lpstr>
      <vt:lpstr>Kvazi-experiment</vt:lpstr>
      <vt:lpstr>Typy experimentálního designu</vt:lpstr>
      <vt:lpstr>Komparativní metoda</vt:lpstr>
      <vt:lpstr>Millova metoda rozdílu a shody</vt:lpstr>
      <vt:lpstr>Millova metoda rozdílu a shody</vt:lpstr>
      <vt:lpstr>Millova metoda rozdílu a shody</vt:lpstr>
      <vt:lpstr>Případová studie</vt:lpstr>
      <vt:lpstr>Případová studie: kritéria výběru</vt:lpstr>
      <vt:lpstr>Výběr případu a zobecnitelnost zjištění (Rohlfing 2012)</vt:lpstr>
      <vt:lpstr>Průřezová (cross-sectional) studie</vt:lpstr>
      <vt:lpstr>Datová matice – sběr dat</vt:lpstr>
      <vt:lpstr>Datová matice (sloupec = proměnná; řádek = případ)</vt:lpstr>
      <vt:lpstr>Longitudinální design</vt:lpstr>
      <vt:lpstr>Příklad opakování dotazníkového šetření</vt:lpstr>
      <vt:lpstr>Příklad sběru longitudinálních dat</vt:lpstr>
      <vt:lpstr>Testování vs. porozumění</vt:lpstr>
      <vt:lpstr>Co je charakteristické pro kvalitativní výzkum?</vt:lpstr>
      <vt:lpstr>Co je charakteristické pro kvalitativní výzkum</vt:lpstr>
      <vt:lpstr>Základní typy kvalitativního výzkumu</vt:lpstr>
      <vt:lpstr>Etnografický výzkum</vt:lpstr>
      <vt:lpstr>Zakotvená teorie</vt:lpstr>
      <vt:lpstr>Fenomenologický výzkum</vt:lpstr>
      <vt:lpstr>Literatura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Navrátil Jiří</dc:creator>
  <cp:lastModifiedBy>Jiří Navrátil</cp:lastModifiedBy>
  <cp:revision>350</cp:revision>
  <cp:lastPrinted>2019-04-11T11:47:49Z</cp:lastPrinted>
  <dcterms:created xsi:type="dcterms:W3CDTF">2013-04-23T11:22:42Z</dcterms:created>
  <dcterms:modified xsi:type="dcterms:W3CDTF">2024-03-19T10:41:39Z</dcterms:modified>
</cp:coreProperties>
</file>