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256" r:id="rId3"/>
    <p:sldId id="287" r:id="rId4"/>
    <p:sldId id="267" r:id="rId5"/>
    <p:sldId id="268" r:id="rId6"/>
    <p:sldId id="284" r:id="rId7"/>
    <p:sldId id="294" r:id="rId8"/>
    <p:sldId id="285" r:id="rId9"/>
    <p:sldId id="273" r:id="rId10"/>
    <p:sldId id="292" r:id="rId11"/>
    <p:sldId id="265" r:id="rId12"/>
    <p:sldId id="275" r:id="rId13"/>
    <p:sldId id="293" r:id="rId14"/>
    <p:sldId id="298" r:id="rId15"/>
    <p:sldId id="276" r:id="rId16"/>
    <p:sldId id="262" r:id="rId17"/>
    <p:sldId id="266" r:id="rId18"/>
    <p:sldId id="282" r:id="rId19"/>
    <p:sldId id="279" r:id="rId20"/>
    <p:sldId id="299" r:id="rId21"/>
    <p:sldId id="277" r:id="rId22"/>
    <p:sldId id="295" r:id="rId23"/>
    <p:sldId id="291" r:id="rId24"/>
    <p:sldId id="286" r:id="rId25"/>
    <p:sldId id="289" r:id="rId26"/>
    <p:sldId id="280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1155" autoAdjust="0"/>
  </p:normalViewPr>
  <p:slideViewPr>
    <p:cSldViewPr>
      <p:cViewPr varScale="1">
        <p:scale>
          <a:sx n="75" d="100"/>
          <a:sy n="75" d="100"/>
        </p:scale>
        <p:origin x="153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C2044-F1FD-4E55-95F2-D4FE1452446E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DCEB3FAF-A214-4BC1-A599-EA1DAAB75F29}">
      <dgm:prSet phldrT="[Text]" custT="1"/>
      <dgm:spPr/>
      <dgm:t>
        <a:bodyPr/>
        <a:lstStyle/>
        <a:p>
          <a:r>
            <a:rPr lang="cs-CZ" sz="1800" u="sng" dirty="0" err="1"/>
            <a:t>Teore</a:t>
          </a:r>
          <a:r>
            <a:rPr lang="cs-CZ" sz="1800" u="sng" dirty="0"/>
            <a:t>-</a:t>
          </a:r>
          <a:r>
            <a:rPr lang="cs-CZ" sz="1800" u="sng" dirty="0" err="1"/>
            <a:t>tický</a:t>
          </a:r>
          <a:r>
            <a:rPr lang="cs-CZ" sz="1800" dirty="0"/>
            <a:t> rámec</a:t>
          </a:r>
        </a:p>
      </dgm:t>
    </dgm:pt>
    <dgm:pt modelId="{E6C05CBC-9FDE-45E7-843F-74D82DE3400F}" type="parTrans" cxnId="{01DAC8D7-8034-4712-81E1-2B3005EE31D9}">
      <dgm:prSet/>
      <dgm:spPr/>
      <dgm:t>
        <a:bodyPr/>
        <a:lstStyle/>
        <a:p>
          <a:endParaRPr lang="cs-CZ"/>
        </a:p>
      </dgm:t>
    </dgm:pt>
    <dgm:pt modelId="{E2EF6E27-2164-4B31-8725-E30CC373B453}" type="sibTrans" cxnId="{01DAC8D7-8034-4712-81E1-2B3005EE31D9}">
      <dgm:prSet/>
      <dgm:spPr/>
      <dgm:t>
        <a:bodyPr/>
        <a:lstStyle/>
        <a:p>
          <a:endParaRPr lang="cs-CZ"/>
        </a:p>
      </dgm:t>
    </dgm:pt>
    <dgm:pt modelId="{5AED943C-9E62-455B-AE25-8D29711B776F}">
      <dgm:prSet phldrT="[Text]" custT="1"/>
      <dgm:spPr/>
      <dgm:t>
        <a:bodyPr/>
        <a:lstStyle/>
        <a:p>
          <a:r>
            <a:rPr lang="cs-CZ" sz="1400" dirty="0" err="1"/>
            <a:t>Formula</a:t>
          </a:r>
          <a:r>
            <a:rPr lang="cs-CZ" sz="1400" dirty="0"/>
            <a:t>-</a:t>
          </a:r>
        </a:p>
        <a:p>
          <a:r>
            <a:rPr lang="cs-CZ" sz="1400" dirty="0" err="1"/>
            <a:t>ce</a:t>
          </a:r>
          <a:r>
            <a:rPr lang="cs-CZ" sz="1400" dirty="0"/>
            <a:t> </a:t>
          </a:r>
          <a:r>
            <a:rPr lang="cs-CZ" sz="1600" u="sng" dirty="0"/>
            <a:t>hypotéz</a:t>
          </a:r>
        </a:p>
      </dgm:t>
    </dgm:pt>
    <dgm:pt modelId="{63D47245-5BFB-45CB-81AF-ED5A51B50A03}" type="parTrans" cxnId="{04B2F793-4110-4DF8-ADE4-6735EB4DB5F9}">
      <dgm:prSet/>
      <dgm:spPr/>
      <dgm:t>
        <a:bodyPr/>
        <a:lstStyle/>
        <a:p>
          <a:endParaRPr lang="cs-CZ"/>
        </a:p>
      </dgm:t>
    </dgm:pt>
    <dgm:pt modelId="{91FCFCA6-5DFD-42D5-8AEC-4CE0D1F646B7}" type="sibTrans" cxnId="{04B2F793-4110-4DF8-ADE4-6735EB4DB5F9}">
      <dgm:prSet/>
      <dgm:spPr/>
      <dgm:t>
        <a:bodyPr/>
        <a:lstStyle/>
        <a:p>
          <a:endParaRPr lang="cs-CZ"/>
        </a:p>
      </dgm:t>
    </dgm:pt>
    <dgm:pt modelId="{6FE602FC-1A37-41F7-A829-2C9DE43DF3D6}">
      <dgm:prSet phldrT="[Text]" custT="1"/>
      <dgm:spPr/>
      <dgm:t>
        <a:bodyPr/>
        <a:lstStyle/>
        <a:p>
          <a:r>
            <a:rPr lang="cs-CZ" sz="1200" dirty="0"/>
            <a:t>konstrukce </a:t>
          </a:r>
          <a:r>
            <a:rPr lang="cs-CZ" sz="1600" u="sng" dirty="0"/>
            <a:t>nástrojů</a:t>
          </a:r>
          <a:r>
            <a:rPr lang="cs-CZ" sz="1800" dirty="0"/>
            <a:t> </a:t>
          </a:r>
          <a:r>
            <a:rPr lang="cs-CZ" sz="1400" dirty="0"/>
            <a:t>pro sběr dat</a:t>
          </a:r>
        </a:p>
      </dgm:t>
    </dgm:pt>
    <dgm:pt modelId="{9DFEC7ED-3EA5-48E8-A216-2ECA2CD0568B}" type="parTrans" cxnId="{92DBC43B-CDFA-495D-9F7E-13E0C959A56F}">
      <dgm:prSet/>
      <dgm:spPr/>
      <dgm:t>
        <a:bodyPr/>
        <a:lstStyle/>
        <a:p>
          <a:endParaRPr lang="cs-CZ"/>
        </a:p>
      </dgm:t>
    </dgm:pt>
    <dgm:pt modelId="{A23B9F17-062A-4194-B844-BC17F72C0908}" type="sibTrans" cxnId="{92DBC43B-CDFA-495D-9F7E-13E0C959A56F}">
      <dgm:prSet/>
      <dgm:spPr/>
      <dgm:t>
        <a:bodyPr/>
        <a:lstStyle/>
        <a:p>
          <a:endParaRPr lang="cs-CZ"/>
        </a:p>
      </dgm:t>
    </dgm:pt>
    <dgm:pt modelId="{2CAEA7D6-84DE-47A1-BA74-F18335F688B3}">
      <dgm:prSet phldrT="[Text]" custT="1"/>
      <dgm:spPr/>
      <dgm:t>
        <a:bodyPr/>
        <a:lstStyle/>
        <a:p>
          <a:r>
            <a:rPr lang="cs-CZ" sz="1800" u="sng" dirty="0"/>
            <a:t>sběr dat</a:t>
          </a:r>
        </a:p>
      </dgm:t>
    </dgm:pt>
    <dgm:pt modelId="{BA1CC05F-B605-496E-BFF7-0D096BFFB629}" type="parTrans" cxnId="{E72CBE16-BFD8-452D-91E5-DE0CD00E1436}">
      <dgm:prSet/>
      <dgm:spPr/>
      <dgm:t>
        <a:bodyPr/>
        <a:lstStyle/>
        <a:p>
          <a:endParaRPr lang="cs-CZ"/>
        </a:p>
      </dgm:t>
    </dgm:pt>
    <dgm:pt modelId="{92E18588-D878-4BC0-B954-1A5432A3E3B4}" type="sibTrans" cxnId="{E72CBE16-BFD8-452D-91E5-DE0CD00E1436}">
      <dgm:prSet/>
      <dgm:spPr/>
      <dgm:t>
        <a:bodyPr/>
        <a:lstStyle/>
        <a:p>
          <a:endParaRPr lang="cs-CZ"/>
        </a:p>
      </dgm:t>
    </dgm:pt>
    <dgm:pt modelId="{0E432B61-AF91-43F4-8007-42BB12856A15}">
      <dgm:prSet phldrT="[Text]" custT="1"/>
      <dgm:spPr/>
      <dgm:t>
        <a:bodyPr/>
        <a:lstStyle/>
        <a:p>
          <a:r>
            <a:rPr lang="cs-CZ" sz="1600" u="sng" dirty="0"/>
            <a:t>analýza</a:t>
          </a:r>
          <a:r>
            <a:rPr lang="cs-CZ" sz="1600" dirty="0"/>
            <a:t> dat</a:t>
          </a:r>
        </a:p>
      </dgm:t>
    </dgm:pt>
    <dgm:pt modelId="{377D60D6-D62E-4070-9C54-C9873F0570B1}" type="parTrans" cxnId="{DA926136-C6F0-4BBE-8E56-95A69D9D0C22}">
      <dgm:prSet/>
      <dgm:spPr/>
      <dgm:t>
        <a:bodyPr/>
        <a:lstStyle/>
        <a:p>
          <a:endParaRPr lang="cs-CZ"/>
        </a:p>
      </dgm:t>
    </dgm:pt>
    <dgm:pt modelId="{23506B8E-3189-4C67-B5A5-BAB26E2AF013}" type="sibTrans" cxnId="{DA926136-C6F0-4BBE-8E56-95A69D9D0C22}">
      <dgm:prSet/>
      <dgm:spPr/>
      <dgm:t>
        <a:bodyPr/>
        <a:lstStyle/>
        <a:p>
          <a:endParaRPr lang="cs-CZ"/>
        </a:p>
      </dgm:t>
    </dgm:pt>
    <dgm:pt modelId="{12D18788-98AC-4F60-A0FD-B75FC55C93FC}">
      <dgm:prSet phldrT="[Text]" custT="1"/>
      <dgm:spPr/>
      <dgm:t>
        <a:bodyPr/>
        <a:lstStyle/>
        <a:p>
          <a:r>
            <a:rPr lang="cs-CZ" sz="1200" dirty="0"/>
            <a:t>Interpreta-</a:t>
          </a:r>
          <a:r>
            <a:rPr lang="cs-CZ" sz="1200" dirty="0" err="1"/>
            <a:t>ce</a:t>
          </a:r>
          <a:r>
            <a:rPr lang="cs-CZ" sz="1200" dirty="0"/>
            <a:t> </a:t>
          </a:r>
          <a:r>
            <a:rPr lang="cs-CZ" sz="1800" u="sng" dirty="0"/>
            <a:t>závěrů</a:t>
          </a:r>
        </a:p>
      </dgm:t>
    </dgm:pt>
    <dgm:pt modelId="{C1AEB607-BA5B-4A88-91AC-18ED4ADF4C32}" type="parTrans" cxnId="{EE3D64AD-6672-43F1-9885-C00F64C77E23}">
      <dgm:prSet/>
      <dgm:spPr/>
      <dgm:t>
        <a:bodyPr/>
        <a:lstStyle/>
        <a:p>
          <a:endParaRPr lang="cs-CZ"/>
        </a:p>
      </dgm:t>
    </dgm:pt>
    <dgm:pt modelId="{C904065E-4152-4E6C-9B4D-6ADD4C0C39F8}" type="sibTrans" cxnId="{EE3D64AD-6672-43F1-9885-C00F64C77E23}">
      <dgm:prSet/>
      <dgm:spPr/>
      <dgm:t>
        <a:bodyPr/>
        <a:lstStyle/>
        <a:p>
          <a:endParaRPr lang="cs-CZ"/>
        </a:p>
      </dgm:t>
    </dgm:pt>
    <dgm:pt modelId="{722B8713-4D79-4694-B401-180B4983617B}" type="pres">
      <dgm:prSet presAssocID="{BBEC2044-F1FD-4E55-95F2-D4FE1452446E}" presName="cycle" presStyleCnt="0">
        <dgm:presLayoutVars>
          <dgm:dir/>
          <dgm:resizeHandles val="exact"/>
        </dgm:presLayoutVars>
      </dgm:prSet>
      <dgm:spPr/>
    </dgm:pt>
    <dgm:pt modelId="{22B1E4DE-165F-4580-91AF-FE32C2216BD5}" type="pres">
      <dgm:prSet presAssocID="{DCEB3FAF-A214-4BC1-A599-EA1DAAB75F29}" presName="node" presStyleLbl="node1" presStyleIdx="0" presStyleCnt="6">
        <dgm:presLayoutVars>
          <dgm:bulletEnabled val="1"/>
        </dgm:presLayoutVars>
      </dgm:prSet>
      <dgm:spPr/>
    </dgm:pt>
    <dgm:pt modelId="{95627465-3FA5-4F95-A132-E6A10DC2DEE8}" type="pres">
      <dgm:prSet presAssocID="{E2EF6E27-2164-4B31-8725-E30CC373B453}" presName="sibTrans" presStyleLbl="sibTrans2D1" presStyleIdx="0" presStyleCnt="6"/>
      <dgm:spPr/>
    </dgm:pt>
    <dgm:pt modelId="{4C8310C6-E55D-4C49-8469-1353ADF19971}" type="pres">
      <dgm:prSet presAssocID="{E2EF6E27-2164-4B31-8725-E30CC373B453}" presName="connectorText" presStyleLbl="sibTrans2D1" presStyleIdx="0" presStyleCnt="6"/>
      <dgm:spPr/>
    </dgm:pt>
    <dgm:pt modelId="{330ACE7B-724A-4529-83C6-430DDD65577E}" type="pres">
      <dgm:prSet presAssocID="{5AED943C-9E62-455B-AE25-8D29711B776F}" presName="node" presStyleLbl="node1" presStyleIdx="1" presStyleCnt="6">
        <dgm:presLayoutVars>
          <dgm:bulletEnabled val="1"/>
        </dgm:presLayoutVars>
      </dgm:prSet>
      <dgm:spPr/>
    </dgm:pt>
    <dgm:pt modelId="{7FF98B63-1766-4067-8672-332C5A6929F9}" type="pres">
      <dgm:prSet presAssocID="{91FCFCA6-5DFD-42D5-8AEC-4CE0D1F646B7}" presName="sibTrans" presStyleLbl="sibTrans2D1" presStyleIdx="1" presStyleCnt="6"/>
      <dgm:spPr/>
    </dgm:pt>
    <dgm:pt modelId="{03AAAC52-4BA4-42A6-83A1-F67CADC07346}" type="pres">
      <dgm:prSet presAssocID="{91FCFCA6-5DFD-42D5-8AEC-4CE0D1F646B7}" presName="connectorText" presStyleLbl="sibTrans2D1" presStyleIdx="1" presStyleCnt="6"/>
      <dgm:spPr/>
    </dgm:pt>
    <dgm:pt modelId="{9F5627B7-2E6A-431B-A9C2-4EED58038EC0}" type="pres">
      <dgm:prSet presAssocID="{6FE602FC-1A37-41F7-A829-2C9DE43DF3D6}" presName="node" presStyleLbl="node1" presStyleIdx="2" presStyleCnt="6">
        <dgm:presLayoutVars>
          <dgm:bulletEnabled val="1"/>
        </dgm:presLayoutVars>
      </dgm:prSet>
      <dgm:spPr/>
    </dgm:pt>
    <dgm:pt modelId="{72A87B1E-F2ED-45E0-BA0B-9CFDA4A8FC63}" type="pres">
      <dgm:prSet presAssocID="{A23B9F17-062A-4194-B844-BC17F72C0908}" presName="sibTrans" presStyleLbl="sibTrans2D1" presStyleIdx="2" presStyleCnt="6"/>
      <dgm:spPr/>
    </dgm:pt>
    <dgm:pt modelId="{F0F2B53E-C3F7-43BE-AD65-94568EF233FF}" type="pres">
      <dgm:prSet presAssocID="{A23B9F17-062A-4194-B844-BC17F72C0908}" presName="connectorText" presStyleLbl="sibTrans2D1" presStyleIdx="2" presStyleCnt="6"/>
      <dgm:spPr/>
    </dgm:pt>
    <dgm:pt modelId="{1285D3B9-D2CA-477D-BB7E-04553EB2E998}" type="pres">
      <dgm:prSet presAssocID="{2CAEA7D6-84DE-47A1-BA74-F18335F688B3}" presName="node" presStyleLbl="node1" presStyleIdx="3" presStyleCnt="6">
        <dgm:presLayoutVars>
          <dgm:bulletEnabled val="1"/>
        </dgm:presLayoutVars>
      </dgm:prSet>
      <dgm:spPr/>
    </dgm:pt>
    <dgm:pt modelId="{9179579B-8D96-4D03-A9F1-66E403C7111C}" type="pres">
      <dgm:prSet presAssocID="{92E18588-D878-4BC0-B954-1A5432A3E3B4}" presName="sibTrans" presStyleLbl="sibTrans2D1" presStyleIdx="3" presStyleCnt="6"/>
      <dgm:spPr/>
    </dgm:pt>
    <dgm:pt modelId="{1FBAC307-49ED-478B-89CA-D0C17F5E8A13}" type="pres">
      <dgm:prSet presAssocID="{92E18588-D878-4BC0-B954-1A5432A3E3B4}" presName="connectorText" presStyleLbl="sibTrans2D1" presStyleIdx="3" presStyleCnt="6"/>
      <dgm:spPr/>
    </dgm:pt>
    <dgm:pt modelId="{770C5DDE-FFB9-45DF-B476-92C31792DCAF}" type="pres">
      <dgm:prSet presAssocID="{0E432B61-AF91-43F4-8007-42BB12856A15}" presName="node" presStyleLbl="node1" presStyleIdx="4" presStyleCnt="6">
        <dgm:presLayoutVars>
          <dgm:bulletEnabled val="1"/>
        </dgm:presLayoutVars>
      </dgm:prSet>
      <dgm:spPr/>
    </dgm:pt>
    <dgm:pt modelId="{7C1B07A6-3A68-43E5-93AD-6713424EE388}" type="pres">
      <dgm:prSet presAssocID="{23506B8E-3189-4C67-B5A5-BAB26E2AF013}" presName="sibTrans" presStyleLbl="sibTrans2D1" presStyleIdx="4" presStyleCnt="6"/>
      <dgm:spPr/>
    </dgm:pt>
    <dgm:pt modelId="{37611D12-1691-4B85-8D05-A849A275116C}" type="pres">
      <dgm:prSet presAssocID="{23506B8E-3189-4C67-B5A5-BAB26E2AF013}" presName="connectorText" presStyleLbl="sibTrans2D1" presStyleIdx="4" presStyleCnt="6"/>
      <dgm:spPr/>
    </dgm:pt>
    <dgm:pt modelId="{A16F929C-01E3-4372-B63F-6B8FC125E743}" type="pres">
      <dgm:prSet presAssocID="{12D18788-98AC-4F60-A0FD-B75FC55C93FC}" presName="node" presStyleLbl="node1" presStyleIdx="5" presStyleCnt="6">
        <dgm:presLayoutVars>
          <dgm:bulletEnabled val="1"/>
        </dgm:presLayoutVars>
      </dgm:prSet>
      <dgm:spPr/>
    </dgm:pt>
    <dgm:pt modelId="{6453C2DE-C77F-42BB-B66F-AB733B34D508}" type="pres">
      <dgm:prSet presAssocID="{C904065E-4152-4E6C-9B4D-6ADD4C0C39F8}" presName="sibTrans" presStyleLbl="sibTrans2D1" presStyleIdx="5" presStyleCnt="6"/>
      <dgm:spPr/>
    </dgm:pt>
    <dgm:pt modelId="{E2813486-1426-49C0-AE1B-C032C52B86EF}" type="pres">
      <dgm:prSet presAssocID="{C904065E-4152-4E6C-9B4D-6ADD4C0C39F8}" presName="connectorText" presStyleLbl="sibTrans2D1" presStyleIdx="5" presStyleCnt="6"/>
      <dgm:spPr/>
    </dgm:pt>
  </dgm:ptLst>
  <dgm:cxnLst>
    <dgm:cxn modelId="{25EF2003-E915-45E1-88D5-16A1B84BC40B}" type="presOf" srcId="{2CAEA7D6-84DE-47A1-BA74-F18335F688B3}" destId="{1285D3B9-D2CA-477D-BB7E-04553EB2E998}" srcOrd="0" destOrd="0" presId="urn:microsoft.com/office/officeart/2005/8/layout/cycle2"/>
    <dgm:cxn modelId="{BDE6FB06-B106-436C-B68C-9EE1E9985912}" type="presOf" srcId="{A23B9F17-062A-4194-B844-BC17F72C0908}" destId="{72A87B1E-F2ED-45E0-BA0B-9CFDA4A8FC63}" srcOrd="0" destOrd="0" presId="urn:microsoft.com/office/officeart/2005/8/layout/cycle2"/>
    <dgm:cxn modelId="{9317C215-DE49-41FF-9E73-EBFF62364320}" type="presOf" srcId="{C904065E-4152-4E6C-9B4D-6ADD4C0C39F8}" destId="{6453C2DE-C77F-42BB-B66F-AB733B34D508}" srcOrd="0" destOrd="0" presId="urn:microsoft.com/office/officeart/2005/8/layout/cycle2"/>
    <dgm:cxn modelId="{E72CBE16-BFD8-452D-91E5-DE0CD00E1436}" srcId="{BBEC2044-F1FD-4E55-95F2-D4FE1452446E}" destId="{2CAEA7D6-84DE-47A1-BA74-F18335F688B3}" srcOrd="3" destOrd="0" parTransId="{BA1CC05F-B605-496E-BFF7-0D096BFFB629}" sibTransId="{92E18588-D878-4BC0-B954-1A5432A3E3B4}"/>
    <dgm:cxn modelId="{29559328-6635-41A4-9A94-84077757B251}" type="presOf" srcId="{E2EF6E27-2164-4B31-8725-E30CC373B453}" destId="{95627465-3FA5-4F95-A132-E6A10DC2DEE8}" srcOrd="0" destOrd="0" presId="urn:microsoft.com/office/officeart/2005/8/layout/cycle2"/>
    <dgm:cxn modelId="{FD7A722D-EB88-4B6B-AB2E-546F5BFCC42A}" type="presOf" srcId="{DCEB3FAF-A214-4BC1-A599-EA1DAAB75F29}" destId="{22B1E4DE-165F-4580-91AF-FE32C2216BD5}" srcOrd="0" destOrd="0" presId="urn:microsoft.com/office/officeart/2005/8/layout/cycle2"/>
    <dgm:cxn modelId="{4B36422E-FF77-496F-A2E6-5ED6C14B1D99}" type="presOf" srcId="{23506B8E-3189-4C67-B5A5-BAB26E2AF013}" destId="{7C1B07A6-3A68-43E5-93AD-6713424EE388}" srcOrd="0" destOrd="0" presId="urn:microsoft.com/office/officeart/2005/8/layout/cycle2"/>
    <dgm:cxn modelId="{DA926136-C6F0-4BBE-8E56-95A69D9D0C22}" srcId="{BBEC2044-F1FD-4E55-95F2-D4FE1452446E}" destId="{0E432B61-AF91-43F4-8007-42BB12856A15}" srcOrd="4" destOrd="0" parTransId="{377D60D6-D62E-4070-9C54-C9873F0570B1}" sibTransId="{23506B8E-3189-4C67-B5A5-BAB26E2AF013}"/>
    <dgm:cxn modelId="{C92D8236-C444-4055-A2BE-8C5CD439D4C8}" type="presOf" srcId="{91FCFCA6-5DFD-42D5-8AEC-4CE0D1F646B7}" destId="{7FF98B63-1766-4067-8672-332C5A6929F9}" srcOrd="0" destOrd="0" presId="urn:microsoft.com/office/officeart/2005/8/layout/cycle2"/>
    <dgm:cxn modelId="{1466293B-5B74-48F0-94A1-5F93F38F41C7}" type="presOf" srcId="{E2EF6E27-2164-4B31-8725-E30CC373B453}" destId="{4C8310C6-E55D-4C49-8469-1353ADF19971}" srcOrd="1" destOrd="0" presId="urn:microsoft.com/office/officeart/2005/8/layout/cycle2"/>
    <dgm:cxn modelId="{92DBC43B-CDFA-495D-9F7E-13E0C959A56F}" srcId="{BBEC2044-F1FD-4E55-95F2-D4FE1452446E}" destId="{6FE602FC-1A37-41F7-A829-2C9DE43DF3D6}" srcOrd="2" destOrd="0" parTransId="{9DFEC7ED-3EA5-48E8-A216-2ECA2CD0568B}" sibTransId="{A23B9F17-062A-4194-B844-BC17F72C0908}"/>
    <dgm:cxn modelId="{86F2376A-782F-484A-8930-5D76BF3E4B5C}" type="presOf" srcId="{C904065E-4152-4E6C-9B4D-6ADD4C0C39F8}" destId="{E2813486-1426-49C0-AE1B-C032C52B86EF}" srcOrd="1" destOrd="0" presId="urn:microsoft.com/office/officeart/2005/8/layout/cycle2"/>
    <dgm:cxn modelId="{3D08E079-3A8D-4300-9798-804BAD0D8EEA}" type="presOf" srcId="{A23B9F17-062A-4194-B844-BC17F72C0908}" destId="{F0F2B53E-C3F7-43BE-AD65-94568EF233FF}" srcOrd="1" destOrd="0" presId="urn:microsoft.com/office/officeart/2005/8/layout/cycle2"/>
    <dgm:cxn modelId="{1ABCE57E-0D22-4434-99CC-9D49AEC54599}" type="presOf" srcId="{0E432B61-AF91-43F4-8007-42BB12856A15}" destId="{770C5DDE-FFB9-45DF-B476-92C31792DCAF}" srcOrd="0" destOrd="0" presId="urn:microsoft.com/office/officeart/2005/8/layout/cycle2"/>
    <dgm:cxn modelId="{E8CC1584-438F-4856-BF88-BBA2BF1F6167}" type="presOf" srcId="{23506B8E-3189-4C67-B5A5-BAB26E2AF013}" destId="{37611D12-1691-4B85-8D05-A849A275116C}" srcOrd="1" destOrd="0" presId="urn:microsoft.com/office/officeart/2005/8/layout/cycle2"/>
    <dgm:cxn modelId="{D893238D-3D53-4620-B984-4E75A32FAD40}" type="presOf" srcId="{5AED943C-9E62-455B-AE25-8D29711B776F}" destId="{330ACE7B-724A-4529-83C6-430DDD65577E}" srcOrd="0" destOrd="0" presId="urn:microsoft.com/office/officeart/2005/8/layout/cycle2"/>
    <dgm:cxn modelId="{04B2F793-4110-4DF8-ADE4-6735EB4DB5F9}" srcId="{BBEC2044-F1FD-4E55-95F2-D4FE1452446E}" destId="{5AED943C-9E62-455B-AE25-8D29711B776F}" srcOrd="1" destOrd="0" parTransId="{63D47245-5BFB-45CB-81AF-ED5A51B50A03}" sibTransId="{91FCFCA6-5DFD-42D5-8AEC-4CE0D1F646B7}"/>
    <dgm:cxn modelId="{CB15FE94-87A9-434C-8B88-20E964608F85}" type="presOf" srcId="{BBEC2044-F1FD-4E55-95F2-D4FE1452446E}" destId="{722B8713-4D79-4694-B401-180B4983617B}" srcOrd="0" destOrd="0" presId="urn:microsoft.com/office/officeart/2005/8/layout/cycle2"/>
    <dgm:cxn modelId="{55908F95-F940-4E46-ACEE-8A290F52B7E5}" type="presOf" srcId="{6FE602FC-1A37-41F7-A829-2C9DE43DF3D6}" destId="{9F5627B7-2E6A-431B-A9C2-4EED58038EC0}" srcOrd="0" destOrd="0" presId="urn:microsoft.com/office/officeart/2005/8/layout/cycle2"/>
    <dgm:cxn modelId="{EE3D64AD-6672-43F1-9885-C00F64C77E23}" srcId="{BBEC2044-F1FD-4E55-95F2-D4FE1452446E}" destId="{12D18788-98AC-4F60-A0FD-B75FC55C93FC}" srcOrd="5" destOrd="0" parTransId="{C1AEB607-BA5B-4A88-91AC-18ED4ADF4C32}" sibTransId="{C904065E-4152-4E6C-9B4D-6ADD4C0C39F8}"/>
    <dgm:cxn modelId="{93EC7BB4-B817-4006-99B0-AEAF6C382FD3}" type="presOf" srcId="{92E18588-D878-4BC0-B954-1A5432A3E3B4}" destId="{9179579B-8D96-4D03-A9F1-66E403C7111C}" srcOrd="0" destOrd="0" presId="urn:microsoft.com/office/officeart/2005/8/layout/cycle2"/>
    <dgm:cxn modelId="{0CE662CC-0057-4FBB-84CF-ED65982FF54C}" type="presOf" srcId="{12D18788-98AC-4F60-A0FD-B75FC55C93FC}" destId="{A16F929C-01E3-4372-B63F-6B8FC125E743}" srcOrd="0" destOrd="0" presId="urn:microsoft.com/office/officeart/2005/8/layout/cycle2"/>
    <dgm:cxn modelId="{01DAC8D7-8034-4712-81E1-2B3005EE31D9}" srcId="{BBEC2044-F1FD-4E55-95F2-D4FE1452446E}" destId="{DCEB3FAF-A214-4BC1-A599-EA1DAAB75F29}" srcOrd="0" destOrd="0" parTransId="{E6C05CBC-9FDE-45E7-843F-74D82DE3400F}" sibTransId="{E2EF6E27-2164-4B31-8725-E30CC373B453}"/>
    <dgm:cxn modelId="{8B0120E7-1D4B-4E91-8C0E-89A0B1565E99}" type="presOf" srcId="{92E18588-D878-4BC0-B954-1A5432A3E3B4}" destId="{1FBAC307-49ED-478B-89CA-D0C17F5E8A13}" srcOrd="1" destOrd="0" presId="urn:microsoft.com/office/officeart/2005/8/layout/cycle2"/>
    <dgm:cxn modelId="{C10587FA-EA15-474E-A14F-209B9076FC29}" type="presOf" srcId="{91FCFCA6-5DFD-42D5-8AEC-4CE0D1F646B7}" destId="{03AAAC52-4BA4-42A6-83A1-F67CADC07346}" srcOrd="1" destOrd="0" presId="urn:microsoft.com/office/officeart/2005/8/layout/cycle2"/>
    <dgm:cxn modelId="{E938FB01-A0CC-4CDD-9829-88EB38578A12}" type="presParOf" srcId="{722B8713-4D79-4694-B401-180B4983617B}" destId="{22B1E4DE-165F-4580-91AF-FE32C2216BD5}" srcOrd="0" destOrd="0" presId="urn:microsoft.com/office/officeart/2005/8/layout/cycle2"/>
    <dgm:cxn modelId="{07BF1890-A8EB-461C-BE79-3D0F6E330803}" type="presParOf" srcId="{722B8713-4D79-4694-B401-180B4983617B}" destId="{95627465-3FA5-4F95-A132-E6A10DC2DEE8}" srcOrd="1" destOrd="0" presId="urn:microsoft.com/office/officeart/2005/8/layout/cycle2"/>
    <dgm:cxn modelId="{6DA48112-DB90-430B-8B4C-911910AE45D5}" type="presParOf" srcId="{95627465-3FA5-4F95-A132-E6A10DC2DEE8}" destId="{4C8310C6-E55D-4C49-8469-1353ADF19971}" srcOrd="0" destOrd="0" presId="urn:microsoft.com/office/officeart/2005/8/layout/cycle2"/>
    <dgm:cxn modelId="{A1FD934C-6836-41FA-BE86-731AB2F26D7C}" type="presParOf" srcId="{722B8713-4D79-4694-B401-180B4983617B}" destId="{330ACE7B-724A-4529-83C6-430DDD65577E}" srcOrd="2" destOrd="0" presId="urn:microsoft.com/office/officeart/2005/8/layout/cycle2"/>
    <dgm:cxn modelId="{35C04F6E-972D-44E0-9937-9FDCC8D4AA68}" type="presParOf" srcId="{722B8713-4D79-4694-B401-180B4983617B}" destId="{7FF98B63-1766-4067-8672-332C5A6929F9}" srcOrd="3" destOrd="0" presId="urn:microsoft.com/office/officeart/2005/8/layout/cycle2"/>
    <dgm:cxn modelId="{BFE85AF9-6F66-43C7-84D9-C8376CA31F70}" type="presParOf" srcId="{7FF98B63-1766-4067-8672-332C5A6929F9}" destId="{03AAAC52-4BA4-42A6-83A1-F67CADC07346}" srcOrd="0" destOrd="0" presId="urn:microsoft.com/office/officeart/2005/8/layout/cycle2"/>
    <dgm:cxn modelId="{C4C5318B-B7BB-481A-A146-F0FD3FE9136B}" type="presParOf" srcId="{722B8713-4D79-4694-B401-180B4983617B}" destId="{9F5627B7-2E6A-431B-A9C2-4EED58038EC0}" srcOrd="4" destOrd="0" presId="urn:microsoft.com/office/officeart/2005/8/layout/cycle2"/>
    <dgm:cxn modelId="{3497E2B0-CF46-44BA-A610-52BDD71EF1DA}" type="presParOf" srcId="{722B8713-4D79-4694-B401-180B4983617B}" destId="{72A87B1E-F2ED-45E0-BA0B-9CFDA4A8FC63}" srcOrd="5" destOrd="0" presId="urn:microsoft.com/office/officeart/2005/8/layout/cycle2"/>
    <dgm:cxn modelId="{E5DF436D-559A-4611-9A45-B350644A74B8}" type="presParOf" srcId="{72A87B1E-F2ED-45E0-BA0B-9CFDA4A8FC63}" destId="{F0F2B53E-C3F7-43BE-AD65-94568EF233FF}" srcOrd="0" destOrd="0" presId="urn:microsoft.com/office/officeart/2005/8/layout/cycle2"/>
    <dgm:cxn modelId="{17143DB1-0F55-4805-AE08-5306720D6191}" type="presParOf" srcId="{722B8713-4D79-4694-B401-180B4983617B}" destId="{1285D3B9-D2CA-477D-BB7E-04553EB2E998}" srcOrd="6" destOrd="0" presId="urn:microsoft.com/office/officeart/2005/8/layout/cycle2"/>
    <dgm:cxn modelId="{58BF52BB-2812-4252-AE75-D632A9EE5B15}" type="presParOf" srcId="{722B8713-4D79-4694-B401-180B4983617B}" destId="{9179579B-8D96-4D03-A9F1-66E403C7111C}" srcOrd="7" destOrd="0" presId="urn:microsoft.com/office/officeart/2005/8/layout/cycle2"/>
    <dgm:cxn modelId="{573672F0-886E-4270-B411-B229F8963EA5}" type="presParOf" srcId="{9179579B-8D96-4D03-A9F1-66E403C7111C}" destId="{1FBAC307-49ED-478B-89CA-D0C17F5E8A13}" srcOrd="0" destOrd="0" presId="urn:microsoft.com/office/officeart/2005/8/layout/cycle2"/>
    <dgm:cxn modelId="{6E12846A-9A48-46D6-889F-5FCA3189D347}" type="presParOf" srcId="{722B8713-4D79-4694-B401-180B4983617B}" destId="{770C5DDE-FFB9-45DF-B476-92C31792DCAF}" srcOrd="8" destOrd="0" presId="urn:microsoft.com/office/officeart/2005/8/layout/cycle2"/>
    <dgm:cxn modelId="{F4D48559-C238-49BA-BF22-6BE6EDA99C59}" type="presParOf" srcId="{722B8713-4D79-4694-B401-180B4983617B}" destId="{7C1B07A6-3A68-43E5-93AD-6713424EE388}" srcOrd="9" destOrd="0" presId="urn:microsoft.com/office/officeart/2005/8/layout/cycle2"/>
    <dgm:cxn modelId="{D069888E-2E51-48D5-8671-EBF0915D9193}" type="presParOf" srcId="{7C1B07A6-3A68-43E5-93AD-6713424EE388}" destId="{37611D12-1691-4B85-8D05-A849A275116C}" srcOrd="0" destOrd="0" presId="urn:microsoft.com/office/officeart/2005/8/layout/cycle2"/>
    <dgm:cxn modelId="{EA177C3F-59B0-4014-9A0F-665BD2525FDD}" type="presParOf" srcId="{722B8713-4D79-4694-B401-180B4983617B}" destId="{A16F929C-01E3-4372-B63F-6B8FC125E743}" srcOrd="10" destOrd="0" presId="urn:microsoft.com/office/officeart/2005/8/layout/cycle2"/>
    <dgm:cxn modelId="{DFE9D5A6-8998-473B-A12E-565815DF6190}" type="presParOf" srcId="{722B8713-4D79-4694-B401-180B4983617B}" destId="{6453C2DE-C77F-42BB-B66F-AB733B34D508}" srcOrd="11" destOrd="0" presId="urn:microsoft.com/office/officeart/2005/8/layout/cycle2"/>
    <dgm:cxn modelId="{8DCB514D-0DFE-45F4-818D-B8668C22B3FD}" type="presParOf" srcId="{6453C2DE-C77F-42BB-B66F-AB733B34D508}" destId="{E2813486-1426-49C0-AE1B-C032C52B86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1E4DE-165F-4580-91AF-FE32C2216BD5}">
      <dsp:nvSpPr>
        <dsp:cNvPr id="0" name=""/>
        <dsp:cNvSpPr/>
      </dsp:nvSpPr>
      <dsp:spPr>
        <a:xfrm>
          <a:off x="3550220" y="1185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 dirty="0" err="1"/>
            <a:t>Teore</a:t>
          </a:r>
          <a:r>
            <a:rPr lang="cs-CZ" sz="1800" u="sng" kern="1200" dirty="0"/>
            <a:t>-</a:t>
          </a:r>
          <a:r>
            <a:rPr lang="cs-CZ" sz="1800" u="sng" kern="1200" dirty="0" err="1"/>
            <a:t>tický</a:t>
          </a:r>
          <a:r>
            <a:rPr lang="cs-CZ" sz="1800" kern="1200" dirty="0"/>
            <a:t> rámec</a:t>
          </a:r>
        </a:p>
      </dsp:txBody>
      <dsp:txXfrm>
        <a:off x="3715581" y="166546"/>
        <a:ext cx="798436" cy="798436"/>
      </dsp:txXfrm>
    </dsp:sp>
    <dsp:sp modelId="{95627465-3FA5-4F95-A132-E6A10DC2DEE8}">
      <dsp:nvSpPr>
        <dsp:cNvPr id="0" name=""/>
        <dsp:cNvSpPr/>
      </dsp:nvSpPr>
      <dsp:spPr>
        <a:xfrm rot="1800000">
          <a:off x="4691801" y="795262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4697851" y="848900"/>
        <a:ext cx="210749" cy="228655"/>
      </dsp:txXfrm>
    </dsp:sp>
    <dsp:sp modelId="{330ACE7B-724A-4529-83C6-430DDD65577E}">
      <dsp:nvSpPr>
        <dsp:cNvPr id="0" name=""/>
        <dsp:cNvSpPr/>
      </dsp:nvSpPr>
      <dsp:spPr>
        <a:xfrm>
          <a:off x="5020053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Formula</a:t>
          </a:r>
          <a:r>
            <a:rPr lang="cs-CZ" sz="1400" kern="1200" dirty="0"/>
            <a:t>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ce</a:t>
          </a:r>
          <a:r>
            <a:rPr lang="cs-CZ" sz="1400" kern="1200" dirty="0"/>
            <a:t> </a:t>
          </a:r>
          <a:r>
            <a:rPr lang="cs-CZ" sz="1600" u="sng" kern="1200" dirty="0"/>
            <a:t>hypotéz</a:t>
          </a:r>
        </a:p>
      </dsp:txBody>
      <dsp:txXfrm>
        <a:off x="5185414" y="1015154"/>
        <a:ext cx="798436" cy="798436"/>
      </dsp:txXfrm>
    </dsp:sp>
    <dsp:sp modelId="{7FF98B63-1766-4067-8672-332C5A6929F9}">
      <dsp:nvSpPr>
        <dsp:cNvPr id="0" name=""/>
        <dsp:cNvSpPr/>
      </dsp:nvSpPr>
      <dsp:spPr>
        <a:xfrm rot="5400000">
          <a:off x="5434097" y="2063915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5479258" y="2094973"/>
        <a:ext cx="210749" cy="228655"/>
      </dsp:txXfrm>
    </dsp:sp>
    <dsp:sp modelId="{9F5627B7-2E6A-431B-A9C2-4EED58038EC0}">
      <dsp:nvSpPr>
        <dsp:cNvPr id="0" name=""/>
        <dsp:cNvSpPr/>
      </dsp:nvSpPr>
      <dsp:spPr>
        <a:xfrm>
          <a:off x="5020053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konstrukce </a:t>
          </a:r>
          <a:r>
            <a:rPr lang="cs-CZ" sz="1600" u="sng" kern="1200" dirty="0"/>
            <a:t>nástrojů</a:t>
          </a:r>
          <a:r>
            <a:rPr lang="cs-CZ" sz="1800" kern="1200" dirty="0"/>
            <a:t> </a:t>
          </a:r>
          <a:r>
            <a:rPr lang="cs-CZ" sz="1400" kern="1200" dirty="0"/>
            <a:t>pro sběr dat</a:t>
          </a:r>
        </a:p>
      </dsp:txBody>
      <dsp:txXfrm>
        <a:off x="5185414" y="2712371"/>
        <a:ext cx="798436" cy="798436"/>
      </dsp:txXfrm>
    </dsp:sp>
    <dsp:sp modelId="{72A87B1E-F2ED-45E0-BA0B-9CFDA4A8FC63}">
      <dsp:nvSpPr>
        <dsp:cNvPr id="0" name=""/>
        <dsp:cNvSpPr/>
      </dsp:nvSpPr>
      <dsp:spPr>
        <a:xfrm rot="9000000">
          <a:off x="4706560" y="334108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4790831" y="3394726"/>
        <a:ext cx="210749" cy="228655"/>
      </dsp:txXfrm>
    </dsp:sp>
    <dsp:sp modelId="{1285D3B9-D2CA-477D-BB7E-04553EB2E998}">
      <dsp:nvSpPr>
        <dsp:cNvPr id="0" name=""/>
        <dsp:cNvSpPr/>
      </dsp:nvSpPr>
      <dsp:spPr>
        <a:xfrm>
          <a:off x="3550220" y="3395618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 dirty="0"/>
            <a:t>sběr dat</a:t>
          </a:r>
        </a:p>
      </dsp:txBody>
      <dsp:txXfrm>
        <a:off x="3715581" y="3560979"/>
        <a:ext cx="798436" cy="798436"/>
      </dsp:txXfrm>
    </dsp:sp>
    <dsp:sp modelId="{9179579B-8D96-4D03-A9F1-66E403C7111C}">
      <dsp:nvSpPr>
        <dsp:cNvPr id="0" name=""/>
        <dsp:cNvSpPr/>
      </dsp:nvSpPr>
      <dsp:spPr>
        <a:xfrm rot="12600000">
          <a:off x="3236727" y="334960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3320998" y="3448406"/>
        <a:ext cx="210749" cy="228655"/>
      </dsp:txXfrm>
    </dsp:sp>
    <dsp:sp modelId="{770C5DDE-FFB9-45DF-B476-92C31792DCAF}">
      <dsp:nvSpPr>
        <dsp:cNvPr id="0" name=""/>
        <dsp:cNvSpPr/>
      </dsp:nvSpPr>
      <dsp:spPr>
        <a:xfrm>
          <a:off x="2080387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u="sng" kern="1200" dirty="0"/>
            <a:t>analýza</a:t>
          </a:r>
          <a:r>
            <a:rPr lang="cs-CZ" sz="1600" kern="1200" dirty="0"/>
            <a:t> dat</a:t>
          </a:r>
        </a:p>
      </dsp:txBody>
      <dsp:txXfrm>
        <a:off x="2245748" y="2712371"/>
        <a:ext cx="798436" cy="798436"/>
      </dsp:txXfrm>
    </dsp:sp>
    <dsp:sp modelId="{7C1B07A6-3A68-43E5-93AD-6713424EE388}">
      <dsp:nvSpPr>
        <dsp:cNvPr id="0" name=""/>
        <dsp:cNvSpPr/>
      </dsp:nvSpPr>
      <dsp:spPr>
        <a:xfrm rot="16200000">
          <a:off x="2494431" y="2080956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2539592" y="2202335"/>
        <a:ext cx="210749" cy="228655"/>
      </dsp:txXfrm>
    </dsp:sp>
    <dsp:sp modelId="{A16F929C-01E3-4372-B63F-6B8FC125E743}">
      <dsp:nvSpPr>
        <dsp:cNvPr id="0" name=""/>
        <dsp:cNvSpPr/>
      </dsp:nvSpPr>
      <dsp:spPr>
        <a:xfrm>
          <a:off x="2080387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Interpreta-</a:t>
          </a:r>
          <a:r>
            <a:rPr lang="cs-CZ" sz="1200" kern="1200" dirty="0" err="1"/>
            <a:t>ce</a:t>
          </a:r>
          <a:r>
            <a:rPr lang="cs-CZ" sz="1200" kern="1200" dirty="0"/>
            <a:t> </a:t>
          </a:r>
          <a:r>
            <a:rPr lang="cs-CZ" sz="1800" u="sng" kern="1200" dirty="0"/>
            <a:t>závěrů</a:t>
          </a:r>
        </a:p>
      </dsp:txBody>
      <dsp:txXfrm>
        <a:off x="2245748" y="1015154"/>
        <a:ext cx="798436" cy="798436"/>
      </dsp:txXfrm>
    </dsp:sp>
    <dsp:sp modelId="{6453C2DE-C77F-42BB-B66F-AB733B34D508}">
      <dsp:nvSpPr>
        <dsp:cNvPr id="0" name=""/>
        <dsp:cNvSpPr/>
      </dsp:nvSpPr>
      <dsp:spPr>
        <a:xfrm rot="19800000">
          <a:off x="3221968" y="803783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228018" y="902581"/>
        <a:ext cx="210749" cy="228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F423-485D-4604-8AF6-640C378B0AD1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950B6-70A6-4C75-8197-B33BA47FF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5C85-6F78-4F43-89D0-ED2FE16A616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63DF-8543-4169-B520-CAFFA718384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5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7189-D800-4F5A-B7E6-BC21624328A9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B0D5-B484-4A69-9F06-5BCFB42B7C2E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6CBC-D050-46E6-8E6B-C0471969A5CE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232-FD34-4A40-9682-49407F37244F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C77-2899-45C8-AF71-42FBD459B7AE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4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C4B-7576-4688-8516-10C0F23DDB5D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805-A80C-4D45-8AD8-E55B216177F9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E3CA-D3B0-4356-9DE2-63291527CC39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9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D58-E11D-48E2-A28D-11806659AA6C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B674-CA68-4DE1-A596-4B0457306B30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37712-F40D-4956-A579-3F29E88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1" y="609600"/>
            <a:ext cx="882537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546" y="32951"/>
            <a:ext cx="8229600" cy="57664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Hypotézy by měly: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946" y="914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Mít schopnost vysvětlovat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Formulovat očekávaný vztah (příp. směr vztahu)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Být empiricky ověřitelné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Být formulovány co možná nejjednodušeji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Vztahovat se k obecným, ne specifickým jevům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Být hodnotově neutrální</a:t>
            </a:r>
            <a:endParaRPr lang="en-US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E650EC-F344-4951-ABC7-7BAA28B83D2E}"/>
              </a:ext>
            </a:extLst>
          </p:cNvPr>
          <p:cNvSpPr txBox="1"/>
          <p:nvPr/>
        </p:nvSpPr>
        <p:spPr>
          <a:xfrm>
            <a:off x="8658196" y="6583362"/>
            <a:ext cx="60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40m</a:t>
            </a:r>
          </a:p>
        </p:txBody>
      </p:sp>
    </p:spTree>
    <p:extLst>
      <p:ext uri="{BB962C8B-B14F-4D97-AF65-F5344CB8AC3E}">
        <p14:creationId xmlns:p14="http://schemas.microsoft.com/office/powerpoint/2010/main" val="344766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cs-CZ" sz="3600" b="1" dirty="0"/>
              <a:t>Koncept – indikátor – proměnná - znak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477000"/>
          </a:xfrm>
        </p:spPr>
        <p:txBody>
          <a:bodyPr>
            <a:noAutofit/>
          </a:bodyPr>
          <a:lstStyle/>
          <a:p>
            <a:r>
              <a:rPr lang="cs-CZ" sz="2600" dirty="0"/>
              <a:t>Člověk je nositelem vlastností</a:t>
            </a:r>
          </a:p>
          <a:p>
            <a:r>
              <a:rPr lang="cs-CZ" sz="2600" dirty="0"/>
              <a:t>Vlastnosti jsou konceptualizovány</a:t>
            </a:r>
          </a:p>
          <a:p>
            <a:r>
              <a:rPr lang="cs-CZ" sz="2600" dirty="0"/>
              <a:t>Dimenze je specifický aspekt konceptu</a:t>
            </a:r>
          </a:p>
          <a:p>
            <a:r>
              <a:rPr lang="cs-CZ" sz="2600" dirty="0"/>
              <a:t>Proměnná (znak): je symbolické vyjádření vlastnosti (člověka)</a:t>
            </a:r>
          </a:p>
          <a:p>
            <a:r>
              <a:rPr lang="cs-CZ" sz="2600" dirty="0"/>
              <a:t>Proměnná je měřitelná dimenze pojmu / konceptu</a:t>
            </a:r>
          </a:p>
          <a:p>
            <a:endParaRPr lang="cs-CZ" sz="2600" dirty="0"/>
          </a:p>
          <a:p>
            <a:r>
              <a:rPr lang="cs-CZ" sz="2600" dirty="0"/>
              <a:t>Příklad:</a:t>
            </a:r>
          </a:p>
          <a:p>
            <a:pPr lvl="1"/>
            <a:r>
              <a:rPr lang="cs-CZ" sz="2600" dirty="0"/>
              <a:t>Koncept: religiozita</a:t>
            </a:r>
          </a:p>
          <a:p>
            <a:pPr lvl="1"/>
            <a:r>
              <a:rPr lang="cs-CZ" sz="2600" dirty="0"/>
              <a:t>Dimenze: víra, rituály, zbožnost, vědění, chování</a:t>
            </a:r>
          </a:p>
          <a:p>
            <a:pPr lvl="1"/>
            <a:r>
              <a:rPr lang="cs-CZ" sz="2600" dirty="0"/>
              <a:t>Proměnné vycházejí z dimenzí konceptu a vyjadřují</a:t>
            </a:r>
          </a:p>
          <a:p>
            <a:pPr lvl="2"/>
            <a:r>
              <a:rPr lang="cs-CZ" sz="2600" dirty="0"/>
              <a:t>stavy vlastnosti svými hodnotami</a:t>
            </a:r>
          </a:p>
          <a:p>
            <a:pPr lvl="2"/>
            <a:r>
              <a:rPr lang="cs-CZ" sz="2600" dirty="0"/>
              <a:t>vztahy mezi stavy vlastnosti relacemi mezi svými hodnotami</a:t>
            </a:r>
          </a:p>
        </p:txBody>
      </p:sp>
    </p:spTree>
    <p:extLst>
      <p:ext uri="{BB962C8B-B14F-4D97-AF65-F5344CB8AC3E}">
        <p14:creationId xmlns:p14="http://schemas.microsoft.com/office/powerpoint/2010/main" val="287984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cs-CZ" sz="3200" b="1" dirty="0"/>
              <a:t>Problém měření: Operacionalizace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838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Operacionalizace: jak měřit zvolený, definovaný koncept</a:t>
            </a:r>
          </a:p>
          <a:p>
            <a:endParaRPr lang="cs-CZ" sz="2400" i="1" dirty="0"/>
          </a:p>
          <a:p>
            <a:r>
              <a:rPr lang="cs-CZ" sz="2400" i="1" dirty="0"/>
              <a:t>Formální definice:</a:t>
            </a:r>
            <a:r>
              <a:rPr lang="cs-CZ" sz="2400" dirty="0"/>
              <a:t> </a:t>
            </a:r>
          </a:p>
          <a:p>
            <a:pPr marL="361950" indent="0">
              <a:buNone/>
              <a:tabLst>
                <a:tab pos="361950" algn="l"/>
              </a:tabLst>
            </a:pPr>
            <a:r>
              <a:rPr lang="cs-CZ" sz="2400" dirty="0"/>
              <a:t>Proces stanovení konkrétních výzkumných procedur, které povedou k empirickým pozorováním zvolených jevů (konceptů), která budou tyto koncepty reprezentovat ve výzkumu</a:t>
            </a:r>
          </a:p>
          <a:p>
            <a:endParaRPr lang="cs-CZ" sz="2400" i="1" dirty="0"/>
          </a:p>
          <a:p>
            <a:r>
              <a:rPr lang="cs-CZ" sz="2400" i="1" dirty="0"/>
              <a:t>Věcná definice:</a:t>
            </a:r>
          </a:p>
          <a:p>
            <a:pPr marL="36195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Převod neměřitelných jevů a konceptů do měřitelných znaků a indikátorů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000" dirty="0"/>
              <a:t>Výsledkem je operacionální definice konceptu - v termínech znaků a indikátorů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35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cs-CZ" sz="3600" b="1" dirty="0"/>
              <a:t>Operacionalizace a indikátor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2900" i="1" dirty="0"/>
              <a:t>Operacionalizace</a:t>
            </a:r>
            <a:r>
              <a:rPr lang="cs-CZ" sz="2900" dirty="0"/>
              <a:t> je procedurou převedení pojmů z teoretického do výzkumného jazyka.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900" dirty="0"/>
          </a:p>
          <a:p>
            <a:pPr lvl="1">
              <a:lnSpc>
                <a:spcPct val="120000"/>
              </a:lnSpc>
            </a:pPr>
            <a:r>
              <a:rPr lang="cs-CZ" sz="2900" dirty="0"/>
              <a:t>Operacionální definice = překlad teoretického pojmu do observačního jazyka. </a:t>
            </a:r>
          </a:p>
          <a:p>
            <a:pPr lvl="1">
              <a:lnSpc>
                <a:spcPct val="120000"/>
              </a:lnSpc>
            </a:pPr>
            <a:r>
              <a:rPr lang="cs-CZ" sz="2900" dirty="0"/>
              <a:t>Operacionalizovat pojem/jev znamená najít jeho empirické krytí.</a:t>
            </a:r>
          </a:p>
          <a:p>
            <a:pPr lvl="2">
              <a:lnSpc>
                <a:spcPct val="120000"/>
              </a:lnSpc>
            </a:pPr>
            <a:r>
              <a:rPr lang="cs-CZ" altLang="cs-CZ" sz="2900" dirty="0"/>
              <a:t>koncept je vyjádřen popisem operací, kterými bude měřen</a:t>
            </a:r>
          </a:p>
          <a:p>
            <a:pPr lvl="2">
              <a:lnSpc>
                <a:spcPct val="120000"/>
              </a:lnSpc>
            </a:pPr>
            <a:r>
              <a:rPr lang="cs-CZ" altLang="cs-CZ" sz="2900" dirty="0"/>
              <a:t>nevysvětluje, co je zkoumaný předmět, ale </a:t>
            </a:r>
            <a:r>
              <a:rPr lang="cs-CZ" altLang="cs-CZ" sz="2900" u="sng" dirty="0"/>
              <a:t>dává nám návod, jak poznat co to je</a:t>
            </a:r>
            <a:endParaRPr lang="cs-CZ" sz="2900" u="sng" dirty="0"/>
          </a:p>
          <a:p>
            <a:pPr eaLnBrk="1" hangingPunct="1">
              <a:lnSpc>
                <a:spcPct val="120000"/>
              </a:lnSpc>
            </a:pPr>
            <a:endParaRPr lang="cs-CZ" sz="2900" dirty="0"/>
          </a:p>
          <a:p>
            <a:pPr eaLnBrk="1" hangingPunct="1">
              <a:lnSpc>
                <a:spcPct val="120000"/>
              </a:lnSpc>
            </a:pPr>
            <a:r>
              <a:rPr lang="cs-CZ" sz="2900" i="1" dirty="0"/>
              <a:t>Příklad romské etnicity</a:t>
            </a:r>
          </a:p>
          <a:p>
            <a:pPr eaLnBrk="1" hangingPunct="1">
              <a:lnSpc>
                <a:spcPct val="120000"/>
              </a:lnSpc>
            </a:pPr>
            <a:endParaRPr lang="cs-CZ" sz="2900" i="1" dirty="0"/>
          </a:p>
          <a:p>
            <a:pPr eaLnBrk="1" hangingPunct="1">
              <a:lnSpc>
                <a:spcPct val="120000"/>
              </a:lnSpc>
            </a:pPr>
            <a:r>
              <a:rPr lang="cs-CZ" sz="2900" i="1" dirty="0"/>
              <a:t>Indikátor</a:t>
            </a:r>
            <a:r>
              <a:rPr lang="cs-CZ" sz="2900" dirty="0"/>
              <a:t> reprezentuje studovaný fenomén, neboť (nejen) v sociálních vědách často pozorujeme a měříme nepřímo.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cs-CZ" sz="2900" dirty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sz="2900" dirty="0"/>
              <a:t>Vzdálenost mezi indikátorem a jevem může být velká – riziko zkreslení je pak značné (jak je možné např. empiricky uchopit globalizaci?) </a:t>
            </a:r>
          </a:p>
          <a:p>
            <a:pPr>
              <a:lnSpc>
                <a:spcPct val="80000"/>
              </a:lnSpc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2479055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648201" cy="678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"/>
            <a:ext cx="4419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2" y="32951"/>
            <a:ext cx="8229600" cy="65284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Pravidla operacionalizace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2" y="914400"/>
            <a:ext cx="8229600" cy="4983163"/>
          </a:xfrm>
        </p:spPr>
        <p:txBody>
          <a:bodyPr>
            <a:normAutofit/>
          </a:bodyPr>
          <a:lstStyle/>
          <a:p>
            <a:r>
              <a:rPr lang="cs-CZ" sz="2400" dirty="0"/>
              <a:t>Pravidlo č. 1: používejte osvědčené měřicí instrumenty</a:t>
            </a:r>
          </a:p>
          <a:p>
            <a:pPr lvl="1"/>
            <a:r>
              <a:rPr lang="cs-CZ" sz="2000" dirty="0"/>
              <a:t>věk</a:t>
            </a:r>
          </a:p>
          <a:p>
            <a:pPr lvl="1"/>
            <a:r>
              <a:rPr lang="cs-CZ" sz="2000" dirty="0"/>
              <a:t>vzdělání</a:t>
            </a:r>
          </a:p>
          <a:p>
            <a:pPr lvl="1"/>
            <a:r>
              <a:rPr lang="cs-CZ" sz="2000" dirty="0"/>
              <a:t>příjem</a:t>
            </a:r>
          </a:p>
          <a:p>
            <a:pPr lvl="1"/>
            <a:r>
              <a:rPr lang="cs-CZ" sz="2000" dirty="0"/>
              <a:t>sociální třída</a:t>
            </a:r>
          </a:p>
          <a:p>
            <a:pPr lvl="1"/>
            <a:r>
              <a:rPr lang="cs-CZ" sz="2000" dirty="0"/>
              <a:t>religiozita</a:t>
            </a:r>
          </a:p>
          <a:p>
            <a:pPr lvl="1"/>
            <a:r>
              <a:rPr lang="cs-CZ" sz="2000" dirty="0"/>
              <a:t>anomie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dirty="0"/>
              <a:t>Pravidlo č. 2: pokud vytváříte nový měřicí nástroj, berte do úvahy</a:t>
            </a:r>
          </a:p>
          <a:p>
            <a:pPr lvl="1"/>
            <a:r>
              <a:rPr lang="cs-CZ" sz="2000" dirty="0"/>
              <a:t>dimenze</a:t>
            </a:r>
            <a:endParaRPr lang="en-US" sz="2000" dirty="0"/>
          </a:p>
          <a:p>
            <a:pPr lvl="1"/>
            <a:r>
              <a:rPr lang="cs-CZ" sz="2000" dirty="0"/>
              <a:t>rozsah hodnot</a:t>
            </a:r>
          </a:p>
          <a:p>
            <a:pPr lvl="1"/>
            <a:r>
              <a:rPr lang="cs-CZ" sz="2000" dirty="0"/>
              <a:t>variace mezi extrémy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47800"/>
            <a:ext cx="520541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57664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Měření: obecná definice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8229600" cy="6063049"/>
          </a:xfrm>
        </p:spPr>
        <p:txBody>
          <a:bodyPr/>
          <a:lstStyle/>
          <a:p>
            <a:r>
              <a:rPr lang="cs-CZ" sz="2400" dirty="0"/>
              <a:t>Co měřit (</a:t>
            </a:r>
            <a:r>
              <a:rPr lang="cs-CZ" sz="2400" i="1" dirty="0"/>
              <a:t>konceptualizace</a:t>
            </a:r>
            <a:r>
              <a:rPr lang="cs-CZ" sz="2400" dirty="0"/>
              <a:t>) a jak měřit (</a:t>
            </a:r>
            <a:r>
              <a:rPr lang="cs-CZ" sz="2400" i="1" dirty="0" err="1"/>
              <a:t>operacionalizce</a:t>
            </a:r>
            <a:r>
              <a:rPr lang="cs-CZ" sz="2400" dirty="0"/>
              <a:t>)</a:t>
            </a:r>
          </a:p>
          <a:p>
            <a:r>
              <a:rPr lang="cs-CZ" sz="2400" dirty="0"/>
              <a:t>Měření: pečlivé záměrné pozorování reálného světa za účelem popisu objektů nebo událostí pomocí proměnných</a:t>
            </a:r>
          </a:p>
          <a:p>
            <a:pPr lvl="1"/>
            <a:r>
              <a:rPr lang="cs-CZ" sz="2000" dirty="0"/>
              <a:t>Měření: Přiřazování čísel předmětům a jevům podle nějakých pravidel </a:t>
            </a:r>
          </a:p>
          <a:p>
            <a:r>
              <a:rPr lang="cs-CZ" sz="2400" dirty="0"/>
              <a:t>Tři druhy měření v sociálních vědách: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188371-FFC1-437E-A89A-2A07DC27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352800"/>
            <a:ext cx="7848600" cy="30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Proměnná - vlastnosti - variace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effectLst>
            <a:glow rad="1295400">
              <a:schemeClr val="accent1">
                <a:alpha val="22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sz="2400" i="1" dirty="0"/>
              <a:t>Rozlišitelnost</a:t>
            </a:r>
            <a:r>
              <a:rPr lang="cs-CZ" sz="2400" dirty="0"/>
              <a:t>: má alespoň dvě hodnoty (pohlaví)</a:t>
            </a:r>
          </a:p>
          <a:p>
            <a:r>
              <a:rPr lang="cs-CZ" sz="2400" i="1" dirty="0"/>
              <a:t>Variace</a:t>
            </a:r>
            <a:r>
              <a:rPr lang="cs-CZ" sz="2400" dirty="0"/>
              <a:t>: hodnoty nabývají nejméně dvou hodnot v populaci</a:t>
            </a:r>
          </a:p>
          <a:p>
            <a:r>
              <a:rPr lang="cs-CZ" sz="2400" i="1" dirty="0"/>
              <a:t>Úplnost</a:t>
            </a:r>
            <a:r>
              <a:rPr lang="cs-CZ" sz="2400" dirty="0"/>
              <a:t>: ke každému stavu vlastnosti proměnné existuje hodnota proměnné (vzdělání)</a:t>
            </a:r>
          </a:p>
          <a:p>
            <a:r>
              <a:rPr lang="cs-CZ" sz="2400" i="1" dirty="0"/>
              <a:t>Jednoznačnost</a:t>
            </a:r>
            <a:r>
              <a:rPr lang="cs-CZ" sz="2400" dirty="0"/>
              <a:t>: hodnoty proměnné se musejí vylučovat a nesmějí se překrývat (příjmové, věkové kategorie)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76797-BEC6-461A-BE5A-E30901BE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41"/>
                    </a14:imgEffect>
                    <a14:imgEffect>
                      <a14:saturation sat="1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521092"/>
            <a:ext cx="8229600" cy="2835258"/>
          </a:xfrm>
          <a:prstGeom prst="rect">
            <a:avLst/>
          </a:prstGeom>
          <a:effectLst>
            <a:reflection blurRad="609600" stA="0" endPos="82000" dist="533400" dir="5400000" sy="-100000" algn="bl" rotWithShape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F06E78-DF09-4A4C-95E0-E71365ACBAB1}"/>
              </a:ext>
            </a:extLst>
          </p:cNvPr>
          <p:cNvSpPr txBox="1"/>
          <p:nvPr/>
        </p:nvSpPr>
        <p:spPr>
          <a:xfrm>
            <a:off x="8658196" y="6583362"/>
            <a:ext cx="60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60m</a:t>
            </a:r>
          </a:p>
        </p:txBody>
      </p:sp>
    </p:spTree>
    <p:extLst>
      <p:ext uri="{BB962C8B-B14F-4D97-AF65-F5344CB8AC3E}">
        <p14:creationId xmlns:p14="http://schemas.microsoft.com/office/powerpoint/2010/main" val="85401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Členění znaků/proměnných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postavení v analýze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Závisle proměnná</a:t>
            </a:r>
          </a:p>
          <a:p>
            <a:r>
              <a:rPr lang="cs-CZ" dirty="0"/>
              <a:t>Nezávisle proměnná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Podle měřitelnosti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Manifestní proměnná</a:t>
            </a:r>
          </a:p>
          <a:p>
            <a:r>
              <a:rPr lang="cs-CZ" dirty="0"/>
              <a:t>Latentní proměnná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9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cs-CZ" b="1" dirty="0"/>
              <a:t>Typy znaků/proměnných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458200" cy="639762"/>
          </a:xfrm>
        </p:spPr>
        <p:txBody>
          <a:bodyPr>
            <a:normAutofit/>
          </a:bodyPr>
          <a:lstStyle/>
          <a:p>
            <a:r>
              <a:rPr lang="cs-CZ" dirty="0"/>
              <a:t>Základní členění (původní </a:t>
            </a:r>
            <a:r>
              <a:rPr lang="cs-CZ" dirty="0" err="1"/>
              <a:t>Stevensonova</a:t>
            </a:r>
            <a:r>
              <a:rPr lang="cs-CZ" dirty="0"/>
              <a:t> klasifikace měřících škál)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98972"/>
            <a:ext cx="8382000" cy="4392227"/>
          </a:xfrm>
        </p:spPr>
        <p:txBody>
          <a:bodyPr/>
          <a:lstStyle/>
          <a:p>
            <a:r>
              <a:rPr lang="cs-CZ" dirty="0"/>
              <a:t>Nominální (nejnižší úroveň měření)</a:t>
            </a:r>
          </a:p>
          <a:p>
            <a:r>
              <a:rPr lang="cs-CZ" dirty="0"/>
              <a:t>Ordinální (vyšší úroveň měření)</a:t>
            </a:r>
          </a:p>
          <a:p>
            <a:r>
              <a:rPr lang="cs-CZ" dirty="0"/>
              <a:t>Kardinální – spojité (nejvyšší úroveň měření)</a:t>
            </a:r>
          </a:p>
          <a:p>
            <a:pPr lvl="1"/>
            <a:r>
              <a:rPr lang="cs-CZ" dirty="0"/>
              <a:t>Intervalové</a:t>
            </a:r>
          </a:p>
          <a:p>
            <a:pPr lvl="1"/>
            <a:r>
              <a:rPr lang="cs-CZ" dirty="0"/>
              <a:t>Poměrové</a:t>
            </a:r>
          </a:p>
          <a:p>
            <a:pPr lvl="1"/>
            <a:endParaRPr lang="cs-CZ" dirty="0"/>
          </a:p>
          <a:p>
            <a:r>
              <a:rPr lang="cs-CZ" dirty="0"/>
              <a:t>Implikace úrovní měření</a:t>
            </a:r>
          </a:p>
          <a:p>
            <a:pPr lvl="1"/>
            <a:r>
              <a:rPr lang="cs-CZ" dirty="0"/>
              <a:t>typy statistických analýz (determinace dostupností znaků)</a:t>
            </a:r>
          </a:p>
          <a:p>
            <a:pPr lvl="1"/>
            <a:r>
              <a:rPr lang="cs-CZ" dirty="0"/>
              <a:t>od nejvyšší k nižším úrovním měření</a:t>
            </a:r>
          </a:p>
          <a:p>
            <a:pPr lvl="2"/>
            <a:r>
              <a:rPr lang="cs-CZ" sz="2000" dirty="0" err="1"/>
              <a:t>ordinalizace</a:t>
            </a:r>
            <a:r>
              <a:rPr lang="cs-CZ" sz="2000" dirty="0"/>
              <a:t> a </a:t>
            </a:r>
            <a:r>
              <a:rPr lang="cs-CZ" sz="2000" dirty="0" err="1"/>
              <a:t>nominalizace</a:t>
            </a:r>
            <a:r>
              <a:rPr lang="cs-CZ" sz="2000" dirty="0"/>
              <a:t> znaků</a:t>
            </a:r>
          </a:p>
          <a:p>
            <a:pPr lvl="2"/>
            <a:r>
              <a:rPr lang="cs-CZ" sz="2000" dirty="0"/>
              <a:t>naopak nelze!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9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248400" cy="419100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Sociologie proměnných, měření a pozorování, validita a reliabilita, dedukce, indukce, redukce, operacionalizace a role hypotéz v kvantitativním sociologickém výzkumu</a:t>
            </a:r>
            <a:br>
              <a:rPr lang="cs-CZ" sz="2800" dirty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5133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1962"/>
            <a:ext cx="7696200" cy="68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81C22E-4F02-4C1D-987A-6593D9FC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35"/>
                    </a14:imgEffect>
                    <a14:imgEffect>
                      <a14:saturation sat="1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01" y="128282"/>
            <a:ext cx="8078799" cy="65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7"/>
            <a:ext cx="7886700" cy="100540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Ilustrace typů proměnných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533833"/>
            <a:ext cx="5712296" cy="63241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20" y="6031779"/>
            <a:ext cx="1761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latin typeface="Calibri" pitchFamily="34" charset="0"/>
              </a:rPr>
              <a:t>Pramen: </a:t>
            </a:r>
          </a:p>
          <a:p>
            <a:r>
              <a:rPr lang="cs-CZ" sz="1600" i="1" dirty="0">
                <a:latin typeface="Calibri" pitchFamily="34" charset="0"/>
              </a:rPr>
              <a:t>Široký a kol. (2011)</a:t>
            </a:r>
            <a:endParaRPr lang="cs-CZ" sz="1600" i="1" dirty="0"/>
          </a:p>
        </p:txBody>
      </p:sp>
      <p:sp>
        <p:nvSpPr>
          <p:cNvPr id="7" name="Ovál 6"/>
          <p:cNvSpPr/>
          <p:nvPr/>
        </p:nvSpPr>
        <p:spPr>
          <a:xfrm>
            <a:off x="2627784" y="1196752"/>
            <a:ext cx="720080" cy="28803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580112" y="1139246"/>
            <a:ext cx="792088" cy="36004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19872" y="1196752"/>
            <a:ext cx="2160240" cy="2880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06761" y="1125742"/>
            <a:ext cx="792088" cy="360040"/>
          </a:xfrm>
          <a:prstGeom prst="ellipse">
            <a:avLst/>
          </a:prstGeom>
          <a:solidFill>
            <a:srgbClr val="FF5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84BF59-5496-470B-9D39-584E62BBB87B}"/>
              </a:ext>
            </a:extLst>
          </p:cNvPr>
          <p:cNvSpPr txBox="1"/>
          <p:nvPr/>
        </p:nvSpPr>
        <p:spPr>
          <a:xfrm>
            <a:off x="8658196" y="6583362"/>
            <a:ext cx="60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75m</a:t>
            </a:r>
          </a:p>
        </p:txBody>
      </p:sp>
    </p:spTree>
    <p:extLst>
      <p:ext uri="{BB962C8B-B14F-4D97-AF65-F5344CB8AC3E}">
        <p14:creationId xmlns:p14="http://schemas.microsoft.com/office/powerpoint/2010/main" val="158193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Validita a reliabilita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805" y="1066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b="1" dirty="0"/>
              <a:t>Validní</a:t>
            </a:r>
            <a:r>
              <a:rPr lang="cs-CZ" sz="2400" dirty="0"/>
              <a:t> </a:t>
            </a:r>
            <a:r>
              <a:rPr lang="cs-CZ" sz="2400" b="1" dirty="0"/>
              <a:t>měření</a:t>
            </a:r>
            <a:r>
              <a:rPr lang="cs-CZ" sz="2400" dirty="0"/>
              <a:t> je takové, v němž měříme opravdu to, co jsme zamýšleli měřit</a:t>
            </a:r>
          </a:p>
          <a:p>
            <a:endParaRPr lang="cs-CZ" sz="2400" dirty="0"/>
          </a:p>
          <a:p>
            <a:r>
              <a:rPr lang="cs-CZ" sz="2400" b="1" dirty="0" err="1"/>
              <a:t>Reliabilní</a:t>
            </a:r>
            <a:r>
              <a:rPr lang="cs-CZ" sz="2400" b="1" dirty="0"/>
              <a:t> měření </a:t>
            </a:r>
            <a:r>
              <a:rPr lang="cs-CZ" sz="2400" dirty="0"/>
              <a:t>je takové měření, které nám při opakování dává stejné výsledky, pokud se stav pozorovaného/měřeného objektu nezměnil</a:t>
            </a:r>
          </a:p>
        </p:txBody>
      </p:sp>
    </p:spTree>
    <p:extLst>
      <p:ext uri="{BB962C8B-B14F-4D97-AF65-F5344CB8AC3E}">
        <p14:creationId xmlns:p14="http://schemas.microsoft.com/office/powerpoint/2010/main" val="149425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732967" cy="37338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Vztah mezi validitou a reliabilitou</a:t>
            </a:r>
          </a:p>
        </p:txBody>
      </p:sp>
    </p:spTree>
    <p:extLst>
      <p:ext uri="{BB962C8B-B14F-4D97-AF65-F5344CB8AC3E}">
        <p14:creationId xmlns:p14="http://schemas.microsoft.com/office/powerpoint/2010/main" val="382702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229600" cy="828675"/>
          </a:xfrm>
        </p:spPr>
        <p:txBody>
          <a:bodyPr/>
          <a:lstStyle/>
          <a:p>
            <a:pPr eaLnBrk="1" hangingPunct="1"/>
            <a:r>
              <a:rPr lang="cs-CZ" altLang="cs-CZ" b="1" dirty="0"/>
              <a:t>Transformace informací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2526"/>
            <a:ext cx="8229600" cy="5553074"/>
          </a:xfrm>
        </p:spPr>
        <p:txBody>
          <a:bodyPr>
            <a:normAutofit/>
          </a:bodyPr>
          <a:lstStyle/>
          <a:p>
            <a:pPr marL="400050" indent="-400050" eaLnBrk="1" hangingPunct="1">
              <a:lnSpc>
                <a:spcPct val="90000"/>
              </a:lnSpc>
            </a:pPr>
            <a:r>
              <a:rPr lang="cs-CZ" altLang="cs-CZ" sz="2400" dirty="0"/>
              <a:t>Kvantitativní výzkum vyžaduje </a:t>
            </a:r>
            <a:r>
              <a:rPr lang="cs-CZ" altLang="cs-CZ" sz="2400" b="1" dirty="0"/>
              <a:t>vysokou standardizaci</a:t>
            </a:r>
            <a:r>
              <a:rPr lang="cs-CZ" altLang="cs-CZ" sz="2400" dirty="0"/>
              <a:t> (tj. srovnatelnost) informací, která výzkumu zajišťuje </a:t>
            </a:r>
            <a:r>
              <a:rPr lang="cs-CZ" altLang="cs-CZ" sz="2400" b="1" dirty="0"/>
              <a:t>vysokou reliabilitu</a:t>
            </a:r>
            <a:r>
              <a:rPr lang="cs-CZ" altLang="cs-CZ" sz="2400" dirty="0"/>
              <a:t> (spolehlivost, schopnost opakovaně přinášet stejný výsledek za jinak stejných okolností) </a:t>
            </a:r>
          </a:p>
          <a:p>
            <a:pPr marL="400050" indent="-400050" eaLnBrk="1" hangingPunct="1">
              <a:lnSpc>
                <a:spcPct val="90000"/>
              </a:lnSpc>
            </a:pPr>
            <a:endParaRPr lang="cs-CZ" altLang="cs-CZ" sz="2400" dirty="0"/>
          </a:p>
          <a:p>
            <a:pPr marL="400050" indent="-400050" eaLnBrk="1" hangingPunct="1">
              <a:lnSpc>
                <a:spcPct val="90000"/>
              </a:lnSpc>
            </a:pPr>
            <a:r>
              <a:rPr lang="cs-CZ" altLang="cs-CZ" sz="2400" dirty="0"/>
              <a:t>Standardizace znamená redukci informací o objektu studia a tedy </a:t>
            </a:r>
            <a:r>
              <a:rPr lang="cs-CZ" altLang="cs-CZ" sz="2400" b="1" dirty="0"/>
              <a:t>nižší validitu</a:t>
            </a:r>
            <a:r>
              <a:rPr lang="cs-CZ" altLang="cs-CZ" sz="2400" dirty="0"/>
              <a:t> (měříme skutečně to, co jsme zamýšleli měřit?)</a:t>
            </a:r>
          </a:p>
          <a:p>
            <a:pPr marL="400050" indent="-400050" eaLnBrk="1" hangingPunct="1">
              <a:lnSpc>
                <a:spcPct val="90000"/>
              </a:lnSpc>
            </a:pPr>
            <a:endParaRPr lang="cs-CZ" altLang="cs-CZ" sz="2400" dirty="0"/>
          </a:p>
          <a:p>
            <a:pPr marL="400050" indent="-400050" eaLnBrk="1" hangingPunct="1">
              <a:lnSpc>
                <a:spcPct val="90000"/>
              </a:lnSpc>
            </a:pPr>
            <a:r>
              <a:rPr lang="cs-CZ" altLang="cs-CZ" sz="2400" dirty="0"/>
              <a:t>Kvalitativní výzkum využívá pouze slabou standardizaci výzkumu, proto má </a:t>
            </a:r>
            <a:r>
              <a:rPr lang="cs-CZ" altLang="cs-CZ" sz="2400" b="1" dirty="0"/>
              <a:t>nižší reliabilitu</a:t>
            </a:r>
            <a:r>
              <a:rPr lang="cs-CZ" altLang="cs-CZ" sz="2400" dirty="0"/>
              <a:t> ale naopak </a:t>
            </a:r>
            <a:r>
              <a:rPr lang="cs-CZ" altLang="cs-CZ" sz="2400" b="1" dirty="0"/>
              <a:t>vyšší validitu</a:t>
            </a:r>
            <a:r>
              <a:rPr lang="cs-CZ" altLang="cs-CZ" sz="2400" dirty="0"/>
              <a:t> (nevynucuje tolik konkrétní formu odpovědí)</a:t>
            </a:r>
          </a:p>
        </p:txBody>
      </p:sp>
    </p:spTree>
    <p:extLst>
      <p:ext uri="{BB962C8B-B14F-4D97-AF65-F5344CB8AC3E}">
        <p14:creationId xmlns:p14="http://schemas.microsoft.com/office/powerpoint/2010/main" val="149516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307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Testy validity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80307"/>
            <a:ext cx="8915400" cy="4991893"/>
          </a:xfrm>
        </p:spPr>
        <p:txBody>
          <a:bodyPr>
            <a:normAutofit/>
          </a:bodyPr>
          <a:lstStyle/>
          <a:p>
            <a:r>
              <a:rPr lang="cs-CZ" dirty="0"/>
              <a:t>Validita	</a:t>
            </a:r>
          </a:p>
          <a:p>
            <a:pPr lvl="1"/>
            <a:r>
              <a:rPr lang="cs-CZ" sz="2400" i="1" dirty="0"/>
              <a:t>Zjevná</a:t>
            </a:r>
            <a:r>
              <a:rPr lang="cs-CZ" sz="2400" dirty="0"/>
              <a:t> (face validity) (předpokládáme, že je vše ok)</a:t>
            </a:r>
          </a:p>
          <a:p>
            <a:pPr lvl="1"/>
            <a:r>
              <a:rPr lang="cs-CZ" sz="2400" i="1" dirty="0"/>
              <a:t>Členství ve známé skupině </a:t>
            </a:r>
            <a:r>
              <a:rPr lang="cs-CZ" sz="2400" dirty="0"/>
              <a:t>(měříme tam, kde je výskyt jevu)</a:t>
            </a:r>
          </a:p>
          <a:p>
            <a:pPr lvl="1"/>
            <a:r>
              <a:rPr lang="cs-CZ" sz="2400" i="1" dirty="0"/>
              <a:t>Kriteriální </a:t>
            </a:r>
            <a:r>
              <a:rPr lang="cs-CZ" sz="2400" dirty="0"/>
              <a:t>(srovnání výsledků měření s dopředu danými kritérii)</a:t>
            </a:r>
          </a:p>
          <a:p>
            <a:pPr lvl="1"/>
            <a:r>
              <a:rPr lang="cs-CZ" sz="2400" i="1" dirty="0"/>
              <a:t>Konstruovaná</a:t>
            </a:r>
            <a:r>
              <a:rPr lang="cs-CZ" sz="2400" dirty="0"/>
              <a:t> (změnu vyvolanou impulsy zachycuje měřící nástroj)</a:t>
            </a:r>
          </a:p>
          <a:p>
            <a:pPr lvl="1"/>
            <a:r>
              <a:rPr lang="cs-CZ" sz="2400" i="1" dirty="0"/>
              <a:t>Prediktivní </a:t>
            </a:r>
            <a:r>
              <a:rPr lang="cs-CZ" sz="2400" dirty="0"/>
              <a:t>(srovnání skutečnosti a predikce na základě měřícího nástroje)</a:t>
            </a:r>
          </a:p>
          <a:p>
            <a:pPr lvl="1"/>
            <a:r>
              <a:rPr lang="cs-CZ" sz="2400" i="1" dirty="0"/>
              <a:t>Souběžná</a:t>
            </a:r>
            <a:r>
              <a:rPr lang="cs-CZ" sz="2400" dirty="0"/>
              <a:t> (více různých měření/nástrojů/otázek, shoda pak indikuje validitu)</a:t>
            </a:r>
          </a:p>
          <a:p>
            <a:pPr marL="457200" lvl="1" indent="0">
              <a:buNone/>
            </a:pP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15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7586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Kvantitativní sociologie pracuje s redukovaným popisem reality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cs-CZ" dirty="0"/>
              <a:t>Redukce na znaky a proměnné</a:t>
            </a:r>
          </a:p>
          <a:p>
            <a:r>
              <a:rPr lang="cs-CZ" dirty="0"/>
              <a:t>Redukce počtu pozorovaných proměnných</a:t>
            </a:r>
          </a:p>
          <a:p>
            <a:r>
              <a:rPr lang="cs-CZ" dirty="0"/>
              <a:t>Redukce počtu analyzovaných vztahů mezi nimi</a:t>
            </a:r>
          </a:p>
          <a:p>
            <a:r>
              <a:rPr lang="cs-CZ" dirty="0"/>
              <a:t>Redukce populace na vzorek</a:t>
            </a:r>
          </a:p>
          <a:p>
            <a:r>
              <a:rPr lang="cs-CZ" dirty="0"/>
              <a:t>Redukce časového kontinua na jeden časový bod	</a:t>
            </a:r>
          </a:p>
          <a:p>
            <a:pPr marL="457200" lvl="1" indent="0">
              <a:buNone/>
            </a:pP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39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MODEL EMPIRICKÉ VĚDY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91250"/>
              </p:ext>
            </p:extLst>
          </p:nvPr>
        </p:nvGraphicFramePr>
        <p:xfrm>
          <a:off x="428596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2051050" y="3500438"/>
            <a:ext cx="5041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572000" y="2133600"/>
            <a:ext cx="0" cy="266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95738" y="2781300"/>
            <a:ext cx="10826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o r i 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24300" y="4005263"/>
            <a:ext cx="13255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 p i r i e</a:t>
            </a:r>
          </a:p>
        </p:txBody>
      </p:sp>
      <p:sp>
        <p:nvSpPr>
          <p:cNvPr id="6152" name="TextovéPole 10"/>
          <p:cNvSpPr txBox="1">
            <a:spLocks noChangeArrowheads="1"/>
          </p:cNvSpPr>
          <p:nvPr/>
        </p:nvSpPr>
        <p:spPr bwMode="auto">
          <a:xfrm>
            <a:off x="7885113" y="2420938"/>
            <a:ext cx="350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D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D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C</a:t>
            </a:r>
          </a:p>
          <a:p>
            <a:r>
              <a:rPr lang="cs-CZ" dirty="0"/>
              <a:t>E</a:t>
            </a:r>
          </a:p>
          <a:p>
            <a:endParaRPr lang="cs-CZ" dirty="0"/>
          </a:p>
        </p:txBody>
      </p:sp>
      <p:sp>
        <p:nvSpPr>
          <p:cNvPr id="6153" name="TextovéPole 11"/>
          <p:cNvSpPr txBox="1">
            <a:spLocks noChangeArrowheads="1"/>
          </p:cNvSpPr>
          <p:nvPr/>
        </p:nvSpPr>
        <p:spPr bwMode="auto">
          <a:xfrm>
            <a:off x="900113" y="2420938"/>
            <a:ext cx="350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I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D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C</a:t>
            </a:r>
          </a:p>
          <a:p>
            <a:r>
              <a:rPr lang="cs-CZ" dirty="0"/>
              <a:t>E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62B299-E695-4B69-81DD-235751DC0CC8}"/>
              </a:ext>
            </a:extLst>
          </p:cNvPr>
          <p:cNvSpPr txBox="1"/>
          <p:nvPr/>
        </p:nvSpPr>
        <p:spPr>
          <a:xfrm>
            <a:off x="5686901" y="988259"/>
            <a:ext cx="23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kvantitativní výzkum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81D875-BF5F-470D-8D91-8586A61E0510}"/>
              </a:ext>
            </a:extLst>
          </p:cNvPr>
          <p:cNvSpPr txBox="1"/>
          <p:nvPr/>
        </p:nvSpPr>
        <p:spPr>
          <a:xfrm>
            <a:off x="1564481" y="5808131"/>
            <a:ext cx="23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kvalitativní výzkum</a:t>
            </a:r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3A7B833B-CE97-41D5-96ED-F0305189D0AD}"/>
              </a:ext>
            </a:extLst>
          </p:cNvPr>
          <p:cNvSpPr/>
          <p:nvPr/>
        </p:nvSpPr>
        <p:spPr>
          <a:xfrm>
            <a:off x="6773843" y="1477740"/>
            <a:ext cx="604858" cy="99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nahoru 24">
            <a:extLst>
              <a:ext uri="{FF2B5EF4-FFF2-40B4-BE49-F238E27FC236}">
                <a16:creationId xmlns:a16="http://schemas.microsoft.com/office/drawing/2014/main" id="{51CB42D0-971C-4C76-80AE-C5071280A5B7}"/>
              </a:ext>
            </a:extLst>
          </p:cNvPr>
          <p:cNvSpPr/>
          <p:nvPr/>
        </p:nvSpPr>
        <p:spPr>
          <a:xfrm>
            <a:off x="1746250" y="4763552"/>
            <a:ext cx="609599" cy="10107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3A5BBDF-7967-46D3-AC3E-9512F692C4BA}"/>
              </a:ext>
            </a:extLst>
          </p:cNvPr>
          <p:cNvSpPr txBox="1"/>
          <p:nvPr/>
        </p:nvSpPr>
        <p:spPr>
          <a:xfrm>
            <a:off x="8658196" y="6583362"/>
            <a:ext cx="60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15m</a:t>
            </a:r>
          </a:p>
        </p:txBody>
      </p:sp>
    </p:spTree>
    <p:extLst>
      <p:ext uri="{BB962C8B-B14F-4D97-AF65-F5344CB8AC3E}">
        <p14:creationId xmlns:p14="http://schemas.microsoft.com/office/powerpoint/2010/main" val="30789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152" grpId="0"/>
      <p:bldP spid="6153" grpId="0"/>
      <p:bldP spid="3" grpId="0"/>
      <p:bldP spid="11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"/>
            <a:ext cx="8229600" cy="1143000"/>
          </a:xfrm>
        </p:spPr>
        <p:txBody>
          <a:bodyPr/>
          <a:lstStyle/>
          <a:p>
            <a:r>
              <a:rPr lang="cs-CZ" b="1" dirty="0"/>
              <a:t>Pojem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Pojem</a:t>
            </a:r>
            <a:r>
              <a:rPr lang="cs-CZ" dirty="0"/>
              <a:t> (koncept): termín nebo symbolické vyjádření, které reprezentuje podobnosti v jinak odlišných jevech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Příklady konceptů: </a:t>
            </a:r>
            <a:r>
              <a:rPr lang="cs-CZ" i="1" dirty="0"/>
              <a:t>stereotyp</a:t>
            </a:r>
            <a:r>
              <a:rPr lang="cs-CZ" dirty="0"/>
              <a:t>, </a:t>
            </a:r>
            <a:r>
              <a:rPr lang="cs-CZ" i="1" dirty="0"/>
              <a:t>předsudek</a:t>
            </a:r>
            <a:r>
              <a:rPr lang="cs-CZ" dirty="0"/>
              <a:t>, </a:t>
            </a:r>
            <a:r>
              <a:rPr lang="cs-CZ" i="1" dirty="0"/>
              <a:t>odcizení</a:t>
            </a:r>
            <a:r>
              <a:rPr lang="cs-CZ" dirty="0"/>
              <a:t>, </a:t>
            </a:r>
            <a:r>
              <a:rPr lang="cs-CZ" i="1" dirty="0"/>
              <a:t>prestiž</a:t>
            </a:r>
            <a:r>
              <a:rPr lang="cs-CZ" dirty="0"/>
              <a:t>, </a:t>
            </a:r>
            <a:r>
              <a:rPr lang="cs-CZ" i="1" dirty="0"/>
              <a:t>anomie</a:t>
            </a:r>
            <a:r>
              <a:rPr lang="cs-CZ" dirty="0"/>
              <a:t>, </a:t>
            </a:r>
            <a:r>
              <a:rPr lang="cs-CZ" i="1" dirty="0"/>
              <a:t>skleněný</a:t>
            </a:r>
            <a:r>
              <a:rPr lang="cs-CZ" dirty="0"/>
              <a:t> </a:t>
            </a:r>
            <a:r>
              <a:rPr lang="cs-CZ" i="1" dirty="0"/>
              <a:t>strop</a:t>
            </a:r>
            <a:r>
              <a:rPr lang="cs-CZ" dirty="0"/>
              <a:t>, </a:t>
            </a:r>
            <a:r>
              <a:rPr lang="cs-CZ" i="1" dirty="0"/>
              <a:t>lepivá</a:t>
            </a:r>
            <a:r>
              <a:rPr lang="cs-CZ" dirty="0"/>
              <a:t> </a:t>
            </a:r>
            <a:r>
              <a:rPr lang="cs-CZ" i="1" dirty="0"/>
              <a:t>podlaha</a:t>
            </a:r>
            <a:r>
              <a:rPr lang="cs-CZ" dirty="0"/>
              <a:t>, </a:t>
            </a:r>
            <a:r>
              <a:rPr lang="cs-CZ" i="1" dirty="0"/>
              <a:t>genderová</a:t>
            </a:r>
            <a:r>
              <a:rPr lang="cs-CZ" dirty="0"/>
              <a:t> </a:t>
            </a:r>
            <a:r>
              <a:rPr lang="cs-CZ" i="1" dirty="0"/>
              <a:t>mezera, převrácená genderová mezera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ln>
                  <a:solidFill>
                    <a:schemeClr val="tx1"/>
                  </a:solidFill>
                </a:ln>
              </a:rPr>
              <a:t>Pojmy</a:t>
            </a:r>
            <a:r>
              <a:rPr lang="cs-CZ" dirty="0"/>
              <a:t> jsou základní stavební kameny teorie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Shoda o významu pojmů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Konceptualizace</a:t>
            </a:r>
            <a:r>
              <a:rPr lang="cs-CZ" dirty="0"/>
              <a:t>: proces, jímž (na úrovni celé disciplíny) dosahujeme shody v tom, co znamená daný pojem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Fixace teorií i výzkumnou praxí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Ve vlastním výzkumu musíme ze shody vyjít</a:t>
            </a:r>
          </a:p>
          <a:p>
            <a:pPr lvl="1"/>
            <a:r>
              <a:rPr lang="cs-CZ" dirty="0"/>
              <a:t>popsat ji </a:t>
            </a:r>
          </a:p>
          <a:p>
            <a:pPr lvl="1"/>
            <a:r>
              <a:rPr lang="cs-CZ" dirty="0"/>
              <a:t>přijmout ji</a:t>
            </a:r>
          </a:p>
          <a:p>
            <a:pPr lvl="1"/>
            <a:r>
              <a:rPr lang="cs-CZ" dirty="0"/>
              <a:t>upravit ji</a:t>
            </a:r>
          </a:p>
          <a:p>
            <a:pPr lvl="1"/>
            <a:endParaRPr lang="cs-CZ" dirty="0"/>
          </a:p>
          <a:p>
            <a:r>
              <a:rPr lang="cs-CZ" dirty="0"/>
              <a:t>Nelze ji ignorovat!!!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0" y="817562"/>
            <a:ext cx="8569960" cy="5735638"/>
          </a:xfrm>
        </p:spPr>
        <p:txBody>
          <a:bodyPr>
            <a:normAutofit/>
          </a:bodyPr>
          <a:lstStyle/>
          <a:p>
            <a:r>
              <a:rPr lang="cs-CZ" sz="2600" i="1" dirty="0"/>
              <a:t>Konceptualizace</a:t>
            </a:r>
            <a:r>
              <a:rPr lang="cs-CZ" sz="2600" dirty="0"/>
              <a:t> vždy předchází </a:t>
            </a:r>
            <a:r>
              <a:rPr lang="cs-CZ" sz="2600" i="1" dirty="0"/>
              <a:t>operacionalizaci</a:t>
            </a:r>
          </a:p>
          <a:p>
            <a:endParaRPr lang="cs-CZ" sz="2600" dirty="0"/>
          </a:p>
          <a:p>
            <a:r>
              <a:rPr lang="cs-CZ" sz="2600" dirty="0"/>
              <a:t>Konceptualizací specifikujeme, co myslíme konkrétním pojmem ve výzkumu</a:t>
            </a:r>
          </a:p>
          <a:p>
            <a:pPr lvl="1"/>
            <a:r>
              <a:rPr lang="cs-CZ" sz="2600" dirty="0"/>
              <a:t>Nepřesné a rozostřené významy se stávají specifickými a přesnými</a:t>
            </a:r>
          </a:p>
          <a:p>
            <a:pPr lvl="1"/>
            <a:r>
              <a:rPr lang="cs-CZ" sz="2600" i="1" dirty="0"/>
              <a:t>Nelze</a:t>
            </a:r>
            <a:r>
              <a:rPr lang="cs-CZ" sz="2600" b="1" dirty="0"/>
              <a:t> </a:t>
            </a:r>
            <a:r>
              <a:rPr lang="cs-CZ" sz="2600" dirty="0"/>
              <a:t>měřit nedostatečně definovaný pojem</a:t>
            </a:r>
          </a:p>
          <a:p>
            <a:pPr lvl="1"/>
            <a:endParaRPr lang="cs-CZ" sz="2600" dirty="0"/>
          </a:p>
          <a:p>
            <a:r>
              <a:rPr lang="cs-CZ" sz="2600" dirty="0"/>
              <a:t>Výsledek: definitivní vymezení pojmu, s nímž pracujeme v daném projektu</a:t>
            </a:r>
          </a:p>
          <a:p>
            <a:pPr lvl="1"/>
            <a:r>
              <a:rPr lang="cs-CZ" sz="2600" dirty="0"/>
              <a:t>Specifikuje dimenze pojmu (např. religiozita, předsudek)</a:t>
            </a:r>
          </a:p>
          <a:p>
            <a:pPr lvl="1"/>
            <a:r>
              <a:rPr lang="cs-CZ" sz="2600" dirty="0"/>
              <a:t>Vede k vymezení indikátorů</a:t>
            </a:r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B87F6E-F7C9-476F-8D5E-646481A2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792162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Konceptualizce</a:t>
            </a:r>
            <a:r>
              <a:rPr lang="cs-CZ" sz="3600" b="1" dirty="0"/>
              <a:t> v konkrétním projektu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440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7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>Příklad procesu konceptualizace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7772400" cy="46783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cs-CZ" altLang="cs-CZ" sz="2800" dirty="0"/>
              <a:t>Abstraktní pojem: </a:t>
            </a:r>
            <a:r>
              <a:rPr lang="cs-CZ" altLang="cs-CZ" sz="2800" dirty="0" err="1"/>
              <a:t>socio</a:t>
            </a:r>
            <a:r>
              <a:rPr lang="cs-CZ" altLang="cs-CZ" sz="2800" dirty="0"/>
              <a:t>-ekonomické postavení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800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Dimenze:        ekonomická			  sociální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err="1"/>
              <a:t>Subdimenze</a:t>
            </a:r>
            <a:r>
              <a:rPr lang="cs-CZ" altLang="cs-CZ" sz="2000" dirty="0"/>
              <a:t>:	příjem	vlastnictví	 vzdělání         zaměstnání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/>
              <a:t>				.		     .		     .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1800" dirty="0"/>
              <a:t>Další </a:t>
            </a:r>
            <a:r>
              <a:rPr lang="cs-CZ" altLang="cs-CZ" sz="1800" dirty="0" err="1"/>
              <a:t>subdimenze</a:t>
            </a:r>
            <a:r>
              <a:rPr lang="cs-CZ" altLang="cs-CZ" sz="1800" dirty="0"/>
              <a:t>:	.		      .		      .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1800" dirty="0"/>
              <a:t>				.		      .		      .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1800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1800" dirty="0"/>
              <a:t>Operacionalizace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1800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1800" dirty="0"/>
              <a:t>Indikátory/znaky/proměnné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1800" dirty="0"/>
          </a:p>
        </p:txBody>
      </p:sp>
      <p:cxnSp>
        <p:nvCxnSpPr>
          <p:cNvPr id="5" name="Přímá spojovací šipka 4"/>
          <p:cNvCxnSpPr>
            <a:cxnSpLocks/>
          </p:cNvCxnSpPr>
          <p:nvPr/>
        </p:nvCxnSpPr>
        <p:spPr>
          <a:xfrm flipH="1">
            <a:off x="3172772" y="1981200"/>
            <a:ext cx="1399228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5328444" y="1922461"/>
            <a:ext cx="136683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2819400" y="2957985"/>
            <a:ext cx="43180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520129" y="2957984"/>
            <a:ext cx="360363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cxnSpLocks/>
          </p:cNvCxnSpPr>
          <p:nvPr/>
        </p:nvCxnSpPr>
        <p:spPr>
          <a:xfrm flipH="1">
            <a:off x="5917726" y="2932109"/>
            <a:ext cx="647701" cy="31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cxnSpLocks/>
          </p:cNvCxnSpPr>
          <p:nvPr/>
        </p:nvCxnSpPr>
        <p:spPr>
          <a:xfrm>
            <a:off x="6864113" y="2921471"/>
            <a:ext cx="527287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EBD3FF5-8523-4D2E-A75C-31E2110FCCB5}"/>
              </a:ext>
            </a:extLst>
          </p:cNvPr>
          <p:cNvSpPr txBox="1"/>
          <p:nvPr/>
        </p:nvSpPr>
        <p:spPr>
          <a:xfrm>
            <a:off x="8658196" y="6583362"/>
            <a:ext cx="60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30m</a:t>
            </a:r>
          </a:p>
        </p:txBody>
      </p:sp>
    </p:spTree>
    <p:extLst>
      <p:ext uri="{BB962C8B-B14F-4D97-AF65-F5344CB8AC3E}">
        <p14:creationId xmlns:p14="http://schemas.microsoft.com/office/powerpoint/2010/main" val="328559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81855" y="-1110"/>
            <a:ext cx="7772400" cy="846137"/>
          </a:xfrm>
        </p:spPr>
        <p:txBody>
          <a:bodyPr/>
          <a:lstStyle/>
          <a:p>
            <a:pPr algn="ctr"/>
            <a:r>
              <a:rPr lang="cs-CZ" altLang="cs-CZ" b="1" dirty="0">
                <a:latin typeface="Calibri" panose="020F0502020204030204" pitchFamily="34" charset="0"/>
              </a:rPr>
              <a:t>Co je to hypotéza?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2256" y="901699"/>
            <a:ext cx="8599487" cy="5486401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3800" u="sng" dirty="0">
                <a:latin typeface="Calibri" pitchFamily="34" charset="0"/>
              </a:rPr>
              <a:t>Definice</a:t>
            </a:r>
            <a:r>
              <a:rPr lang="cs-CZ" sz="3800" dirty="0">
                <a:latin typeface="Calibri" pitchFamily="34" charset="0"/>
              </a:rPr>
              <a:t>: Předběžné tvrzení o vztahu mezi (alespoň dvěma) zkoumanými proměnnými</a:t>
            </a:r>
          </a:p>
          <a:p>
            <a:pPr marL="0" indent="0">
              <a:buNone/>
              <a:defRPr/>
            </a:pPr>
            <a:endParaRPr lang="cs-CZ" sz="3800" dirty="0">
              <a:latin typeface="Calibri" pitchFamily="34" charset="0"/>
            </a:endParaRPr>
          </a:p>
          <a:p>
            <a:pPr>
              <a:defRPr/>
            </a:pPr>
            <a:r>
              <a:rPr lang="cs-CZ" sz="3800" dirty="0">
                <a:latin typeface="Calibri" pitchFamily="34" charset="0"/>
              </a:rPr>
              <a:t>Má formu oznamovací věty, příklad: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800" i="1" dirty="0">
                <a:latin typeface="Calibri" pitchFamily="34" charset="0"/>
              </a:rPr>
              <a:t>	</a:t>
            </a:r>
            <a:r>
              <a:rPr lang="cs-CZ" sz="3800" i="1" dirty="0">
                <a:latin typeface="Calibri" pitchFamily="34" charset="0"/>
              </a:rPr>
              <a:t>„Čím vyšší je nespokojenost, tím vyšší je fluktuace zaměstnanců.“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i="1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i="1" dirty="0">
                <a:latin typeface="Calibri" pitchFamily="34" charset="0"/>
              </a:rPr>
              <a:t>                                                           	         </a:t>
            </a:r>
            <a:r>
              <a:rPr lang="cs-CZ" sz="3800" dirty="0">
                <a:latin typeface="Calibri" pitchFamily="34" charset="0"/>
              </a:rPr>
              <a:t>teoretické</a:t>
            </a:r>
          </a:p>
          <a:p>
            <a:pPr>
              <a:defRPr/>
            </a:pPr>
            <a:r>
              <a:rPr lang="cs-CZ" sz="4200" dirty="0">
                <a:latin typeface="Calibri" pitchFamily="34" charset="0"/>
              </a:rPr>
              <a:t>Rozlišujeme hypotézy           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Calibri" pitchFamily="34" charset="0"/>
              </a:rPr>
              <a:t>                                                     	         </a:t>
            </a:r>
            <a:r>
              <a:rPr lang="cs-CZ" sz="3800" dirty="0">
                <a:latin typeface="Calibri" pitchFamily="34" charset="0"/>
              </a:rPr>
              <a:t>pracovní (empirické)</a:t>
            </a:r>
          </a:p>
          <a:p>
            <a:pPr>
              <a:defRPr/>
            </a:pPr>
            <a:endParaRPr lang="cs-CZ" sz="2800" dirty="0">
              <a:latin typeface="Calibri" pitchFamily="34" charset="0"/>
            </a:endParaRPr>
          </a:p>
          <a:p>
            <a:pPr>
              <a:defRPr/>
            </a:pPr>
            <a:r>
              <a:rPr lang="cs-CZ" sz="3800" dirty="0">
                <a:latin typeface="Calibri" pitchFamily="34" charset="0"/>
              </a:rPr>
              <a:t>Hypotéza musí být </a:t>
            </a:r>
            <a:r>
              <a:rPr lang="cs-CZ" sz="3800" b="1" dirty="0">
                <a:latin typeface="Calibri" pitchFamily="34" charset="0"/>
              </a:rPr>
              <a:t>ověřitelná</a:t>
            </a:r>
            <a:r>
              <a:rPr lang="cs-CZ" sz="3800" dirty="0">
                <a:latin typeface="Calibri" pitchFamily="34" charset="0"/>
              </a:rPr>
              <a:t>, tj. u všech zahrnutých proměnných musí být  jasně určeno, jak se budou </a:t>
            </a:r>
            <a:r>
              <a:rPr lang="cs-CZ" sz="3800" i="1" dirty="0">
                <a:latin typeface="Calibri" pitchFamily="34" charset="0"/>
              </a:rPr>
              <a:t>měřit</a:t>
            </a:r>
          </a:p>
          <a:p>
            <a:pPr>
              <a:defRPr/>
            </a:pPr>
            <a:endParaRPr lang="cs-CZ" sz="3800" dirty="0">
              <a:latin typeface="Calibri" pitchFamily="34" charset="0"/>
            </a:endParaRPr>
          </a:p>
          <a:p>
            <a:pPr>
              <a:defRPr/>
            </a:pPr>
            <a:r>
              <a:rPr lang="cs-CZ" sz="3800" dirty="0">
                <a:latin typeface="Calibri" pitchFamily="34" charset="0"/>
              </a:rPr>
              <a:t>V hypotézách se vyhýbáme osobním a kulturním hodnotícím soudům</a:t>
            </a:r>
          </a:p>
          <a:p>
            <a:pPr>
              <a:defRPr/>
            </a:pPr>
            <a:endParaRPr lang="cs-CZ" sz="2800" dirty="0"/>
          </a:p>
        </p:txBody>
      </p:sp>
      <p:cxnSp>
        <p:nvCxnSpPr>
          <p:cNvPr id="5" name="Přímá spojovací šipka 4"/>
          <p:cNvCxnSpPr>
            <a:cxnSpLocks/>
          </p:cNvCxnSpPr>
          <p:nvPr/>
        </p:nvCxnSpPr>
        <p:spPr>
          <a:xfrm flipV="1">
            <a:off x="3810000" y="3214688"/>
            <a:ext cx="614362" cy="3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>
            <a:cxnSpLocks/>
          </p:cNvCxnSpPr>
          <p:nvPr/>
        </p:nvCxnSpPr>
        <p:spPr>
          <a:xfrm>
            <a:off x="3810000" y="3584018"/>
            <a:ext cx="614362" cy="293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9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51" y="98425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 čemu používat hypotézy?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1999"/>
            <a:ext cx="8229600" cy="6096001"/>
          </a:xfrm>
        </p:spPr>
        <p:txBody>
          <a:bodyPr>
            <a:normAutofit/>
          </a:bodyPr>
          <a:lstStyle/>
          <a:p>
            <a:r>
              <a:rPr lang="cs-CZ" altLang="cs-CZ" sz="2400" i="1" dirty="0"/>
              <a:t>Hypotéza</a:t>
            </a:r>
            <a:r>
              <a:rPr lang="cs-CZ" altLang="cs-CZ" sz="2400" dirty="0"/>
              <a:t> je výrokem o existenci, frekvenci nebo intenzitě vztahu mezi dvěma jevy (nebo mezi jevem a jeho podmínkou či příčinou), který je vyvozený z teorie</a:t>
            </a:r>
          </a:p>
          <a:p>
            <a:endParaRPr lang="cs-CZ" altLang="cs-CZ" sz="2400" dirty="0"/>
          </a:p>
          <a:p>
            <a:r>
              <a:rPr lang="cs-CZ" sz="2400" i="1" dirty="0"/>
              <a:t>Hypotéza</a:t>
            </a:r>
            <a:r>
              <a:rPr lang="cs-CZ" sz="2400" dirty="0"/>
              <a:t> je podmíněný výrok o (ve většině případů) vztahu dvou proměnných</a:t>
            </a:r>
          </a:p>
          <a:p>
            <a:r>
              <a:rPr lang="cs-CZ" sz="2400" dirty="0"/>
              <a:t>Příklad: „</a:t>
            </a:r>
            <a:r>
              <a:rPr lang="cs-CZ" sz="2400" i="1" dirty="0"/>
              <a:t>Děti rozvedených rodičů mají větší šanci, že se rozvedou</a:t>
            </a:r>
            <a:r>
              <a:rPr lang="cs-CZ" sz="2400" dirty="0"/>
              <a:t>“; „</a:t>
            </a:r>
            <a:r>
              <a:rPr lang="cs-CZ" sz="2400" i="1" dirty="0"/>
              <a:t>S rostoucí prestiží povolání klesá míra odcizení</a:t>
            </a:r>
            <a:r>
              <a:rPr lang="cs-CZ" sz="2400" dirty="0"/>
              <a:t>“</a:t>
            </a:r>
          </a:p>
          <a:p>
            <a:endParaRPr lang="cs-CZ" altLang="cs-CZ" sz="2400" dirty="0"/>
          </a:p>
          <a:p>
            <a:r>
              <a:rPr lang="cs-CZ" altLang="cs-CZ" sz="2400" dirty="0"/>
              <a:t>Hypotézy jsou ve vědě důležité, protože jsou pracovními nástroji teorie - jsou jejich převedením do formy, v níž mohou být tyto buď potvrzeny, anebo vyvráceny</a:t>
            </a:r>
          </a:p>
          <a:p>
            <a:r>
              <a:rPr lang="cs-CZ" sz="2400" i="1" dirty="0"/>
              <a:t>Kvantitativní věda pracuje na principu testování teorie – testování hypotéz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6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1226</Words>
  <Application>Microsoft Office PowerPoint</Application>
  <PresentationFormat>Předvádění na obrazovce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Prezentace aplikace PowerPoint</vt:lpstr>
      <vt:lpstr>Sociologie proměnných, měření a pozorování, validita a reliabilita, dedukce, indukce, redukce, operacionalizace a role hypotéz v kvantitativním sociologickém výzkumu </vt:lpstr>
      <vt:lpstr> MODEL EMPIRICKÉ VĚDY </vt:lpstr>
      <vt:lpstr>Pojem</vt:lpstr>
      <vt:lpstr>Shoda o významu pojmů</vt:lpstr>
      <vt:lpstr>Konceptualizce v konkrétním projektu </vt:lpstr>
      <vt:lpstr>Příklad procesu konceptualizace</vt:lpstr>
      <vt:lpstr>Co je to hypotéza?</vt:lpstr>
      <vt:lpstr>K čemu používat hypotézy?</vt:lpstr>
      <vt:lpstr>Hypotézy by měly:</vt:lpstr>
      <vt:lpstr>Koncept – indikátor – proměnná - znak</vt:lpstr>
      <vt:lpstr>Problém měření: Operacionalizace</vt:lpstr>
      <vt:lpstr>Operacionalizace a indikátor</vt:lpstr>
      <vt:lpstr>Prezentace aplikace PowerPoint</vt:lpstr>
      <vt:lpstr>Pravidla operacionalizace</vt:lpstr>
      <vt:lpstr>Měření: obecná definice</vt:lpstr>
      <vt:lpstr>Proměnná - vlastnosti - variace</vt:lpstr>
      <vt:lpstr>Členění znaků/proměnných</vt:lpstr>
      <vt:lpstr>Typy znaků/proměnných</vt:lpstr>
      <vt:lpstr>Prezentace aplikace PowerPoint</vt:lpstr>
      <vt:lpstr>Prezentace aplikace PowerPoint</vt:lpstr>
      <vt:lpstr>Ilustrace typů proměnných</vt:lpstr>
      <vt:lpstr>Validita a reliabilita</vt:lpstr>
      <vt:lpstr>Vztah mezi validitou a reliabilitou</vt:lpstr>
      <vt:lpstr>Transformace informací</vt:lpstr>
      <vt:lpstr>Testy validity</vt:lpstr>
      <vt:lpstr>Kvantitativní sociologie pracuje s redukovaným popisem reality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Tomáš Katrňák</cp:lastModifiedBy>
  <cp:revision>74</cp:revision>
  <dcterms:created xsi:type="dcterms:W3CDTF">2017-03-07T07:28:19Z</dcterms:created>
  <dcterms:modified xsi:type="dcterms:W3CDTF">2024-04-09T07:07:37Z</dcterms:modified>
</cp:coreProperties>
</file>