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86" r:id="rId2"/>
    <p:sldId id="301" r:id="rId3"/>
    <p:sldId id="472" r:id="rId4"/>
    <p:sldId id="302" r:id="rId5"/>
    <p:sldId id="474" r:id="rId6"/>
    <p:sldId id="485" r:id="rId7"/>
    <p:sldId id="482" r:id="rId8"/>
    <p:sldId id="473" r:id="rId9"/>
    <p:sldId id="475" r:id="rId10"/>
    <p:sldId id="483" r:id="rId11"/>
    <p:sldId id="476" r:id="rId12"/>
    <p:sldId id="484" r:id="rId13"/>
    <p:sldId id="477" r:id="rId14"/>
    <p:sldId id="305" r:id="rId15"/>
    <p:sldId id="479" r:id="rId16"/>
    <p:sldId id="478" r:id="rId17"/>
    <p:sldId id="278" r:id="rId18"/>
    <p:sldId id="280" r:id="rId19"/>
    <p:sldId id="480" r:id="rId20"/>
    <p:sldId id="471" r:id="rId21"/>
    <p:sldId id="29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35157"/>
    <a:srgbClr val="586351"/>
    <a:srgbClr val="00B0F0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A629-008A-40A5-A1C8-D52B68B32E0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58F2-028F-4C8B-91E2-8AF3F1DA6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A85D6-EFAF-4102-829D-56CFDDDA0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518F2C-31BE-4636-913F-64D9FD5D8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BB011C-37A1-4D54-8751-AF4FC612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F560D9-B3FF-4FEE-83C3-AB1A3BAF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0DA9E3-1FFE-4833-9196-67620FF2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4B0C2-1EBB-4C28-B767-7AF3EC16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D17C07-3015-4006-B3B6-BF26B2FBB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93A988-B81E-454F-A128-4C1CBD47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1C9439-F739-4019-8B04-2CDED281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2149F1-A19B-441A-97DA-B358705F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1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E51E3F-5168-4165-BC5B-B4FE9EB53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17D59B-A983-4276-B99D-29AB26709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CAD367-4E0C-4069-AB3C-91DCD3AF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011181-0288-4E5C-8B9B-2E19082A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5BD50F-0940-43E5-A639-46EA57EE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FB117-0B40-4D32-908A-BFAFF28E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D89CAB-3BF5-4573-A3A0-64EE3D23B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683B96-125E-4308-A83D-5DC875EB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B78628-C7A8-42EC-A15F-EF114F90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1BA442-D82D-41EA-A31B-ED3F8769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56B71-6A7B-4275-8358-9E43D66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86B71D-6ADE-4A85-A001-DB0BF62E8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56E771-A70B-48B5-9048-C3CDB729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BB6C45-B843-4C0F-9C5B-1C0D8E99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756CE0-059D-429A-B646-819B6F33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6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A76E1-2810-4802-B540-2456E021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7C31C-53AB-4876-9F50-2F76CECCE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5B6A34-8261-4B37-9DCB-05843CB09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7D884-7A1D-47BD-8322-A594C693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719AE3-B561-407D-9432-FA320C3F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6E8B92-690A-41E8-BE45-C42EAD16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46A07-20CC-417F-A9D3-2F992BE3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4A953F-0C90-4102-AA0C-4C5AC5E3C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EF4CC2-4AE3-4B6F-90A5-0C6AA3704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6B5009-764B-418C-AD7F-378019205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2B2CCCD-6AF6-4B6E-8250-6FD219CBE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003007-FC00-4C79-A6E3-84B62AB3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474670-67A8-45CF-B407-45B116D7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CFA073-3984-4CC8-84E6-420C86A8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1529B-EBB9-40A7-8B78-2035C9F6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E93EFC0-6BBF-46D0-B841-D4E431B2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92AD8-2BFF-4F53-A459-412F09C9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AF410F-7624-44BF-AB2B-FA00BC7A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2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91D68F-88BD-44D5-A096-4FC5212B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0907FA-FB36-4B57-8C6C-633227DF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6420B2-8625-468F-B4E8-FD17D232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3AD0D-9243-414C-8B77-8DFED8A3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41D417-C90B-4344-BAF0-BACE6E2E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CABCFF-2982-4C48-BB88-9C89EBAA3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129615-D101-4D17-8C63-C127162F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74118C-ED20-4F2E-A90F-E48D9004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BF4E07-C9AB-4136-9F91-6D2E9E50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7E07C-B0F5-412A-AC5F-DA836B91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AD14D22-DB0C-49B3-862F-439EFBB5B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51B377-997D-4495-B04F-F3E539759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EA06D9-AA51-422E-B214-BCEB3C53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F61B65-428B-4249-92B4-161DF1B4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70640F-1BCC-401F-A131-42BEDAF5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2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73F1705-FEAF-4461-9AD7-A509DBC4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03E9E4-9497-46F1-A915-53F5BD7A6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9D266-027D-48C0-AD80-EBD74507D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81C0D-B3E6-46CB-8DA3-A550AE9E94B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47B1A-3655-40F7-9986-F9EB879F6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09C809-D698-4E15-A6C4-FC6BC92AC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E835-24EF-4FE0-BC8C-ED1B03E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Optimizely buys Experiment Engine for its optimization tools">
            <a:extLst>
              <a:ext uri="{FF2B5EF4-FFF2-40B4-BE49-F238E27FC236}">
                <a16:creationId xmlns:a16="http://schemas.microsoft.com/office/drawing/2014/main" id="{352B8798-9D86-47BC-BD02-EE95CF95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298009E-8E06-4F33-933C-695F531956F6}"/>
              </a:ext>
            </a:extLst>
          </p:cNvPr>
          <p:cNvSpPr/>
          <p:nvPr/>
        </p:nvSpPr>
        <p:spPr>
          <a:xfrm>
            <a:off x="6643396" y="2323323"/>
            <a:ext cx="6484775" cy="5365102"/>
          </a:xfrm>
          <a:prstGeom prst="ellipse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17C1DDE2-B374-4213-B5D0-C6B8A85A5E5C}"/>
              </a:ext>
            </a:extLst>
          </p:cNvPr>
          <p:cNvSpPr/>
          <p:nvPr/>
        </p:nvSpPr>
        <p:spPr>
          <a:xfrm>
            <a:off x="6795796" y="2475723"/>
            <a:ext cx="6484775" cy="5365102"/>
          </a:xfrm>
          <a:prstGeom prst="ellipse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yšlenková bublina: obláček 1">
            <a:extLst>
              <a:ext uri="{FF2B5EF4-FFF2-40B4-BE49-F238E27FC236}">
                <a16:creationId xmlns:a16="http://schemas.microsoft.com/office/drawing/2014/main" id="{306C8A8C-F416-4F58-9C3C-6A160C5B85D1}"/>
              </a:ext>
            </a:extLst>
          </p:cNvPr>
          <p:cNvSpPr/>
          <p:nvPr/>
        </p:nvSpPr>
        <p:spPr>
          <a:xfrm>
            <a:off x="674824" y="195942"/>
            <a:ext cx="7340172" cy="4133461"/>
          </a:xfrm>
          <a:prstGeom prst="cloudCallout">
            <a:avLst>
              <a:gd name="adj1" fmla="val 46979"/>
              <a:gd name="adj2" fmla="val 50640"/>
            </a:avLst>
          </a:prstGeom>
          <a:solidFill>
            <a:srgbClr val="63515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CO MÁ EXPERIMENTÁLNÍ DESIGN SPOLEČNÉHO S KVANTITATIVNÍM VÝZKUMEM V SOCIÁLNÍCH VĚDÁCH?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092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s and Cons of Tablets vs. E-Book Readers">
            <a:extLst>
              <a:ext uri="{FF2B5EF4-FFF2-40B4-BE49-F238E27FC236}">
                <a16:creationId xmlns:a16="http://schemas.microsoft.com/office/drawing/2014/main" id="{65CB1A3B-0C00-4222-8157-6C763256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36061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yšlenková bublina: obláček 1">
            <a:extLst>
              <a:ext uri="{FF2B5EF4-FFF2-40B4-BE49-F238E27FC236}">
                <a16:creationId xmlns:a16="http://schemas.microsoft.com/office/drawing/2014/main" id="{642600B7-FB67-4D57-A418-63C8EDFACCCA}"/>
              </a:ext>
            </a:extLst>
          </p:cNvPr>
          <p:cNvSpPr/>
          <p:nvPr/>
        </p:nvSpPr>
        <p:spPr>
          <a:xfrm>
            <a:off x="310931" y="186613"/>
            <a:ext cx="4111780" cy="3722914"/>
          </a:xfrm>
          <a:prstGeom prst="cloudCallout">
            <a:avLst>
              <a:gd name="adj1" fmla="val 55701"/>
              <a:gd name="adj2" fmla="val 63111"/>
            </a:avLst>
          </a:prstGeom>
          <a:solidFill>
            <a:srgbClr val="63515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KVAZI – EXPERIMENT V SOCIÁLNÍCH VĚDÁCH (?)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5802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s and Cons of Tablets vs. E-Book Readers">
            <a:extLst>
              <a:ext uri="{FF2B5EF4-FFF2-40B4-BE49-F238E27FC236}">
                <a16:creationId xmlns:a16="http://schemas.microsoft.com/office/drawing/2014/main" id="{65CB1A3B-0C00-4222-8157-6C763256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8" y="3976"/>
            <a:ext cx="11936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5465AC60-E4E8-4F6D-A4C8-1280FA82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472" y="3055802"/>
            <a:ext cx="1943100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Postoj ke globálnímu oteplování</a:t>
            </a:r>
          </a:p>
          <a:p>
            <a:r>
              <a:rPr lang="cs-CZ" altLang="cs-CZ" dirty="0"/>
              <a:t>Jaro 2020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DFFFA72E-5981-4799-9EA4-8693F2F0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537" y="3052613"/>
            <a:ext cx="2016125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Postoj ke globálnímu oteplování</a:t>
            </a:r>
          </a:p>
          <a:p>
            <a:r>
              <a:rPr lang="cs-CZ" altLang="cs-CZ" dirty="0"/>
              <a:t>Podzim 2020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805EA3B8-5A55-42BE-9B83-8978979A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472" y="1564229"/>
            <a:ext cx="1943100" cy="1200329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Postoj ke globálnímu oteplování</a:t>
            </a:r>
          </a:p>
          <a:p>
            <a:r>
              <a:rPr lang="cs-CZ" altLang="cs-CZ" dirty="0"/>
              <a:t>Jaro 2020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F62DA455-F8EB-4400-9A34-8BE32901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538" y="1562030"/>
            <a:ext cx="2016125" cy="1200329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Postoj ke globálnímu oteplování</a:t>
            </a:r>
          </a:p>
          <a:p>
            <a:r>
              <a:rPr lang="cs-CZ" altLang="cs-CZ" dirty="0"/>
              <a:t>Podzim 2020</a:t>
            </a:r>
          </a:p>
        </p:txBody>
      </p:sp>
      <p:sp>
        <p:nvSpPr>
          <p:cNvPr id="3078" name="Oval 6">
            <a:extLst>
              <a:ext uri="{FF2B5EF4-FFF2-40B4-BE49-F238E27FC236}">
                <a16:creationId xmlns:a16="http://schemas.microsoft.com/office/drawing/2014/main" id="{75AB6517-6CF9-4BEC-9A4F-AB7E22DFD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4" y="1995418"/>
            <a:ext cx="2159000" cy="20875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b="1" dirty="0"/>
              <a:t>Výzkumná </a:t>
            </a:r>
          </a:p>
          <a:p>
            <a:pPr algn="ctr"/>
            <a:r>
              <a:rPr lang="cs-CZ" altLang="cs-CZ" b="1" dirty="0"/>
              <a:t>Populace</a:t>
            </a:r>
          </a:p>
          <a:p>
            <a:pPr algn="ctr"/>
            <a:r>
              <a:rPr lang="cs-CZ" altLang="cs-CZ" b="1" dirty="0"/>
              <a:t>(např. občané ČR </a:t>
            </a:r>
          </a:p>
          <a:p>
            <a:pPr algn="ctr"/>
            <a:r>
              <a:rPr lang="cs-CZ" altLang="cs-CZ" b="1" dirty="0"/>
              <a:t>ve věku 20 – 40 let)</a:t>
            </a:r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9A66124C-2491-4718-8EED-434209519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9849" y="2355780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5B33C56A-20D8-48FD-9CF6-35B3CDF4B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9849" y="3074918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DC2C7E07-5C1F-4431-A1BB-ED7011AB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4" y="1131819"/>
            <a:ext cx="1049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Náhodný</a:t>
            </a:r>
          </a:p>
          <a:p>
            <a:r>
              <a:rPr lang="cs-CZ" altLang="cs-CZ" b="1" dirty="0"/>
              <a:t>Výběr?</a:t>
            </a:r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3EAA76F6-2C6C-4C17-A35B-A498112B8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9937" y="235419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095120B6-1617-4405-A26B-B1E40D10B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9937" y="357974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9B96CB7C-50B1-4695-9782-CAA8A981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7" y="195194"/>
            <a:ext cx="1695450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b="1" dirty="0"/>
              <a:t>ČETLI FAKE NEWS</a:t>
            </a:r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18912212-82D5-4469-86AE-62408EBF5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299" y="914331"/>
            <a:ext cx="0" cy="1368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B79AF9D6-A386-4AA1-9DB8-54B506742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1649" y="1779518"/>
            <a:ext cx="0" cy="863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847454EF-C33B-4690-961B-A0223284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" y="268218"/>
            <a:ext cx="4679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KVAZI-EXPERIMENT</a:t>
            </a:r>
          </a:p>
          <a:p>
            <a:r>
              <a:rPr lang="cs-CZ" altLang="cs-CZ" b="1" dirty="0"/>
              <a:t>NĚCO SE ODEHRÁLO A MY MĚŘÍME DŮSLEDEK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39739C77-A7D3-409F-A832-F083A116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400148"/>
            <a:ext cx="99637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dirty="0"/>
              <a:t>Potíže:</a:t>
            </a:r>
          </a:p>
          <a:p>
            <a:r>
              <a:rPr lang="cs-CZ" altLang="cs-CZ" b="1" dirty="0"/>
              <a:t>NEROZHODUJEME O EXPOZICI FAKE NEWS, TÍM PÁDEM NELZE VYLOUČIT VLIV JINÉ PROMĚNNÉ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C4854126-B77D-4A03-9813-912FB33F0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561" y="4826624"/>
            <a:ext cx="2111475" cy="369332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NEČETLI FAKE NEWS</a:t>
            </a:r>
          </a:p>
        </p:txBody>
      </p:sp>
      <p:sp>
        <p:nvSpPr>
          <p:cNvPr id="5" name="Line 13">
            <a:extLst>
              <a:ext uri="{FF2B5EF4-FFF2-40B4-BE49-F238E27FC236}">
                <a16:creationId xmlns:a16="http://schemas.microsoft.com/office/drawing/2014/main" id="{BD074361-73C2-472B-8EEA-C69F65743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0299" y="3654713"/>
            <a:ext cx="0" cy="1120775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342A5FE2-6621-445F-911A-9D32CCD0D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473" y="65097"/>
            <a:ext cx="34163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b="1" dirty="0"/>
              <a:t>(ZDE TO NEJSME MY, KDO ROZHODUJE O TOM, KDO SI ZPRÁVU PŘEČTE A KDO NE !!!)</a:t>
            </a:r>
          </a:p>
        </p:txBody>
      </p:sp>
    </p:spTree>
    <p:extLst>
      <p:ext uri="{BB962C8B-B14F-4D97-AF65-F5344CB8AC3E}">
        <p14:creationId xmlns:p14="http://schemas.microsoft.com/office/powerpoint/2010/main" val="320295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ce to Face Market Research Interviewer Roles - Roy Morgan Research">
            <a:extLst>
              <a:ext uri="{FF2B5EF4-FFF2-40B4-BE49-F238E27FC236}">
                <a16:creationId xmlns:a16="http://schemas.microsoft.com/office/drawing/2014/main" id="{160D1934-F199-4523-9552-D1ECC58FD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3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F97FD138-CEE7-4312-A7B4-01AC7F89840D}"/>
              </a:ext>
            </a:extLst>
          </p:cNvPr>
          <p:cNvSpPr/>
          <p:nvPr/>
        </p:nvSpPr>
        <p:spPr>
          <a:xfrm>
            <a:off x="7775421" y="74646"/>
            <a:ext cx="4111780" cy="3722914"/>
          </a:xfrm>
          <a:prstGeom prst="cloudCallout">
            <a:avLst>
              <a:gd name="adj1" fmla="val -55946"/>
              <a:gd name="adj2" fmla="val 61858"/>
            </a:avLst>
          </a:prstGeom>
          <a:solidFill>
            <a:srgbClr val="63515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VÝBĚROVÉ ŠETŘENÍ – OSOBNÍ DOTAZOVÁNÍ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5325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ace to Face Market Research Interviewer Roles - Roy Morgan Research">
            <a:extLst>
              <a:ext uri="{FF2B5EF4-FFF2-40B4-BE49-F238E27FC236}">
                <a16:creationId xmlns:a16="http://schemas.microsoft.com/office/drawing/2014/main" id="{0296AE69-B120-460D-9AD6-496BEEFA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3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DFFFA72E-5981-4799-9EA4-8693F2F0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4" y="3117780"/>
            <a:ext cx="2016125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Postoj ke globálnímu oteplování</a:t>
            </a:r>
          </a:p>
          <a:p>
            <a:r>
              <a:rPr lang="cs-CZ" altLang="cs-CZ" dirty="0"/>
              <a:t>Podzim 2020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F62DA455-F8EB-4400-9A34-8BE32901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4" y="1460430"/>
            <a:ext cx="2016125" cy="1200329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Postoj ke globálnímu oteplování</a:t>
            </a:r>
          </a:p>
          <a:p>
            <a:r>
              <a:rPr lang="cs-CZ" altLang="cs-CZ" dirty="0"/>
              <a:t>Podzim 2020</a:t>
            </a:r>
          </a:p>
        </p:txBody>
      </p:sp>
      <p:sp>
        <p:nvSpPr>
          <p:cNvPr id="3078" name="Oval 6">
            <a:extLst>
              <a:ext uri="{FF2B5EF4-FFF2-40B4-BE49-F238E27FC236}">
                <a16:creationId xmlns:a16="http://schemas.microsoft.com/office/drawing/2014/main" id="{75AB6517-6CF9-4BEC-9A4F-AB7E22DFD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93818"/>
            <a:ext cx="2159000" cy="20875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b="1" dirty="0"/>
              <a:t>Výzkumná </a:t>
            </a:r>
          </a:p>
          <a:p>
            <a:pPr algn="ctr"/>
            <a:r>
              <a:rPr lang="cs-CZ" altLang="cs-CZ" b="1" dirty="0"/>
              <a:t>populace</a:t>
            </a:r>
          </a:p>
          <a:p>
            <a:pPr algn="ctr"/>
            <a:r>
              <a:rPr lang="cs-CZ" altLang="cs-CZ" b="1" dirty="0"/>
              <a:t>(např. občané ČR </a:t>
            </a:r>
          </a:p>
          <a:p>
            <a:pPr algn="ctr"/>
            <a:r>
              <a:rPr lang="cs-CZ" altLang="cs-CZ" b="1" dirty="0"/>
              <a:t>ve věku 20 – 40 let)</a:t>
            </a:r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9A66124C-2491-4718-8EED-434209519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254180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5B33C56A-20D8-48FD-9CF6-35B3CDF4B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2973317"/>
            <a:ext cx="1347100" cy="5797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DC2C7E07-5C1F-4431-A1BB-ED7011AB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030219"/>
            <a:ext cx="1049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Náhodný</a:t>
            </a:r>
          </a:p>
          <a:p>
            <a:r>
              <a:rPr lang="cs-CZ" altLang="cs-CZ" b="1" dirty="0"/>
              <a:t>Výběr?</a:t>
            </a:r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3EAA76F6-2C6C-4C17-A35B-A498112B8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2679" y="2252593"/>
            <a:ext cx="67278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095120B6-1617-4405-A26B-B1E40D10B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2679" y="3467765"/>
            <a:ext cx="672784" cy="1037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9B96CB7C-50B1-4695-9782-CAA8A981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822" y="2032564"/>
            <a:ext cx="1995003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b="1" dirty="0"/>
              <a:t>ČETLI FAKE NEWS</a:t>
            </a:r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B79AF9D6-A386-4AA1-9DB8-54B506742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1677918"/>
            <a:ext cx="0" cy="863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46E132C2-F18C-4498-B893-6FB6924E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128" y="1007102"/>
            <a:ext cx="3225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/>
              <a:t>Měření V JEDNOM BODĚ V ČASE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847454EF-C33B-4690-961B-A0223284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6618"/>
            <a:ext cx="4679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VÝBĚROVÉ ŠETŘENÍ (SURVEY)</a:t>
            </a:r>
          </a:p>
          <a:p>
            <a:r>
              <a:rPr lang="cs-CZ" altLang="cs-CZ" b="1" dirty="0"/>
              <a:t>PRŮŘEZOVÁ STRATEGIE (JEDEN BOD V ČASE)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39739C77-A7D3-409F-A832-F083A116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31" y="4799279"/>
            <a:ext cx="99637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dirty="0"/>
              <a:t>Potíže:</a:t>
            </a:r>
          </a:p>
          <a:p>
            <a:r>
              <a:rPr lang="cs-CZ" altLang="cs-CZ" dirty="0"/>
              <a:t>ČAS? CO BYLO DŘÍVE (ČETBA URČITÝCH ZDROJŮ ZPRÁV, NEBO POSTOJE?)</a:t>
            </a:r>
          </a:p>
          <a:p>
            <a:r>
              <a:rPr lang="cs-CZ" altLang="cs-CZ" dirty="0"/>
              <a:t>OSTATNÍ PROMĚNNÉ (NENÍ ČETBA URČITÝCH ZDROJŮ FAKE NEWS I POSTOJE K OTEPLOVÁNÍ VÝSLEDKEM POLITICKÉ ORIENTACE... – MAJÍ FAKE NEWS VLIV? NEBO PŘESVĚDČUJÍ PŘESVĚDČENÉ?)</a:t>
            </a:r>
          </a:p>
          <a:p>
            <a:endParaRPr lang="cs-CZ" altLang="cs-CZ" dirty="0"/>
          </a:p>
          <a:p>
            <a:r>
              <a:rPr lang="cs-CZ" altLang="cs-CZ" b="1" dirty="0"/>
              <a:t>= LABORATORNÍCH PODMÍNEK NENÍ MOŽNÉ DOSÁHNOUT (ALE NIC LEPŠÍHO NEMÁME)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C4854126-B77D-4A03-9813-912FB33F0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074" y="3313419"/>
            <a:ext cx="2111475" cy="369332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NEČETLI FAKE NEWS</a:t>
            </a:r>
          </a:p>
        </p:txBody>
      </p:sp>
      <p:sp>
        <p:nvSpPr>
          <p:cNvPr id="2" name="Text Box 19">
            <a:extLst>
              <a:ext uri="{FF2B5EF4-FFF2-40B4-BE49-F238E27FC236}">
                <a16:creationId xmlns:a16="http://schemas.microsoft.com/office/drawing/2014/main" id="{4E14FDB1-5A28-4E85-9FF0-A9FC1DB0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60" y="0"/>
            <a:ext cx="523336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b="1" dirty="0"/>
              <a:t>(OPĚT NEROZHODUJEME O TOM, KDO SI ZPRÁVU PŘEČTE A KDO NE !!!)</a:t>
            </a:r>
          </a:p>
        </p:txBody>
      </p:sp>
    </p:spTree>
    <p:extLst>
      <p:ext uri="{BB962C8B-B14F-4D97-AF65-F5344CB8AC3E}">
        <p14:creationId xmlns:p14="http://schemas.microsoft.com/office/powerpoint/2010/main" val="296753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togalerie: Inzerát NEVOLTE Karla Schwarzenberga z pátečního deníku Blesk">
            <a:extLst>
              <a:ext uri="{FF2B5EF4-FFF2-40B4-BE49-F238E27FC236}">
                <a16:creationId xmlns:a16="http://schemas.microsoft.com/office/drawing/2014/main" id="{60B34245-BC15-4BFB-A5F7-88E19D5D9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7211" r="20249" b="7755"/>
          <a:stretch/>
        </p:blipFill>
        <p:spPr bwMode="auto">
          <a:xfrm>
            <a:off x="62376" y="864220"/>
            <a:ext cx="2715375" cy="38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1180886D-C7CD-4C6A-878F-A996BD4FB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3140075"/>
            <a:ext cx="1943100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Podpora </a:t>
            </a:r>
          </a:p>
          <a:p>
            <a:endParaRPr lang="cs-CZ" altLang="cs-CZ" dirty="0"/>
          </a:p>
          <a:p>
            <a:r>
              <a:rPr lang="cs-CZ" altLang="cs-CZ" dirty="0"/>
              <a:t>URČITÉHO KANDIDÁTA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51406865-3FB3-42C5-8414-765BBD3BC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1339850"/>
            <a:ext cx="1943100" cy="1061829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Podpora 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URČITÉHO KANDIDÁTA</a:t>
            </a:r>
          </a:p>
        </p:txBody>
      </p:sp>
      <p:sp>
        <p:nvSpPr>
          <p:cNvPr id="4102" name="Oval 6">
            <a:extLst>
              <a:ext uri="{FF2B5EF4-FFF2-40B4-BE49-F238E27FC236}">
                <a16:creationId xmlns:a16="http://schemas.microsoft.com/office/drawing/2014/main" id="{262BDF55-74C7-4727-8CEE-04F9A4728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916113"/>
            <a:ext cx="2159000" cy="20875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b="1" dirty="0"/>
              <a:t>Výzkumná </a:t>
            </a:r>
          </a:p>
          <a:p>
            <a:pPr algn="ctr"/>
            <a:r>
              <a:rPr lang="cs-CZ" altLang="cs-CZ" b="1" dirty="0"/>
              <a:t>populace</a:t>
            </a:r>
          </a:p>
          <a:p>
            <a:pPr algn="ctr"/>
            <a:r>
              <a:rPr lang="cs-CZ" altLang="cs-CZ" b="1" dirty="0"/>
              <a:t>(aktivní voliči </a:t>
            </a:r>
          </a:p>
          <a:p>
            <a:pPr algn="ctr"/>
            <a:r>
              <a:rPr lang="cs-CZ" altLang="cs-CZ" b="1" dirty="0"/>
              <a:t>v ČR)</a:t>
            </a:r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D7E4CAD8-847A-4BA1-9079-409E72DD94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338" y="2276475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8BEFCD63-A19C-4859-A3F8-F8F9A5C22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2995613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9E25411F-383F-4B4B-B7CB-52229BDEC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981075"/>
            <a:ext cx="19738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Náhodný</a:t>
            </a:r>
          </a:p>
          <a:p>
            <a:r>
              <a:rPr lang="cs-CZ" altLang="cs-CZ" b="1"/>
              <a:t>Výběr při východu </a:t>
            </a:r>
          </a:p>
          <a:p>
            <a:r>
              <a:rPr lang="cs-CZ" altLang="cs-CZ" b="1"/>
              <a:t>z volební místnosti</a:t>
            </a:r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AEC79F75-7C70-4232-8BBE-9793B10A6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4425" y="234791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CA625311-23DC-471A-8FA9-35FFB8EB20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35004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DFC40676-E646-404E-9521-78696CD40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1916113"/>
            <a:ext cx="1695450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ČETLI INZERÁT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3B8B8CF0-D5BB-44D1-B595-120F7D5C7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3213101"/>
            <a:ext cx="1197379" cy="646331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NEČETLI </a:t>
            </a:r>
          </a:p>
          <a:p>
            <a:r>
              <a:rPr lang="cs-CZ" altLang="cs-CZ" b="1"/>
              <a:t>INZERÁT    </a:t>
            </a:r>
          </a:p>
        </p:txBody>
      </p:sp>
      <p:sp>
        <p:nvSpPr>
          <p:cNvPr id="4111" name="Line 15">
            <a:extLst>
              <a:ext uri="{FF2B5EF4-FFF2-40B4-BE49-F238E27FC236}">
                <a16:creationId xmlns:a16="http://schemas.microsoft.com/office/drawing/2014/main" id="{F48848F7-8966-4B2E-AC1E-F1076952E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1916113"/>
            <a:ext cx="0" cy="6477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52CBE7F0-4151-4C22-98B8-1BA9D8DE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333376"/>
            <a:ext cx="55215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PRŮŘEZOVÝ DESIGN – MĚŘENÍ V JEDNOM BODĚ V ČASE</a:t>
            </a:r>
          </a:p>
          <a:p>
            <a:r>
              <a:rPr lang="cs-CZ" altLang="cs-CZ" b="1"/>
              <a:t>(SURVEY /  VÝBĚROVÉ ŠETŘENÍ)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481DE5AE-5BC8-4138-A410-15C0B60A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724401"/>
            <a:ext cx="68365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Takže např. v „EXIT POLL“ dám (aspoň) dvě otázky,</a:t>
            </a:r>
          </a:p>
          <a:p>
            <a:r>
              <a:rPr lang="cs-CZ" altLang="cs-CZ" b="1" dirty="0"/>
              <a:t>Například nějak takto:</a:t>
            </a:r>
          </a:p>
          <a:p>
            <a:r>
              <a:rPr lang="cs-CZ" altLang="cs-CZ" b="1" dirty="0"/>
              <a:t>1) Koho jste volil(a)?</a:t>
            </a:r>
          </a:p>
          <a:p>
            <a:r>
              <a:rPr lang="cs-CZ" altLang="cs-CZ" b="1" dirty="0"/>
              <a:t>2) Všiml(a) jste si inzerátu s nadpisem XXX, který vyšel v pátek v XXX ?</a:t>
            </a:r>
          </a:p>
        </p:txBody>
      </p:sp>
      <p:sp>
        <p:nvSpPr>
          <p:cNvPr id="2" name="Text Box 19">
            <a:extLst>
              <a:ext uri="{FF2B5EF4-FFF2-40B4-BE49-F238E27FC236}">
                <a16:creationId xmlns:a16="http://schemas.microsoft.com/office/drawing/2014/main" id="{D3242C25-7F1C-4FDE-99D7-7E64D5874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10665"/>
            <a:ext cx="245745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b="1" dirty="0"/>
              <a:t>DALŠÍ PŘÍKLADY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íceletá gymnázia - hlásit se na ně nebo ne? KamPoMaturitě.cz">
            <a:extLst>
              <a:ext uri="{FF2B5EF4-FFF2-40B4-BE49-F238E27FC236}">
                <a16:creationId xmlns:a16="http://schemas.microsoft.com/office/drawing/2014/main" id="{AD57022B-0959-4967-AE42-7811715C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22391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1180886D-C7CD-4C6A-878F-A996BD4FB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090" y="3508702"/>
            <a:ext cx="194310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Úspěšnost přijetí na VŠ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51406865-3FB3-42C5-8414-765BBD3BC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090" y="2055297"/>
            <a:ext cx="1943100" cy="646331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Úspěšnost přijetí na VŠ</a:t>
            </a:r>
          </a:p>
        </p:txBody>
      </p:sp>
      <p:sp>
        <p:nvSpPr>
          <p:cNvPr id="4102" name="Oval 6">
            <a:extLst>
              <a:ext uri="{FF2B5EF4-FFF2-40B4-BE49-F238E27FC236}">
                <a16:creationId xmlns:a16="http://schemas.microsoft.com/office/drawing/2014/main" id="{262BDF55-74C7-4727-8CEE-04F9A4728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916113"/>
            <a:ext cx="2159000" cy="20875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b="1" dirty="0"/>
              <a:t>Výzkumná </a:t>
            </a:r>
          </a:p>
          <a:p>
            <a:pPr algn="ctr"/>
            <a:r>
              <a:rPr lang="cs-CZ" altLang="cs-CZ" b="1" dirty="0"/>
              <a:t>populace</a:t>
            </a:r>
          </a:p>
          <a:p>
            <a:pPr algn="ctr"/>
            <a:r>
              <a:rPr lang="cs-CZ" altLang="cs-CZ" b="1" dirty="0"/>
              <a:t>(gymnazisté)</a:t>
            </a:r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D7E4CAD8-847A-4BA1-9079-409E72DD94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338" y="2276475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8BEFCD63-A19C-4859-A3F8-F8F9A5C22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2995613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9E25411F-383F-4B4B-B7CB-52229BDEC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981075"/>
            <a:ext cx="37658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Náhodný</a:t>
            </a:r>
          </a:p>
          <a:p>
            <a:r>
              <a:rPr lang="cs-CZ" altLang="cs-CZ" b="1" dirty="0"/>
              <a:t>Výběr bez ohledu na studijní program</a:t>
            </a:r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AEC79F75-7C70-4232-8BBE-9793B10A6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5209" y="2292668"/>
            <a:ext cx="98221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CA625311-23DC-471A-8FA9-35FFB8EB20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5210" y="3613666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DFC40676-E646-404E-9521-78696CD40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669" y="2091809"/>
            <a:ext cx="1695450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Víceletý studijní program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3B8B8CF0-D5BB-44D1-B595-120F7D5C7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669" y="3429000"/>
            <a:ext cx="1753044" cy="646331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Čtyřletý studijní </a:t>
            </a:r>
          </a:p>
          <a:p>
            <a:r>
              <a:rPr lang="cs-CZ" altLang="cs-CZ" b="1" dirty="0"/>
              <a:t>program</a:t>
            </a:r>
          </a:p>
        </p:txBody>
      </p:sp>
      <p:sp>
        <p:nvSpPr>
          <p:cNvPr id="4111" name="Line 15">
            <a:extLst>
              <a:ext uri="{FF2B5EF4-FFF2-40B4-BE49-F238E27FC236}">
                <a16:creationId xmlns:a16="http://schemas.microsoft.com/office/drawing/2014/main" id="{F48848F7-8966-4B2E-AC1E-F1076952E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1916113"/>
            <a:ext cx="0" cy="6477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52CBE7F0-4151-4C22-98B8-1BA9D8DE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333376"/>
            <a:ext cx="55215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PRŮŘEZOVÝ DESIGN – MĚŘENÍ V JEDNOM BODĚ V ČASE</a:t>
            </a:r>
          </a:p>
          <a:p>
            <a:r>
              <a:rPr lang="cs-CZ" altLang="cs-CZ" b="1"/>
              <a:t>(SURVEY /  VÝBĚROVÉ ŠETŘENÍ)</a:t>
            </a:r>
          </a:p>
        </p:txBody>
      </p:sp>
      <p:sp>
        <p:nvSpPr>
          <p:cNvPr id="2" name="Text Box 19">
            <a:extLst>
              <a:ext uri="{FF2B5EF4-FFF2-40B4-BE49-F238E27FC236}">
                <a16:creationId xmlns:a16="http://schemas.microsoft.com/office/drawing/2014/main" id="{F9207DD6-B0F6-49F0-B346-212B1D71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10665"/>
            <a:ext cx="245745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b="1" dirty="0"/>
              <a:t>DALŠÍ PŘÍKLADY</a:t>
            </a:r>
          </a:p>
        </p:txBody>
      </p:sp>
    </p:spTree>
    <p:extLst>
      <p:ext uri="{BB962C8B-B14F-4D97-AF65-F5344CB8AC3E}">
        <p14:creationId xmlns:p14="http://schemas.microsoft.com/office/powerpoint/2010/main" val="1522452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54E4087-F390-4F7B-8672-A2EAD5AE3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0"/>
            <a:ext cx="5592970" cy="3143249"/>
          </a:xfrm>
          <a:prstGeom prst="rect">
            <a:avLst/>
          </a:prstGeom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1180886D-C7CD-4C6A-878F-A996BD4FB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937" y="3290500"/>
            <a:ext cx="1943100" cy="9233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Postoje k manželství v dospělosti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51406865-3FB3-42C5-8414-765BBD3BC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090" y="2055297"/>
            <a:ext cx="1943100" cy="92333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Postoje k manželství v dospělosti</a:t>
            </a:r>
          </a:p>
        </p:txBody>
      </p:sp>
      <p:sp>
        <p:nvSpPr>
          <p:cNvPr id="4102" name="Oval 6">
            <a:extLst>
              <a:ext uri="{FF2B5EF4-FFF2-40B4-BE49-F238E27FC236}">
                <a16:creationId xmlns:a16="http://schemas.microsoft.com/office/drawing/2014/main" id="{262BDF55-74C7-4727-8CEE-04F9A4728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916113"/>
            <a:ext cx="2159000" cy="20875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b="1" dirty="0"/>
              <a:t>Výzkumná </a:t>
            </a:r>
          </a:p>
          <a:p>
            <a:pPr algn="ctr"/>
            <a:r>
              <a:rPr lang="cs-CZ" altLang="cs-CZ" b="1" dirty="0"/>
              <a:t>populace</a:t>
            </a:r>
          </a:p>
          <a:p>
            <a:pPr algn="ctr"/>
            <a:r>
              <a:rPr lang="cs-CZ" altLang="cs-CZ" b="1" dirty="0"/>
              <a:t>(POTOMCI Z </a:t>
            </a:r>
          </a:p>
          <a:p>
            <a:pPr algn="ctr"/>
            <a:r>
              <a:rPr lang="cs-CZ" altLang="cs-CZ" b="1" dirty="0"/>
              <a:t>ROZVEDENÝCH </a:t>
            </a:r>
          </a:p>
          <a:p>
            <a:pPr algn="ctr"/>
            <a:r>
              <a:rPr lang="cs-CZ" altLang="cs-CZ" b="1" dirty="0"/>
              <a:t>RODIN)</a:t>
            </a:r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D7E4CAD8-847A-4BA1-9079-409E72DD94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338" y="2276475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8BEFCD63-A19C-4859-A3F8-F8F9A5C22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2995613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9E25411F-383F-4B4B-B7CB-52229BDEC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981075"/>
            <a:ext cx="30052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Náhodný</a:t>
            </a:r>
          </a:p>
          <a:p>
            <a:r>
              <a:rPr lang="cs-CZ" altLang="cs-CZ" b="1" dirty="0"/>
              <a:t>Výběr bez ohledu na typ péče</a:t>
            </a:r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AEC79F75-7C70-4232-8BBE-9793B10A6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5209" y="2292668"/>
            <a:ext cx="98221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CA625311-23DC-471A-8FA9-35FFB8EB20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5210" y="3613666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DFC40676-E646-404E-9521-78696CD40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669" y="2091809"/>
            <a:ext cx="1695450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STŘÍDAVÁ PÉČE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3B8B8CF0-D5BB-44D1-B595-120F7D5C7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669" y="3429000"/>
            <a:ext cx="1734577" cy="369332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VÝHRADNÍ PÉČE</a:t>
            </a:r>
          </a:p>
        </p:txBody>
      </p:sp>
      <p:sp>
        <p:nvSpPr>
          <p:cNvPr id="4111" name="Line 15">
            <a:extLst>
              <a:ext uri="{FF2B5EF4-FFF2-40B4-BE49-F238E27FC236}">
                <a16:creationId xmlns:a16="http://schemas.microsoft.com/office/drawing/2014/main" id="{F48848F7-8966-4B2E-AC1E-F1076952E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1916113"/>
            <a:ext cx="0" cy="6477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52CBE7F0-4151-4C22-98B8-1BA9D8DE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333376"/>
            <a:ext cx="55215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PRŮŘEZOVÝ DESIGN – MĚŘENÍ V JEDNOM BODĚ V ČASE</a:t>
            </a:r>
          </a:p>
          <a:p>
            <a:r>
              <a:rPr lang="cs-CZ" altLang="cs-CZ" b="1"/>
              <a:t>(SURVEY /  VÝBĚROVÉ ŠETŘENÍ)</a:t>
            </a:r>
          </a:p>
        </p:txBody>
      </p:sp>
      <p:sp>
        <p:nvSpPr>
          <p:cNvPr id="2" name="Text Box 19">
            <a:extLst>
              <a:ext uri="{FF2B5EF4-FFF2-40B4-BE49-F238E27FC236}">
                <a16:creationId xmlns:a16="http://schemas.microsoft.com/office/drawing/2014/main" id="{F9207DD6-B0F6-49F0-B346-212B1D71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10665"/>
            <a:ext cx="245745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b="1" dirty="0"/>
              <a:t>DALŠÍ PŘÍKLADY</a:t>
            </a:r>
          </a:p>
        </p:txBody>
      </p:sp>
    </p:spTree>
    <p:extLst>
      <p:ext uri="{BB962C8B-B14F-4D97-AF65-F5344CB8AC3E}">
        <p14:creationId xmlns:p14="http://schemas.microsoft.com/office/powerpoint/2010/main" val="260848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F073E8A-9EC7-4022-9DF2-ADCFE7063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8" y="1341438"/>
            <a:ext cx="8208962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 b="1"/>
          </a:p>
          <a:p>
            <a:endParaRPr lang="cs-CZ" altLang="cs-CZ" sz="2000"/>
          </a:p>
          <a:p>
            <a:r>
              <a:rPr lang="cs-CZ" altLang="cs-CZ" sz="2000" i="1"/>
              <a:t> </a:t>
            </a:r>
          </a:p>
          <a:p>
            <a:endParaRPr lang="cs-CZ" altLang="cs-CZ" sz="2000" i="1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F3FB20D-DE61-46BC-BFCD-768A4AFA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60351"/>
            <a:ext cx="8135937" cy="638175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</a:rPr>
              <a:t>Co je hypotéza – obecně/technicky vzato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DD72BFE7-FB85-4B3A-A708-36D1DF751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457" y="357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 sz="2700" dirty="0"/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29C696E7-2F56-4E71-9218-058E73C99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012" y="4524374"/>
            <a:ext cx="2520950" cy="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0343BAF4-C255-4034-A268-0D4C34D0E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4" y="3660774"/>
            <a:ext cx="1728788" cy="1619250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9600" b="1"/>
              <a:t> X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58BD1080-DA7C-4BFA-AB06-62DF67AD0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2" y="3660774"/>
            <a:ext cx="1871662" cy="1619250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9600" b="1"/>
              <a:t> Y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31D90712-95CC-41D7-AC87-F15520F5D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5532437"/>
            <a:ext cx="3024187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/>
              <a:t>X</a:t>
            </a:r>
            <a:r>
              <a:rPr lang="cs-CZ" altLang="cs-CZ"/>
              <a:t> – NEZÁVISLE PROMĚNNÁ 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- JE PŘEDPOKLÁDANOU PŘÍČINOU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50161BF0-A0F8-4224-ABF0-6F015AA5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5605462"/>
            <a:ext cx="3097213" cy="106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/>
              <a:t>Y</a:t>
            </a:r>
            <a:r>
              <a:rPr lang="cs-CZ" altLang="cs-CZ"/>
              <a:t> – ZÁVISLE PROMĚNNÁ 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- JE PŘEDPOKLÁDANÝM DŮSLEDKEM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2A79690-5B60-405C-B2A4-5DCEBAF65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406" y="2562820"/>
            <a:ext cx="1695450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TYP PÉČE O DĚTI PO ROZVODU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E0551CA-DB22-4E86-8042-81B0F1F0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2" y="2519957"/>
            <a:ext cx="1943100" cy="92333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Postoje dospělých potomků k manželství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2C1C009-301F-464C-ABAA-4DF0F0238486}"/>
              </a:ext>
            </a:extLst>
          </p:cNvPr>
          <p:cNvSpPr txBox="1"/>
          <p:nvPr/>
        </p:nvSpPr>
        <p:spPr>
          <a:xfrm>
            <a:off x="1323022" y="922714"/>
            <a:ext cx="913542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cs-CZ" altLang="cs-CZ" sz="1800" i="1" dirty="0"/>
              <a:t>Hypotéza (například):</a:t>
            </a:r>
          </a:p>
          <a:p>
            <a:pPr eaLnBrk="1" hangingPunct="1">
              <a:buFontTx/>
              <a:buNone/>
            </a:pPr>
            <a:endParaRPr lang="cs-CZ" altLang="cs-CZ" sz="2000" b="1" i="1" dirty="0"/>
          </a:p>
          <a:p>
            <a:pPr eaLnBrk="1" hangingPunct="1">
              <a:buFontTx/>
              <a:buNone/>
            </a:pPr>
            <a:r>
              <a:rPr lang="cs-CZ" altLang="cs-CZ" sz="2000" b="1" i="1" dirty="0"/>
              <a:t>Ti, kteří po rozvodu rodičů vyrostli ve střídavé péči si budou více cenit manželství, než ti, kteří vyrůstali jen s jedním z rodičů.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E3FEBBF-2035-4789-9FCF-A213C2985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8" y="1341438"/>
            <a:ext cx="8208962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 b="1"/>
          </a:p>
          <a:p>
            <a:endParaRPr lang="cs-CZ" altLang="cs-CZ" sz="2000"/>
          </a:p>
          <a:p>
            <a:r>
              <a:rPr lang="cs-CZ" altLang="cs-CZ" sz="2000" i="1"/>
              <a:t> </a:t>
            </a:r>
          </a:p>
          <a:p>
            <a:endParaRPr lang="cs-CZ" altLang="cs-CZ" sz="2000" i="1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20960F8-F72C-41E5-BABF-4E29A479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60351"/>
            <a:ext cx="8135937" cy="638175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</a:rPr>
              <a:t>Ale všímejme si také možných intervenujících faktorů: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81E5D502-8800-4751-A912-76CCD4D39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3068638"/>
            <a:ext cx="2520950" cy="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A9106198-CB9C-4CA4-8AA6-957101B27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32" y="2282250"/>
            <a:ext cx="2747806" cy="1569660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b="1" dirty="0"/>
              <a:t>Typ péče po rozchodu rodičů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1B4393E2-7D3C-4B4A-A6BE-58601966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2306985"/>
            <a:ext cx="2987675" cy="1077218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 b="1" dirty="0"/>
              <a:t>Postoje k manželství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F474BAEC-27CA-42C4-A9AF-462603BB5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146" y="5013326"/>
            <a:ext cx="1728788" cy="1374775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/>
              <a:t>Úroveň konfliktu</a:t>
            </a:r>
          </a:p>
          <a:p>
            <a:r>
              <a:rPr lang="cs-CZ" altLang="cs-CZ" sz="2000" b="1"/>
              <a:t>(míra deprivace)</a:t>
            </a:r>
          </a:p>
        </p:txBody>
      </p:sp>
      <p:sp>
        <p:nvSpPr>
          <p:cNvPr id="32779" name="Line 11">
            <a:extLst>
              <a:ext uri="{FF2B5EF4-FFF2-40B4-BE49-F238E27FC236}">
                <a16:creationId xmlns:a16="http://schemas.microsoft.com/office/drawing/2014/main" id="{DAEAC264-33CD-4D93-9029-2C10FF99EC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0420" y="3141664"/>
            <a:ext cx="2375219" cy="1800214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310F8FAC-C4DF-4E3A-B2BC-FEEF5D8D1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5013325"/>
            <a:ext cx="1584325" cy="1374775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/>
              <a:t>Charakteristiky dítěte</a:t>
            </a:r>
          </a:p>
          <a:p>
            <a:r>
              <a:rPr lang="cs-CZ" altLang="cs-CZ" sz="2000" b="1"/>
              <a:t>(ostatní vlastnosti)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59C4CB86-6FCD-46F3-8E3E-B1BAAADA2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727" y="5013325"/>
            <a:ext cx="1728788" cy="1679575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dirty="0"/>
              <a:t>Sourozenci, kamarádi přátelé (sociální kontakt)</a:t>
            </a:r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00B3C412-BC0A-4763-89CA-586E424FFF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3840" y="3213100"/>
            <a:ext cx="576262" cy="172877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659451DE-5414-44AB-A311-6B45AE6048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213100"/>
            <a:ext cx="773429" cy="1598911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3F8BFC1C-A1B9-443D-8762-CE9E9A800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7119" y="5013326"/>
            <a:ext cx="1728787" cy="400110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dirty="0"/>
              <a:t>Atd… </a:t>
            </a:r>
            <a:r>
              <a:rPr lang="cs-CZ" altLang="cs-CZ" sz="2000" b="1" dirty="0" err="1"/>
              <a:t>atp</a:t>
            </a:r>
            <a:r>
              <a:rPr lang="cs-CZ" altLang="cs-CZ" sz="2000" b="1" dirty="0"/>
              <a:t>…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4AD2B790-6B04-49BC-A27E-3AB7EAA8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407" y="5013325"/>
            <a:ext cx="1728788" cy="1323439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dirty="0"/>
              <a:t>Komplexnost rodiny po rozchodu (noví partneři)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E3FEBBF-2035-4789-9FCF-A213C2985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8" y="1341438"/>
            <a:ext cx="8208962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 b="1"/>
          </a:p>
          <a:p>
            <a:endParaRPr lang="cs-CZ" altLang="cs-CZ" sz="2000"/>
          </a:p>
          <a:p>
            <a:r>
              <a:rPr lang="cs-CZ" altLang="cs-CZ" sz="2000" i="1"/>
              <a:t> </a:t>
            </a:r>
          </a:p>
          <a:p>
            <a:endParaRPr lang="cs-CZ" altLang="cs-CZ" sz="2000" i="1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20960F8-F72C-41E5-BABF-4E29A479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60351"/>
            <a:ext cx="8135937" cy="638175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</a:rPr>
              <a:t>Ale všímejme si také možných intervenujících faktorů: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81E5D502-8800-4751-A912-76CCD4D39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3068638"/>
            <a:ext cx="2520950" cy="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A9106198-CB9C-4CA4-8AA6-957101B27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32" y="2282250"/>
            <a:ext cx="2747806" cy="1569660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b="1" dirty="0"/>
              <a:t>Typ péče po rozchodu rodičů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1B4393E2-7D3C-4B4A-A6BE-58601966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2306985"/>
            <a:ext cx="2987675" cy="1077218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 b="1" dirty="0"/>
              <a:t>Postoje k manželství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F474BAEC-27CA-42C4-A9AF-462603BB5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146" y="5013326"/>
            <a:ext cx="1728788" cy="1374775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/>
              <a:t>Úroveň konfliktu</a:t>
            </a:r>
          </a:p>
          <a:p>
            <a:r>
              <a:rPr lang="cs-CZ" altLang="cs-CZ" sz="2000" b="1"/>
              <a:t>(míra deprivace)</a:t>
            </a:r>
          </a:p>
        </p:txBody>
      </p:sp>
      <p:sp>
        <p:nvSpPr>
          <p:cNvPr id="32779" name="Line 11">
            <a:extLst>
              <a:ext uri="{FF2B5EF4-FFF2-40B4-BE49-F238E27FC236}">
                <a16:creationId xmlns:a16="http://schemas.microsoft.com/office/drawing/2014/main" id="{DAEAC264-33CD-4D93-9029-2C10FF99EC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0420" y="3141664"/>
            <a:ext cx="2375219" cy="1800214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310F8FAC-C4DF-4E3A-B2BC-FEEF5D8D1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5013325"/>
            <a:ext cx="1584325" cy="1374775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/>
              <a:t>Charakteristiky dítěte</a:t>
            </a:r>
          </a:p>
          <a:p>
            <a:r>
              <a:rPr lang="cs-CZ" altLang="cs-CZ" sz="2000" b="1"/>
              <a:t>(ostatní vlastnosti)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59C4CB86-6FCD-46F3-8E3E-B1BAAADA2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727" y="5013325"/>
            <a:ext cx="1728788" cy="1679575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dirty="0"/>
              <a:t>Sourozenci, kamarádi přátelé (sociální kontakt)</a:t>
            </a:r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00B3C412-BC0A-4763-89CA-586E424FFF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3840" y="3213100"/>
            <a:ext cx="576262" cy="172877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659451DE-5414-44AB-A311-6B45AE6048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213100"/>
            <a:ext cx="773429" cy="1598911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3F8BFC1C-A1B9-443D-8762-CE9E9A800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7119" y="5013326"/>
            <a:ext cx="1728787" cy="400110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dirty="0"/>
              <a:t>Atd… </a:t>
            </a:r>
            <a:r>
              <a:rPr lang="cs-CZ" altLang="cs-CZ" sz="2000" b="1" dirty="0" err="1"/>
              <a:t>atp</a:t>
            </a:r>
            <a:r>
              <a:rPr lang="cs-CZ" altLang="cs-CZ" sz="2000" b="1" dirty="0"/>
              <a:t>…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4AD2B790-6B04-49BC-A27E-3AB7EAA8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407" y="5013325"/>
            <a:ext cx="1728788" cy="1323439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dirty="0"/>
              <a:t>Komplexnost rodiny po rozchodu (noví partneři)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D86E0CD-1D72-4587-9C80-4B491F6E6FD9}"/>
              </a:ext>
            </a:extLst>
          </p:cNvPr>
          <p:cNvSpPr/>
          <p:nvPr/>
        </p:nvSpPr>
        <p:spPr>
          <a:xfrm>
            <a:off x="1097280" y="4309110"/>
            <a:ext cx="11094720" cy="2548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E7E1FFA6-D431-4FB5-9477-4AFB91CED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241" y="1152055"/>
            <a:ext cx="3024187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X</a:t>
            </a:r>
            <a:r>
              <a:rPr lang="cs-CZ" altLang="cs-CZ" dirty="0"/>
              <a:t> – NEZÁVISLE PROMĚNNÁ 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- JE PŘEDPOKLÁDANOU PŘÍČINOU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7E88068-E762-4BFF-B66F-B62970340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1109663"/>
            <a:ext cx="3097213" cy="106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Y</a:t>
            </a:r>
            <a:r>
              <a:rPr lang="cs-CZ" altLang="cs-CZ" dirty="0"/>
              <a:t> – ZÁVISLE PROMĚNNÁ 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- JE PŘEDPOKLÁDANÝM DŮSLEDKEM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1C709A8-DEEE-4D59-B806-EF64493E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5" y="4410064"/>
            <a:ext cx="3262785" cy="16158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Z – INTERVENUJÍCÍ (ČI KONTROLNÍ PROMĚNNÉ)</a:t>
            </a:r>
          </a:p>
          <a:p>
            <a:pPr>
              <a:spcBef>
                <a:spcPct val="50000"/>
              </a:spcBef>
            </a:pPr>
            <a:r>
              <a:rPr lang="cs-CZ" altLang="cs-CZ" b="1" dirty="0"/>
              <a:t>JSOU HLAVNÍMI PODEŽŘELÝMI, CO MŮŽE MODIFIKOVAT PŮVODNÍ VZTAH MEZI X - Y</a:t>
            </a:r>
          </a:p>
        </p:txBody>
      </p:sp>
    </p:spTree>
    <p:extLst>
      <p:ext uri="{BB962C8B-B14F-4D97-AF65-F5344CB8AC3E}">
        <p14:creationId xmlns:p14="http://schemas.microsoft.com/office/powerpoint/2010/main" val="43115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8DB5F6CD-5959-40CF-99C9-9F5EFBBBD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948" y="2846614"/>
            <a:ext cx="1871663" cy="7848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Kontrolní sk.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Měření 1 (před)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58C01950-51DC-4C72-A473-ED1000E81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798" y="2846614"/>
            <a:ext cx="1871663" cy="7848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Kontrolní sk.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Měření 2 (po)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1E798917-C594-402E-8102-80621386F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948" y="1551214"/>
            <a:ext cx="1871663" cy="10922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Experimentální sk.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Měření 1 (před)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5CEA96A3-70E3-44FD-8D70-AB2BAC40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798" y="1551214"/>
            <a:ext cx="1871663" cy="10922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Experimentální sk.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Měření 2 (po)</a:t>
            </a:r>
          </a:p>
        </p:txBody>
      </p:sp>
      <p:sp>
        <p:nvSpPr>
          <p:cNvPr id="2056" name="Oval 8">
            <a:extLst>
              <a:ext uri="{FF2B5EF4-FFF2-40B4-BE49-F238E27FC236}">
                <a16:creationId xmlns:a16="http://schemas.microsoft.com/office/drawing/2014/main" id="{11248A35-68B9-47AB-86FA-7D5C8AE07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5" y="1622652"/>
            <a:ext cx="2159000" cy="20875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b="1"/>
              <a:t>Výzkumná </a:t>
            </a:r>
          </a:p>
          <a:p>
            <a:pPr algn="ctr"/>
            <a:r>
              <a:rPr lang="cs-CZ" altLang="cs-CZ" b="1"/>
              <a:t>populace</a:t>
            </a:r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id="{5DB9F129-3A56-4DB0-94D5-728596BDAE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2110" y="1983014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11">
            <a:extLst>
              <a:ext uri="{FF2B5EF4-FFF2-40B4-BE49-F238E27FC236}">
                <a16:creationId xmlns:a16="http://schemas.microsoft.com/office/drawing/2014/main" id="{F6F03D90-26E7-4F1E-82E9-FCD5D84FB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110" y="2702152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757CAB88-1F87-4B96-82C0-1C61F1B28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085" y="759053"/>
            <a:ext cx="1049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Náhodný</a:t>
            </a:r>
          </a:p>
          <a:p>
            <a:r>
              <a:rPr lang="cs-CZ" altLang="cs-CZ" b="1" dirty="0"/>
              <a:t>výběr</a:t>
            </a:r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id="{671C10A4-D771-4437-9460-870133DFC4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2197" y="2054452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Line 14">
            <a:extLst>
              <a:ext uri="{FF2B5EF4-FFF2-40B4-BE49-F238E27FC236}">
                <a16:creationId xmlns:a16="http://schemas.microsoft.com/office/drawing/2014/main" id="{86D062F0-C000-4BC9-849E-782B0F4CDE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2197" y="3206977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625AA7FC-5539-4056-BC54-79AE1C60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397" y="759052"/>
            <a:ext cx="1695450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INTERVENCE</a:t>
            </a:r>
          </a:p>
        </p:txBody>
      </p:sp>
      <p:sp>
        <p:nvSpPr>
          <p:cNvPr id="2064" name="Line 16">
            <a:extLst>
              <a:ext uri="{FF2B5EF4-FFF2-40B4-BE49-F238E27FC236}">
                <a16:creationId xmlns:a16="http://schemas.microsoft.com/office/drawing/2014/main" id="{34C552A8-B56E-4F77-8948-901FBD59E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2560" y="1333727"/>
            <a:ext cx="0" cy="576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4510AE67-23F3-49A9-A006-15D7C402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11" y="3926114"/>
            <a:ext cx="3184783" cy="369332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BEZ INTERVENCE (pro srovnání)</a:t>
            </a:r>
          </a:p>
        </p:txBody>
      </p:sp>
      <p:sp>
        <p:nvSpPr>
          <p:cNvPr id="2067" name="Line 19">
            <a:extLst>
              <a:ext uri="{FF2B5EF4-FFF2-40B4-BE49-F238E27FC236}">
                <a16:creationId xmlns:a16="http://schemas.microsoft.com/office/drawing/2014/main" id="{6B843BF9-B335-4D52-BB8F-521D09467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3910" y="1406752"/>
            <a:ext cx="0" cy="863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E9D81545-C303-4F70-A22E-08BCF3FEF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11" y="4594453"/>
            <a:ext cx="560223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Manipulujeme s výzkumnou proměnnou (intervence)</a:t>
            </a:r>
          </a:p>
          <a:p>
            <a:r>
              <a:rPr lang="cs-CZ" altLang="cs-CZ"/>
              <a:t>Rozlišujeme experimentální a kontrolní skupinu (srovnání)</a:t>
            </a:r>
          </a:p>
          <a:p>
            <a:r>
              <a:rPr lang="cs-CZ" altLang="cs-CZ"/>
              <a:t>Měříme (minimálně) ve dvou bodech v čase </a:t>
            </a:r>
          </a:p>
          <a:p>
            <a:endParaRPr lang="cs-CZ" altLang="cs-CZ"/>
          </a:p>
          <a:p>
            <a:r>
              <a:rPr lang="cs-CZ" altLang="cs-CZ"/>
              <a:t>- Sledování změn v proměnných</a:t>
            </a:r>
          </a:p>
          <a:p>
            <a:pPr>
              <a:buFontTx/>
              <a:buChar char="-"/>
            </a:pPr>
            <a:r>
              <a:rPr lang="cs-CZ" altLang="cs-CZ"/>
              <a:t> Vyloučení vlivu další proměnné</a:t>
            </a:r>
          </a:p>
          <a:p>
            <a:pPr>
              <a:buFontTx/>
              <a:buChar char="-"/>
            </a:pPr>
            <a:r>
              <a:rPr lang="cs-CZ" altLang="cs-CZ"/>
              <a:t> Časová následnost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6598DC52-A0A9-43BB-B0EC-A1B7BD2E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85" y="254227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EXPERIMENTÁLNÍ DESIGN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C7042E1-AA76-4DBC-A9C5-52BA9904E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3414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Obsahuje-li příliš vágní, nejasné, všeobecné či mnohovýznamové pojmy</a:t>
            </a:r>
          </a:p>
          <a:p>
            <a:pPr eaLnBrk="1" hangingPunct="1">
              <a:buFontTx/>
              <a:buNone/>
            </a:pPr>
            <a:r>
              <a:rPr lang="cs-CZ" altLang="cs-CZ" sz="2000" i="1" dirty="0"/>
              <a:t>	muži jsou lepší řidiči</a:t>
            </a:r>
          </a:p>
          <a:p>
            <a:pPr eaLnBrk="1" hangingPunct="1"/>
            <a:r>
              <a:rPr lang="cs-CZ" altLang="cs-CZ" sz="2400" b="1" dirty="0"/>
              <a:t>Je tautologická/cirkulární (nějaký jev vysvětlujeme tímtéž jevem nebo skutečností)</a:t>
            </a:r>
          </a:p>
          <a:p>
            <a:pPr eaLnBrk="1" hangingPunct="1">
              <a:buFontTx/>
              <a:buNone/>
            </a:pPr>
            <a:r>
              <a:rPr lang="cs-CZ" altLang="cs-CZ" sz="2000" i="1" dirty="0"/>
              <a:t>	čím vyšší sociální třída tím vyšší příjem</a:t>
            </a:r>
          </a:p>
          <a:p>
            <a:pPr eaLnBrk="1" hangingPunct="1"/>
            <a:r>
              <a:rPr lang="cs-CZ" altLang="cs-CZ" sz="2400" b="1" dirty="0"/>
              <a:t>Odvolání se na síly nebo ideje, které doposud věda nezná nebo nejsou ověřitelné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2000" i="1" dirty="0"/>
              <a:t>ženy vyzařují pozitivnější energii než muži</a:t>
            </a:r>
          </a:p>
          <a:p>
            <a:pPr eaLnBrk="1" hangingPunct="1"/>
            <a:r>
              <a:rPr lang="cs-CZ" altLang="cs-CZ" sz="2400" b="1" dirty="0"/>
              <a:t>Nelze ji operacionalizovat – pozitivistický přístup</a:t>
            </a:r>
          </a:p>
          <a:p>
            <a:pPr eaLnBrk="1" hangingPunct="1">
              <a:buFontTx/>
              <a:buNone/>
            </a:pPr>
            <a:endParaRPr lang="cs-CZ" altLang="cs-CZ" sz="2400" b="1" i="1" dirty="0"/>
          </a:p>
          <a:p>
            <a:pPr eaLnBrk="1" hangingPunct="1">
              <a:buFontTx/>
              <a:buNone/>
            </a:pPr>
            <a:endParaRPr lang="cs-CZ" altLang="cs-CZ" sz="2000" i="1" dirty="0"/>
          </a:p>
          <a:p>
            <a:pPr eaLnBrk="1" hangingPunct="1"/>
            <a:endParaRPr lang="cs-CZ" altLang="cs-CZ" sz="2000" i="1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3D6B4C5-0201-4A14-88DA-0D76D91E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60351"/>
            <a:ext cx="8135937" cy="638175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kdy není hypotéza testovatelná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83A6159-2FBF-4E34-9928-C7099951B3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3600" b="1"/>
              <a:t>Tipy na výsledky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/>
              <a:t>Nadpoloviční většina respondentů bude mít vysoký sociální kapitál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3600" b="1"/>
              <a:t>Existence/neexistence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/>
              <a:t>Na pracovištích se vyskytuje sexuální obtěžování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3600" b="1" i="1"/>
          </a:p>
          <a:p>
            <a:pPr eaLnBrk="1" hangingPunct="1">
              <a:lnSpc>
                <a:spcPct val="80000"/>
              </a:lnSpc>
            </a:pPr>
            <a:r>
              <a:rPr lang="cs-CZ" altLang="cs-CZ" sz="3600" b="1"/>
              <a:t>Velmi nízká obecnost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/>
              <a:t>Souhlas s otázkou x bude korelovat se souhlasem na otázku y.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i="1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0A6067D-22BC-4688-A24D-DCD03FA05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60351"/>
            <a:ext cx="8135937" cy="638175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Nepříliš plodné hypotézy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 patient treatment improved, doctors hope for 30 percent less  mortality in IC - World Today News">
            <a:extLst>
              <a:ext uri="{FF2B5EF4-FFF2-40B4-BE49-F238E27FC236}">
                <a16:creationId xmlns:a16="http://schemas.microsoft.com/office/drawing/2014/main" id="{93701D83-C8A6-4CD5-B849-75B2773D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01"/>
            <a:ext cx="12211913" cy="686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5465AC60-E4E8-4F6D-A4C8-1280FA82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87" y="3214721"/>
            <a:ext cx="1943100" cy="12287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Množství leukocytů</a:t>
            </a:r>
          </a:p>
          <a:p>
            <a:r>
              <a:rPr lang="cs-CZ" altLang="cs-CZ"/>
              <a:t>průměr</a:t>
            </a:r>
          </a:p>
          <a:p>
            <a:r>
              <a:rPr lang="cs-CZ" altLang="cs-CZ"/>
              <a:t>4000 / mm3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DFFFA72E-5981-4799-9EA4-8693F2F0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476" y="3214720"/>
            <a:ext cx="2016125" cy="9233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Množství leukocytů</a:t>
            </a:r>
          </a:p>
          <a:p>
            <a:r>
              <a:rPr lang="cs-CZ" altLang="cs-CZ"/>
              <a:t>průměr</a:t>
            </a:r>
          </a:p>
          <a:p>
            <a:r>
              <a:rPr lang="cs-CZ" altLang="cs-CZ"/>
              <a:t>3500 / mm3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805EA3B8-5A55-42BE-9B83-8978979A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87" y="1630396"/>
            <a:ext cx="1943100" cy="1228725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Množství leukocytů</a:t>
            </a:r>
          </a:p>
          <a:p>
            <a:r>
              <a:rPr lang="cs-CZ" altLang="cs-CZ"/>
              <a:t>průměr</a:t>
            </a:r>
          </a:p>
          <a:p>
            <a:r>
              <a:rPr lang="cs-CZ" altLang="cs-CZ"/>
              <a:t>4000 / mm3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F62DA455-F8EB-4400-9A34-8BE32901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476" y="1557370"/>
            <a:ext cx="2016125" cy="92333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Množství leukocytů</a:t>
            </a:r>
          </a:p>
          <a:p>
            <a:r>
              <a:rPr lang="cs-CZ" altLang="cs-CZ"/>
              <a:t>průměr</a:t>
            </a:r>
          </a:p>
          <a:p>
            <a:r>
              <a:rPr lang="cs-CZ" altLang="cs-CZ"/>
              <a:t>6000 / mm3</a:t>
            </a:r>
          </a:p>
        </p:txBody>
      </p:sp>
      <p:sp>
        <p:nvSpPr>
          <p:cNvPr id="3078" name="Oval 6">
            <a:extLst>
              <a:ext uri="{FF2B5EF4-FFF2-40B4-BE49-F238E27FC236}">
                <a16:creationId xmlns:a16="http://schemas.microsoft.com/office/drawing/2014/main" id="{75AB6517-6CF9-4BEC-9A4F-AB7E22DFD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62" y="1990758"/>
            <a:ext cx="2159000" cy="20875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b="1" dirty="0"/>
              <a:t>Výzkumná </a:t>
            </a:r>
          </a:p>
          <a:p>
            <a:pPr algn="ctr"/>
            <a:r>
              <a:rPr lang="cs-CZ" altLang="cs-CZ" b="1" dirty="0"/>
              <a:t>Populace</a:t>
            </a:r>
          </a:p>
          <a:p>
            <a:pPr algn="ctr"/>
            <a:r>
              <a:rPr lang="cs-CZ" altLang="cs-CZ" b="1" dirty="0"/>
              <a:t>(onkologičtí </a:t>
            </a:r>
          </a:p>
          <a:p>
            <a:pPr algn="ctr"/>
            <a:r>
              <a:rPr lang="cs-CZ" altLang="cs-CZ" b="1" dirty="0"/>
              <a:t>pacienti </a:t>
            </a:r>
          </a:p>
          <a:p>
            <a:pPr algn="ctr"/>
            <a:r>
              <a:rPr lang="cs-CZ" altLang="cs-CZ" b="1" dirty="0"/>
              <a:t>Nemocnice X)</a:t>
            </a:r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9A66124C-2491-4718-8EED-434209519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787" y="2351120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5B33C56A-20D8-48FD-9CF6-35B3CDF4B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787" y="3070258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DC2C7E07-5C1F-4431-A1BB-ED7011AB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762" y="1127159"/>
            <a:ext cx="1049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Náhodný</a:t>
            </a:r>
          </a:p>
          <a:p>
            <a:r>
              <a:rPr lang="cs-CZ" altLang="cs-CZ" b="1" dirty="0"/>
              <a:t>výběr</a:t>
            </a:r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3EAA76F6-2C6C-4C17-A35B-A498112B8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0875" y="234953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095120B6-1617-4405-A26B-B1E40D10B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0875" y="357508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9B96CB7C-50B1-4695-9782-CAA8A981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075" y="190534"/>
            <a:ext cx="1695450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PODÁN NOVÝ LÉK</a:t>
            </a:r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18912212-82D5-4469-86AE-62408EBF5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1237" y="909671"/>
            <a:ext cx="0" cy="1368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E7A87D2F-99A3-4012-BFA7-EE614ED1C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444" y="4815556"/>
            <a:ext cx="3872663" cy="369332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LÉK NEPODÁN (placebo - pro srovnání)</a:t>
            </a:r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B79AF9D6-A386-4AA1-9DB8-54B506742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2587" y="1774858"/>
            <a:ext cx="0" cy="863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67884966-0996-43F9-828E-7437F17D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575" y="1146208"/>
            <a:ext cx="1347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Měření ráno</a:t>
            </a: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46E132C2-F18C-4498-B893-6FB6924E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500" y="1125570"/>
            <a:ext cx="14281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Měření večer</a:t>
            </a:r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AFD929B6-ED47-4FBC-A8CC-25CA5E6EC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38" y="5448334"/>
            <a:ext cx="80505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/>
              <a:t>Poměrně dobré podmínky:</a:t>
            </a:r>
          </a:p>
          <a:p>
            <a:r>
              <a:rPr lang="cs-CZ" altLang="cs-CZ" dirty="0"/>
              <a:t>Výzkumník podává lék, pacienti jsou ve stejném prostředí a působí na ně stejné vlivy</a:t>
            </a:r>
          </a:p>
          <a:p>
            <a:endParaRPr lang="cs-CZ" altLang="cs-CZ" dirty="0"/>
          </a:p>
          <a:p>
            <a:r>
              <a:rPr lang="cs-CZ" altLang="cs-CZ" b="1" dirty="0"/>
              <a:t>= LABORATORNÍ EXPERIMENT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847454EF-C33B-4690-961B-A0223284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25" y="263558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EXPERIMENTÁLNÍ DESIGN KONKRÉTNĚ</a:t>
            </a:r>
          </a:p>
        </p:txBody>
      </p:sp>
      <p:sp>
        <p:nvSpPr>
          <p:cNvPr id="2" name="Line 13">
            <a:extLst>
              <a:ext uri="{FF2B5EF4-FFF2-40B4-BE49-F238E27FC236}">
                <a16:creationId xmlns:a16="http://schemas.microsoft.com/office/drawing/2014/main" id="{AC94AEBF-E7D6-4BA9-9590-BCFB3E015E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1237" y="3650053"/>
            <a:ext cx="0" cy="1120775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4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DFFFA72E-5981-4799-9EA4-8693F2F0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823" y="1318390"/>
            <a:ext cx="2138997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Množství leukocytů</a:t>
            </a:r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095120B6-1617-4405-A26B-B1E40D10B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7593" y="1503056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9B96CB7C-50B1-4695-9782-CAA8A981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318" y="1318390"/>
            <a:ext cx="1695450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NOVÝ LÉK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847454EF-C33B-4690-961B-A0223284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2" y="188913"/>
            <a:ext cx="6374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/>
              <a:t>Co je jádro vztahu, který nás zajímá?</a:t>
            </a:r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31FEAFBF-18F4-4A03-9FFC-66A141524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56" y="1318390"/>
            <a:ext cx="28508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V praktické rovině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D42F08A8-309C-4A79-A9C9-8A2E69CD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56" y="2225170"/>
            <a:ext cx="28508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Označení v metodologii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A36D21C-FA56-405A-B9DF-CEF5C88F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941" y="2225170"/>
            <a:ext cx="2138997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Závisle proměnná</a:t>
            </a: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0606BB3D-7D20-410E-AA24-BD3DD4584A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8711" y="2409836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F7F2957-EC1F-4FDE-9D27-00257F4EF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436" y="2225170"/>
            <a:ext cx="1695450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Nezávisle proměnná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C46DF0B3-267D-4285-94A2-A34E636C2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56" y="3430897"/>
            <a:ext cx="2850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Uvedené měřitelné veličiny však užíváme jako indikátor pro obecnější jevy, jejichž souvislost nás zajímá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AB7FAF5-4130-42AC-B211-ECCE4680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941" y="3430897"/>
            <a:ext cx="2138997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Vývoj nemoci, která nás zajímá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F45B39A2-E719-480F-A379-11C9D64EA6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8711" y="361556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B933D6E-7168-4063-98C9-FBC9BB920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436" y="3430897"/>
            <a:ext cx="1695450" cy="14773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Zvýšení výskytu účinné látky v těle (konkrétní mechanismus působení)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3908068F-26C5-4B94-AAF1-FF41E919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21" y="5282954"/>
            <a:ext cx="10310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/>
              <a:t>Používáme tedy měřitelné „indikátory“ abychom se zabývali obecnějšími jevy (koncepty</a:t>
            </a:r>
            <a:r>
              <a:rPr lang="cs-CZ" altLang="cs-CZ" b="1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does Trump actually believe on climate change? - BBC News">
            <a:extLst>
              <a:ext uri="{FF2B5EF4-FFF2-40B4-BE49-F238E27FC236}">
                <a16:creationId xmlns:a16="http://schemas.microsoft.com/office/drawing/2014/main" id="{F1053510-F5D2-44A1-83D7-F2CFA655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80200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screenshot from the Cranky Uncle game.">
            <a:extLst>
              <a:ext uri="{FF2B5EF4-FFF2-40B4-BE49-F238E27FC236}">
                <a16:creationId xmlns:a16="http://schemas.microsoft.com/office/drawing/2014/main" id="{FEB3AA29-4D1C-440E-BC93-465E6881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-2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're climate researchers and our work was turned into fake news">
            <a:extLst>
              <a:ext uri="{FF2B5EF4-FFF2-40B4-BE49-F238E27FC236}">
                <a16:creationId xmlns:a16="http://schemas.microsoft.com/office/drawing/2014/main" id="{D7429EAC-A74F-4ACD-B00B-154F674D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99" y="-1"/>
            <a:ext cx="2734733" cy="399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07AE1B-AFDF-4A97-826F-A91052BAA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774" y="2799671"/>
            <a:ext cx="3492864" cy="40487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EC32FB-C6CD-4E9C-B5C4-2E19D1275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68889"/>
            <a:ext cx="3434427" cy="3189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FB0BB34-0EB1-4BC8-A573-9372A768C3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83"/>
          <a:stretch/>
        </p:blipFill>
        <p:spPr>
          <a:xfrm>
            <a:off x="6621761" y="1714500"/>
            <a:ext cx="3606552" cy="5143500"/>
          </a:xfrm>
          <a:prstGeom prst="rect">
            <a:avLst/>
          </a:prstGeom>
        </p:spPr>
      </p:pic>
      <p:pic>
        <p:nvPicPr>
          <p:cNvPr id="1034" name="Picture 10" descr="ekoterorismus Instagram posts (photos and videos) - Picuki.com">
            <a:extLst>
              <a:ext uri="{FF2B5EF4-FFF2-40B4-BE49-F238E27FC236}">
                <a16:creationId xmlns:a16="http://schemas.microsoft.com/office/drawing/2014/main" id="{AB9837DD-1173-4DFA-9212-9894D99D0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609" y="1714498"/>
            <a:ext cx="1954391" cy="19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7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hování, sociální role - stanfordský vězeňský experiment | Občankáři">
            <a:extLst>
              <a:ext uri="{FF2B5EF4-FFF2-40B4-BE49-F238E27FC236}">
                <a16:creationId xmlns:a16="http://schemas.microsoft.com/office/drawing/2014/main" id="{2A877C6C-DB00-4EB0-AD14-3F8C2C0E2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32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yšlenková bublina: obláček 1">
            <a:extLst>
              <a:ext uri="{FF2B5EF4-FFF2-40B4-BE49-F238E27FC236}">
                <a16:creationId xmlns:a16="http://schemas.microsoft.com/office/drawing/2014/main" id="{306C8A8C-F416-4F58-9C3C-6A160C5B85D1}"/>
              </a:ext>
            </a:extLst>
          </p:cNvPr>
          <p:cNvSpPr/>
          <p:nvPr/>
        </p:nvSpPr>
        <p:spPr>
          <a:xfrm>
            <a:off x="310931" y="186613"/>
            <a:ext cx="4111780" cy="3722914"/>
          </a:xfrm>
          <a:prstGeom prst="cloudCallout">
            <a:avLst>
              <a:gd name="adj1" fmla="val 55701"/>
              <a:gd name="adj2" fmla="val 63111"/>
            </a:avLst>
          </a:prstGeom>
          <a:solidFill>
            <a:srgbClr val="63515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LABORATORNÍ EXPERIMENT V SOCIÁLNÍCH VĚDÁCH (?)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86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ormance testing in schools: Is tested too much? – NEWS WIRE FAX">
            <a:extLst>
              <a:ext uri="{FF2B5EF4-FFF2-40B4-BE49-F238E27FC236}">
                <a16:creationId xmlns:a16="http://schemas.microsoft.com/office/drawing/2014/main" id="{B27ED4A5-F898-4DCC-B277-4B7A4B34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" y="0"/>
            <a:ext cx="12160988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yšlenková bublina: obláček 4">
            <a:extLst>
              <a:ext uri="{FF2B5EF4-FFF2-40B4-BE49-F238E27FC236}">
                <a16:creationId xmlns:a16="http://schemas.microsoft.com/office/drawing/2014/main" id="{824E71C0-A155-4E06-8EA9-2A1F4E0022AD}"/>
              </a:ext>
            </a:extLst>
          </p:cNvPr>
          <p:cNvSpPr/>
          <p:nvPr/>
        </p:nvSpPr>
        <p:spPr>
          <a:xfrm>
            <a:off x="310931" y="186613"/>
            <a:ext cx="4111780" cy="3722914"/>
          </a:xfrm>
          <a:prstGeom prst="cloudCallout">
            <a:avLst>
              <a:gd name="adj1" fmla="val 55701"/>
              <a:gd name="adj2" fmla="val 63111"/>
            </a:avLst>
          </a:prstGeom>
          <a:solidFill>
            <a:srgbClr val="63515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LABORATORNÍ EXPERIMENT V SOCIÁLNÍCH VĚDÁCH (?)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723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ormance testing in schools: Is tested too much? – NEWS WIRE FAX">
            <a:extLst>
              <a:ext uri="{FF2B5EF4-FFF2-40B4-BE49-F238E27FC236}">
                <a16:creationId xmlns:a16="http://schemas.microsoft.com/office/drawing/2014/main" id="{B27ED4A5-F898-4DCC-B277-4B7A4B34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" y="0"/>
            <a:ext cx="12160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5465AC60-E4E8-4F6D-A4C8-1280FA82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922" y="3280035"/>
            <a:ext cx="1943100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Postoj ke globálnímu oteplování</a:t>
            </a:r>
          </a:p>
          <a:p>
            <a:r>
              <a:rPr lang="cs-CZ" altLang="cs-CZ" dirty="0"/>
              <a:t>Jaro 2020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DFFFA72E-5981-4799-9EA4-8693F2F0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211" y="3280034"/>
            <a:ext cx="2016125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Postoj ke globálnímu oteplování</a:t>
            </a:r>
          </a:p>
          <a:p>
            <a:r>
              <a:rPr lang="cs-CZ" altLang="cs-CZ" dirty="0"/>
              <a:t>Podzim 2020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805EA3B8-5A55-42BE-9B83-8978979A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922" y="1695710"/>
            <a:ext cx="1943100" cy="1200329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Postoj ke globálnímu oteplování</a:t>
            </a:r>
          </a:p>
          <a:p>
            <a:r>
              <a:rPr lang="cs-CZ" altLang="cs-CZ" dirty="0"/>
              <a:t>Jaro 2020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F62DA455-F8EB-4400-9A34-8BE32901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211" y="1622684"/>
            <a:ext cx="2016125" cy="1200329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Postoj ke globálnímu oteplování</a:t>
            </a:r>
          </a:p>
          <a:p>
            <a:r>
              <a:rPr lang="cs-CZ" altLang="cs-CZ" dirty="0"/>
              <a:t>Podzim 2020</a:t>
            </a:r>
          </a:p>
        </p:txBody>
      </p:sp>
      <p:sp>
        <p:nvSpPr>
          <p:cNvPr id="3078" name="Oval 6">
            <a:extLst>
              <a:ext uri="{FF2B5EF4-FFF2-40B4-BE49-F238E27FC236}">
                <a16:creationId xmlns:a16="http://schemas.microsoft.com/office/drawing/2014/main" id="{75AB6517-6CF9-4BEC-9A4F-AB7E22DFD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97" y="2056072"/>
            <a:ext cx="2159000" cy="20875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b="1" dirty="0"/>
              <a:t>Výzkumná </a:t>
            </a:r>
          </a:p>
          <a:p>
            <a:pPr algn="ctr"/>
            <a:r>
              <a:rPr lang="cs-CZ" altLang="cs-CZ" b="1" dirty="0"/>
              <a:t>Populace</a:t>
            </a:r>
          </a:p>
          <a:p>
            <a:pPr algn="ctr"/>
            <a:r>
              <a:rPr lang="cs-CZ" altLang="cs-CZ" b="1" dirty="0"/>
              <a:t>(např. občané ČR </a:t>
            </a:r>
          </a:p>
          <a:p>
            <a:pPr algn="ctr"/>
            <a:r>
              <a:rPr lang="cs-CZ" altLang="cs-CZ" b="1" dirty="0"/>
              <a:t>ve věku 20 – 40 let)</a:t>
            </a:r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9A66124C-2491-4718-8EED-434209519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7522" y="2416434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5B33C56A-20D8-48FD-9CF6-35B3CDF4B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7522" y="3135572"/>
            <a:ext cx="12954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DC2C7E07-5C1F-4431-A1BB-ED7011AB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497" y="1192473"/>
            <a:ext cx="1049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Náhodný</a:t>
            </a:r>
          </a:p>
          <a:p>
            <a:r>
              <a:rPr lang="cs-CZ" altLang="cs-CZ" b="1" dirty="0"/>
              <a:t>výběr</a:t>
            </a:r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3EAA76F6-2C6C-4C17-A35B-A498112B8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7610" y="2414847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095120B6-1617-4405-A26B-B1E40D10B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7610" y="3640397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9B96CB7C-50B1-4695-9782-CAA8A981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810" y="255848"/>
            <a:ext cx="1695450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b="1" dirty="0"/>
              <a:t>Vystavení </a:t>
            </a:r>
            <a:r>
              <a:rPr lang="cs-CZ" altLang="cs-CZ" b="1" dirty="0" err="1"/>
              <a:t>fake</a:t>
            </a:r>
            <a:r>
              <a:rPr lang="cs-CZ" altLang="cs-CZ" b="1" dirty="0"/>
              <a:t> </a:t>
            </a:r>
            <a:r>
              <a:rPr lang="cs-CZ" altLang="cs-CZ" b="1" dirty="0" err="1"/>
              <a:t>news</a:t>
            </a:r>
            <a:endParaRPr lang="cs-CZ" altLang="cs-CZ" b="1" dirty="0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18912212-82D5-4469-86AE-62408EBF5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972" y="974985"/>
            <a:ext cx="0" cy="1368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E7A87D2F-99A3-4012-BFA7-EE614ED1C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179" y="4880870"/>
            <a:ext cx="4799134" cy="369332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/>
              <a:t>Obdoba placeba? – např. četba neutrálních zpráv</a:t>
            </a:r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B79AF9D6-A386-4AA1-9DB8-54B506742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322" y="1840172"/>
            <a:ext cx="0" cy="863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847454EF-C33B-4690-961B-A0223284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60" y="328872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EXPERIMENTÁLNÍ DESIGN KONKRÉTNĚ</a:t>
            </a:r>
          </a:p>
        </p:txBody>
      </p:sp>
      <p:sp>
        <p:nvSpPr>
          <p:cNvPr id="2" name="Line 13">
            <a:extLst>
              <a:ext uri="{FF2B5EF4-FFF2-40B4-BE49-F238E27FC236}">
                <a16:creationId xmlns:a16="http://schemas.microsoft.com/office/drawing/2014/main" id="{AC94AEBF-E7D6-4BA9-9590-BCFB3E015E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972" y="3715367"/>
            <a:ext cx="0" cy="1120775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39739C77-A7D3-409F-A832-F083A116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73" y="5460802"/>
            <a:ext cx="99637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dirty="0"/>
              <a:t>Potíže:</a:t>
            </a:r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b="1" dirty="0"/>
              <a:t>= LABORATORNÍCH PODMÍNEK NENÍ MOŽNÉ DOSÁHNOUT</a:t>
            </a:r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0BF2958A-DFBF-470E-9B17-5F60BB6F8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972" y="162254"/>
            <a:ext cx="34163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(ZDE JSME TO MY, KDO MANIPULUJE S VYSTAVENÍM FAKE NEWS)</a:t>
            </a:r>
          </a:p>
        </p:txBody>
      </p:sp>
    </p:spTree>
    <p:extLst>
      <p:ext uri="{BB962C8B-B14F-4D97-AF65-F5344CB8AC3E}">
        <p14:creationId xmlns:p14="http://schemas.microsoft.com/office/powerpoint/2010/main" val="219314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DFFFA72E-5981-4799-9EA4-8693F2F0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942" y="1200525"/>
            <a:ext cx="2138997" cy="9233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ODPOVĚDI NA OTÁZKY V DOTAZNÍKU</a:t>
            </a:r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095120B6-1617-4405-A26B-B1E40D10B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0595" y="1589105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9B96CB7C-50B1-4695-9782-CAA8A981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320" y="1404439"/>
            <a:ext cx="1695450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ČETBA TEXTU FAKE NEWS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847454EF-C33B-4690-961B-A0223284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2" y="188913"/>
            <a:ext cx="6374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/>
              <a:t>Co je jádro vztahu, který nás zajímá?</a:t>
            </a:r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31FEAFBF-18F4-4A03-9FFC-66A141524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8" y="1404439"/>
            <a:ext cx="28508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V praktické rovině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D42F08A8-309C-4A79-A9C9-8A2E69CD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8" y="2311219"/>
            <a:ext cx="28508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 err="1"/>
              <a:t>Označní</a:t>
            </a:r>
            <a:r>
              <a:rPr lang="cs-CZ" altLang="cs-CZ" b="1" dirty="0"/>
              <a:t> v metodologii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A36D21C-FA56-405A-B9DF-CEF5C88F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167" y="2357386"/>
            <a:ext cx="2138997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Závisle proměnná</a:t>
            </a: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0606BB3D-7D20-410E-AA24-BD3DD4584A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1713" y="2599537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F7F2957-EC1F-4FDE-9D27-00257F4EF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2311219"/>
            <a:ext cx="1695450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Nezávisle proměnná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C46DF0B3-267D-4285-94A2-A34E636C2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8" y="3516946"/>
            <a:ext cx="2850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Uvedené měřitelné veličiny však užíváme jako indikátor pro obecnější jevy, jejichž souvislost nás zajímá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AB7FAF5-4130-42AC-B211-ECCE4680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167" y="3701612"/>
            <a:ext cx="2138997" cy="9233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POSTOJE KE GLOBÁLNÍMU OTEPLOVÁNÍ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F45B39A2-E719-480F-A379-11C9D64EA6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1713" y="3975932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B933D6E-7168-4063-98C9-FBC9BB920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3701612"/>
            <a:ext cx="1695450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/>
              <a:t>CÍLENÉ DEZINFORMAČNÍ KAMPANĚ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3908068F-26C5-4B94-AAF1-FF41E919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3" y="5369003"/>
            <a:ext cx="10310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/>
              <a:t>Používáme tedy měřitelné „indikátory“ abychom se zabývali obecnějšími jevy (koncepty</a:t>
            </a:r>
            <a:r>
              <a:rPr lang="cs-CZ" alt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1005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1102</Words>
  <Application>Microsoft Office PowerPoint</Application>
  <PresentationFormat>Widescreen</PresentationFormat>
  <Paragraphs>255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Fučík</dc:creator>
  <cp:lastModifiedBy>Petr Fučík</cp:lastModifiedBy>
  <cp:revision>29</cp:revision>
  <dcterms:created xsi:type="dcterms:W3CDTF">2020-09-15T13:32:25Z</dcterms:created>
  <dcterms:modified xsi:type="dcterms:W3CDTF">2024-04-23T05:08:17Z</dcterms:modified>
</cp:coreProperties>
</file>