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1" r:id="rId2"/>
    <p:sldId id="490" r:id="rId3"/>
    <p:sldId id="270" r:id="rId4"/>
    <p:sldId id="271" r:id="rId5"/>
    <p:sldId id="464" r:id="rId6"/>
    <p:sldId id="259" r:id="rId7"/>
    <p:sldId id="306" r:id="rId8"/>
    <p:sldId id="307" r:id="rId9"/>
    <p:sldId id="465" r:id="rId10"/>
    <p:sldId id="282" r:id="rId11"/>
    <p:sldId id="471" r:id="rId12"/>
    <p:sldId id="291" r:id="rId13"/>
    <p:sldId id="284" r:id="rId14"/>
    <p:sldId id="492" r:id="rId15"/>
    <p:sldId id="261" r:id="rId16"/>
    <p:sldId id="265" r:id="rId17"/>
    <p:sldId id="316" r:id="rId18"/>
    <p:sldId id="292" r:id="rId19"/>
    <p:sldId id="273" r:id="rId20"/>
    <p:sldId id="272" r:id="rId21"/>
    <p:sldId id="274" r:id="rId22"/>
    <p:sldId id="290" r:id="rId23"/>
    <p:sldId id="277" r:id="rId24"/>
    <p:sldId id="318" r:id="rId25"/>
    <p:sldId id="485" r:id="rId26"/>
    <p:sldId id="285" r:id="rId27"/>
    <p:sldId id="489" r:id="rId28"/>
    <p:sldId id="477" r:id="rId29"/>
    <p:sldId id="483" r:id="rId30"/>
    <p:sldId id="482" r:id="rId31"/>
    <p:sldId id="478" r:id="rId32"/>
    <p:sldId id="476" r:id="rId33"/>
    <p:sldId id="475" r:id="rId34"/>
    <p:sldId id="479" r:id="rId35"/>
    <p:sldId id="480" r:id="rId36"/>
    <p:sldId id="320" r:id="rId37"/>
    <p:sldId id="321" r:id="rId38"/>
    <p:sldId id="281" r:id="rId39"/>
    <p:sldId id="322" r:id="rId40"/>
    <p:sldId id="315" r:id="rId41"/>
    <p:sldId id="468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99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6T04:56:58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2177 175 24575,'-128'0'0,"-322"4"0,-18 32 0,-341 96-2795,790-129 3270,-3 1-2469,-39 12 0,55-14 1809,0 0 0,0 1 0,0 0 0,1 0 1,0 0-1,-1 1 0,1 0 0,1 0 0,-1 0 0,-8 9 1,-23 28 1862,23-27 543,1 0 0,-21 30 0,25-31-2221,0 1 0,1-1 0,1 1 0,0 1 0,1-1 0,0 1 0,2 0 0,-1 0 0,2 0 0,0 1 0,0 16 0,2 36-1017,8 153-4750,-6-204 6384,2 0 0,0 1-1,1-1 1,1-1 0,0 1 0,1-1-1,1 0 1,1-1 0,0 0 0,22 27-1,-14-18-616,0 1 0,14 30 0,-5-11 0,17 41 0,-32-61 0,0 0 0,2-1 0,23 31 0,14 10 0,65 76 0,-90-117 0,0-1 0,2 0 0,0-2 0,1-1 0,39 18 0,157 61 0,-132-61 0,-44-18 0,1-3 0,0-1 0,1-3 0,1-2 0,71 5 0,200 37 0,-171-22 0,428 40 0,-427-62 0,299 7 0,4-5 0,-253-10 0,220 0 0,-169 16 0,-12 1 0,457-16 0,-348-2 0,2540 1 0,-2856-1 0,0 0 0,0-3 0,0 0 0,-1-3 0,1 0 0,-2-2 0,49-21 0,-50 17 0,69-33 0,-65 29 0,-24 13 0,0-1 0,0-1 0,-1 0 0,0 0 0,0-1 0,11-10 0,-3-1 0,2 1 0,40-28 0,-48 36 0,-1 1 0,0-1 0,0-1 0,-1 0 0,-1-1 0,11-13 0,44-75 0,-35 51 0,-17 28 0,0 0 0,-1-1 0,-1-1 0,-1 0 0,-1 0 0,-1-1 0,5-28 0,-9 31 0,5-28 0,3-80 0,-12-38 0,-1 149 0,-1-1 0,-1 1 0,0 0 0,-11-28 0,-1-2 0,13 37 0,-1-1 0,0 1 0,-1-1 0,0 1 0,-1 0 0,0 1 0,-1 0 0,0 0 0,0 0 0,-1 1 0,0 0 0,-13-11 0,-7-1 0,-2 1 0,-54-26 0,81 43 0,-205-113 0,104 55 0,-123-51 0,82 53 0,-2 6 0,-294-60 0,46 33 0,346 69 0,-492-77 0,381 65 0,-220-22 0,154 6 0,6 1 0,83 17 0,-239-28 0,28 33 0,177 12 0,-657-3 0,490 7 0,-874-1 0,1170 2 0,-77 12 0,-40 19 0,47-9 0,-99 10 0,9-2 0,188-29 0,1 0 0,0 1 0,0 0 0,1 1 0,-21 11 0,28-14 0,-1 1 0,0-1 0,0 0 0,0-1 0,0 0 0,-1 0 0,1 0 0,-7 0 0,6-1 0,0 1 0,-1-1 0,1 2 0,0-1 0,0 1 0,-8 3 0,-106 53 0,116-56-151,1 0-1,0 0 0,-1 0 0,1 1 1,0-1-1,1 1 0,-1 0 1,-5 6-1,1 1-6674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6T05:01:04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5636 1 24575,'-53'-1'0,"-78"4"0,120-1 0,0 1 0,-1 0 0,1 0 0,0 1 0,-16 9 0,-19 6 0,11-10 0,25-7 0,0 1 0,1 0 0,-14 5 0,-1 3 0,-39 10 0,41-14 0,0 0 0,-30 16 0,16-10 0,6-3 0,26-7 0,-1-1 0,1 1 0,0 0 0,0 0 0,-4 4 0,5-3 0,0-1 0,-1 0 0,1-1 0,-1 1 0,0-1 0,0 0 0,-6 3 0,-16 0 0,23-5 0,1 0 0,-1 0 0,1 0 0,-1 1 0,1-1 0,-1 1 0,1 0 0,-1-1 0,1 1 0,0 0 0,0 0 0,-1 0 0,1 1 0,0-1 0,0 1 0,0-1 0,0 1 0,-2 2 0,-37 39 0,39-40 0,-1 0 0,0 0 0,1-1 0,-1 1 0,-1-1 0,1 0 0,-6 3 0,5-2 0,1-1 0,-1 0 0,0 1 0,1 0 0,-5 4 0,1-1 0,1 0 0,-1-1 0,0 0 0,-1 0 0,1 0 0,-1-1 0,0 0 0,0-1 0,-15 5 0,11-4 0,-1 1 0,1 0 0,-18 11 0,-21 19 0,-2-3 0,-68 31 0,96-54 0,0-1 0,-48 8 0,8-2 0,-246 80 0,298-90 0,-35 11 0,-77 15 0,41-24 0,-1-1 0,-85 26 0,150-28 0,-34 0 0,33-2 0,-32 5 0,-250 43 0,120-21 0,-26 5 0,-86 15 0,166-29 0,-43 20 0,67-12 0,72-18 0,0 3 0,1 0 0,0 3 0,-37 21 0,-50 23 0,0-2 0,79-35 0,-77 28 0,89-42 0,10-3 0,-24 11 0,36-13 0,0 0 0,0 1 0,1-1 0,-1 1 0,1 0 0,0 1 0,-8 8 0,1-2 0,0 0 0,0-1 0,-1 0 0,-19 11 0,3-2 0,-123 88 0,89-59 0,41-33 0,2 2 0,-30 28 0,4-1 0,-52 43 0,-31 27 0,124-108 0,-1 0 0,1 0 0,0 0 0,1 0 0,-1 1 0,1 0 0,1 0 0,-5 11 0,-17 28 0,10-20 0,1 0 0,-21 52 0,0 3 0,28-66 0,2-1 0,0 1 0,1 0 0,-5 27 0,1-1 0,2-17 0,3-9 0,-1-1 0,2 1 0,-2 22 0,2 0 0,-10 46 0,5-36 0,-3 6 0,6-35 0,0 0 0,-1 35 0,6 278 0,-2-318 0,0 0 0,-1 0 0,-1 0 0,0 0 0,-9 21 0,7-20 0,1 0 0,0 0 0,-4 30 0,6-5 0,1-20 0,0 0 0,-6 27 0,4-25 0,0 0 0,0 29 0,1 4 0,0-45 0,0-1 0,0 0 0,0 0 0,-1 1 0,0-1 0,-7 13 0,-2 2 0,9-12 0,1 1 0,-1-1 0,2 0 0,-1 0 0,2 1 0,-1-1 0,2 1 0,1 15 0,0 14 0,-2 655 0,2-669 0,0 0 0,12 49 0,-4-22 0,-6-19 0,-1 1 0,-4 60 0,1 23 0,10-57 0,-6-43 0,2 25 0,-5-30 0,1 0 0,1 0 0,0-1 0,1 1 0,9 22 0,3-3 0,19 31 0,-29-52 0,0 1 0,6 18 0,-8-20 0,0-1 0,0 1 0,1-1 0,10 17 0,20 20 0,82 118 0,-107-150 0,2 2 0,16 31 0,-25-43 0,-1 1 0,0 0 0,0 0 0,0 0 0,-1 0 0,1 0 0,-2 0 0,1 1 0,-1-1 0,0 7 0,-4 165 0,3-170 0,0 1 0,-1-1 0,-5 15 0,5-15 0,-1 0 0,1 1 0,-2 15 0,-7 149 0,9-157 0,0-1 0,-5 17 0,4-18 0,0 0 0,-1 25 0,3-28 0,-1-1 0,0 1 0,-4 15 0,3-15 0,0 0 0,1-1 0,-1 17 0,3-7 0,-1 6 0,-4 28 0,2-21 0,2-23 0,0 0 0,-1 0 0,1-1 0,-2 1 0,0 0 0,-5 12 0,4-10 0,-1 0 0,2 1 0,0-1 0,0 1 0,0 13 0,-4 20 0,3-27 0,2 1 0,0 35 0,1-15 0,0-32 0,0 1 0,-1-1 0,-4 14 0,3-14 0,1 1 0,0-1 0,-2 13 0,2 32 0,6 89 0,1-118 0,0-1 0,2-1 0,0 1 0,2-1 0,12 24 0,29 37 0,-38-59 0,1 0 0,2-1 0,0-1 0,35 39 0,-21-30 0,2-2 0,49 37 0,-71-60 0,1 0 0,20 9 0,-21-11 0,-1 0 0,1 0 0,-1 1 0,0 1 0,8 6 0,9 10 0,-1 2 0,36 45 0,-40-32 0,-15-28 0,-1 0 0,10 12 0,6 5 0,27 38 0,-32-43 0,32 34 0,3 4 0,-22-12 0,-22-36 0,-1-1 0,1 0 0,1 0 0,10 12 0,20 17 0,74 87 0,-83-94 0,-20-23 0,0 0 0,8 12 0,12 17 0,2-1 0,1-2 0,58 52 0,21 3 0,-59-50 0,-23-20 0,33 33 0,-55-47 0,7 7 0,0 1 0,16 22 0,-25-30 0,-1-1 0,0 0 0,0 1 0,-1 0 0,0-1 0,0 1 0,0 0 0,-1 0 0,1 1 0,-1-1 0,0 9 0,0-2 0,0-1 0,2 0 0,-1 0 0,1 1 0,8 15 0,-7-16 0,0 0 0,0 0 0,-1 0 0,-1 1 0,2 17 0,-4 500 0,-1-232 0,0-287 0,0 0 0,-1 0 0,0 0 0,-1 0 0,0-1 0,-7 15 0,4-10 0,1 0 0,-4 20 0,3 2 0,-1-3 0,2 1 0,-1 36 0,-5 66 0,10-119 0,0-1 0,-5 18 0,-2 16 0,2 269 0,7-200 0,0-107 0,1 0 0,0 0 0,1 0 0,0 0 0,8 20 0,-6-20 0,-1 0 0,0 0 0,-1 0 0,0 1 0,0 14 0,-2 346 0,-3-168 0,1-65 0,3 159 0,14-160 0,-9-95 0,3 77 0,-12-56 0,0-17 0,6 61 0,10-39 0,-9-46 0,4 28 0,-2 144 0,-7-187 0,0 1 0,-1 0 0,-1-1 0,1 1 0,-2-1 0,1 0 0,-5 11 0,-8 33 0,15-47 0,0-1 0,1 1 0,-1 0 0,1 0 0,1-1 0,-1 1 0,5 11 0,0 1 0,2 8 0,-5-17 0,0 0 0,0 0 0,-1 0 0,1 16 0,-3-2 0,0-7 0,1 0 0,1 0 0,5 25 0,-3-21 0,-4-17 0,0 0 0,0-1 0,1 1 0,0 0 0,0-1 0,0 1 0,0-1 0,0 1 0,1-1 0,-1 0 0,1 1 0,0-1 0,0 0 0,3 4 0,-4-7 0,0 1 0,0-1 0,-1 0 0,1 0 0,0 1 0,-1-1 0,1 0 0,0 0 0,0 0 0,0 1 0,-1-1 0,1 0 0,0 0 0,0 0 0,0 0 0,-1-1 0,1 1 0,0 0 0,0 0 0,-1 0 0,1-1 0,0 1 0,0 0 0,-1-1 0,1 1 0,0 0 0,-1-1 0,1 1 0,0-2 0,19-18 0,-17 15 0,28-34 0,-2-1 0,-2-2 0,-1-1 0,20-49 0,-7 15 0,-24 49 0,0-1 0,-2-1 0,16-53 0,-27 77 0,0 1 0,0-1 0,0 0 0,1 1 0,-1-1 0,1 1 0,1 0 0,-1 0 0,1 0 0,0 1 0,0-1 0,0 1 0,0 0 0,8-5 0,-6 3 0,0 0 0,0 0 0,-1 0 0,0-1 0,0 0 0,0 0 0,6-14 0,-8 16 0,0-1 0,1 1 0,1-1 0,-1 1 0,1 0 0,0 0 0,5-4 0,-3 3 0,-2 1 0,1-1 0,7-9 0,-9 4 0,-4 11 0,-1 0 0,1 1 0,-1-1 0,1 0 0,-1 0 0,1 0 0,0 0 0,-1 0 0,1 0 0,-1 1 0,1-1 0,-1 0 0,1 0 0,0 1 0,-1-1 0,1 0 0,0 1 0,-1-1 0,1 0 0,0 1 0,0-1 0,-1 0 0,1 1 0,0 0 0,-37 39 0,15-15 0,-1-1 0,-51 41 0,28-32 0,-59 55 0,92-77 0,-1 0 0,0-2 0,-1 1 0,-15 6 0,-15 10 0,33-18 0,0 1 0,0 0 0,1 1 0,0 0 0,1 1 0,-13 15 0,17-15 0,0-1 0,1 1 0,0 0 0,-6 21 0,-2 7 0,10-31 0,1 0 0,0 0 0,0 1 0,1-1 0,0 1 0,1-1 0,-1 1 0,2 10 0,-1-54 0,1 21 0,-1 1 0,-2-18 0,1 27 0,0 0 0,0-1 0,0 1 0,0 0 0,-1 0 0,1 0 0,-1 0 0,0 0 0,0 0 0,-1 1 0,-4-6 0,-5-2 0,0 0 0,-2 0 0,1 1 0,-1 1 0,-29-14 0,-23-16 0,61 35 0,-332-217 0,222 167 0,135 69 0,0 1 0,-1 0 0,-1 2 0,-1 0 0,30 40 0,27 29 0,-48-51 0,-5-7 0,49 74 0,-14-19 0,-51-78 0,0 0 0,1 0 0,-1-1 0,1 0 0,0 0 0,0 0 0,1-1 0,-1 0 0,1 0 0,9 3 0,7 1 0,46 11 0,-21-7 0,-16-4 0,-21-6 0,-1 1 0,1 0 0,0 1 0,-1-1 0,0 2 0,0 0 0,12 8 0,-2 0-273,1-1 0,0 0 0,0-2 0,37 12 0,-38-15-6553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48A2D-5B01-D0EA-83F8-ED07F303B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4D890D-22D7-6C0D-4D7A-B9D7FCB99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3CE120-F5E3-4738-77AD-97D304EF5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4E51C6-217C-AF90-C422-949F38BB6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5EE169-C966-5300-C738-634C65935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29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B48A2-2960-56BE-0251-A6C100B9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0D0DF5E-C962-66EA-A5AE-A6A616E75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5F785F-3A1D-14DC-E8F0-3F7C4165D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7C8D8A-8AC3-2CDA-2AF9-5B865165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558B2D-8ADF-47E0-AD16-4782DD18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73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91859B5-296B-EDC6-18F6-B9ABD58E39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97C67EE-6075-9758-8457-EB2776E80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5B3537-2D0D-9D83-FA1D-73CCA151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44995D-15BE-D20B-8733-C1B9F54C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A75528-8533-FBDF-9DFA-74710EC2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087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AFC0512-C4BF-4D17-B6AE-8E716E18691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996939-3914-4DF4-947E-861B5FDE4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4FE750-7DC4-4B0B-9ADD-28C331CB9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1F95419-0054-4E07-ACCF-3877A0AD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70C3ABA-8019-4757-B5FB-58D20BBDCCF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636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A13A72-1AC4-9B8C-0EF9-A3994EF8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3D0D4B-B427-72BC-A214-7074838A7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671F23-B194-F995-83BA-E3532AE5A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655A27-5A2E-C4DB-A3C7-E802229C9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0F1641-4F70-5BDE-5719-7B0B490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7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67427B-1070-6F25-832F-88F24BAB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09814A-2819-B9C2-EB49-B59CF0335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D02A74-B76D-1BAB-E33F-35260485D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A2B0DF-85ED-10D1-A92D-4B186BA9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94D4E6-C3A8-AB7A-A40B-01657AB3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82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C1463-1DFC-CD36-C06B-3B6C175E5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696D2B-88BB-9097-66D3-9301BA397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5237D2-0B84-2674-77F6-2D5CDEAAA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37AEDC-B3E9-04ED-B008-B872821B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6D90C6-951A-E99C-183E-A4BA503EA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543A22-2F9A-1786-2DB9-CCCB4A63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89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97357-5550-861E-1585-41D59926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68B69D-2C50-6FF5-D20F-D039BCC95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B94896-CCB9-B208-9084-C5BF38275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00D4BDB-0A23-432F-6108-4AACE7683B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F2FFFF8-5EF6-1EC8-2D43-29C6467EB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52319E3-8A3C-8544-B0F1-98036BAF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77A8A14-A11A-93A4-2A65-E60F4A0A9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6E7F3AA-6DDA-3310-D46E-E94438EC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15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ED548-E630-DFDD-EA7F-5BC5025C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AFF8CB-42C7-6C62-CCFE-7B671174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C033FDA-481C-7E24-870F-B2240C7C2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E11730-63DF-1EDC-2A2B-04C956A6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03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8672D19-CF37-05ED-AEC9-B260834D6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3106E4B-61A9-2A25-9ACA-98290F68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37BE18-28CC-99A3-97CE-EB230E18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47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49651-86D7-41B6-EDFE-8E3F63ED2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2BBF0-B172-C510-3462-6DFC57D43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7A2CD2-DD94-FA9B-1215-F9C073BD9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0CD67B6-413F-7EC3-3EAE-3DCE759A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1FD1FFD-AD10-FDE6-6F15-D3C438589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1D5865-48D3-2FAE-CCF2-6A117568C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67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37A87-6CC9-440D-E2B5-9724027B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6849144-448D-800E-509A-0932023C2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A12952-A567-0F40-F4CE-5C9778163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A9C3C5-83AB-2063-C24E-45B72366C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82FC68-9007-F505-EF47-BEAD7510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D8D22B-1D98-F8EB-C670-D283FF0B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50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0244828-4AC3-0B43-9262-BE047BF4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99220B-537E-7074-156E-84FACB707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63606F-CF10-BFD3-320C-73B61065C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94A1B-2E37-48DA-AA64-592CA272F361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291994-706A-AA7C-FAC6-AC4180E62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ADF150-ECF1-4192-2197-5551B4545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607FE-36D1-4BF2-A4BF-7F32A4F68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06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visesociology.com/2016/01/11/social-surveys-advantages-and-disadvantages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95E7D3F-165F-4FEC-236E-56DCC19DF623}"/>
              </a:ext>
            </a:extLst>
          </p:cNvPr>
          <p:cNvSpPr/>
          <p:nvPr/>
        </p:nvSpPr>
        <p:spPr>
          <a:xfrm>
            <a:off x="194553" y="1785998"/>
            <a:ext cx="10373576" cy="26653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BE8DAC-8776-20D9-006E-01EAE0942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481412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cs-CZ" dirty="0">
                <a:latin typeface="Arial Black" panose="020B0A04020102020204" pitchFamily="34" charset="0"/>
              </a:rPr>
              <a:t>PŘÍPRAVA DOTAZNÍKU </a:t>
            </a:r>
          </a:p>
          <a:p>
            <a:pPr algn="r"/>
            <a:r>
              <a:rPr lang="cs-CZ" dirty="0">
                <a:latin typeface="Arial Black" panose="020B0A04020102020204" pitchFamily="34" charset="0"/>
              </a:rPr>
              <a:t>PRO VÝBĚROVÉ ŠETŘENÍ</a:t>
            </a:r>
          </a:p>
          <a:p>
            <a:pPr algn="r"/>
            <a:endParaRPr lang="cs-CZ" dirty="0">
              <a:latin typeface="Arial Black" panose="020B0A04020102020204" pitchFamily="34" charset="0"/>
            </a:endParaRPr>
          </a:p>
          <a:p>
            <a:pPr algn="r"/>
            <a:r>
              <a:rPr lang="cs-CZ" sz="1600" dirty="0">
                <a:latin typeface="Arial Black" panose="020B0A04020102020204" pitchFamily="34" charset="0"/>
              </a:rPr>
              <a:t>Petr Fučík</a:t>
            </a:r>
          </a:p>
          <a:p>
            <a:pPr algn="r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(SOC 1006 METODOLOGIE SOCIÁLNÍCH VĚD TÝDEN 10) </a:t>
            </a:r>
          </a:p>
        </p:txBody>
      </p:sp>
    </p:spTree>
    <p:extLst>
      <p:ext uri="{BB962C8B-B14F-4D97-AF65-F5344CB8AC3E}">
        <p14:creationId xmlns:p14="http://schemas.microsoft.com/office/powerpoint/2010/main" val="2238066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4F90D548-939A-4818-919C-29F9E7DC0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476250"/>
            <a:ext cx="42005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LOGIKA PŘÍPRAVY VÝBĚROVÉHO ŠETŘENÍ:</a:t>
            </a:r>
          </a:p>
          <a:p>
            <a:endParaRPr lang="cs-CZ" altLang="cs-CZ" b="1"/>
          </a:p>
          <a:p>
            <a:r>
              <a:rPr lang="cs-CZ" altLang="cs-CZ" b="1"/>
              <a:t>TŘI TYPY INDIKÁTORŮ:</a:t>
            </a:r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id="{37E70F98-662B-4D08-9677-61160D674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989139"/>
            <a:ext cx="194468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X</a:t>
            </a:r>
            <a:r>
              <a:rPr lang="cs-CZ" altLang="cs-CZ"/>
              <a:t> – NEZÁVISLE PROMĚNNÁ 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7D481875-4513-47C2-A37C-481B5E8AC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3502026"/>
            <a:ext cx="194468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Y</a:t>
            </a:r>
            <a:r>
              <a:rPr lang="cs-CZ" altLang="cs-CZ"/>
              <a:t> – ZÁVISLE PROMĚNNÁ 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1970C766-87F1-4A43-9EE3-BAE28032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229226"/>
            <a:ext cx="194468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Z</a:t>
            </a:r>
            <a:r>
              <a:rPr lang="cs-CZ" altLang="cs-CZ"/>
              <a:t> – KONTROLNÍ PROMĚNNÉ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7250D7D9-5333-42BC-BAD4-407DB891C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2133600"/>
            <a:ext cx="10613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TYP PÉČE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E3F3266E-3522-418D-B935-480CF677F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572" y="3504297"/>
            <a:ext cx="13998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POSTOJE K </a:t>
            </a:r>
          </a:p>
          <a:p>
            <a:r>
              <a:rPr lang="cs-CZ" altLang="cs-CZ" b="1" dirty="0"/>
              <a:t>MANŽESLTVÍ</a:t>
            </a:r>
          </a:p>
        </p:txBody>
      </p:sp>
      <p:sp>
        <p:nvSpPr>
          <p:cNvPr id="35848" name="Line 8">
            <a:extLst>
              <a:ext uri="{FF2B5EF4-FFF2-40B4-BE49-F238E27FC236}">
                <a16:creationId xmlns:a16="http://schemas.microsoft.com/office/drawing/2014/main" id="{1357DA76-C2AE-471B-A66C-0E6BC725D9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1" y="2060575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Line 9">
            <a:extLst>
              <a:ext uri="{FF2B5EF4-FFF2-40B4-BE49-F238E27FC236}">
                <a16:creationId xmlns:a16="http://schemas.microsoft.com/office/drawing/2014/main" id="{65B9559C-88A7-4D10-B797-3315073050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1" y="2276476"/>
            <a:ext cx="5762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Line 10">
            <a:extLst>
              <a:ext uri="{FF2B5EF4-FFF2-40B4-BE49-F238E27FC236}">
                <a16:creationId xmlns:a16="http://schemas.microsoft.com/office/drawing/2014/main" id="{AF363293-5CCB-4B4A-879C-E01D16C10B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1" y="2276475"/>
            <a:ext cx="5762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1" name="Text Box 11">
            <a:extLst>
              <a:ext uri="{FF2B5EF4-FFF2-40B4-BE49-F238E27FC236}">
                <a16:creationId xmlns:a16="http://schemas.microsoft.com/office/drawing/2014/main" id="{E353B598-2170-449D-8F44-70DEB1822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1773238"/>
            <a:ext cx="2290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STŘÍDAVÁ / VÝHRADNÍ</a:t>
            </a:r>
          </a:p>
        </p:txBody>
      </p:sp>
      <p:sp>
        <p:nvSpPr>
          <p:cNvPr id="35852" name="Text Box 12">
            <a:extLst>
              <a:ext uri="{FF2B5EF4-FFF2-40B4-BE49-F238E27FC236}">
                <a16:creationId xmlns:a16="http://schemas.microsoft.com/office/drawing/2014/main" id="{EB000A11-497F-44C0-A3FD-F144462C4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5373689"/>
            <a:ext cx="126457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ÚROVEŇ </a:t>
            </a:r>
          </a:p>
          <a:p>
            <a:r>
              <a:rPr lang="cs-CZ" altLang="cs-CZ" b="1"/>
              <a:t>KONFLIKTU</a:t>
            </a:r>
          </a:p>
          <a:p>
            <a:endParaRPr lang="cs-CZ" altLang="cs-CZ" i="1"/>
          </a:p>
          <a:p>
            <a:r>
              <a:rPr lang="cs-CZ" altLang="cs-CZ" i="1"/>
              <a:t>Atd</a:t>
            </a:r>
            <a:r>
              <a:rPr lang="cs-CZ" altLang="cs-CZ"/>
              <a:t>…</a:t>
            </a:r>
          </a:p>
        </p:txBody>
      </p:sp>
      <p:sp>
        <p:nvSpPr>
          <p:cNvPr id="35853" name="Text Box 13">
            <a:extLst>
              <a:ext uri="{FF2B5EF4-FFF2-40B4-BE49-F238E27FC236}">
                <a16:creationId xmlns:a16="http://schemas.microsoft.com/office/drawing/2014/main" id="{300D3C19-0AAA-4C70-BBAE-EE1E395E7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2205038"/>
            <a:ext cx="1531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V jakém věku?</a:t>
            </a:r>
          </a:p>
        </p:txBody>
      </p:sp>
      <p:sp>
        <p:nvSpPr>
          <p:cNvPr id="35854" name="Text Box 14">
            <a:extLst>
              <a:ext uri="{FF2B5EF4-FFF2-40B4-BE49-F238E27FC236}">
                <a16:creationId xmlns:a16="http://schemas.microsoft.com/office/drawing/2014/main" id="{BB9A4B91-3507-423A-BA41-C48E033DB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2636839"/>
            <a:ext cx="18673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Intervaly střídání?</a:t>
            </a:r>
          </a:p>
          <a:p>
            <a:r>
              <a:rPr lang="cs-CZ" altLang="cs-CZ" i="1" dirty="0"/>
              <a:t>Atd</a:t>
            </a:r>
            <a:r>
              <a:rPr lang="cs-CZ" altLang="cs-CZ" dirty="0"/>
              <a:t>…</a:t>
            </a:r>
          </a:p>
        </p:txBody>
      </p:sp>
      <p:sp>
        <p:nvSpPr>
          <p:cNvPr id="35855" name="Line 15">
            <a:extLst>
              <a:ext uri="{FF2B5EF4-FFF2-40B4-BE49-F238E27FC236}">
                <a16:creationId xmlns:a16="http://schemas.microsoft.com/office/drawing/2014/main" id="{61ED728D-3896-4E44-B490-4D62E7FF32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1" y="3644900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Line 16">
            <a:extLst>
              <a:ext uri="{FF2B5EF4-FFF2-40B4-BE49-F238E27FC236}">
                <a16:creationId xmlns:a16="http://schemas.microsoft.com/office/drawing/2014/main" id="{3401B189-BD32-4376-8E3C-FF82612E59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1" y="3860801"/>
            <a:ext cx="5762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Line 17">
            <a:extLst>
              <a:ext uri="{FF2B5EF4-FFF2-40B4-BE49-F238E27FC236}">
                <a16:creationId xmlns:a16="http://schemas.microsoft.com/office/drawing/2014/main" id="{BAF77C41-DAE7-41F3-86A2-A4B5DA470B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1" y="3860800"/>
            <a:ext cx="5762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Text Box 18">
            <a:extLst>
              <a:ext uri="{FF2B5EF4-FFF2-40B4-BE49-F238E27FC236}">
                <a16:creationId xmlns:a16="http://schemas.microsoft.com/office/drawing/2014/main" id="{FE710556-C09F-4EEB-A6C8-21A8C046C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3357563"/>
            <a:ext cx="30183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Ochota vstoupit do manželství</a:t>
            </a:r>
          </a:p>
        </p:txBody>
      </p:sp>
      <p:sp>
        <p:nvSpPr>
          <p:cNvPr id="35859" name="Text Box 19">
            <a:extLst>
              <a:ext uri="{FF2B5EF4-FFF2-40B4-BE49-F238E27FC236}">
                <a16:creationId xmlns:a16="http://schemas.microsoft.com/office/drawing/2014/main" id="{49028088-D4AD-46BD-9EBF-8257EDA5D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3789363"/>
            <a:ext cx="33800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Hodnoty spojované s manželstvím</a:t>
            </a:r>
          </a:p>
        </p:txBody>
      </p:sp>
      <p:sp>
        <p:nvSpPr>
          <p:cNvPr id="35860" name="Text Box 20">
            <a:extLst>
              <a:ext uri="{FF2B5EF4-FFF2-40B4-BE49-F238E27FC236}">
                <a16:creationId xmlns:a16="http://schemas.microsoft.com/office/drawing/2014/main" id="{9CFD05B3-ADCB-42A2-ACFE-5457720C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4221164"/>
            <a:ext cx="26846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Postoje k rolím mužů a žen</a:t>
            </a:r>
          </a:p>
          <a:p>
            <a:r>
              <a:rPr lang="cs-CZ" altLang="cs-CZ" i="1" dirty="0"/>
              <a:t>Atd</a:t>
            </a:r>
            <a:r>
              <a:rPr lang="cs-CZ" altLang="cs-CZ" dirty="0"/>
              <a:t>…</a:t>
            </a:r>
          </a:p>
        </p:txBody>
      </p:sp>
      <p:sp>
        <p:nvSpPr>
          <p:cNvPr id="35861" name="Line 21">
            <a:extLst>
              <a:ext uri="{FF2B5EF4-FFF2-40B4-BE49-F238E27FC236}">
                <a16:creationId xmlns:a16="http://schemas.microsoft.com/office/drawing/2014/main" id="{26F1F6CD-A4BB-4086-92F1-C5B2FBEE2A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1" y="5300663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2" name="Line 22">
            <a:extLst>
              <a:ext uri="{FF2B5EF4-FFF2-40B4-BE49-F238E27FC236}">
                <a16:creationId xmlns:a16="http://schemas.microsoft.com/office/drawing/2014/main" id="{CCBB3B36-55DB-4DDA-A405-559F5CFA47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1" y="5516564"/>
            <a:ext cx="5762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3" name="Line 23">
            <a:extLst>
              <a:ext uri="{FF2B5EF4-FFF2-40B4-BE49-F238E27FC236}">
                <a16:creationId xmlns:a16="http://schemas.microsoft.com/office/drawing/2014/main" id="{64E9DFFA-91BC-4BB6-9DC7-A3A5F29B63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1" y="5516563"/>
            <a:ext cx="5762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4" name="Text Box 24">
            <a:extLst>
              <a:ext uri="{FF2B5EF4-FFF2-40B4-BE49-F238E27FC236}">
                <a16:creationId xmlns:a16="http://schemas.microsoft.com/office/drawing/2014/main" id="{9125475A-978B-4A61-BC81-8E530F089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5013325"/>
            <a:ext cx="29393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Kontakt s rodiči po rozvodu …</a:t>
            </a:r>
          </a:p>
        </p:txBody>
      </p:sp>
      <p:sp>
        <p:nvSpPr>
          <p:cNvPr id="35865" name="Text Box 25">
            <a:extLst>
              <a:ext uri="{FF2B5EF4-FFF2-40B4-BE49-F238E27FC236}">
                <a16:creationId xmlns:a16="http://schemas.microsoft.com/office/drawing/2014/main" id="{677177A6-08A8-4931-A866-88DF55A98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5445125"/>
            <a:ext cx="19757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Platba výživného …</a:t>
            </a:r>
          </a:p>
        </p:txBody>
      </p:sp>
      <p:sp>
        <p:nvSpPr>
          <p:cNvPr id="35866" name="Text Box 26">
            <a:extLst>
              <a:ext uri="{FF2B5EF4-FFF2-40B4-BE49-F238E27FC236}">
                <a16:creationId xmlns:a16="http://schemas.microsoft.com/office/drawing/2014/main" id="{18644C77-B85C-4478-8CB8-77056E265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5876926"/>
            <a:ext cx="33995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Způsoby komunikace, předávání …</a:t>
            </a:r>
          </a:p>
          <a:p>
            <a:r>
              <a:rPr lang="cs-CZ" altLang="cs-CZ" i="1" dirty="0"/>
              <a:t>Atd</a:t>
            </a:r>
            <a:r>
              <a:rPr lang="cs-CZ" altLang="cs-CZ" dirty="0"/>
              <a:t>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C7042E1-AA76-4DBC-A9C5-52BA9904E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34143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Obsahuje-li příliš vágní, nejasné, všeobecné či mnohovýznamové pojmy</a:t>
            </a:r>
          </a:p>
          <a:p>
            <a:pPr eaLnBrk="1" hangingPunct="1">
              <a:buFontTx/>
              <a:buNone/>
            </a:pPr>
            <a:r>
              <a:rPr lang="cs-CZ" altLang="cs-CZ" sz="2000" i="1" dirty="0"/>
              <a:t>	muži jsou lepší řidiči</a:t>
            </a:r>
          </a:p>
          <a:p>
            <a:pPr eaLnBrk="1" hangingPunct="1"/>
            <a:r>
              <a:rPr lang="cs-CZ" altLang="cs-CZ" sz="2400" b="1" dirty="0"/>
              <a:t>Je tautologická/cirkulární (nějaký jev vysvětlujeme tímtéž jevem nebo skutečností)</a:t>
            </a:r>
          </a:p>
          <a:p>
            <a:pPr eaLnBrk="1" hangingPunct="1">
              <a:buFontTx/>
              <a:buNone/>
            </a:pPr>
            <a:r>
              <a:rPr lang="cs-CZ" altLang="cs-CZ" sz="2000" i="1" dirty="0"/>
              <a:t>	čím vyšší sociální třída tím vyšší příjem</a:t>
            </a:r>
          </a:p>
          <a:p>
            <a:pPr eaLnBrk="1" hangingPunct="1"/>
            <a:r>
              <a:rPr lang="cs-CZ" altLang="cs-CZ" sz="2400" b="1" dirty="0"/>
              <a:t>Odvolání se na síly nebo ideje, které doposud věda nezná nebo nejsou ověřitelné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	</a:t>
            </a:r>
            <a:r>
              <a:rPr lang="cs-CZ" altLang="cs-CZ" sz="2000" i="1" dirty="0"/>
              <a:t>ženy vyzařují pozitivnější energii než muži</a:t>
            </a:r>
          </a:p>
          <a:p>
            <a:pPr eaLnBrk="1" hangingPunct="1"/>
            <a:r>
              <a:rPr lang="cs-CZ" altLang="cs-CZ" sz="2400" b="1" dirty="0"/>
              <a:t>Nelze ji operacionalizovat – pozitivistický přístup</a:t>
            </a:r>
          </a:p>
          <a:p>
            <a:pPr eaLnBrk="1" hangingPunct="1">
              <a:buFontTx/>
              <a:buNone/>
            </a:pPr>
            <a:endParaRPr lang="cs-CZ" altLang="cs-CZ" sz="2400" b="1" i="1" dirty="0"/>
          </a:p>
          <a:p>
            <a:pPr eaLnBrk="1" hangingPunct="1">
              <a:buFontTx/>
              <a:buNone/>
            </a:pPr>
            <a:endParaRPr lang="cs-CZ" altLang="cs-CZ" sz="2000" i="1" dirty="0"/>
          </a:p>
          <a:p>
            <a:pPr eaLnBrk="1" hangingPunct="1"/>
            <a:endParaRPr lang="cs-CZ" altLang="cs-CZ" sz="2000" i="1" dirty="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3D6B4C5-0201-4A14-88DA-0D76D91E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kdy není hypotéza testovatelná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83A6159-2FBF-4E34-9928-C7099951B39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19288" y="13414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3600" b="1"/>
              <a:t>Tipy na výsledky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i="1"/>
              <a:t>Nadpoloviční většina respondentů bude mít vysoký sociální kapitál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3600" b="1"/>
              <a:t>Existence/neexistence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i="1"/>
              <a:t>Na pracovištích se vyskytuje sexuální obtěžování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3600" b="1" i="1"/>
          </a:p>
          <a:p>
            <a:pPr eaLnBrk="1" hangingPunct="1">
              <a:lnSpc>
                <a:spcPct val="80000"/>
              </a:lnSpc>
            </a:pPr>
            <a:r>
              <a:rPr lang="cs-CZ" altLang="cs-CZ" sz="3600" b="1"/>
              <a:t>Velmi nízká obecnost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i="1"/>
              <a:t>Souhlas s otázkou x bude korelovat se souhlasem na otázku y.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i="1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0A6067D-22BC-4688-A24D-DCD03FA05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Nepříliš plodné hypotézy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B6F5AAB8-C8CE-5F90-83D5-BEC2F32CA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>
                <a:solidFill>
                  <a:schemeClr val="tx2"/>
                </a:solidFill>
              </a:rPr>
              <a:t>Hypotézu testuje výzkumník, ne respondent!!!!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2BF1BECA-4A08-F486-67B1-E8DBE6D1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341438"/>
            <a:ext cx="8351837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5FF86FA9-C291-AEE2-881B-044A88F03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4" y="5392739"/>
            <a:ext cx="57483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CC0000"/>
                </a:solidFill>
              </a:rPr>
              <a:t>Pokud mne zajímá subjektivní posouzení vlivu, pak lze takto</a:t>
            </a:r>
          </a:p>
          <a:p>
            <a:r>
              <a:rPr lang="cs-CZ" altLang="cs-CZ">
                <a:solidFill>
                  <a:srgbClr val="CC0000"/>
                </a:solidFill>
              </a:rPr>
              <a:t>Pokud testuji hypotézu ICT -&gt; efektivita výuky, tak ne!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CDE167C-9E92-4132-9A87-ABAA0BDA7CEE}"/>
              </a:ext>
            </a:extLst>
          </p:cNvPr>
          <p:cNvSpPr/>
          <p:nvPr/>
        </p:nvSpPr>
        <p:spPr>
          <a:xfrm>
            <a:off x="7937022" y="2720340"/>
            <a:ext cx="4127607" cy="122015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Příprava metody: stanovení konceptů, jejich převod do indikátorů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Šipka: dvojitá 12">
            <a:extLst>
              <a:ext uri="{FF2B5EF4-FFF2-40B4-BE49-F238E27FC236}">
                <a16:creationId xmlns:a16="http://schemas.microsoft.com/office/drawing/2014/main" id="{4178358F-CF22-4537-8312-9CC18DE5C790}"/>
              </a:ext>
            </a:extLst>
          </p:cNvPr>
          <p:cNvSpPr/>
          <p:nvPr/>
        </p:nvSpPr>
        <p:spPr>
          <a:xfrm>
            <a:off x="-1" y="2435807"/>
            <a:ext cx="8313623" cy="1701854"/>
          </a:xfrm>
          <a:prstGeom prst="chevron">
            <a:avLst/>
          </a:prstGeom>
          <a:solidFill>
            <a:srgbClr val="8FAADC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tlCol="0" anchor="ctr"/>
          <a:lstStyle/>
          <a:p>
            <a:r>
              <a:rPr lang="cs-CZ" altLang="cs-CZ" b="1" dirty="0">
                <a:solidFill>
                  <a:schemeClr val="tx1"/>
                </a:solidFill>
              </a:rPr>
              <a:t>Rozhodnutí o technice sběru informací</a:t>
            </a:r>
            <a:r>
              <a:rPr lang="cs-CZ" altLang="cs-CZ" dirty="0">
                <a:solidFill>
                  <a:schemeClr val="tx1"/>
                </a:solidFill>
              </a:rPr>
              <a:t> (dotazník, pozorování, rozhovor…)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Rozhodnutí o populaci a vzorku </a:t>
            </a:r>
            <a:r>
              <a:rPr lang="cs-CZ" altLang="cs-CZ" dirty="0">
                <a:solidFill>
                  <a:schemeClr val="tx1"/>
                </a:solidFill>
              </a:rPr>
              <a:t>(kdo nás zajímá? jak se k němu dostaneme?)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Pilotní studie </a:t>
            </a:r>
            <a:r>
              <a:rPr lang="cs-CZ" altLang="cs-CZ" dirty="0">
                <a:solidFill>
                  <a:schemeClr val="tx1"/>
                </a:solidFill>
              </a:rPr>
              <a:t> (je informace, kterou požadujeme k dispozici?)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Operacionalizace </a:t>
            </a:r>
            <a:r>
              <a:rPr lang="cs-CZ" altLang="cs-CZ" dirty="0">
                <a:solidFill>
                  <a:schemeClr val="tx1"/>
                </a:solidFill>
              </a:rPr>
              <a:t>(převod konceptů do měřitelné podoby)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Konstrukce nástroje pro sběr dat </a:t>
            </a:r>
            <a:r>
              <a:rPr lang="cs-CZ" altLang="cs-CZ" dirty="0">
                <a:solidFill>
                  <a:schemeClr val="tx1"/>
                </a:solidFill>
              </a:rPr>
              <a:t>(tvorba otázek do dotazníku)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A16098A-4EB5-40EF-AFF9-302ED35F8035}"/>
              </a:ext>
            </a:extLst>
          </p:cNvPr>
          <p:cNvSpPr txBox="1"/>
          <p:nvPr/>
        </p:nvSpPr>
        <p:spPr>
          <a:xfrm>
            <a:off x="460310" y="416869"/>
            <a:ext cx="112713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ETAPY VÝZKUMU PODROBNĚJI:</a:t>
            </a:r>
            <a:endParaRPr lang="cs-CZ" sz="4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65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7FA3EB0-68DB-E0A6-11E4-705959E2B3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sz="2400" dirty="0"/>
              <a:t>účelem je co nejjasněji definovat pojmy, které používáme</a:t>
            </a:r>
          </a:p>
          <a:p>
            <a:pPr eaLnBrk="1" hangingPunct="1">
              <a:buFontTx/>
              <a:buNone/>
            </a:pPr>
            <a:endParaRPr lang="cs-CZ" altLang="cs-CZ" sz="2400" dirty="0"/>
          </a:p>
          <a:p>
            <a:pPr eaLnBrk="1" hangingPunct="1">
              <a:buFontTx/>
              <a:buChar char="-"/>
            </a:pPr>
            <a:r>
              <a:rPr lang="cs-CZ" altLang="cs-CZ" sz="2400" dirty="0"/>
              <a:t>návaznost na teorie</a:t>
            </a:r>
          </a:p>
          <a:p>
            <a:pPr eaLnBrk="1" hangingPunct="1">
              <a:buFontTx/>
              <a:buChar char="-"/>
            </a:pPr>
            <a:r>
              <a:rPr lang="cs-CZ" altLang="cs-CZ" sz="2400" dirty="0"/>
              <a:t>rozlišení dimenzí pojmu</a:t>
            </a:r>
          </a:p>
          <a:p>
            <a:pPr eaLnBrk="1" hangingPunct="1">
              <a:buFontTx/>
              <a:buChar char="-"/>
            </a:pPr>
            <a:r>
              <a:rPr lang="cs-CZ" altLang="cs-CZ" sz="2400" dirty="0"/>
              <a:t>stanovení indikátorů</a:t>
            </a:r>
          </a:p>
          <a:p>
            <a:pPr eaLnBrk="1" hangingPunct="1">
              <a:buFontTx/>
              <a:buChar char="-"/>
            </a:pPr>
            <a:endParaRPr lang="cs-CZ" altLang="cs-CZ" sz="2400" dirty="0"/>
          </a:p>
          <a:p>
            <a:pPr eaLnBrk="1" hangingPunct="1">
              <a:buFontTx/>
              <a:buNone/>
            </a:pPr>
            <a:r>
              <a:rPr lang="cs-CZ" altLang="cs-CZ" sz="2400" dirty="0"/>
              <a:t>konceptualizace souvisí s operacionalizací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konceptualizace definuje pojem v různých úrovních abstrakce až po velmi konkrétní indikátory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operacionalizace definuje soubor činností jak pozorovat empirické projevy – indikátory konceptu</a:t>
            </a:r>
          </a:p>
          <a:p>
            <a:pPr eaLnBrk="1" hangingPunct="1">
              <a:buFontTx/>
              <a:buNone/>
            </a:pPr>
            <a:endParaRPr lang="cs-CZ" altLang="cs-CZ" sz="2400" dirty="0"/>
          </a:p>
          <a:p>
            <a:pPr eaLnBrk="1" hangingPunct="1">
              <a:buFontTx/>
              <a:buNone/>
            </a:pPr>
            <a:endParaRPr lang="cs-CZ" altLang="cs-CZ" sz="2400" b="1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60EF244-1CD7-EB4E-0959-AD58E6962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etapy podrobněji – konceptualizace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66F4E40-C109-CFEB-6FEE-F5E26083C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268413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cs-CZ" altLang="cs-CZ" sz="2000" b="1"/>
              <a:t>stanovení množiny operací, jimiž je proměnná měřena</a:t>
            </a:r>
          </a:p>
          <a:p>
            <a:pPr eaLnBrk="1" hangingPunct="1"/>
            <a:r>
              <a:rPr lang="cs-CZ" altLang="cs-CZ" sz="2000" b="1"/>
              <a:t>Indikátor = pozorovatelný příznak určité charakteristiky</a:t>
            </a:r>
          </a:p>
          <a:p>
            <a:pPr eaLnBrk="1" hangingPunct="1"/>
            <a:r>
              <a:rPr lang="cs-CZ" altLang="cs-CZ" sz="1800"/>
              <a:t>4 etapy Operacionalizace podle Lazarsfelda.: </a:t>
            </a:r>
          </a:p>
          <a:p>
            <a:pPr eaLnBrk="1" hangingPunct="1"/>
            <a:endParaRPr lang="cs-CZ" altLang="cs-CZ" sz="1800"/>
          </a:p>
          <a:p>
            <a:pPr eaLnBrk="1" hangingPunct="1"/>
            <a:r>
              <a:rPr lang="cs-CZ" altLang="cs-CZ" sz="1800"/>
              <a:t>  1. Intuitivní představa pojmu  </a:t>
            </a:r>
            <a:r>
              <a:rPr lang="cs-CZ" altLang="cs-CZ" sz="1800" i="1"/>
              <a:t>(„každodenní“ zkušenost)</a:t>
            </a:r>
            <a:endParaRPr lang="cs-CZ" altLang="cs-CZ" sz="1800"/>
          </a:p>
          <a:p>
            <a:pPr eaLnBrk="1" hangingPunct="1"/>
            <a:r>
              <a:rPr lang="cs-CZ" altLang="cs-CZ" sz="1800"/>
              <a:t>  2. Specifikace pojmu, jeho pokrytí spektrem indikátorů</a:t>
            </a:r>
          </a:p>
          <a:p>
            <a:pPr eaLnBrk="1" hangingPunct="1"/>
            <a:r>
              <a:rPr lang="cs-CZ" altLang="cs-CZ" sz="1800"/>
              <a:t>  3. Výběr indikátorů – kontext výzkumu, jejich zastupitelnost</a:t>
            </a:r>
          </a:p>
          <a:p>
            <a:pPr eaLnBrk="1" hangingPunct="1"/>
            <a:r>
              <a:rPr lang="cs-CZ" altLang="cs-CZ" sz="1800"/>
              <a:t>  4. Formování znaku, konstrukce indexu</a:t>
            </a:r>
          </a:p>
          <a:p>
            <a:pPr eaLnBrk="1" hangingPunct="1"/>
            <a:endParaRPr lang="cs-CZ" altLang="cs-CZ" sz="1800"/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>
              <a:buFontTx/>
              <a:buNone/>
            </a:pPr>
            <a:r>
              <a:rPr lang="cs-CZ" altLang="cs-CZ" sz="2000"/>
              <a:t>Různě definované systémy indikátorů mohou poskytovat stejné, ale i různé výsledky</a:t>
            </a:r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>
              <a:buFontTx/>
              <a:buNone/>
            </a:pPr>
            <a:r>
              <a:rPr lang="cs-CZ" altLang="cs-CZ" sz="2000"/>
              <a:t>Indikátor odkazuje k pojmu, není s ním však totožný. Riziko redukce.</a:t>
            </a:r>
            <a:endParaRPr lang="cs-CZ" altLang="cs-CZ" sz="2000" b="1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9CA5D54-A995-EA85-AF37-3EC8F8C4A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etapy podrobněji - operacionalizace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94674EB7-0C65-4CE9-BC7F-4CB0744BA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Příklad</a:t>
            </a:r>
            <a:r>
              <a:rPr lang="en-US" altLang="cs-CZ" sz="2400" b="1">
                <a:solidFill>
                  <a:schemeClr val="tx2"/>
                </a:solidFill>
              </a:rPr>
              <a:t> konceptu</a:t>
            </a:r>
            <a:endParaRPr lang="cs-CZ" altLang="cs-CZ" sz="2400">
              <a:solidFill>
                <a:schemeClr val="tx2"/>
              </a:solidFill>
            </a:endParaRP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98B719B3-EF63-4C8E-B738-008C7F1A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8424862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5">
            <a:extLst>
              <a:ext uri="{FF2B5EF4-FFF2-40B4-BE49-F238E27FC236}">
                <a16:creationId xmlns:a16="http://schemas.microsoft.com/office/drawing/2014/main" id="{9E1801B5-67B2-40DE-8103-9735683F5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553200"/>
            <a:ext cx="790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/>
              <a:t>Převzato z: DeVaus, D.A. 2002. Surveys in Social Research. (5th. Ed.) Crows Nest: Allen &amp; Unwin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C9A46840-B448-9461-AF97-D06C01B7F430}"/>
                  </a:ext>
                </a:extLst>
              </p14:cNvPr>
              <p14:cNvContentPartPr/>
              <p14:nvPr/>
            </p14:nvContentPartPr>
            <p14:xfrm>
              <a:off x="5052439" y="509132"/>
              <a:ext cx="2029320" cy="499464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C9A46840-B448-9461-AF97-D06C01B7F4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3439" y="500132"/>
                <a:ext cx="2046960" cy="5012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3003FCA3-A433-689E-5412-9D1F30B56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938"/>
            <a:ext cx="9144000" cy="64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416EE7A9-42F5-5047-6257-BFA601038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Příklad</a:t>
            </a:r>
            <a:r>
              <a:rPr lang="en-US" altLang="cs-CZ" sz="2400" b="1">
                <a:solidFill>
                  <a:schemeClr val="tx2"/>
                </a:solidFill>
              </a:rPr>
              <a:t> konceptu</a:t>
            </a:r>
            <a:endParaRPr lang="cs-CZ" altLang="cs-CZ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95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B49D90C-7C7E-0F6B-0470-CB13BCEB6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87" y="252879"/>
            <a:ext cx="8130156" cy="561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DD577139-D282-EA0C-9E28-B32AB5286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7" y="487477"/>
            <a:ext cx="14668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D740073-8AF6-7DB2-3F9E-E853AFA30ABE}"/>
              </a:ext>
            </a:extLst>
          </p:cNvPr>
          <p:cNvSpPr txBox="1"/>
          <p:nvPr/>
        </p:nvSpPr>
        <p:spPr>
          <a:xfrm>
            <a:off x="5884262" y="6137213"/>
            <a:ext cx="6095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Šafr, Jiří, Markéta Sedláčková. 2006. </a:t>
            </a:r>
            <a:r>
              <a:rPr lang="cs-CZ" sz="1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Sociální kapitál. Koncepty, teorie a metody měření.</a:t>
            </a:r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 Sociologické studie / </a:t>
            </a:r>
            <a:r>
              <a:rPr lang="cs-CZ" sz="12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Sociological</a:t>
            </a:r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sz="12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Studies</a:t>
            </a:r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 06:7. Praha: Sociologický ústav AV ČR. 93 s. ISBN 80-7330-095-8.</a:t>
            </a:r>
            <a:endParaRPr lang="cs-CZ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C05D22F-A138-5DD3-B19A-4595F614C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9" y="1245140"/>
            <a:ext cx="7382898" cy="446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7AAAF62-2456-06A8-CFCC-D646B33FCAA0}"/>
              </a:ext>
            </a:extLst>
          </p:cNvPr>
          <p:cNvSpPr txBox="1"/>
          <p:nvPr/>
        </p:nvSpPr>
        <p:spPr>
          <a:xfrm>
            <a:off x="297683" y="6007803"/>
            <a:ext cx="7058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https://revisesociology.com/2016/01/11/social-surveys-advantages-and-disadvantages/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 descr="Phoenix Area Social Survey | Central Arizona–Phoenix Long-Term Ecological  Research">
            <a:extLst>
              <a:ext uri="{FF2B5EF4-FFF2-40B4-BE49-F238E27FC236}">
                <a16:creationId xmlns:a16="http://schemas.microsoft.com/office/drawing/2014/main" id="{FC5012EF-26B9-D00D-16DE-A7A2F9176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4" b="6934"/>
          <a:stretch/>
        </p:blipFill>
        <p:spPr bwMode="auto">
          <a:xfrm>
            <a:off x="7734229" y="15438"/>
            <a:ext cx="3519919" cy="149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 VÝZKUM | Rozhovor s tazatelkou Helenou Dvořákovou.">
            <a:extLst>
              <a:ext uri="{FF2B5EF4-FFF2-40B4-BE49-F238E27FC236}">
                <a16:creationId xmlns:a16="http://schemas.microsoft.com/office/drawing/2014/main" id="{5C4ED2E1-563B-7A6E-0730-D56C2DE48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" b="25862"/>
          <a:stretch/>
        </p:blipFill>
        <p:spPr bwMode="auto">
          <a:xfrm>
            <a:off x="7734228" y="1563810"/>
            <a:ext cx="3519919" cy="158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 VÝZKUM | Krátké zprávy">
            <a:extLst>
              <a:ext uri="{FF2B5EF4-FFF2-40B4-BE49-F238E27FC236}">
                <a16:creationId xmlns:a16="http://schemas.microsoft.com/office/drawing/2014/main" id="{E64900C8-6C3B-79B3-A034-E7BE7BF3A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8" b="9715"/>
          <a:stretch/>
        </p:blipFill>
        <p:spPr bwMode="auto">
          <a:xfrm>
            <a:off x="7734225" y="3231361"/>
            <a:ext cx="3519919" cy="186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62001B8-199B-A204-F61E-88BC46F74F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4898"/>
          <a:stretch/>
        </p:blipFill>
        <p:spPr>
          <a:xfrm>
            <a:off x="7734224" y="5182320"/>
            <a:ext cx="3519919" cy="15804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2DC98B3-57AE-3D8F-AA41-006C8A04F8B2}"/>
              </a:ext>
            </a:extLst>
          </p:cNvPr>
          <p:cNvSpPr txBox="1"/>
          <p:nvPr/>
        </p:nvSpPr>
        <p:spPr>
          <a:xfrm>
            <a:off x="770430" y="509729"/>
            <a:ext cx="423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„</a:t>
            </a:r>
            <a:r>
              <a:rPr lang="cs-CZ" b="1" dirty="0" err="1">
                <a:latin typeface="Arial Black" panose="020B0A04020102020204" pitchFamily="34" charset="0"/>
              </a:rPr>
              <a:t>Social</a:t>
            </a:r>
            <a:r>
              <a:rPr lang="cs-CZ" b="1" dirty="0">
                <a:latin typeface="Arial Black" panose="020B0A04020102020204" pitchFamily="34" charset="0"/>
              </a:rPr>
              <a:t> </a:t>
            </a:r>
            <a:r>
              <a:rPr lang="cs-CZ" b="1" dirty="0" err="1">
                <a:latin typeface="Arial Black" panose="020B0A04020102020204" pitchFamily="34" charset="0"/>
              </a:rPr>
              <a:t>Surveys</a:t>
            </a:r>
            <a:r>
              <a:rPr lang="cs-CZ" b="1" dirty="0">
                <a:latin typeface="Arial Black" panose="020B0A04020102020204" pitchFamily="34" charset="0"/>
              </a:rPr>
              <a:t>“ mentální mapa</a:t>
            </a:r>
          </a:p>
        </p:txBody>
      </p:sp>
    </p:spTree>
    <p:extLst>
      <p:ext uri="{BB962C8B-B14F-4D97-AF65-F5344CB8AC3E}">
        <p14:creationId xmlns:p14="http://schemas.microsoft.com/office/powerpoint/2010/main" val="2165917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495B332E-B00C-103D-A3B9-4DB94075F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0"/>
            <a:ext cx="587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B627D161-2584-B30C-208C-493203C1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063" y="514715"/>
            <a:ext cx="14668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A0F5BA7-31A0-24C5-7C2E-41C8A6303309}"/>
              </a:ext>
            </a:extLst>
          </p:cNvPr>
          <p:cNvSpPr txBox="1"/>
          <p:nvPr/>
        </p:nvSpPr>
        <p:spPr>
          <a:xfrm>
            <a:off x="9175533" y="5202372"/>
            <a:ext cx="28472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Šafr, Jiří, Markéta Sedláčková. 2006. </a:t>
            </a:r>
            <a:r>
              <a:rPr lang="cs-CZ" sz="1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Sociální kapitál. Koncepty, teorie a metody měření.</a:t>
            </a:r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 Sociologické studie / </a:t>
            </a:r>
            <a:r>
              <a:rPr lang="cs-CZ" sz="12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Sociological</a:t>
            </a:r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sz="12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Studies</a:t>
            </a:r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 06:7. Praha: Sociologický ústav AV ČR. 93 s. ISBN 80-7330-095-8.</a:t>
            </a:r>
            <a:endParaRPr lang="cs-CZ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id="{DDCAE89E-3213-1EA5-4398-8AF990671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666750"/>
            <a:ext cx="91821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50FF542E-00B3-1BD0-17C3-F3FFC29B8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2" y="195647"/>
            <a:ext cx="14668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19B443F-6E4E-EBC6-8DFE-19344FC7ED34}"/>
              </a:ext>
            </a:extLst>
          </p:cNvPr>
          <p:cNvSpPr txBox="1"/>
          <p:nvPr/>
        </p:nvSpPr>
        <p:spPr>
          <a:xfrm>
            <a:off x="5884262" y="6137213"/>
            <a:ext cx="6095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Šafr, Jiří, Markéta Sedláčková. 2006. </a:t>
            </a:r>
            <a:r>
              <a:rPr lang="cs-CZ" sz="1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Sociální kapitál. Koncepty, teorie a metody měření.</a:t>
            </a:r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 Sociologické studie / </a:t>
            </a:r>
            <a:r>
              <a:rPr lang="cs-CZ" sz="12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Sociological</a:t>
            </a:r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sz="12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Studies</a:t>
            </a:r>
            <a:r>
              <a:rPr lang="cs-CZ" sz="1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 06:7. Praha: Sociologický ústav AV ČR. 93 s. ISBN 80-7330-095-8.</a:t>
            </a:r>
            <a:endParaRPr lang="cs-CZ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71485AA-AE47-4B99-8018-704EAD909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87" y="1193769"/>
            <a:ext cx="8281987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/>
              <a:t>dotazník je základním nástrojem sběru dat pro výběrová šetření</a:t>
            </a:r>
          </a:p>
          <a:p>
            <a:endParaRPr lang="cs-CZ" altLang="cs-CZ" b="1" dirty="0"/>
          </a:p>
          <a:p>
            <a:r>
              <a:rPr lang="cs-CZ" altLang="cs-CZ" dirty="0"/>
              <a:t>obvykle je věnován jednomu tématu (výjimkou jsou komerční omnibusy)</a:t>
            </a:r>
          </a:p>
          <a:p>
            <a:endParaRPr lang="cs-CZ" altLang="cs-CZ" b="1" dirty="0"/>
          </a:p>
          <a:p>
            <a:r>
              <a:rPr lang="cs-CZ" altLang="cs-CZ" dirty="0"/>
              <a:t>délka rozhovoru obvykle nepřesahuje 1 hodinu</a:t>
            </a:r>
          </a:p>
          <a:p>
            <a:endParaRPr lang="cs-CZ" altLang="cs-CZ" dirty="0"/>
          </a:p>
          <a:p>
            <a:r>
              <a:rPr lang="cs-CZ" altLang="cs-CZ" b="1" dirty="0"/>
              <a:t>otázky by se daly rozlišit do několika typů:</a:t>
            </a:r>
          </a:p>
          <a:p>
            <a:r>
              <a:rPr lang="cs-CZ" altLang="cs-CZ" dirty="0"/>
              <a:t>	- sociodemografické	</a:t>
            </a:r>
          </a:p>
          <a:p>
            <a:pPr lvl="2">
              <a:buFontTx/>
              <a:buChar char="-"/>
            </a:pPr>
            <a:r>
              <a:rPr lang="cs-CZ" altLang="cs-CZ" dirty="0"/>
              <a:t> věcné </a:t>
            </a:r>
          </a:p>
          <a:p>
            <a:pPr lvl="3">
              <a:buFontTx/>
              <a:buChar char="-"/>
            </a:pPr>
            <a:r>
              <a:rPr lang="cs-CZ" altLang="cs-CZ" dirty="0"/>
              <a:t>indikátory závisle proměnné</a:t>
            </a:r>
          </a:p>
          <a:p>
            <a:pPr lvl="3">
              <a:buFontTx/>
              <a:buChar char="-"/>
            </a:pPr>
            <a:r>
              <a:rPr lang="cs-CZ" altLang="cs-CZ" dirty="0"/>
              <a:t>Indikátory nezávisle proměnné</a:t>
            </a:r>
          </a:p>
          <a:p>
            <a:pPr lvl="3">
              <a:buFontTx/>
              <a:buChar char="-"/>
            </a:pPr>
            <a:r>
              <a:rPr lang="cs-CZ" altLang="cs-CZ" dirty="0"/>
              <a:t>indikátory kontrolních proměnných</a:t>
            </a:r>
          </a:p>
          <a:p>
            <a:pPr lvl="2">
              <a:buFontTx/>
              <a:buChar char="-"/>
            </a:pPr>
            <a:r>
              <a:rPr lang="cs-CZ" altLang="cs-CZ" dirty="0"/>
              <a:t> filtrační</a:t>
            </a:r>
          </a:p>
          <a:p>
            <a:pPr>
              <a:buFontTx/>
              <a:buChar char="-"/>
            </a:pPr>
            <a:endParaRPr lang="cs-CZ" altLang="cs-CZ" dirty="0"/>
          </a:p>
          <a:p>
            <a:r>
              <a:rPr lang="cs-CZ" altLang="cs-CZ" b="1" dirty="0"/>
              <a:t>dále podle formátu na:</a:t>
            </a:r>
          </a:p>
          <a:p>
            <a:endParaRPr lang="cs-CZ" altLang="cs-CZ" b="1" dirty="0"/>
          </a:p>
          <a:p>
            <a:pPr lvl="2">
              <a:buFontTx/>
              <a:buChar char="-"/>
            </a:pPr>
            <a:r>
              <a:rPr lang="cs-CZ" altLang="cs-CZ" dirty="0"/>
              <a:t> uzavřené (výběr z několika kategorií)</a:t>
            </a:r>
          </a:p>
          <a:p>
            <a:pPr lvl="2">
              <a:buFontTx/>
              <a:buChar char="-"/>
            </a:pPr>
            <a:r>
              <a:rPr lang="cs-CZ" altLang="cs-CZ" dirty="0"/>
              <a:t> otevřené (vlastní odpověď)</a:t>
            </a:r>
          </a:p>
          <a:p>
            <a:pPr>
              <a:buFontTx/>
              <a:buChar char="-"/>
            </a:pPr>
            <a:endParaRPr lang="cs-CZ" altLang="cs-CZ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99E6D5A-0C89-48D0-ADE7-284EA7EFA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1"/>
            <a:ext cx="12191999" cy="638175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/>
              <a:t>dotazník</a:t>
            </a: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035296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8D0DE41-49E2-4744-B79A-267CB239D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15" y="823754"/>
            <a:ext cx="862443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TYP REALITY, KTEROU ZKOUMÁME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CHOVÁNÍ</a:t>
            </a:r>
            <a:r>
              <a:rPr lang="cs-CZ" altLang="cs-CZ" sz="1800" dirty="0"/>
              <a:t> – co dělá, jak žije		např. oženil/vdala se?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Typy chování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Frekvence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PŘESVĚDČENÍ/VĚDOMOSTI </a:t>
            </a:r>
            <a:r>
              <a:rPr lang="cs-CZ" altLang="cs-CZ" sz="1800" dirty="0"/>
              <a:t>– co si myslí	právní výhody manželství</a:t>
            </a: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(co je a co není pravda)			trend sňatečnosti
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POSTOJE</a:t>
            </a:r>
            <a:r>
              <a:rPr lang="cs-CZ" altLang="cs-CZ" sz="1800" dirty="0"/>
              <a:t> -  aspekt hodnocení		mají se lidé brát? /Když mají děti</a:t>
            </a: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(co je a není žádoucí)			jaké jsou role mužů/žen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Složka emocionální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Složka kognitivní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Složka behaviorální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- charakteristiky postojů: valence, intenzita, trvalost, centralita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ATRIBUTY</a:t>
            </a:r>
            <a:r>
              <a:rPr lang="cs-CZ" altLang="cs-CZ" sz="1800" dirty="0"/>
              <a:t> – kdo je 			</a:t>
            </a:r>
            <a:r>
              <a:rPr lang="cs-CZ" altLang="cs-CZ" sz="1800" i="1" dirty="0"/>
              <a:t>pohlaví, věk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11C3BDE-F748-4DE6-AFB0-08883A8B5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4"/>
            <a:ext cx="12192000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Rozlišení typů otázek I</a:t>
            </a:r>
            <a:endParaRPr lang="cs-CZ" altLang="cs-CZ" sz="2400" b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EEFBF0B-881D-432E-9F92-5F2191F69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8117" y="1196974"/>
            <a:ext cx="8229600" cy="54006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z hlediska úrovně měření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nominální </a:t>
            </a:r>
            <a:r>
              <a:rPr lang="cs-CZ" altLang="cs-CZ" sz="2000" dirty="0"/>
              <a:t>– vlastnosti, které lze rozlišit do kategorií, ale nikoliv seřadit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i="1" dirty="0"/>
              <a:t>	(etnicita, pohlaví, zaměstnání, bydliště)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ordinální </a:t>
            </a:r>
            <a:r>
              <a:rPr lang="cs-CZ" altLang="cs-CZ" sz="2000" dirty="0"/>
              <a:t>– varianty lze seřadit, ale nelze určit vzdálenosti mezi nimi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	</a:t>
            </a:r>
            <a:r>
              <a:rPr lang="cs-CZ" altLang="cs-CZ" sz="2000" dirty="0"/>
              <a:t>(míra souhlasu s výrokem, dosažená úroveň vzdělání)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kardinální </a:t>
            </a:r>
            <a:r>
              <a:rPr lang="cs-CZ" altLang="cs-CZ" sz="2000" dirty="0"/>
              <a:t>– lze určit vzdálenost mezi hodnotami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	(příjem, počet dětí, věk)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		kardinální se někdy dále rozlišují na: intervalové a poměrové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TOTO ROZLIŠENÍ JE DŮLEŽITÉ PRO ANALÝZU DAT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V sociálních vědách často nejsou hranice mezi úrovněmi měření jednoznačné: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Např. kvazi-kardinální desetibodové škály, kvazi-kardinální součtové indexy (argument </a:t>
            </a:r>
            <a:r>
              <a:rPr lang="cs-CZ" altLang="cs-CZ" sz="2000" dirty="0" err="1"/>
              <a:t>ekvidistance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9215239-7C15-4C80-8011-65B863356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1"/>
            <a:ext cx="12191999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Rozlišení typů  otázek (indikátorů) II</a:t>
            </a:r>
          </a:p>
        </p:txBody>
      </p:sp>
      <p:pic>
        <p:nvPicPr>
          <p:cNvPr id="4098" name="Picture 2" descr="Pokojový teploměr plastový v Eshopu HORNBACH.cz">
            <a:extLst>
              <a:ext uri="{FF2B5EF4-FFF2-40B4-BE49-F238E27FC236}">
                <a16:creationId xmlns:a16="http://schemas.microsoft.com/office/drawing/2014/main" id="{146A8CD3-2CFF-49B7-B762-96DCF3588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3" r="35391"/>
          <a:stretch/>
        </p:blipFill>
        <p:spPr bwMode="auto">
          <a:xfrm>
            <a:off x="7830190" y="1079702"/>
            <a:ext cx="1555053" cy="426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áskový indikátor teploty 7 LEVEL HORIZONTAL 0 - 30°C | GM electronic,  spol. s.r.o.">
            <a:extLst>
              <a:ext uri="{FF2B5EF4-FFF2-40B4-BE49-F238E27FC236}">
                <a16:creationId xmlns:a16="http://schemas.microsoft.com/office/drawing/2014/main" id="{21F8C4DE-6B93-43C7-8985-66630817F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26024"/>
          <a:stretch/>
        </p:blipFill>
        <p:spPr bwMode="auto">
          <a:xfrm>
            <a:off x="9162661" y="1511387"/>
            <a:ext cx="3029339" cy="8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Řečová bublina: obdélníkový bublinový popisek se zakulacenými rohy 1">
            <a:extLst>
              <a:ext uri="{FF2B5EF4-FFF2-40B4-BE49-F238E27FC236}">
                <a16:creationId xmlns:a16="http://schemas.microsoft.com/office/drawing/2014/main" id="{6C35F66A-3229-4316-B6A6-B481ADC342A9}"/>
              </a:ext>
            </a:extLst>
          </p:cNvPr>
          <p:cNvSpPr/>
          <p:nvPr/>
        </p:nvSpPr>
        <p:spPr>
          <a:xfrm>
            <a:off x="9642439" y="2574983"/>
            <a:ext cx="2069781" cy="638174"/>
          </a:xfrm>
          <a:prstGeom prst="wedgeRoundRectCallout">
            <a:avLst>
              <a:gd name="adj1" fmla="val 9785"/>
              <a:gd name="adj2" fmla="val -1109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ORDINÁLNÍ MĚŘENÍ</a:t>
            </a:r>
            <a:endParaRPr lang="en-US" dirty="0"/>
          </a:p>
        </p:txBody>
      </p: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E7BFE66E-731E-48ED-B7C7-AAA69A885597}"/>
              </a:ext>
            </a:extLst>
          </p:cNvPr>
          <p:cNvSpPr/>
          <p:nvPr/>
        </p:nvSpPr>
        <p:spPr>
          <a:xfrm>
            <a:off x="9540839" y="3533527"/>
            <a:ext cx="2069781" cy="638174"/>
          </a:xfrm>
          <a:prstGeom prst="wedgeRoundRectCallout">
            <a:avLst>
              <a:gd name="adj1" fmla="val -90230"/>
              <a:gd name="adj2" fmla="val -1109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KARDINÁLNÍ MĚŘENÍ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2.1 Levels of Measurement - Data &amp; Measurement">
            <a:extLst>
              <a:ext uri="{FF2B5EF4-FFF2-40B4-BE49-F238E27FC236}">
                <a16:creationId xmlns:a16="http://schemas.microsoft.com/office/drawing/2014/main" id="{EFE5A5FF-B0C5-4254-A9C5-C0E2DE9D0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787400"/>
            <a:ext cx="6374235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Levels of Measurement | Research Methods Knowledge Base">
            <a:extLst>
              <a:ext uri="{FF2B5EF4-FFF2-40B4-BE49-F238E27FC236}">
                <a16:creationId xmlns:a16="http://schemas.microsoft.com/office/drawing/2014/main" id="{6FD6413C-097C-451E-8B72-0468C9010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160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088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35FB79D-8825-4350-B57B-8C6D4AC33D5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8001" y="1048810"/>
            <a:ext cx="822960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z hlediska formulace: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OTÁZKY S UZAVŘENÝM FORMÁTEM ODPOVĚDI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	souhlas / nesouhlas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	výběr vzájemně se vylučujících alternativ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	výběr více možností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	hodnocení (rating)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	seřazení (</a:t>
            </a:r>
            <a:r>
              <a:rPr lang="cs-CZ" altLang="cs-CZ" sz="2000" b="1" dirty="0" err="1"/>
              <a:t>ranking</a:t>
            </a:r>
            <a:r>
              <a:rPr lang="cs-CZ" altLang="cs-CZ" sz="2000" b="1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OTÁZKY S OTEVŘENÝM FORMÁTEM ODPOVĚDI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	doplňky k jiným otázkám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	samostatné otázky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B6144D6-2AAB-4A88-A30E-F2BF39C80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1"/>
            <a:ext cx="12191999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Rozlišení typů  otázek III</a:t>
            </a:r>
          </a:p>
        </p:txBody>
      </p:sp>
      <p:pic>
        <p:nvPicPr>
          <p:cNvPr id="5122" name="Picture 2" descr="Open-Ended Questions [vs Close-Ended] + 7 Examples">
            <a:extLst>
              <a:ext uri="{FF2B5EF4-FFF2-40B4-BE49-F238E27FC236}">
                <a16:creationId xmlns:a16="http://schemas.microsoft.com/office/drawing/2014/main" id="{A97CC53C-9BCF-44BB-9F96-83CE25E9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18" y="5083174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aklady dotaznikoveho setreni">
            <a:extLst>
              <a:ext uri="{FF2B5EF4-FFF2-40B4-BE49-F238E27FC236}">
                <a16:creationId xmlns:a16="http://schemas.microsoft.com/office/drawing/2014/main" id="{64EF34C1-B088-470B-BEA4-F84AAD75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18" y="1048810"/>
            <a:ext cx="5095281" cy="38254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35FB79D-8825-4350-B57B-8C6D4AC33D5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981076"/>
            <a:ext cx="822960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/>
              <a:t>z hlediska formulace: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/>
              <a:t>OTÁZKY S UZAVŘENÝM FORMÁTEM ODPOVĚDI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/>
              <a:t>	souhlas / nesouhlas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/>
              <a:t>	výběr vzájemně se vylučujících alternativ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/>
              <a:t>	výběr více možností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/>
              <a:t>	hodnocení (rating)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/>
              <a:t>	seřazení (ranking)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/>
              <a:t>OTÁZKY S OTEVŘENÝM FORMÁTEM ODPOVĚDI</a:t>
            </a:r>
            <a:endParaRPr lang="cs-CZ" altLang="cs-CZ" sz="20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/>
              <a:t>	doplňky k jiným otázkám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/>
              <a:t>	samostatné otázky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B6144D6-2AAB-4A88-A30E-F2BF39C80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Rozlišení typů  otázek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urvey question types | Ungapped">
            <a:extLst>
              <a:ext uri="{FF2B5EF4-FFF2-40B4-BE49-F238E27FC236}">
                <a16:creationId xmlns:a16="http://schemas.microsoft.com/office/drawing/2014/main" id="{207BBEE2-5A88-4F2B-8D9F-3D0F4AE61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3000"/>
                    </a14:imgEffect>
                    <a14:imgEffect>
                      <a14:brightnessContrast bright="4000"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99" y="1090385"/>
            <a:ext cx="5747939" cy="221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963D670-FA1E-4A9A-BDC3-D61A4BDCD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62" y="1090385"/>
            <a:ext cx="4743556" cy="560977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8ED97CB-A7B2-4085-BE15-64092FC58AFC}"/>
              </a:ext>
            </a:extLst>
          </p:cNvPr>
          <p:cNvSpPr txBox="1"/>
          <p:nvPr/>
        </p:nvSpPr>
        <p:spPr>
          <a:xfrm>
            <a:off x="0" y="262890"/>
            <a:ext cx="12192000" cy="73859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ZÁKLADNÍ FORMÁTY OTÁZEK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27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>
            <a:extLst>
              <a:ext uri="{FF2B5EF4-FFF2-40B4-BE49-F238E27FC236}">
                <a16:creationId xmlns:a16="http://schemas.microsoft.com/office/drawing/2014/main" id="{6058C726-4724-4926-9C64-DCD81C31349B}"/>
              </a:ext>
            </a:extLst>
          </p:cNvPr>
          <p:cNvSpPr txBox="1"/>
          <p:nvPr/>
        </p:nvSpPr>
        <p:spPr>
          <a:xfrm>
            <a:off x="251460" y="262890"/>
            <a:ext cx="6275069" cy="10858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ZÁKLADNÍ VÝBĚRY Z KATEGORIÍ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VÝBĚR JEDNÉ POLOŽKY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VÝBĚR NĚKOLIKA POLOŽEK (MULTIPLE CHOICE)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565FEBD-0B27-4F17-980F-D599F598C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9918"/>
            <a:ext cx="3619500" cy="2085975"/>
          </a:xfrm>
          <a:prstGeom prst="rect">
            <a:avLst/>
          </a:prstGeom>
        </p:spPr>
      </p:pic>
      <p:pic>
        <p:nvPicPr>
          <p:cNvPr id="37892" name="Picture 4" descr="Multiple Choice Questions : With Types and Examples">
            <a:extLst>
              <a:ext uri="{FF2B5EF4-FFF2-40B4-BE49-F238E27FC236}">
                <a16:creationId xmlns:a16="http://schemas.microsoft.com/office/drawing/2014/main" id="{FC7C03C5-90AD-44CA-96EF-6C46CF2E8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751208"/>
            <a:ext cx="3786114" cy="1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Survey Questions and Question Types - Multiple Choice Questions and Open  Ended Questions | QuestionPro">
            <a:extLst>
              <a:ext uri="{FF2B5EF4-FFF2-40B4-BE49-F238E27FC236}">
                <a16:creationId xmlns:a16="http://schemas.microsoft.com/office/drawing/2014/main" id="{B5C56006-854E-4E0F-87E0-2F3DCEA4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11" y="3339356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Yes/No Question Type - FluidSurveys">
            <a:extLst>
              <a:ext uri="{FF2B5EF4-FFF2-40B4-BE49-F238E27FC236}">
                <a16:creationId xmlns:a16="http://schemas.microsoft.com/office/drawing/2014/main" id="{56FF49C4-9348-493C-9718-5614BFE6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36" y="1927746"/>
            <a:ext cx="29241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What Works better in your Survey - Scales or Yes/No Styled Questions?">
            <a:extLst>
              <a:ext uri="{FF2B5EF4-FFF2-40B4-BE49-F238E27FC236}">
                <a16:creationId xmlns:a16="http://schemas.microsoft.com/office/drawing/2014/main" id="{9729689F-B6A7-4178-9C6B-DCF3FE8E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18" y="3780159"/>
            <a:ext cx="3980116" cy="191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2" name="Picture 14" descr="Types of Survey Questions | Research Methods Knowledge Base">
            <a:extLst>
              <a:ext uri="{FF2B5EF4-FFF2-40B4-BE49-F238E27FC236}">
                <a16:creationId xmlns:a16="http://schemas.microsoft.com/office/drawing/2014/main" id="{200F8CD4-85CB-4C83-B071-2D200B021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83" y="161269"/>
            <a:ext cx="4542483" cy="307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36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9D201AD-A6CA-EA18-98E7-F77F64C2D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37447" y="1471520"/>
            <a:ext cx="10515600" cy="435133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cs-CZ" sz="2400" dirty="0"/>
          </a:p>
          <a:p>
            <a:pPr eaLnBrk="1" hangingPunct="1">
              <a:buFontTx/>
              <a:buNone/>
            </a:pPr>
            <a:endParaRPr lang="cs-CZ" altLang="cs-CZ" sz="2400" b="1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8D0BB21-7F37-61A0-16F7-6FFC57062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1"/>
            <a:ext cx="12191999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chemeClr val="tx2"/>
                </a:solidFill>
              </a:rPr>
              <a:t>Dříve než začneme se „SURVEY“ -  otázky spojené s výběrem přístupu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643945F5-8BE5-1DF0-07E1-4C6AE211F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472939"/>
            <a:ext cx="784860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Otázky které se nekladou tak často, jak by měly: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cs-CZ" altLang="cs-CZ" sz="2800" b="1" dirty="0"/>
              <a:t>Je nutné sbírat vlastní data?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cs-CZ" altLang="cs-CZ" sz="2800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cs-CZ" altLang="cs-CZ" sz="2800" b="1" dirty="0"/>
              <a:t>Lze data získat neintervenující technikou?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cs-CZ" altLang="cs-CZ" sz="2800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cs-CZ" altLang="cs-CZ" sz="2800" b="1" dirty="0"/>
              <a:t>Jaký časový rozměr dat potřebuji?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cs-CZ" altLang="cs-CZ" sz="2800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cs-CZ" altLang="cs-CZ" sz="2800" dirty="0"/>
          </a:p>
        </p:txBody>
      </p:sp>
      <p:pic>
        <p:nvPicPr>
          <p:cNvPr id="6146" name="Picture 2" descr="GESIS social sciences data archive • European University Institute">
            <a:extLst>
              <a:ext uri="{FF2B5EF4-FFF2-40B4-BE49-F238E27FC236}">
                <a16:creationId xmlns:a16="http://schemas.microsoft.com/office/drawing/2014/main" id="{82D2CD5B-C29E-733F-5FB1-D9AF9734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138" y="1256469"/>
            <a:ext cx="1996328" cy="8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ČSDA - Český... - ČSDA - Český sociálněvědní datový archiv">
            <a:extLst>
              <a:ext uri="{FF2B5EF4-FFF2-40B4-BE49-F238E27FC236}">
                <a16:creationId xmlns:a16="http://schemas.microsoft.com/office/drawing/2014/main" id="{2FD5CF3A-A643-6536-8725-FEAB7161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22" y="2350527"/>
            <a:ext cx="2445044" cy="9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ewton Media Global (@NewtonMediaENG) / Twitter">
            <a:extLst>
              <a:ext uri="{FF2B5EF4-FFF2-40B4-BE49-F238E27FC236}">
                <a16:creationId xmlns:a16="http://schemas.microsoft.com/office/drawing/2014/main" id="{49EF2829-BDA3-770C-B0E0-1C2D5198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717" y="3487257"/>
            <a:ext cx="2900083" cy="161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790817F-0689-7975-014F-A8D66E792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717" y="5173747"/>
            <a:ext cx="2900083" cy="16543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6F9ECA0-C07C-4BAD-9B48-4E5280B5F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58000"/>
                    </a14:imgEffect>
                    <a14:imgEffect>
                      <a14:brightnessContrast bright="-6000" contras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938" y="2503852"/>
            <a:ext cx="4937759" cy="13374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0A11498-33BC-4FA5-AD48-9EF08458D7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6000"/>
                    </a14:imgEffect>
                    <a14:imgEffect>
                      <a14:brightnessContrast bright="-30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939" y="685800"/>
            <a:ext cx="4937759" cy="155082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058C726-4724-4926-9C64-DCD81C31349B}"/>
              </a:ext>
            </a:extLst>
          </p:cNvPr>
          <p:cNvSpPr txBox="1"/>
          <p:nvPr/>
        </p:nvSpPr>
        <p:spPr>
          <a:xfrm>
            <a:off x="251460" y="262890"/>
            <a:ext cx="6275069" cy="845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ŠKÁLY LIKERTOVA TYPU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(SOUHLAS-NESOUHLAS, DŮLEŽITOST, SPOKOJENOST...)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6866" name="Picture 2" descr="Likert-Type Scale (5 Point) | Download Table">
            <a:extLst>
              <a:ext uri="{FF2B5EF4-FFF2-40B4-BE49-F238E27FC236}">
                <a16:creationId xmlns:a16="http://schemas.microsoft.com/office/drawing/2014/main" id="{E7D2E06E-7AD0-4117-8C49-C5F53B278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02" y="2236622"/>
            <a:ext cx="3823335" cy="219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Likert Scale: How to Make Your Own Survey (FREE Examples + Template)">
            <a:extLst>
              <a:ext uri="{FF2B5EF4-FFF2-40B4-BE49-F238E27FC236}">
                <a16:creationId xmlns:a16="http://schemas.microsoft.com/office/drawing/2014/main" id="{B0ABCAC5-D960-45C4-B3E0-A6638C186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3" t="37565" r="14445" b="40076"/>
          <a:stretch/>
        </p:blipFill>
        <p:spPr bwMode="auto">
          <a:xfrm>
            <a:off x="905602" y="4990101"/>
            <a:ext cx="1770743" cy="30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2DFA4ABD-E147-41DC-A235-77E6270BA5FD}"/>
              </a:ext>
            </a:extLst>
          </p:cNvPr>
          <p:cNvSpPr txBox="1"/>
          <p:nvPr/>
        </p:nvSpPr>
        <p:spPr>
          <a:xfrm>
            <a:off x="534353" y="1188542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1800" b="1" dirty="0"/>
              <a:t>Mají různý počet bodů, různou polaritu, různě zachází s neutrální hodnotou (ale jsou symetrické)</a:t>
            </a:r>
          </a:p>
        </p:txBody>
      </p:sp>
    </p:spTree>
    <p:extLst>
      <p:ext uri="{BB962C8B-B14F-4D97-AF65-F5344CB8AC3E}">
        <p14:creationId xmlns:p14="http://schemas.microsoft.com/office/powerpoint/2010/main" val="3881228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ow to analyse this type of questionnaire?">
            <a:extLst>
              <a:ext uri="{FF2B5EF4-FFF2-40B4-BE49-F238E27FC236}">
                <a16:creationId xmlns:a16="http://schemas.microsoft.com/office/drawing/2014/main" id="{0AD1FEC1-B938-4C04-A457-6DB78175F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89" y="1270368"/>
            <a:ext cx="6683457" cy="43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AE31AD-2F61-47D7-90BC-0CE2C17C7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02" y="2036653"/>
            <a:ext cx="4526280" cy="120125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058C726-4724-4926-9C64-DCD81C31349B}"/>
              </a:ext>
            </a:extLst>
          </p:cNvPr>
          <p:cNvSpPr txBox="1"/>
          <p:nvPr/>
        </p:nvSpPr>
        <p:spPr>
          <a:xfrm>
            <a:off x="17144" y="697230"/>
            <a:ext cx="6275069" cy="845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ROZSÁHLEJŠÍ ŠKÁLY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8914" name="Picture 2" descr="Slider Question – FocusVision">
            <a:extLst>
              <a:ext uri="{FF2B5EF4-FFF2-40B4-BE49-F238E27FC236}">
                <a16:creationId xmlns:a16="http://schemas.microsoft.com/office/drawing/2014/main" id="{1A0C71EE-3787-434D-9C02-39F96BC7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2" y="3731513"/>
            <a:ext cx="4812030" cy="206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BA18234C-9FCE-4CDD-AFD6-2AFAC0496E81}"/>
              </a:ext>
            </a:extLst>
          </p:cNvPr>
          <p:cNvSpPr txBox="1"/>
          <p:nvPr/>
        </p:nvSpPr>
        <p:spPr>
          <a:xfrm>
            <a:off x="5916931" y="80448"/>
            <a:ext cx="6275069" cy="845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HODNOCENÍ NA ŠKÁLE OPOZIT – PŘÍKLON K JEDNÉ STRANĚ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(ODVOZENO ZE SÉMANTICKÉHO DIFERENCIÁLU)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E18E55B-2BE6-48E6-AACE-FA7C10C5F732}"/>
              </a:ext>
            </a:extLst>
          </p:cNvPr>
          <p:cNvSpPr txBox="1"/>
          <p:nvPr/>
        </p:nvSpPr>
        <p:spPr>
          <a:xfrm>
            <a:off x="385381" y="1605185"/>
            <a:ext cx="470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Vícebodová škála s definovanými krajními body</a:t>
            </a:r>
            <a:endParaRPr lang="en-US" b="1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120C0F4-F3C0-4B51-A15D-58B8669E8A30}"/>
              </a:ext>
            </a:extLst>
          </p:cNvPr>
          <p:cNvSpPr txBox="1"/>
          <p:nvPr/>
        </p:nvSpPr>
        <p:spPr>
          <a:xfrm>
            <a:off x="374234" y="3273182"/>
            <a:ext cx="228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Táhla vyjadřující míru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6224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ypy otázek 3: Baterie otázek - Survio">
            <a:extLst>
              <a:ext uri="{FF2B5EF4-FFF2-40B4-BE49-F238E27FC236}">
                <a16:creationId xmlns:a16="http://schemas.microsoft.com/office/drawing/2014/main" id="{73C492FE-8556-4407-93FE-B3B259DFE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494"/>
            <a:ext cx="4274820" cy="382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9F65AEBF-57F6-4BAD-98FA-81C2F93501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95750" y="1822906"/>
          <a:ext cx="7935913" cy="2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3371429" imgH="4800000" progId="Photoshop.Image.8">
                  <p:embed/>
                </p:oleObj>
              </mc:Choice>
              <mc:Fallback>
                <p:oleObj name="Image" r:id="rId3" imgW="13371429" imgH="4800000" progId="Photoshop.Image.8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9F65AEBF-57F6-4BAD-98FA-81C2F93501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0" y="1822906"/>
                        <a:ext cx="7935913" cy="284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7B78588C-5CF3-4F1B-97F4-6949BD394035}"/>
              </a:ext>
            </a:extLst>
          </p:cNvPr>
          <p:cNvSpPr txBox="1"/>
          <p:nvPr/>
        </p:nvSpPr>
        <p:spPr>
          <a:xfrm>
            <a:off x="251460" y="262890"/>
            <a:ext cx="6275069" cy="845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BATERIE OTÁZEK 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(MĚŘENÉ NA STEJNÉ ŠKÁLE)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61D121-F9AF-44FF-AE03-6F1D378280DE}"/>
              </a:ext>
            </a:extLst>
          </p:cNvPr>
          <p:cNvSpPr txBox="1"/>
          <p:nvPr/>
        </p:nvSpPr>
        <p:spPr>
          <a:xfrm>
            <a:off x="6846569" y="68580"/>
            <a:ext cx="44062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1800" b="1" dirty="0">
                <a:solidFill>
                  <a:schemeClr val="accent1">
                    <a:lumMod val="75000"/>
                  </a:schemeClr>
                </a:solidFill>
              </a:rPr>
              <a:t>většina konceptů není měřena jedním indikátorem ale sadou indikátorů, což bývají v dotaznících obvykle sady výroků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b="1" dirty="0"/>
              <a:t>příklad z dotazníku Manželství, práce, rodina  2005:</a:t>
            </a:r>
          </a:p>
        </p:txBody>
      </p:sp>
    </p:spTree>
    <p:extLst>
      <p:ext uri="{BB962C8B-B14F-4D97-AF65-F5344CB8AC3E}">
        <p14:creationId xmlns:p14="http://schemas.microsoft.com/office/powerpoint/2010/main" val="344814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DCA61EA1-B87C-4D98-B7C5-E53BC0013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0"/>
            <a:ext cx="10599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8E49D56-7FD2-47E2-B40A-6012A01E57FD}"/>
              </a:ext>
            </a:extLst>
          </p:cNvPr>
          <p:cNvSpPr txBox="1"/>
          <p:nvPr/>
        </p:nvSpPr>
        <p:spPr>
          <a:xfrm>
            <a:off x="939281" y="595449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https://en.wikipedia.org/wiki/Questionnaire#/media/File:Multi-item_psychometric_scale.jpg</a:t>
            </a:r>
          </a:p>
        </p:txBody>
      </p:sp>
    </p:spTree>
    <p:extLst>
      <p:ext uri="{BB962C8B-B14F-4D97-AF65-F5344CB8AC3E}">
        <p14:creationId xmlns:p14="http://schemas.microsoft.com/office/powerpoint/2010/main" val="587862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56777CDD-F46C-4360-98E3-0899118ECAA9}"/>
              </a:ext>
            </a:extLst>
          </p:cNvPr>
          <p:cNvSpPr txBox="1"/>
          <p:nvPr/>
        </p:nvSpPr>
        <p:spPr>
          <a:xfrm>
            <a:off x="251460" y="262890"/>
            <a:ext cx="6275069" cy="845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SEŘAZENÍ POLOŽEK (RANKING)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4820" name="Picture 4" descr="Typy otázek v dotazníku - Survio">
            <a:extLst>
              <a:ext uri="{FF2B5EF4-FFF2-40B4-BE49-F238E27FC236}">
                <a16:creationId xmlns:a16="http://schemas.microsoft.com/office/drawing/2014/main" id="{331212EB-4847-46BA-A70B-31864AE03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" y="1402080"/>
            <a:ext cx="4624070" cy="31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056_E-learning Survio typy otázek - Blog Survio">
            <a:extLst>
              <a:ext uri="{FF2B5EF4-FFF2-40B4-BE49-F238E27FC236}">
                <a16:creationId xmlns:a16="http://schemas.microsoft.com/office/drawing/2014/main" id="{CB3E912C-3BAA-4B5B-89D7-AEB9DCF2A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086" y="1402080"/>
            <a:ext cx="5669385" cy="266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545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78AEEF1-079D-4EC2-BC3E-62526052F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1" y="1442086"/>
            <a:ext cx="5640706" cy="48057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609885-8BFC-40CF-BD27-3DCEA41E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31" y="1442086"/>
            <a:ext cx="5432108" cy="192885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47135DF-79B0-4C62-9B1E-B5CDAC87CA6A}"/>
              </a:ext>
            </a:extLst>
          </p:cNvPr>
          <p:cNvSpPr txBox="1"/>
          <p:nvPr/>
        </p:nvSpPr>
        <p:spPr>
          <a:xfrm>
            <a:off x="251460" y="262890"/>
            <a:ext cx="6275069" cy="845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PRÁCE S GRAFIKOU: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NAPŘ. VÝBĚR OBRÁZKU, OBRÁZKOVÁ KLIKACÍ MAPA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9938" name="Picture 2" descr="Heat Map Plot (Results) - Qualtrics Support">
            <a:extLst>
              <a:ext uri="{FF2B5EF4-FFF2-40B4-BE49-F238E27FC236}">
                <a16:creationId xmlns:a16="http://schemas.microsoft.com/office/drawing/2014/main" id="{8E9F8C5C-8D9B-4A43-98BA-71B7BD588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58" y="3740946"/>
            <a:ext cx="4788354" cy="250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674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9ACDAA4-8C87-4119-B50D-E5B0BB58E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984" y="827089"/>
            <a:ext cx="7416800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Je jazyk jednoduchý?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Může být otázka zkrácena?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Neptá se otázka na dvě různé věci?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Není otázka návodná?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Není otázka nejasně negativně formulována?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Disponuje respondent požadovanou informací?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Má formulace stejný význam pro každého?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Není zde zkreslení prestiží?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Není otázka dvojznačná?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Potřebujeme přímou, či nepřímou formulaci?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Je dostatečně jasný referenční rámec otázky?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Nevytváří otázka postoje uměle?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Je lepší osobní, nebo neosobní formulace?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Není formulace zbytečně detailní či nepříjemná?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Nenabízí otázka nejasné alternativy?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cs-CZ" altLang="cs-CZ" sz="1800" b="1" dirty="0"/>
              <a:t>Neprodukuje otázka systematické zkreslení?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D0C7BF4-74E0-41AB-A40F-D467E9991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4"/>
            <a:ext cx="12192000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Otázky o otázkách - checklist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The 4,5, and 7 Point Likert Scale + [Questionnaire Examples]">
            <a:extLst>
              <a:ext uri="{FF2B5EF4-FFF2-40B4-BE49-F238E27FC236}">
                <a16:creationId xmlns:a16="http://schemas.microsoft.com/office/drawing/2014/main" id="{5D987178-D2B7-4E77-896D-5BA37E19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40" y="4346222"/>
            <a:ext cx="3349037" cy="25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Understanding the Likert Scale: What is it and How Can You Use it?">
            <a:extLst>
              <a:ext uri="{FF2B5EF4-FFF2-40B4-BE49-F238E27FC236}">
                <a16:creationId xmlns:a16="http://schemas.microsoft.com/office/drawing/2014/main" id="{D3824D62-7596-4038-A7A1-C82F5CC5D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28531" r="14995" b="29310"/>
          <a:stretch/>
        </p:blipFill>
        <p:spPr bwMode="auto">
          <a:xfrm>
            <a:off x="7208278" y="5023555"/>
            <a:ext cx="4503623" cy="14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id="{C984FB36-9DF5-4AFA-B7E7-79644AA2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99" y="1166842"/>
            <a:ext cx="7416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PODLE TYPU VYUŽITÍ DOTAZNÍKU JE TŘEBA MYSLET NA DALŠÍ VLASTNOSTI: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- ODPOVĚDI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		JSOU KATEGORIE VYČERPÁVAJÍCÍ?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VYLUČUJÍ SE KATEGORIE VZÁJEMNĚ?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JSOU KATEGORIE VYVÁŽENÉ?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JAKÝ FORMÁT?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Souhlas? Kolik bodů? Škála?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ODPOVĚDI UZAVŘENÉ / OTEVŘENÉ?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/>
              <a:t>-&gt;ŘEŠÍ PILOTÁŽ, PŘEDVÝZKUM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9A88A88-098C-47BA-B0D3-054BE1F84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88914"/>
            <a:ext cx="8135938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DOTAZNÍK NEJSOU JEN OTÁZKY:</a:t>
            </a:r>
          </a:p>
        </p:txBody>
      </p:sp>
      <p:pic>
        <p:nvPicPr>
          <p:cNvPr id="7170" name="Picture 2" descr="UPDATED! Likert Scale Definition (How to Use It + Examples)">
            <a:extLst>
              <a:ext uri="{FF2B5EF4-FFF2-40B4-BE49-F238E27FC236}">
                <a16:creationId xmlns:a16="http://schemas.microsoft.com/office/drawing/2014/main" id="{84AFBD90-63B9-44F2-B651-548457BE8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79" y="1513859"/>
            <a:ext cx="4651022" cy="168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urveyLegend ® | What are Likert-Type Scale Responses">
            <a:extLst>
              <a:ext uri="{FF2B5EF4-FFF2-40B4-BE49-F238E27FC236}">
                <a16:creationId xmlns:a16="http://schemas.microsoft.com/office/drawing/2014/main" id="{E069E8FC-23B2-4657-8F00-9D14240E2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5" b="-6954"/>
          <a:stretch/>
        </p:blipFill>
        <p:spPr bwMode="auto">
          <a:xfrm>
            <a:off x="7208278" y="3544579"/>
            <a:ext cx="4503623" cy="147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57B1C27-4BDC-4A73-99FD-05E460F9E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4" y="719421"/>
            <a:ext cx="1053387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	- INSTRUKCE PRO TAZATELE/RESPONDENTA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	  dotazník má mít určitou logickou dramaturgii, bloky musí navazovat, obvykle jsou uvedeny nějakým obecnějším vstupem do tématu...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		JSOU INSTRUKCE DOSTATEČNĚ JASNÉ, KOMUNIKATIVNÍ?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A6F7B2E-E78B-4DF6-85ED-3928C4492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88914"/>
            <a:ext cx="8135938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DOTAZNÍK NEJSOU JEN OTÁZKY: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1A807FD1-B34D-4C3B-836B-56D274050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" y="2763133"/>
            <a:ext cx="9507175" cy="337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D7646B4-78F3-49D9-AE30-FA561B58D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6" y="688181"/>
            <a:ext cx="1158557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	- MÍSTA PRO VYZNAČENÍ ODPOVĚDÍ </a:t>
            </a:r>
            <a:r>
              <a:rPr lang="cs-CZ" altLang="cs-CZ" sz="1800" dirty="0"/>
              <a:t>	</a:t>
            </a:r>
            <a:r>
              <a:rPr lang="cs-CZ" altLang="cs-CZ" sz="1400" b="1" dirty="0">
                <a:solidFill>
                  <a:schemeClr val="accent1">
                    <a:lumMod val="75000"/>
                  </a:schemeClr>
                </a:solidFill>
              </a:rPr>
              <a:t>JE JASNÉ JAK VYZNAČIT ODPOVĚĎ? JE DOST MÍSTA NA OTEVŘENÉ ODPOVĚDI?</a:t>
            </a:r>
            <a:endParaRPr lang="cs-CZ" altLang="cs-CZ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	- KARTY PRO SLOŽITĚJŠÍ OTÁZKY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BA8AFC8-B380-440F-865C-D3292ADB6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985"/>
            <a:ext cx="12192000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DOTAZNÍK NEJSOU JEN OTÁZKY (pro tištěné dotazníky):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ED1881C0-BA85-40B7-AD36-B19B966D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6" y="1396057"/>
            <a:ext cx="46005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>
            <a:extLst>
              <a:ext uri="{FF2B5EF4-FFF2-40B4-BE49-F238E27FC236}">
                <a16:creationId xmlns:a16="http://schemas.microsoft.com/office/drawing/2014/main" id="{08311A85-8186-4CF1-88CD-C5D889AF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852738"/>
            <a:ext cx="83343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>
            <a:extLst>
              <a:ext uri="{FF2B5EF4-FFF2-40B4-BE49-F238E27FC236}">
                <a16:creationId xmlns:a16="http://schemas.microsoft.com/office/drawing/2014/main" id="{5115591D-51AD-4AFF-85FD-B2A071A16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3867150"/>
            <a:ext cx="503872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8">
            <a:extLst>
              <a:ext uri="{FF2B5EF4-FFF2-40B4-BE49-F238E27FC236}">
                <a16:creationId xmlns:a16="http://schemas.microsoft.com/office/drawing/2014/main" id="{0931735A-364B-4D20-A605-ABD800892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997201"/>
            <a:ext cx="1979613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87785BD-C9AF-FC3F-DB6F-E938013E0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33" y="98547"/>
            <a:ext cx="1190306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Časová dimenze dat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6B2BA60-5129-8574-3CA0-E5499C5E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42" y="868729"/>
            <a:ext cx="8316912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b="1" dirty="0"/>
              <a:t>průřezové strategie</a:t>
            </a:r>
            <a:endParaRPr lang="cs-CZ" altLang="cs-CZ" sz="2000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 err="1"/>
              <a:t>kohortní</a:t>
            </a:r>
            <a:r>
              <a:rPr lang="cs-CZ" altLang="cs-CZ" sz="2400" b="1" dirty="0"/>
              <a:t> studie</a:t>
            </a:r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400" b="1" dirty="0"/>
              <a:t>studie trendů</a:t>
            </a:r>
            <a:endParaRPr lang="cs-CZ" altLang="cs-CZ" sz="2000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panelová studie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+</a:t>
            </a:r>
          </a:p>
          <a:p>
            <a:pPr eaLnBrk="1" hangingPunct="1"/>
            <a:r>
              <a:rPr lang="cs-CZ" altLang="cs-CZ" sz="2400" b="1" dirty="0"/>
              <a:t>longitudinální výzkum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</p:txBody>
      </p:sp>
      <p:graphicFrame>
        <p:nvGraphicFramePr>
          <p:cNvPr id="17412" name="Object 4">
            <a:extLst>
              <a:ext uri="{FF2B5EF4-FFF2-40B4-BE49-F238E27FC236}">
                <a16:creationId xmlns:a16="http://schemas.microsoft.com/office/drawing/2014/main" id="{CF282FB8-BFFB-075E-9132-12D9B7B13B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935674"/>
              </p:ext>
            </p:extLst>
          </p:nvPr>
        </p:nvGraphicFramePr>
        <p:xfrm>
          <a:off x="4131965" y="868729"/>
          <a:ext cx="2754312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424981" imgH="5008802" progId="Photoshop.Image.8">
                  <p:embed/>
                </p:oleObj>
              </mc:Choice>
              <mc:Fallback>
                <p:oleObj name="Image" r:id="rId2" imgW="2424981" imgH="5008802" progId="Photoshop.Image.8">
                  <p:embed/>
                  <p:pic>
                    <p:nvPicPr>
                      <p:cNvPr id="17412" name="Object 4">
                        <a:extLst>
                          <a:ext uri="{FF2B5EF4-FFF2-40B4-BE49-F238E27FC236}">
                            <a16:creationId xmlns:a16="http://schemas.microsoft.com/office/drawing/2014/main" id="{CF282FB8-BFFB-075E-9132-12D9B7B13B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1965" y="868729"/>
                        <a:ext cx="2754312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3" name="Picture 4" descr="VÃ½sledek obrÃ¡zku pro tÅeÅ¡tÃ­kovÃ¡ manÅ¾elskÃ© etudy strnadovi">
            <a:extLst>
              <a:ext uri="{FF2B5EF4-FFF2-40B4-BE49-F238E27FC236}">
                <a16:creationId xmlns:a16="http://schemas.microsoft.com/office/drawing/2014/main" id="{10BDD105-A5D9-3D71-9278-55C1D7A79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5" y="5364054"/>
            <a:ext cx="1098490" cy="149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VÃ½sledek obrÃ¡zku pro tÅeÅ¡tÃ­kovÃ¡ manÅ¾elskÃ© etudy strnadovi">
            <a:extLst>
              <a:ext uri="{FF2B5EF4-FFF2-40B4-BE49-F238E27FC236}">
                <a16:creationId xmlns:a16="http://schemas.microsoft.com/office/drawing/2014/main" id="{D1586DA8-E483-9C79-564E-D3BADB3F8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12" y="5362593"/>
            <a:ext cx="2657454" cy="149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Lexis diagram thicker axes-01">
            <a:extLst>
              <a:ext uri="{FF2B5EF4-FFF2-40B4-BE49-F238E27FC236}">
                <a16:creationId xmlns:a16="http://schemas.microsoft.com/office/drawing/2014/main" id="{20B61269-DCC1-3EEC-A5B0-3BE3502B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76" y="760791"/>
            <a:ext cx="5271673" cy="303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9C743BF-8FD5-1782-D008-3CDA56842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197" y="3798895"/>
            <a:ext cx="4736892" cy="296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C1A156A-A467-CD56-1A7B-9138FF3ECC9D}"/>
              </a:ext>
            </a:extLst>
          </p:cNvPr>
          <p:cNvSpPr txBox="1"/>
          <p:nvPr/>
        </p:nvSpPr>
        <p:spPr>
          <a:xfrm>
            <a:off x="749119" y="1579772"/>
            <a:ext cx="329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(nejčastější – klasické </a:t>
            </a:r>
            <a:r>
              <a:rPr lang="cs-CZ" dirty="0" err="1"/>
              <a:t>surveys</a:t>
            </a:r>
            <a:r>
              <a:rPr lang="cs-CZ" dirty="0"/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9835BA00-7589-515C-0914-5D0EFA1649BF}"/>
                  </a:ext>
                </a:extLst>
              </p14:cNvPr>
              <p14:cNvContentPartPr/>
              <p14:nvPr/>
            </p14:nvContentPartPr>
            <p14:xfrm>
              <a:off x="317099" y="1119692"/>
              <a:ext cx="3407040" cy="84960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9835BA00-7589-515C-0914-5D0EFA1649B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8459" y="1111052"/>
                <a:ext cx="3424680" cy="867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F5E303C-BFAD-4D0D-9E59-CDE7C3884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4814"/>
            <a:ext cx="12191999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JAK UDĚLAT TIŠTĚNÝ DOTAZNÍK, ABY SE DATA DOBŘE PŘEPISOVALA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  <p:sp>
        <p:nvSpPr>
          <p:cNvPr id="13315" name="Text Box 7">
            <a:extLst>
              <a:ext uri="{FF2B5EF4-FFF2-40B4-BE49-F238E27FC236}">
                <a16:creationId xmlns:a16="http://schemas.microsoft.com/office/drawing/2014/main" id="{6F0AD0DE-3ED1-4D66-BBFC-EC446DA2D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341438"/>
            <a:ext cx="866134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Odpovědi vždy kóduji číselně a již při přípravě dotazníku myslím na přepis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	- lze udělat dotazník on-line? (přepis odpadá)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	- vyplatí se připravit dotazník ke skenování? (podle počtu a složitosti)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	- budu přepisovat sám, nebo někdo jiný?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pic>
        <p:nvPicPr>
          <p:cNvPr id="13316" name="Picture 9">
            <a:extLst>
              <a:ext uri="{FF2B5EF4-FFF2-40B4-BE49-F238E27FC236}">
                <a16:creationId xmlns:a16="http://schemas.microsoft.com/office/drawing/2014/main" id="{1A1F7F02-2105-467F-B264-44BE985D6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027364"/>
            <a:ext cx="4056062" cy="38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">
            <a:extLst>
              <a:ext uri="{FF2B5EF4-FFF2-40B4-BE49-F238E27FC236}">
                <a16:creationId xmlns:a16="http://schemas.microsoft.com/office/drawing/2014/main" id="{E6C95E02-5029-4817-A44C-C101CFEF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429001"/>
            <a:ext cx="36449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Oval 11">
            <a:extLst>
              <a:ext uri="{FF2B5EF4-FFF2-40B4-BE49-F238E27FC236}">
                <a16:creationId xmlns:a16="http://schemas.microsoft.com/office/drawing/2014/main" id="{B54EECDC-3DDC-4215-854D-4F873FDDC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1" y="3141664"/>
            <a:ext cx="360363" cy="3587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319" name="Oval 12">
            <a:extLst>
              <a:ext uri="{FF2B5EF4-FFF2-40B4-BE49-F238E27FC236}">
                <a16:creationId xmlns:a16="http://schemas.microsoft.com/office/drawing/2014/main" id="{AB985145-EEC1-4BD4-9614-72613F1CB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4076700"/>
            <a:ext cx="360362" cy="216058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320" name="Oval 13">
            <a:extLst>
              <a:ext uri="{FF2B5EF4-FFF2-40B4-BE49-F238E27FC236}">
                <a16:creationId xmlns:a16="http://schemas.microsoft.com/office/drawing/2014/main" id="{10BAF612-1B50-4729-94E1-73C15C0CC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6" y="3500439"/>
            <a:ext cx="360363" cy="3587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321" name="Oval 14">
            <a:extLst>
              <a:ext uri="{FF2B5EF4-FFF2-40B4-BE49-F238E27FC236}">
                <a16:creationId xmlns:a16="http://schemas.microsoft.com/office/drawing/2014/main" id="{102C8211-09A2-46DA-8B6D-67130F980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6237288"/>
            <a:ext cx="288925" cy="431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val 12">
            <a:extLst>
              <a:ext uri="{FF2B5EF4-FFF2-40B4-BE49-F238E27FC236}">
                <a16:creationId xmlns:a16="http://schemas.microsoft.com/office/drawing/2014/main" id="{96909FD0-D4FF-43FF-B810-E1E08A5B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4783" y="4292598"/>
            <a:ext cx="360362" cy="157099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191CE907-D503-4F74-B80F-C6E2467C8B34}"/>
              </a:ext>
            </a:extLst>
          </p:cNvPr>
          <p:cNvSpPr/>
          <p:nvPr/>
        </p:nvSpPr>
        <p:spPr>
          <a:xfrm>
            <a:off x="8048414" y="2880360"/>
            <a:ext cx="2069781" cy="450942"/>
          </a:xfrm>
          <a:prstGeom prst="wedgeRoundRectCallout">
            <a:avLst>
              <a:gd name="adj1" fmla="val -97041"/>
              <a:gd name="adj2" fmla="val 743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Kódy proměnných</a:t>
            </a:r>
            <a:endParaRPr lang="en-US" dirty="0"/>
          </a:p>
        </p:txBody>
      </p:sp>
      <p:sp>
        <p:nvSpPr>
          <p:cNvPr id="4" name="Řečová bublina: obdélníkový bublinový popisek se zakulacenými rohy 3">
            <a:extLst>
              <a:ext uri="{FF2B5EF4-FFF2-40B4-BE49-F238E27FC236}">
                <a16:creationId xmlns:a16="http://schemas.microsoft.com/office/drawing/2014/main" id="{03E2845B-34FF-4181-A1BB-8189341B0CE4}"/>
              </a:ext>
            </a:extLst>
          </p:cNvPr>
          <p:cNvSpPr/>
          <p:nvPr/>
        </p:nvSpPr>
        <p:spPr>
          <a:xfrm>
            <a:off x="41595" y="3274968"/>
            <a:ext cx="2069781" cy="450942"/>
          </a:xfrm>
          <a:prstGeom prst="wedgeRoundRectCallout">
            <a:avLst>
              <a:gd name="adj1" fmla="val 60897"/>
              <a:gd name="adj2" fmla="val -396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Kódy proměnných</a:t>
            </a:r>
            <a:endParaRPr lang="en-US" dirty="0"/>
          </a:p>
        </p:txBody>
      </p:sp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6BC6C42F-1FDF-448E-9552-17C31672E599}"/>
              </a:ext>
            </a:extLst>
          </p:cNvPr>
          <p:cNvSpPr/>
          <p:nvPr/>
        </p:nvSpPr>
        <p:spPr>
          <a:xfrm>
            <a:off x="41595" y="4347439"/>
            <a:ext cx="2069781" cy="638174"/>
          </a:xfrm>
          <a:prstGeom prst="wedgeRoundRectCallout">
            <a:avLst>
              <a:gd name="adj1" fmla="val 95688"/>
              <a:gd name="adj2" fmla="val 84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Kódy hodnot (kategorií)</a:t>
            </a:r>
            <a:endParaRPr lang="en-US" dirty="0"/>
          </a:p>
        </p:txBody>
      </p:sp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9957F0F9-3400-4E20-9991-05D3492EC64A}"/>
              </a:ext>
            </a:extLst>
          </p:cNvPr>
          <p:cNvSpPr/>
          <p:nvPr/>
        </p:nvSpPr>
        <p:spPr>
          <a:xfrm>
            <a:off x="30482" y="5078094"/>
            <a:ext cx="2069781" cy="1590994"/>
          </a:xfrm>
          <a:prstGeom prst="wedgeRoundRectCallout">
            <a:avLst>
              <a:gd name="adj1" fmla="val 98019"/>
              <a:gd name="adj2" fmla="val 320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Nezapomenu ani na kódy chybějících hodnot (pokud je potřebuji)</a:t>
            </a:r>
            <a:endParaRPr lang="en-US" dirty="0"/>
          </a:p>
        </p:txBody>
      </p:sp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BB64532C-996F-4AAD-A960-A6B546D75201}"/>
              </a:ext>
            </a:extLst>
          </p:cNvPr>
          <p:cNvSpPr/>
          <p:nvPr/>
        </p:nvSpPr>
        <p:spPr>
          <a:xfrm>
            <a:off x="9618767" y="4194179"/>
            <a:ext cx="2069781" cy="638174"/>
          </a:xfrm>
          <a:prstGeom prst="wedgeRoundRectCallout">
            <a:avLst>
              <a:gd name="adj1" fmla="val -120910"/>
              <a:gd name="adj2" fmla="val 920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Kódy hodnot (kategorií)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F93B6BE7-C728-4CB8-8E42-E4722CCDEA16}"/>
              </a:ext>
            </a:extLst>
          </p:cNvPr>
          <p:cNvSpPr/>
          <p:nvPr/>
        </p:nvSpPr>
        <p:spPr>
          <a:xfrm>
            <a:off x="7937023" y="102178"/>
            <a:ext cx="4127606" cy="5348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Test nástroje:</a:t>
            </a: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pilotáž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Šipka: dvojitá 6">
            <a:extLst>
              <a:ext uri="{FF2B5EF4-FFF2-40B4-BE49-F238E27FC236}">
                <a16:creationId xmlns:a16="http://schemas.microsoft.com/office/drawing/2014/main" id="{E66BD54F-C7CB-4BCB-81C2-BAB2247B6D4F}"/>
              </a:ext>
            </a:extLst>
          </p:cNvPr>
          <p:cNvSpPr/>
          <p:nvPr/>
        </p:nvSpPr>
        <p:spPr>
          <a:xfrm>
            <a:off x="0" y="141869"/>
            <a:ext cx="8196264" cy="438654"/>
          </a:xfrm>
          <a:prstGeom prst="chevron">
            <a:avLst/>
          </a:prstGeom>
          <a:solidFill>
            <a:schemeClr val="accent4">
              <a:lumMod val="60000"/>
              <a:lumOff val="40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cs-CZ" b="1" dirty="0">
                <a:solidFill>
                  <a:schemeClr val="tx1"/>
                </a:solidFill>
              </a:rPr>
              <a:t>Pilotáž nástroje </a:t>
            </a:r>
            <a:r>
              <a:rPr lang="cs-CZ" altLang="cs-CZ" dirty="0">
                <a:solidFill>
                  <a:schemeClr val="tx1"/>
                </a:solidFill>
              </a:rPr>
              <a:t>(ověření funkčnosti a srozumitelnosti dotazníku)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1E82AE6-0183-47A4-A9AC-055E674F1F11}"/>
              </a:ext>
            </a:extLst>
          </p:cNvPr>
          <p:cNvSpPr txBox="1"/>
          <p:nvPr/>
        </p:nvSpPr>
        <p:spPr>
          <a:xfrm>
            <a:off x="5338709" y="1098535"/>
            <a:ext cx="6725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Volba nástroje:</a:t>
            </a:r>
          </a:p>
          <a:p>
            <a:endParaRPr lang="cs-CZ" dirty="0"/>
          </a:p>
          <a:p>
            <a:r>
              <a:rPr lang="cs-CZ" sz="2400" b="1" dirty="0"/>
              <a:t>Osobní dotazování? (dnes nejčastěji s tabletem a on-line odesíláním dat)</a:t>
            </a:r>
          </a:p>
          <a:p>
            <a:endParaRPr lang="cs-CZ" sz="2400" b="1" dirty="0"/>
          </a:p>
          <a:p>
            <a:r>
              <a:rPr lang="cs-CZ" sz="2400" b="1" dirty="0"/>
              <a:t>Telefonické dotazování?</a:t>
            </a:r>
          </a:p>
          <a:p>
            <a:endParaRPr lang="cs-CZ" sz="2400" b="1" dirty="0"/>
          </a:p>
          <a:p>
            <a:r>
              <a:rPr lang="cs-CZ" sz="2400" b="1" dirty="0"/>
              <a:t>Distribuce papírového dotazníku k vyplnění respondentem?</a:t>
            </a:r>
          </a:p>
          <a:p>
            <a:endParaRPr lang="cs-CZ" sz="2400" b="1" dirty="0"/>
          </a:p>
          <a:p>
            <a:r>
              <a:rPr lang="cs-CZ" sz="2400" b="1" dirty="0"/>
              <a:t>On-line dotazování?</a:t>
            </a:r>
          </a:p>
          <a:p>
            <a:endParaRPr lang="cs-CZ" sz="2400" b="1" dirty="0"/>
          </a:p>
          <a:p>
            <a:r>
              <a:rPr lang="cs-CZ" sz="2400" b="1" dirty="0"/>
              <a:t>Kombinované techniky?</a:t>
            </a:r>
            <a:endParaRPr lang="en-US" sz="2400" b="1" dirty="0"/>
          </a:p>
        </p:txBody>
      </p:sp>
      <p:pic>
        <p:nvPicPr>
          <p:cNvPr id="96258" name="Picture 2" descr="The Best Online Survey Tools for 2020 | PCMag">
            <a:extLst>
              <a:ext uri="{FF2B5EF4-FFF2-40B4-BE49-F238E27FC236}">
                <a16:creationId xmlns:a16="http://schemas.microsoft.com/office/drawing/2014/main" id="{6DDF417A-E5CA-4462-BA2B-F5EA73F6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" y="4465803"/>
            <a:ext cx="2629535" cy="147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Survey Monkey, test softwaru pro provádění online průzkumů">
            <a:extLst>
              <a:ext uri="{FF2B5EF4-FFF2-40B4-BE49-F238E27FC236}">
                <a16:creationId xmlns:a16="http://schemas.microsoft.com/office/drawing/2014/main" id="{E9A23554-4DE1-4B9F-849D-DFEEA837B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816862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Five Hacks for Google Forms • TechNotes Blog">
            <a:extLst>
              <a:ext uri="{FF2B5EF4-FFF2-40B4-BE49-F238E27FC236}">
                <a16:creationId xmlns:a16="http://schemas.microsoft.com/office/drawing/2014/main" id="{29AB37DC-65B9-4B5E-92EE-68A41FB2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1" y="2734439"/>
            <a:ext cx="2260121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4" name="Picture 8" descr="Microsoft Forms and Take a Test | Paths to Technology | Perkins eLearning">
            <a:extLst>
              <a:ext uri="{FF2B5EF4-FFF2-40B4-BE49-F238E27FC236}">
                <a16:creationId xmlns:a16="http://schemas.microsoft.com/office/drawing/2014/main" id="{C1B374C5-BC28-4B5F-AF1D-56871771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83" y="2741987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F93593B3-710F-4C34-AB24-3BB3617F0361}"/>
              </a:ext>
            </a:extLst>
          </p:cNvPr>
          <p:cNvSpPr txBox="1"/>
          <p:nvPr/>
        </p:nvSpPr>
        <p:spPr>
          <a:xfrm>
            <a:off x="185738" y="6069800"/>
            <a:ext cx="7916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https://www.goodfirms.co/blog/top-free-open-source-online-survey-tools</a:t>
            </a:r>
          </a:p>
        </p:txBody>
      </p:sp>
      <p:pic>
        <p:nvPicPr>
          <p:cNvPr id="8194" name="Picture 2" descr="Dotazník zdarma | Vytvořit online dotazník | Survio.com">
            <a:extLst>
              <a:ext uri="{FF2B5EF4-FFF2-40B4-BE49-F238E27FC236}">
                <a16:creationId xmlns:a16="http://schemas.microsoft.com/office/drawing/2014/main" id="{3F32C0EF-0873-409D-82DE-BD0A7EBD8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22" y="6611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43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: dvojitá 5">
            <a:extLst>
              <a:ext uri="{FF2B5EF4-FFF2-40B4-BE49-F238E27FC236}">
                <a16:creationId xmlns:a16="http://schemas.microsoft.com/office/drawing/2014/main" id="{1A49CB1D-34CA-4C87-AE23-CD19B135E6F3}"/>
              </a:ext>
            </a:extLst>
          </p:cNvPr>
          <p:cNvSpPr/>
          <p:nvPr/>
        </p:nvSpPr>
        <p:spPr>
          <a:xfrm>
            <a:off x="354563" y="4180109"/>
            <a:ext cx="1660848" cy="156754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Šipka: dvojitá 9">
            <a:extLst>
              <a:ext uri="{FF2B5EF4-FFF2-40B4-BE49-F238E27FC236}">
                <a16:creationId xmlns:a16="http://schemas.microsoft.com/office/drawing/2014/main" id="{64D89AF2-43CC-4D7C-980B-D33988E1C288}"/>
              </a:ext>
            </a:extLst>
          </p:cNvPr>
          <p:cNvSpPr/>
          <p:nvPr/>
        </p:nvSpPr>
        <p:spPr>
          <a:xfrm>
            <a:off x="2513051" y="4180111"/>
            <a:ext cx="1660848" cy="156754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Šipka: dvojitá 11">
            <a:extLst>
              <a:ext uri="{FF2B5EF4-FFF2-40B4-BE49-F238E27FC236}">
                <a16:creationId xmlns:a16="http://schemas.microsoft.com/office/drawing/2014/main" id="{6E0AC22D-CE0A-49F6-8E69-BB892DB823F3}"/>
              </a:ext>
            </a:extLst>
          </p:cNvPr>
          <p:cNvSpPr/>
          <p:nvPr/>
        </p:nvSpPr>
        <p:spPr>
          <a:xfrm>
            <a:off x="1433807" y="4180111"/>
            <a:ext cx="1660848" cy="156754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Šipka: dvojitá 13">
            <a:extLst>
              <a:ext uri="{FF2B5EF4-FFF2-40B4-BE49-F238E27FC236}">
                <a16:creationId xmlns:a16="http://schemas.microsoft.com/office/drawing/2014/main" id="{DE388D50-B84D-4182-B2D1-80A684EDFF95}"/>
              </a:ext>
            </a:extLst>
          </p:cNvPr>
          <p:cNvSpPr/>
          <p:nvPr/>
        </p:nvSpPr>
        <p:spPr>
          <a:xfrm>
            <a:off x="3592295" y="4180112"/>
            <a:ext cx="1660848" cy="156754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Šipka: dvojitá 15">
            <a:extLst>
              <a:ext uri="{FF2B5EF4-FFF2-40B4-BE49-F238E27FC236}">
                <a16:creationId xmlns:a16="http://schemas.microsoft.com/office/drawing/2014/main" id="{A93F289F-E785-4303-AE6B-5417732E8CED}"/>
              </a:ext>
            </a:extLst>
          </p:cNvPr>
          <p:cNvSpPr/>
          <p:nvPr/>
        </p:nvSpPr>
        <p:spPr>
          <a:xfrm>
            <a:off x="5750783" y="4180111"/>
            <a:ext cx="1660848" cy="156754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Šipka: dvojitá 17">
            <a:extLst>
              <a:ext uri="{FF2B5EF4-FFF2-40B4-BE49-F238E27FC236}">
                <a16:creationId xmlns:a16="http://schemas.microsoft.com/office/drawing/2014/main" id="{94856861-4E97-42D8-906E-6A05AE3A13E8}"/>
              </a:ext>
            </a:extLst>
          </p:cNvPr>
          <p:cNvSpPr/>
          <p:nvPr/>
        </p:nvSpPr>
        <p:spPr>
          <a:xfrm>
            <a:off x="4671539" y="4180111"/>
            <a:ext cx="1660848" cy="156754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Šipka: dvojitá 19">
            <a:extLst>
              <a:ext uri="{FF2B5EF4-FFF2-40B4-BE49-F238E27FC236}">
                <a16:creationId xmlns:a16="http://schemas.microsoft.com/office/drawing/2014/main" id="{B9B3F437-F940-4B63-94E7-BF8D15B05B9D}"/>
              </a:ext>
            </a:extLst>
          </p:cNvPr>
          <p:cNvSpPr/>
          <p:nvPr/>
        </p:nvSpPr>
        <p:spPr>
          <a:xfrm>
            <a:off x="6839367" y="4180111"/>
            <a:ext cx="1660848" cy="156754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Šipka: dvojitá 21">
            <a:extLst>
              <a:ext uri="{FF2B5EF4-FFF2-40B4-BE49-F238E27FC236}">
                <a16:creationId xmlns:a16="http://schemas.microsoft.com/office/drawing/2014/main" id="{0079A477-54BC-4736-9EE1-2D351156A1DC}"/>
              </a:ext>
            </a:extLst>
          </p:cNvPr>
          <p:cNvSpPr/>
          <p:nvPr/>
        </p:nvSpPr>
        <p:spPr>
          <a:xfrm>
            <a:off x="8997855" y="4180110"/>
            <a:ext cx="1660848" cy="156754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Šipka: dvojitá 23">
            <a:extLst>
              <a:ext uri="{FF2B5EF4-FFF2-40B4-BE49-F238E27FC236}">
                <a16:creationId xmlns:a16="http://schemas.microsoft.com/office/drawing/2014/main" id="{63CCEBED-67C1-49CF-A8F4-46BD6F706B27}"/>
              </a:ext>
            </a:extLst>
          </p:cNvPr>
          <p:cNvSpPr/>
          <p:nvPr/>
        </p:nvSpPr>
        <p:spPr>
          <a:xfrm>
            <a:off x="7918611" y="4180110"/>
            <a:ext cx="1660848" cy="156754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Šipka: dvojitá 25">
            <a:extLst>
              <a:ext uri="{FF2B5EF4-FFF2-40B4-BE49-F238E27FC236}">
                <a16:creationId xmlns:a16="http://schemas.microsoft.com/office/drawing/2014/main" id="{58F637F1-E386-4F80-9589-161431D06C9D}"/>
              </a:ext>
            </a:extLst>
          </p:cNvPr>
          <p:cNvSpPr/>
          <p:nvPr/>
        </p:nvSpPr>
        <p:spPr>
          <a:xfrm>
            <a:off x="10086439" y="4180109"/>
            <a:ext cx="1656000" cy="156754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rIns="0"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Obdélník 64">
            <a:extLst>
              <a:ext uri="{FF2B5EF4-FFF2-40B4-BE49-F238E27FC236}">
                <a16:creationId xmlns:a16="http://schemas.microsoft.com/office/drawing/2014/main" id="{848C1FCC-4F00-43EB-A3E5-D93911C6F49D}"/>
              </a:ext>
            </a:extLst>
          </p:cNvPr>
          <p:cNvSpPr/>
          <p:nvPr/>
        </p:nvSpPr>
        <p:spPr>
          <a:xfrm>
            <a:off x="1" y="1"/>
            <a:ext cx="12192000" cy="12409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219708BE-FE45-46CB-9308-4E609BD15FFA}"/>
              </a:ext>
            </a:extLst>
          </p:cNvPr>
          <p:cNvSpPr txBox="1"/>
          <p:nvPr/>
        </p:nvSpPr>
        <p:spPr>
          <a:xfrm>
            <a:off x="460310" y="416869"/>
            <a:ext cx="112713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NEJPRVE PLÁNOVÁNÍ ČASU...</a:t>
            </a:r>
            <a:endParaRPr lang="cs-CZ" sz="4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3B702B6A-1C0C-43CD-8D4A-54182EEAD7B6}"/>
              </a:ext>
            </a:extLst>
          </p:cNvPr>
          <p:cNvSpPr txBox="1"/>
          <p:nvPr/>
        </p:nvSpPr>
        <p:spPr>
          <a:xfrm>
            <a:off x="758566" y="2149103"/>
            <a:ext cx="8875708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KDYBYCH MĚL 10 TÝDNŮ (MĚSÍCŮ) NA VÝZKUM...</a:t>
            </a:r>
            <a:endParaRPr lang="cs-CZ" sz="4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77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Obrázek 109">
            <a:extLst>
              <a:ext uri="{FF2B5EF4-FFF2-40B4-BE49-F238E27FC236}">
                <a16:creationId xmlns:a16="http://schemas.microsoft.com/office/drawing/2014/main" id="{B505F6E3-7187-424C-8EA1-CE578505A8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64820" y="4180845"/>
            <a:ext cx="11394412" cy="1566808"/>
          </a:xfrm>
          <a:prstGeom prst="rect">
            <a:avLst/>
          </a:prstGeom>
        </p:spPr>
      </p:pic>
      <p:pic>
        <p:nvPicPr>
          <p:cNvPr id="132" name="Obrázek 131">
            <a:extLst>
              <a:ext uri="{FF2B5EF4-FFF2-40B4-BE49-F238E27FC236}">
                <a16:creationId xmlns:a16="http://schemas.microsoft.com/office/drawing/2014/main" id="{D347BF82-AF0F-4763-A3D0-5A71E098B7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5181" y="4173846"/>
            <a:ext cx="11394412" cy="1566808"/>
          </a:xfrm>
          <a:prstGeom prst="rect">
            <a:avLst/>
          </a:prstGeom>
        </p:spPr>
      </p:pic>
      <p:sp>
        <p:nvSpPr>
          <p:cNvPr id="6" name="Šipka: dvojitá 5">
            <a:extLst>
              <a:ext uri="{FF2B5EF4-FFF2-40B4-BE49-F238E27FC236}">
                <a16:creationId xmlns:a16="http://schemas.microsoft.com/office/drawing/2014/main" id="{1A49CB1D-34CA-4C87-AE23-CD19B135E6F3}"/>
              </a:ext>
            </a:extLst>
          </p:cNvPr>
          <p:cNvSpPr/>
          <p:nvPr/>
        </p:nvSpPr>
        <p:spPr>
          <a:xfrm>
            <a:off x="354563" y="4180109"/>
            <a:ext cx="1660848" cy="1567543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Šipka: dvojitá 9">
            <a:extLst>
              <a:ext uri="{FF2B5EF4-FFF2-40B4-BE49-F238E27FC236}">
                <a16:creationId xmlns:a16="http://schemas.microsoft.com/office/drawing/2014/main" id="{64D89AF2-43CC-4D7C-980B-D33988E1C288}"/>
              </a:ext>
            </a:extLst>
          </p:cNvPr>
          <p:cNvSpPr/>
          <p:nvPr/>
        </p:nvSpPr>
        <p:spPr>
          <a:xfrm>
            <a:off x="2513051" y="4180111"/>
            <a:ext cx="1660848" cy="156754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Šipka: dvojitá 11">
            <a:extLst>
              <a:ext uri="{FF2B5EF4-FFF2-40B4-BE49-F238E27FC236}">
                <a16:creationId xmlns:a16="http://schemas.microsoft.com/office/drawing/2014/main" id="{6E0AC22D-CE0A-49F6-8E69-BB892DB823F3}"/>
              </a:ext>
            </a:extLst>
          </p:cNvPr>
          <p:cNvSpPr/>
          <p:nvPr/>
        </p:nvSpPr>
        <p:spPr>
          <a:xfrm>
            <a:off x="1433807" y="4180111"/>
            <a:ext cx="1660848" cy="1567543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Šipka: dvojitá 13">
            <a:extLst>
              <a:ext uri="{FF2B5EF4-FFF2-40B4-BE49-F238E27FC236}">
                <a16:creationId xmlns:a16="http://schemas.microsoft.com/office/drawing/2014/main" id="{DE388D50-B84D-4182-B2D1-80A684EDFF95}"/>
              </a:ext>
            </a:extLst>
          </p:cNvPr>
          <p:cNvSpPr/>
          <p:nvPr/>
        </p:nvSpPr>
        <p:spPr>
          <a:xfrm>
            <a:off x="3592295" y="4180112"/>
            <a:ext cx="1660848" cy="156754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Šipka: dvojitá 15">
            <a:extLst>
              <a:ext uri="{FF2B5EF4-FFF2-40B4-BE49-F238E27FC236}">
                <a16:creationId xmlns:a16="http://schemas.microsoft.com/office/drawing/2014/main" id="{A93F289F-E785-4303-AE6B-5417732E8CED}"/>
              </a:ext>
            </a:extLst>
          </p:cNvPr>
          <p:cNvSpPr/>
          <p:nvPr/>
        </p:nvSpPr>
        <p:spPr>
          <a:xfrm>
            <a:off x="5750783" y="4180111"/>
            <a:ext cx="1660848" cy="1567543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Šipka: dvojitá 17">
            <a:extLst>
              <a:ext uri="{FF2B5EF4-FFF2-40B4-BE49-F238E27FC236}">
                <a16:creationId xmlns:a16="http://schemas.microsoft.com/office/drawing/2014/main" id="{94856861-4E97-42D8-906E-6A05AE3A13E8}"/>
              </a:ext>
            </a:extLst>
          </p:cNvPr>
          <p:cNvSpPr/>
          <p:nvPr/>
        </p:nvSpPr>
        <p:spPr>
          <a:xfrm>
            <a:off x="4671539" y="4180111"/>
            <a:ext cx="1660848" cy="156754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Šipka: dvojitá 19">
            <a:extLst>
              <a:ext uri="{FF2B5EF4-FFF2-40B4-BE49-F238E27FC236}">
                <a16:creationId xmlns:a16="http://schemas.microsoft.com/office/drawing/2014/main" id="{B9B3F437-F940-4B63-94E7-BF8D15B05B9D}"/>
              </a:ext>
            </a:extLst>
          </p:cNvPr>
          <p:cNvSpPr/>
          <p:nvPr/>
        </p:nvSpPr>
        <p:spPr>
          <a:xfrm>
            <a:off x="6839367" y="4180111"/>
            <a:ext cx="1660848" cy="1567543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Šipka: dvojitá 21">
            <a:extLst>
              <a:ext uri="{FF2B5EF4-FFF2-40B4-BE49-F238E27FC236}">
                <a16:creationId xmlns:a16="http://schemas.microsoft.com/office/drawing/2014/main" id="{0079A477-54BC-4736-9EE1-2D351156A1DC}"/>
              </a:ext>
            </a:extLst>
          </p:cNvPr>
          <p:cNvSpPr/>
          <p:nvPr/>
        </p:nvSpPr>
        <p:spPr>
          <a:xfrm>
            <a:off x="8997855" y="4180110"/>
            <a:ext cx="1660848" cy="1567543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Šipka: dvojitá 23">
            <a:extLst>
              <a:ext uri="{FF2B5EF4-FFF2-40B4-BE49-F238E27FC236}">
                <a16:creationId xmlns:a16="http://schemas.microsoft.com/office/drawing/2014/main" id="{63CCEBED-67C1-49CF-A8F4-46BD6F706B27}"/>
              </a:ext>
            </a:extLst>
          </p:cNvPr>
          <p:cNvSpPr/>
          <p:nvPr/>
        </p:nvSpPr>
        <p:spPr>
          <a:xfrm>
            <a:off x="7918611" y="4180110"/>
            <a:ext cx="1660848" cy="1567543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Šipka: dvojitá 25">
            <a:extLst>
              <a:ext uri="{FF2B5EF4-FFF2-40B4-BE49-F238E27FC236}">
                <a16:creationId xmlns:a16="http://schemas.microsoft.com/office/drawing/2014/main" id="{58F637F1-E386-4F80-9589-161431D06C9D}"/>
              </a:ext>
            </a:extLst>
          </p:cNvPr>
          <p:cNvSpPr/>
          <p:nvPr/>
        </p:nvSpPr>
        <p:spPr>
          <a:xfrm>
            <a:off x="10086439" y="4180109"/>
            <a:ext cx="1660848" cy="1567543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0"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Levá složená závorka 28">
            <a:extLst>
              <a:ext uri="{FF2B5EF4-FFF2-40B4-BE49-F238E27FC236}">
                <a16:creationId xmlns:a16="http://schemas.microsoft.com/office/drawing/2014/main" id="{CD4BF812-4104-4E81-98D4-892EF188CB5B}"/>
              </a:ext>
            </a:extLst>
          </p:cNvPr>
          <p:cNvSpPr/>
          <p:nvPr/>
        </p:nvSpPr>
        <p:spPr>
          <a:xfrm rot="5400000">
            <a:off x="1222115" y="3104174"/>
            <a:ext cx="423383" cy="1483568"/>
          </a:xfrm>
          <a:prstGeom prst="leftBrac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Levá složená závorka 29">
            <a:extLst>
              <a:ext uri="{FF2B5EF4-FFF2-40B4-BE49-F238E27FC236}">
                <a16:creationId xmlns:a16="http://schemas.microsoft.com/office/drawing/2014/main" id="{6558FE7E-5B7C-4BF1-B357-38FE459F4EAC}"/>
              </a:ext>
            </a:extLst>
          </p:cNvPr>
          <p:cNvSpPr/>
          <p:nvPr/>
        </p:nvSpPr>
        <p:spPr>
          <a:xfrm rot="5400000">
            <a:off x="3888183" y="2596594"/>
            <a:ext cx="423383" cy="2498729"/>
          </a:xfrm>
          <a:prstGeom prst="leftBrac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Levá složená závorka 31">
            <a:extLst>
              <a:ext uri="{FF2B5EF4-FFF2-40B4-BE49-F238E27FC236}">
                <a16:creationId xmlns:a16="http://schemas.microsoft.com/office/drawing/2014/main" id="{839F5851-F960-481C-982A-30B8F7C28E05}"/>
              </a:ext>
            </a:extLst>
          </p:cNvPr>
          <p:cNvSpPr/>
          <p:nvPr/>
        </p:nvSpPr>
        <p:spPr>
          <a:xfrm rot="5400000">
            <a:off x="5915536" y="3476515"/>
            <a:ext cx="423383" cy="752885"/>
          </a:xfrm>
          <a:prstGeom prst="leftBrac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Levá složená závorka 33">
            <a:extLst>
              <a:ext uri="{FF2B5EF4-FFF2-40B4-BE49-F238E27FC236}">
                <a16:creationId xmlns:a16="http://schemas.microsoft.com/office/drawing/2014/main" id="{FE833600-6E34-4C62-A4FD-778497525A40}"/>
              </a:ext>
            </a:extLst>
          </p:cNvPr>
          <p:cNvSpPr/>
          <p:nvPr/>
        </p:nvSpPr>
        <p:spPr>
          <a:xfrm rot="5400000">
            <a:off x="7706920" y="3104174"/>
            <a:ext cx="423383" cy="1483568"/>
          </a:xfrm>
          <a:prstGeom prst="leftBrac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Levá složená závorka 35">
            <a:extLst>
              <a:ext uri="{FF2B5EF4-FFF2-40B4-BE49-F238E27FC236}">
                <a16:creationId xmlns:a16="http://schemas.microsoft.com/office/drawing/2014/main" id="{04B2FEB0-645A-4EEA-A4E5-280232955E98}"/>
              </a:ext>
            </a:extLst>
          </p:cNvPr>
          <p:cNvSpPr/>
          <p:nvPr/>
        </p:nvSpPr>
        <p:spPr>
          <a:xfrm rot="5400000">
            <a:off x="9863646" y="3111174"/>
            <a:ext cx="423383" cy="1483568"/>
          </a:xfrm>
          <a:prstGeom prst="leftBrac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Řečová bublina: obdélníkový bublinový popisek se zakulacenými rohy 37">
            <a:extLst>
              <a:ext uri="{FF2B5EF4-FFF2-40B4-BE49-F238E27FC236}">
                <a16:creationId xmlns:a16="http://schemas.microsoft.com/office/drawing/2014/main" id="{EE18C399-4C9D-4736-9F9E-590B452CDC03}"/>
              </a:ext>
            </a:extLst>
          </p:cNvPr>
          <p:cNvSpPr/>
          <p:nvPr/>
        </p:nvSpPr>
        <p:spPr>
          <a:xfrm>
            <a:off x="354564" y="1595065"/>
            <a:ext cx="2135080" cy="1731065"/>
          </a:xfrm>
          <a:prstGeom prst="wedgeRoundRectCallout">
            <a:avLst>
              <a:gd name="adj1" fmla="val 1651"/>
              <a:gd name="adj2" fmla="val 5969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Četba literatury, formulace problému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9" name="Řečová bublina: obdélníkový bublinový popisek se zakulacenými rohy 38">
            <a:extLst>
              <a:ext uri="{FF2B5EF4-FFF2-40B4-BE49-F238E27FC236}">
                <a16:creationId xmlns:a16="http://schemas.microsoft.com/office/drawing/2014/main" id="{0093A174-FD8E-4675-BC43-5C83E9B29B42}"/>
              </a:ext>
            </a:extLst>
          </p:cNvPr>
          <p:cNvSpPr/>
          <p:nvPr/>
        </p:nvSpPr>
        <p:spPr>
          <a:xfrm>
            <a:off x="2850510" y="1559450"/>
            <a:ext cx="2498728" cy="1731065"/>
          </a:xfrm>
          <a:prstGeom prst="wedgeRoundRectCallout">
            <a:avLst>
              <a:gd name="adj1" fmla="val 1651"/>
              <a:gd name="adj2" fmla="val 5969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Příprava metody: stanovení konceptů, jejich převod do indikátorů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1" name="Řečová bublina: obdélníkový bublinový popisek se zakulacenými rohy 40">
            <a:extLst>
              <a:ext uri="{FF2B5EF4-FFF2-40B4-BE49-F238E27FC236}">
                <a16:creationId xmlns:a16="http://schemas.microsoft.com/office/drawing/2014/main" id="{CA516AFD-D107-4598-AFDF-BDBED395012B}"/>
              </a:ext>
            </a:extLst>
          </p:cNvPr>
          <p:cNvSpPr/>
          <p:nvPr/>
        </p:nvSpPr>
        <p:spPr>
          <a:xfrm>
            <a:off x="5448663" y="1559450"/>
            <a:ext cx="1390704" cy="1731065"/>
          </a:xfrm>
          <a:prstGeom prst="wedgeRoundRectCallout">
            <a:avLst>
              <a:gd name="adj1" fmla="val 1651"/>
              <a:gd name="adj2" fmla="val 5969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Test nástroje:</a:t>
            </a: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pilotáž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3" name="Řečová bublina: obdélníkový bublinový popisek se zakulacenými rohy 42">
            <a:extLst>
              <a:ext uri="{FF2B5EF4-FFF2-40B4-BE49-F238E27FC236}">
                <a16:creationId xmlns:a16="http://schemas.microsoft.com/office/drawing/2014/main" id="{3A7244AF-6DC3-4027-B38B-0E9BF2665D15}"/>
              </a:ext>
            </a:extLst>
          </p:cNvPr>
          <p:cNvSpPr/>
          <p:nvPr/>
        </p:nvSpPr>
        <p:spPr>
          <a:xfrm>
            <a:off x="6938792" y="1556800"/>
            <a:ext cx="2308078" cy="1731065"/>
          </a:xfrm>
          <a:prstGeom prst="wedgeRoundRectCallout">
            <a:avLst>
              <a:gd name="adj1" fmla="val 1651"/>
              <a:gd name="adj2" fmla="val 5969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„Terén“</a:t>
            </a: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Sběr dat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5" name="Řečová bublina: obdélníkový bublinový popisek se zakulacenými rohy 44">
            <a:extLst>
              <a:ext uri="{FF2B5EF4-FFF2-40B4-BE49-F238E27FC236}">
                <a16:creationId xmlns:a16="http://schemas.microsoft.com/office/drawing/2014/main" id="{F0394315-605A-414F-8BA1-BAD616A04F06}"/>
              </a:ext>
            </a:extLst>
          </p:cNvPr>
          <p:cNvSpPr/>
          <p:nvPr/>
        </p:nvSpPr>
        <p:spPr>
          <a:xfrm>
            <a:off x="9341490" y="1595065"/>
            <a:ext cx="2308078" cy="1731065"/>
          </a:xfrm>
          <a:prstGeom prst="wedgeRoundRectCallout">
            <a:avLst>
              <a:gd name="adj1" fmla="val 1651"/>
              <a:gd name="adj2" fmla="val 5969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Analýza dat, tvorba výzkumné zprávy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7" name="Řečová bublina: obdélníkový bublinový popisek se zakulacenými rohy 46">
            <a:extLst>
              <a:ext uri="{FF2B5EF4-FFF2-40B4-BE49-F238E27FC236}">
                <a16:creationId xmlns:a16="http://schemas.microsoft.com/office/drawing/2014/main" id="{C852BC3F-41CF-4AC4-901C-2B69945585A4}"/>
              </a:ext>
            </a:extLst>
          </p:cNvPr>
          <p:cNvSpPr/>
          <p:nvPr/>
        </p:nvSpPr>
        <p:spPr>
          <a:xfrm>
            <a:off x="376565" y="5870111"/>
            <a:ext cx="1908815" cy="377668"/>
          </a:xfrm>
          <a:prstGeom prst="wedgeRoundRectCallout">
            <a:avLst>
              <a:gd name="adj1" fmla="val 13964"/>
              <a:gd name="adj2" fmla="val -6708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2 týdny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1" name="Řečová bublina: obdélníkový bublinový popisek se zakulacenými rohy 50">
            <a:extLst>
              <a:ext uri="{FF2B5EF4-FFF2-40B4-BE49-F238E27FC236}">
                <a16:creationId xmlns:a16="http://schemas.microsoft.com/office/drawing/2014/main" id="{2B480C65-A168-4C7C-BA73-F25C470C787D}"/>
              </a:ext>
            </a:extLst>
          </p:cNvPr>
          <p:cNvSpPr/>
          <p:nvPr/>
        </p:nvSpPr>
        <p:spPr>
          <a:xfrm>
            <a:off x="2552085" y="5870111"/>
            <a:ext cx="2896578" cy="377668"/>
          </a:xfrm>
          <a:prstGeom prst="wedgeRoundRectCallout">
            <a:avLst>
              <a:gd name="adj1" fmla="val 13964"/>
              <a:gd name="adj2" fmla="val -6708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3 týdny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3" name="Řečová bublina: obdélníkový bublinový popisek se zakulacenými rohy 52">
            <a:extLst>
              <a:ext uri="{FF2B5EF4-FFF2-40B4-BE49-F238E27FC236}">
                <a16:creationId xmlns:a16="http://schemas.microsoft.com/office/drawing/2014/main" id="{E42574EE-4FD0-4BC2-9197-DB81E49EC1B6}"/>
              </a:ext>
            </a:extLst>
          </p:cNvPr>
          <p:cNvSpPr/>
          <p:nvPr/>
        </p:nvSpPr>
        <p:spPr>
          <a:xfrm>
            <a:off x="5715368" y="5870111"/>
            <a:ext cx="992556" cy="377668"/>
          </a:xfrm>
          <a:prstGeom prst="wedgeRoundRectCallout">
            <a:avLst>
              <a:gd name="adj1" fmla="val 13964"/>
              <a:gd name="adj2" fmla="val -6708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týden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5" name="Řečová bublina: obdélníkový bublinový popisek se zakulacenými rohy 54">
            <a:extLst>
              <a:ext uri="{FF2B5EF4-FFF2-40B4-BE49-F238E27FC236}">
                <a16:creationId xmlns:a16="http://schemas.microsoft.com/office/drawing/2014/main" id="{16703839-7AFE-400E-8AB6-BA208C989CE4}"/>
              </a:ext>
            </a:extLst>
          </p:cNvPr>
          <p:cNvSpPr/>
          <p:nvPr/>
        </p:nvSpPr>
        <p:spPr>
          <a:xfrm>
            <a:off x="7035510" y="5873837"/>
            <a:ext cx="1908815" cy="377668"/>
          </a:xfrm>
          <a:prstGeom prst="wedgeRoundRectCallout">
            <a:avLst>
              <a:gd name="adj1" fmla="val 13964"/>
              <a:gd name="adj2" fmla="val -6708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2 týdny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7" name="Řečová bublina: obdélníkový bublinový popisek se zakulacenými rohy 56">
            <a:extLst>
              <a:ext uri="{FF2B5EF4-FFF2-40B4-BE49-F238E27FC236}">
                <a16:creationId xmlns:a16="http://schemas.microsoft.com/office/drawing/2014/main" id="{6A595623-9A03-4620-874D-7252C50FE10B}"/>
              </a:ext>
            </a:extLst>
          </p:cNvPr>
          <p:cNvSpPr/>
          <p:nvPr/>
        </p:nvSpPr>
        <p:spPr>
          <a:xfrm>
            <a:off x="9120929" y="5863111"/>
            <a:ext cx="1908815" cy="377668"/>
          </a:xfrm>
          <a:prstGeom prst="wedgeRoundRectCallout">
            <a:avLst>
              <a:gd name="adj1" fmla="val 13964"/>
              <a:gd name="adj2" fmla="val -6708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2 týdny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9" name="Řečová bublina: obdélníkový bublinový popisek se zakulacenými rohy 58">
            <a:extLst>
              <a:ext uri="{FF2B5EF4-FFF2-40B4-BE49-F238E27FC236}">
                <a16:creationId xmlns:a16="http://schemas.microsoft.com/office/drawing/2014/main" id="{868B17E6-4B3B-4F2F-8326-9817C10A4135}"/>
              </a:ext>
            </a:extLst>
          </p:cNvPr>
          <p:cNvSpPr/>
          <p:nvPr/>
        </p:nvSpPr>
        <p:spPr>
          <a:xfrm>
            <a:off x="355416" y="6370236"/>
            <a:ext cx="6352508" cy="377668"/>
          </a:xfrm>
          <a:prstGeom prst="wedgeRoundRectCallout">
            <a:avLst>
              <a:gd name="adj1" fmla="val 13964"/>
              <a:gd name="adj2" fmla="val -6708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Příprava: celkem 60 %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1" name="Řečová bublina: obdélníkový bublinový popisek se zakulacenými rohy 60">
            <a:extLst>
              <a:ext uri="{FF2B5EF4-FFF2-40B4-BE49-F238E27FC236}">
                <a16:creationId xmlns:a16="http://schemas.microsoft.com/office/drawing/2014/main" id="{4834A298-1AC8-439E-80BA-A3C898D12CDF}"/>
              </a:ext>
            </a:extLst>
          </p:cNvPr>
          <p:cNvSpPr/>
          <p:nvPr/>
        </p:nvSpPr>
        <p:spPr>
          <a:xfrm>
            <a:off x="7031658" y="6370236"/>
            <a:ext cx="1912667" cy="377668"/>
          </a:xfrm>
          <a:prstGeom prst="wedgeRoundRectCallout">
            <a:avLst>
              <a:gd name="adj1" fmla="val 13964"/>
              <a:gd name="adj2" fmla="val -6708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Sběr dat: 20 %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3" name="Řečová bublina: obdélníkový bublinový popisek se zakulacenými rohy 62">
            <a:extLst>
              <a:ext uri="{FF2B5EF4-FFF2-40B4-BE49-F238E27FC236}">
                <a16:creationId xmlns:a16="http://schemas.microsoft.com/office/drawing/2014/main" id="{18F4D356-530B-4116-BF6D-57D1E87538C0}"/>
              </a:ext>
            </a:extLst>
          </p:cNvPr>
          <p:cNvSpPr/>
          <p:nvPr/>
        </p:nvSpPr>
        <p:spPr>
          <a:xfrm>
            <a:off x="9100160" y="6370236"/>
            <a:ext cx="1912667" cy="377668"/>
          </a:xfrm>
          <a:prstGeom prst="wedgeRoundRectCallout">
            <a:avLst>
              <a:gd name="adj1" fmla="val 13964"/>
              <a:gd name="adj2" fmla="val -6708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Analýza: 20 %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5" name="Obdélník 64">
            <a:extLst>
              <a:ext uri="{FF2B5EF4-FFF2-40B4-BE49-F238E27FC236}">
                <a16:creationId xmlns:a16="http://schemas.microsoft.com/office/drawing/2014/main" id="{848C1FCC-4F00-43EB-A3E5-D93911C6F49D}"/>
              </a:ext>
            </a:extLst>
          </p:cNvPr>
          <p:cNvSpPr/>
          <p:nvPr/>
        </p:nvSpPr>
        <p:spPr>
          <a:xfrm>
            <a:off x="1" y="1"/>
            <a:ext cx="12192000" cy="12409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219708BE-FE45-46CB-9308-4E609BD15FFA}"/>
              </a:ext>
            </a:extLst>
          </p:cNvPr>
          <p:cNvSpPr txBox="1"/>
          <p:nvPr/>
        </p:nvSpPr>
        <p:spPr>
          <a:xfrm>
            <a:off x="460310" y="416869"/>
            <a:ext cx="112713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KDYBYCH MĚL 10 TÝDNŮ NA VÝZKUM...</a:t>
            </a:r>
            <a:endParaRPr lang="cs-CZ" sz="4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90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>
            <a:extLst>
              <a:ext uri="{FF2B5EF4-FFF2-40B4-BE49-F238E27FC236}">
                <a16:creationId xmlns:a16="http://schemas.microsoft.com/office/drawing/2014/main" id="{814651A7-884E-4C30-94EE-8CF11426358F}"/>
              </a:ext>
            </a:extLst>
          </p:cNvPr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471383257"/>
              </p:ext>
            </p:extLst>
          </p:nvPr>
        </p:nvGraphicFramePr>
        <p:xfrm>
          <a:off x="799648" y="26194"/>
          <a:ext cx="5135562" cy="680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095835" imgH="6778192" progId="Photoshop.Image.8">
                  <p:embed/>
                </p:oleObj>
              </mc:Choice>
              <mc:Fallback>
                <p:oleObj name="Image" r:id="rId2" imgW="5095835" imgH="6778192" progId="Photoshop.Image.8">
                  <p:embed/>
                  <p:pic>
                    <p:nvPicPr>
                      <p:cNvPr id="12290" name="Object 2">
                        <a:extLst>
                          <a:ext uri="{FF2B5EF4-FFF2-40B4-BE49-F238E27FC236}">
                            <a16:creationId xmlns:a16="http://schemas.microsoft.com/office/drawing/2014/main" id="{814651A7-884E-4C30-94EE-8CF1142635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contrast="6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186" r="2826"/>
                      <a:stretch>
                        <a:fillRect/>
                      </a:stretch>
                    </p:blipFill>
                    <p:spPr bwMode="auto">
                      <a:xfrm>
                        <a:off x="799648" y="26194"/>
                        <a:ext cx="5135562" cy="680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>
            <a:extLst>
              <a:ext uri="{FF2B5EF4-FFF2-40B4-BE49-F238E27FC236}">
                <a16:creationId xmlns:a16="http://schemas.microsoft.com/office/drawing/2014/main" id="{3FE2C936-010D-4206-87E1-E2C4C2029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150" y="5883174"/>
            <a:ext cx="23684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i="1" dirty="0" err="1"/>
              <a:t>Scháma</a:t>
            </a:r>
            <a:r>
              <a:rPr lang="cs-CZ" altLang="cs-CZ" sz="1200" i="1" dirty="0"/>
              <a:t> převzato z </a:t>
            </a:r>
            <a:r>
              <a:rPr lang="cs-CZ" altLang="cs-CZ" sz="1200" i="1" dirty="0" err="1"/>
              <a:t>Babbie</a:t>
            </a:r>
            <a:r>
              <a:rPr lang="cs-CZ" altLang="cs-CZ" sz="1200" i="1" dirty="0"/>
              <a:t>, E. 2001 </a:t>
            </a:r>
          </a:p>
          <a:p>
            <a:r>
              <a:rPr lang="cs-CZ" altLang="cs-CZ" sz="1200" i="1" dirty="0" err="1"/>
              <a:t>The</a:t>
            </a:r>
            <a:r>
              <a:rPr lang="cs-CZ" altLang="cs-CZ" sz="1200" i="1" dirty="0"/>
              <a:t> </a:t>
            </a:r>
            <a:r>
              <a:rPr lang="cs-CZ" altLang="cs-CZ" sz="1200" i="1" dirty="0" err="1"/>
              <a:t>Practice</a:t>
            </a:r>
            <a:r>
              <a:rPr lang="cs-CZ" altLang="cs-CZ" sz="1200" i="1" dirty="0"/>
              <a:t> </a:t>
            </a:r>
            <a:r>
              <a:rPr lang="cs-CZ" altLang="cs-CZ" sz="1200" i="1" dirty="0" err="1"/>
              <a:t>of</a:t>
            </a:r>
            <a:r>
              <a:rPr lang="cs-CZ" altLang="cs-CZ" sz="1200" i="1" dirty="0"/>
              <a:t> </a:t>
            </a:r>
            <a:r>
              <a:rPr lang="cs-CZ" altLang="cs-CZ" sz="1200" i="1" dirty="0" err="1"/>
              <a:t>Social</a:t>
            </a:r>
            <a:r>
              <a:rPr lang="cs-CZ" altLang="cs-CZ" sz="1200" i="1" dirty="0"/>
              <a:t> </a:t>
            </a:r>
            <a:r>
              <a:rPr lang="cs-CZ" altLang="cs-CZ" sz="1200" i="1" dirty="0" err="1"/>
              <a:t>Research</a:t>
            </a:r>
            <a:r>
              <a:rPr lang="cs-CZ" altLang="cs-CZ" sz="1200" i="1" dirty="0"/>
              <a:t> </a:t>
            </a:r>
          </a:p>
          <a:p>
            <a:r>
              <a:rPr lang="cs-CZ" altLang="cs-CZ" sz="1200" i="1" dirty="0"/>
              <a:t>str. 108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40086CA-4A14-36C2-4122-C96001287F35}"/>
              </a:ext>
            </a:extLst>
          </p:cNvPr>
          <p:cNvSpPr txBox="1"/>
          <p:nvPr/>
        </p:nvSpPr>
        <p:spPr>
          <a:xfrm>
            <a:off x="7179014" y="568094"/>
            <a:ext cx="4039210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Ovšem pozor!</a:t>
            </a:r>
          </a:p>
          <a:p>
            <a:endParaRPr lang="cs-CZ" dirty="0"/>
          </a:p>
          <a:p>
            <a:r>
              <a:rPr lang="cs-CZ" dirty="0"/>
              <a:t>Prvotní fáze nejsou tak docela lineární a odehrávají se paralelně, protože musím uvažovat v souvislostech - například:</a:t>
            </a:r>
          </a:p>
          <a:p>
            <a:endParaRPr lang="cs-CZ" dirty="0"/>
          </a:p>
          <a:p>
            <a:r>
              <a:rPr lang="cs-CZ" dirty="0"/>
              <a:t>Operacionalizace souvisí s výběrem vzorku (jaké populaci mohu klást jaké otázky)</a:t>
            </a:r>
          </a:p>
          <a:p>
            <a:endParaRPr lang="cs-CZ" dirty="0"/>
          </a:p>
          <a:p>
            <a:r>
              <a:rPr lang="cs-CZ" dirty="0"/>
              <a:t>Konstrukce nástroje souvisí s typem sběru dat/dotazování (jako otázky mohu klást v on-line dotazníku, jaké při osobním dotazování)</a:t>
            </a:r>
          </a:p>
          <a:p>
            <a:endParaRPr lang="cs-CZ" dirty="0"/>
          </a:p>
          <a:p>
            <a:r>
              <a:rPr lang="cs-CZ" dirty="0"/>
              <a:t>atp.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3E91C594-5DF9-44E4-89B7-C5FC7E8537C5}"/>
              </a:ext>
            </a:extLst>
          </p:cNvPr>
          <p:cNvSpPr/>
          <p:nvPr/>
        </p:nvSpPr>
        <p:spPr>
          <a:xfrm>
            <a:off x="7937023" y="1348931"/>
            <a:ext cx="4127606" cy="122015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Četba literatury, formulace problému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CDE167C-9E92-4132-9A87-ABAA0BDA7CEE}"/>
              </a:ext>
            </a:extLst>
          </p:cNvPr>
          <p:cNvSpPr/>
          <p:nvPr/>
        </p:nvSpPr>
        <p:spPr>
          <a:xfrm>
            <a:off x="7937022" y="2720340"/>
            <a:ext cx="4127607" cy="122015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Příprava metody: stanovení konceptů, jejich převod do indikátorů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4E546ED9-6B31-4053-A637-355E03960FDB}"/>
              </a:ext>
            </a:extLst>
          </p:cNvPr>
          <p:cNvSpPr/>
          <p:nvPr/>
        </p:nvSpPr>
        <p:spPr>
          <a:xfrm>
            <a:off x="7937022" y="4148398"/>
            <a:ext cx="4127606" cy="5348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Test nástroje:</a:t>
            </a: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pilotáž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62B4FE8E-E0F2-4CB3-A08B-7AE7F9E90D75}"/>
              </a:ext>
            </a:extLst>
          </p:cNvPr>
          <p:cNvSpPr/>
          <p:nvPr/>
        </p:nvSpPr>
        <p:spPr>
          <a:xfrm>
            <a:off x="7903684" y="4750060"/>
            <a:ext cx="4160943" cy="5348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„terén“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89B9BE09-7EE0-4FDD-A32F-6786AE7ECD4B}"/>
              </a:ext>
            </a:extLst>
          </p:cNvPr>
          <p:cNvSpPr/>
          <p:nvPr/>
        </p:nvSpPr>
        <p:spPr>
          <a:xfrm>
            <a:off x="7903685" y="5436180"/>
            <a:ext cx="4160942" cy="9050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Analýza, report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Šipka: dvojitá 12">
            <a:extLst>
              <a:ext uri="{FF2B5EF4-FFF2-40B4-BE49-F238E27FC236}">
                <a16:creationId xmlns:a16="http://schemas.microsoft.com/office/drawing/2014/main" id="{4178358F-CF22-4537-8312-9CC18DE5C790}"/>
              </a:ext>
            </a:extLst>
          </p:cNvPr>
          <p:cNvSpPr/>
          <p:nvPr/>
        </p:nvSpPr>
        <p:spPr>
          <a:xfrm>
            <a:off x="-1" y="2590615"/>
            <a:ext cx="8313623" cy="1547045"/>
          </a:xfrm>
          <a:prstGeom prst="chevron">
            <a:avLst/>
          </a:prstGeom>
          <a:solidFill>
            <a:srgbClr val="8FAADC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tlCol="0" anchor="ctr"/>
          <a:lstStyle/>
          <a:p>
            <a:r>
              <a:rPr lang="cs-CZ" altLang="cs-CZ" b="1" dirty="0">
                <a:solidFill>
                  <a:schemeClr val="tx1"/>
                </a:solidFill>
              </a:rPr>
              <a:t>Rozhodnutí o technice sběru informací</a:t>
            </a:r>
            <a:r>
              <a:rPr lang="cs-CZ" altLang="cs-CZ" dirty="0">
                <a:solidFill>
                  <a:schemeClr val="tx1"/>
                </a:solidFill>
              </a:rPr>
              <a:t> (dotazník, pozorování, rozhovor…)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Rozhodnutí o populaci a vzorku </a:t>
            </a:r>
            <a:r>
              <a:rPr lang="cs-CZ" altLang="cs-CZ" dirty="0">
                <a:solidFill>
                  <a:schemeClr val="tx1"/>
                </a:solidFill>
              </a:rPr>
              <a:t>(kdo nás zajímá? jak se k němu dostaneme?)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Pilotní studie </a:t>
            </a:r>
            <a:r>
              <a:rPr lang="cs-CZ" altLang="cs-CZ" dirty="0">
                <a:solidFill>
                  <a:schemeClr val="tx1"/>
                </a:solidFill>
              </a:rPr>
              <a:t> (je informace, kterou požadujeme k dispozici?)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Operacionalizace </a:t>
            </a:r>
            <a:r>
              <a:rPr lang="cs-CZ" altLang="cs-CZ" dirty="0">
                <a:solidFill>
                  <a:schemeClr val="tx1"/>
                </a:solidFill>
              </a:rPr>
              <a:t>(převod konceptů do měřitelné podoby)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Konstrukce nástroje pro sběr dat </a:t>
            </a:r>
            <a:r>
              <a:rPr lang="cs-CZ" altLang="cs-CZ" dirty="0">
                <a:solidFill>
                  <a:schemeClr val="tx1"/>
                </a:solidFill>
              </a:rPr>
              <a:t>(tvorba otázek do dotazníku)</a:t>
            </a:r>
          </a:p>
        </p:txBody>
      </p:sp>
      <p:sp>
        <p:nvSpPr>
          <p:cNvPr id="15" name="Šipka: dvojitá 14">
            <a:extLst>
              <a:ext uri="{FF2B5EF4-FFF2-40B4-BE49-F238E27FC236}">
                <a16:creationId xmlns:a16="http://schemas.microsoft.com/office/drawing/2014/main" id="{096C2B82-7F19-45AE-A500-76538EA6CE27}"/>
              </a:ext>
            </a:extLst>
          </p:cNvPr>
          <p:cNvSpPr/>
          <p:nvPr/>
        </p:nvSpPr>
        <p:spPr>
          <a:xfrm>
            <a:off x="-1" y="4188089"/>
            <a:ext cx="8196264" cy="438654"/>
          </a:xfrm>
          <a:prstGeom prst="chevron">
            <a:avLst/>
          </a:prstGeom>
          <a:solidFill>
            <a:schemeClr val="accent4">
              <a:lumMod val="60000"/>
              <a:lumOff val="40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cs-CZ" b="1" dirty="0">
                <a:solidFill>
                  <a:schemeClr val="tx1"/>
                </a:solidFill>
              </a:rPr>
              <a:t>Pilotáž nástroje </a:t>
            </a:r>
            <a:r>
              <a:rPr lang="cs-CZ" altLang="cs-CZ" dirty="0">
                <a:solidFill>
                  <a:schemeClr val="tx1"/>
                </a:solidFill>
              </a:rPr>
              <a:t>(ověření funkčnosti a srozumitelnosti dotazníku)</a:t>
            </a:r>
          </a:p>
        </p:txBody>
      </p:sp>
      <p:sp>
        <p:nvSpPr>
          <p:cNvPr id="17" name="Šipka: dvojitá 16">
            <a:extLst>
              <a:ext uri="{FF2B5EF4-FFF2-40B4-BE49-F238E27FC236}">
                <a16:creationId xmlns:a16="http://schemas.microsoft.com/office/drawing/2014/main" id="{2B955A19-534D-4F4C-955C-F362BECD32C6}"/>
              </a:ext>
            </a:extLst>
          </p:cNvPr>
          <p:cNvSpPr/>
          <p:nvPr/>
        </p:nvSpPr>
        <p:spPr>
          <a:xfrm>
            <a:off x="-2" y="4677172"/>
            <a:ext cx="8196264" cy="680640"/>
          </a:xfrm>
          <a:prstGeom prst="chevron">
            <a:avLst/>
          </a:prstGeom>
          <a:solidFill>
            <a:schemeClr val="accent2">
              <a:lumMod val="50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cs-CZ" b="1" dirty="0">
                <a:solidFill>
                  <a:schemeClr val="tx1"/>
                </a:solidFill>
              </a:rPr>
              <a:t>Sběr dat </a:t>
            </a:r>
            <a:r>
              <a:rPr lang="cs-CZ" altLang="cs-CZ" dirty="0">
                <a:solidFill>
                  <a:schemeClr val="tx1"/>
                </a:solidFill>
              </a:rPr>
              <a:t>(tazatelé, telefonisté, on-line, pošta, distribuce...)</a:t>
            </a:r>
          </a:p>
        </p:txBody>
      </p:sp>
      <p:sp>
        <p:nvSpPr>
          <p:cNvPr id="19" name="Šipka: dvojitá 18">
            <a:extLst>
              <a:ext uri="{FF2B5EF4-FFF2-40B4-BE49-F238E27FC236}">
                <a16:creationId xmlns:a16="http://schemas.microsoft.com/office/drawing/2014/main" id="{ACB9F339-68F7-45CD-BA98-D532357B634A}"/>
              </a:ext>
            </a:extLst>
          </p:cNvPr>
          <p:cNvSpPr/>
          <p:nvPr/>
        </p:nvSpPr>
        <p:spPr>
          <a:xfrm>
            <a:off x="-2969" y="5408240"/>
            <a:ext cx="8196264" cy="893261"/>
          </a:xfrm>
          <a:prstGeom prst="chevron">
            <a:avLst/>
          </a:prstGeom>
          <a:solidFill>
            <a:schemeClr val="accent6"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cs-CZ" b="1" dirty="0">
                <a:solidFill>
                  <a:schemeClr val="tx1"/>
                </a:solidFill>
              </a:rPr>
              <a:t>Zpracování dat </a:t>
            </a:r>
            <a:r>
              <a:rPr lang="cs-CZ" altLang="cs-CZ" dirty="0">
                <a:solidFill>
                  <a:schemeClr val="tx1"/>
                </a:solidFill>
              </a:rPr>
              <a:t>(jak dostat data do formátu pro analýzu? Digitalizace)</a:t>
            </a:r>
            <a:endParaRPr lang="cs-CZ" altLang="cs-CZ" b="1" dirty="0">
              <a:solidFill>
                <a:schemeClr val="tx1"/>
              </a:solidFill>
            </a:endParaRPr>
          </a:p>
          <a:p>
            <a:r>
              <a:rPr lang="cs-CZ" altLang="cs-CZ" b="1" dirty="0">
                <a:solidFill>
                  <a:schemeClr val="tx1"/>
                </a:solidFill>
              </a:rPr>
              <a:t>Analýza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b="1" dirty="0">
                <a:solidFill>
                  <a:schemeClr val="tx1"/>
                </a:solidFill>
              </a:rPr>
              <a:t>a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b="1" dirty="0">
                <a:solidFill>
                  <a:schemeClr val="tx1"/>
                </a:solidFill>
              </a:rPr>
              <a:t>interpretace dat </a:t>
            </a:r>
            <a:r>
              <a:rPr lang="cs-CZ" altLang="cs-CZ" dirty="0">
                <a:solidFill>
                  <a:schemeClr val="tx1"/>
                </a:solidFill>
              </a:rPr>
              <a:t>(statistické vyhodnocení a úvahy nad výsledky)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Závěry </a:t>
            </a:r>
            <a:r>
              <a:rPr lang="cs-CZ" altLang="cs-CZ" dirty="0">
                <a:solidFill>
                  <a:schemeClr val="tx1"/>
                </a:solidFill>
              </a:rPr>
              <a:t>(k čemu to všechno bylo </a:t>
            </a:r>
            <a:r>
              <a:rPr lang="cs-CZ" altLang="cs-CZ" dirty="0">
                <a:solidFill>
                  <a:schemeClr val="tx1"/>
                </a:solidFill>
                <a:sym typeface="Wingdings" panose="05000000000000000000" pitchFamily="2" charset="2"/>
              </a:rPr>
              <a:t> )</a:t>
            </a:r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11" name="Šipka: dvojitá 10">
            <a:extLst>
              <a:ext uri="{FF2B5EF4-FFF2-40B4-BE49-F238E27FC236}">
                <a16:creationId xmlns:a16="http://schemas.microsoft.com/office/drawing/2014/main" id="{87238A13-E2CB-46BF-B76E-A07AC3E9F8A0}"/>
              </a:ext>
            </a:extLst>
          </p:cNvPr>
          <p:cNvSpPr/>
          <p:nvPr/>
        </p:nvSpPr>
        <p:spPr>
          <a:xfrm>
            <a:off x="0" y="1320034"/>
            <a:ext cx="8196264" cy="1220153"/>
          </a:xfrm>
          <a:prstGeom prst="chevron">
            <a:avLst/>
          </a:prstGeom>
          <a:solidFill>
            <a:srgbClr val="00B0F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Ins="0" rtlCol="0" anchor="ctr"/>
          <a:lstStyle/>
          <a:p>
            <a:r>
              <a:rPr lang="cs-CZ" altLang="cs-CZ" b="1" dirty="0">
                <a:solidFill>
                  <a:schemeClr val="tx1"/>
                </a:solidFill>
              </a:rPr>
              <a:t>Formulace problému </a:t>
            </a:r>
            <a:r>
              <a:rPr lang="cs-CZ" altLang="cs-CZ" dirty="0">
                <a:solidFill>
                  <a:schemeClr val="tx1"/>
                </a:solidFill>
              </a:rPr>
              <a:t>(jen četbou zajistíme, abychom neobjevovali Ameriku)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Formulace výzkumné otázky </a:t>
            </a:r>
            <a:r>
              <a:rPr lang="cs-CZ" altLang="cs-CZ" dirty="0">
                <a:solidFill>
                  <a:schemeClr val="tx1"/>
                </a:solidFill>
              </a:rPr>
              <a:t>(nutnost vhodného zúžení tématu)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Formulace hypotéz </a:t>
            </a:r>
            <a:r>
              <a:rPr lang="cs-CZ" altLang="cs-CZ" dirty="0">
                <a:solidFill>
                  <a:schemeClr val="tx1"/>
                </a:solidFill>
              </a:rPr>
              <a:t>(existují předpoklady o vztazích jevů, které zkoumáme?)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3ED7A66A-53C0-47DC-90D8-BE50293E175C}"/>
              </a:ext>
            </a:extLst>
          </p:cNvPr>
          <p:cNvSpPr/>
          <p:nvPr/>
        </p:nvSpPr>
        <p:spPr>
          <a:xfrm>
            <a:off x="1" y="1"/>
            <a:ext cx="12192000" cy="12409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A16098A-4EB5-40EF-AFF9-302ED35F8035}"/>
              </a:ext>
            </a:extLst>
          </p:cNvPr>
          <p:cNvSpPr txBox="1"/>
          <p:nvPr/>
        </p:nvSpPr>
        <p:spPr>
          <a:xfrm>
            <a:off x="460310" y="416869"/>
            <a:ext cx="112713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ETAPY VÝZKUMU PODROBNĚJI:</a:t>
            </a:r>
            <a:endParaRPr lang="cs-CZ" sz="4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74BF6FC-AC87-4F5C-85E2-A56AA1EDF8AD}"/>
              </a:ext>
            </a:extLst>
          </p:cNvPr>
          <p:cNvSpPr/>
          <p:nvPr/>
        </p:nvSpPr>
        <p:spPr>
          <a:xfrm>
            <a:off x="7937023" y="240221"/>
            <a:ext cx="4127606" cy="122015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Četba literatury, formulace problému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Šipka: dvojitá 10">
            <a:extLst>
              <a:ext uri="{FF2B5EF4-FFF2-40B4-BE49-F238E27FC236}">
                <a16:creationId xmlns:a16="http://schemas.microsoft.com/office/drawing/2014/main" id="{F677755D-0F13-4E8C-94F7-7162A2669F87}"/>
              </a:ext>
            </a:extLst>
          </p:cNvPr>
          <p:cNvSpPr/>
          <p:nvPr/>
        </p:nvSpPr>
        <p:spPr>
          <a:xfrm>
            <a:off x="0" y="211324"/>
            <a:ext cx="8196264" cy="1220153"/>
          </a:xfrm>
          <a:prstGeom prst="chevron">
            <a:avLst/>
          </a:prstGeom>
          <a:solidFill>
            <a:srgbClr val="00B0F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Ins="0" rtlCol="0" anchor="ctr"/>
          <a:lstStyle/>
          <a:p>
            <a:r>
              <a:rPr lang="cs-CZ" altLang="cs-CZ" b="1" dirty="0">
                <a:solidFill>
                  <a:schemeClr val="tx1"/>
                </a:solidFill>
              </a:rPr>
              <a:t>Formulace problému </a:t>
            </a:r>
            <a:r>
              <a:rPr lang="cs-CZ" altLang="cs-CZ" dirty="0">
                <a:solidFill>
                  <a:schemeClr val="tx1"/>
                </a:solidFill>
              </a:rPr>
              <a:t>(jen četbou zajistíme, abychom neobjevovali Ameriku)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Formulace výzkumné otázky </a:t>
            </a:r>
            <a:r>
              <a:rPr lang="cs-CZ" altLang="cs-CZ" dirty="0">
                <a:solidFill>
                  <a:schemeClr val="tx1"/>
                </a:solidFill>
              </a:rPr>
              <a:t>(nutnost vhodného zúžení tématu)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Formulace hypotéz </a:t>
            </a:r>
            <a:r>
              <a:rPr lang="cs-CZ" altLang="cs-CZ" dirty="0">
                <a:solidFill>
                  <a:schemeClr val="tx1"/>
                </a:solidFill>
              </a:rPr>
              <a:t>(existují předpoklady o vztazích jevů, které zkoumáme?)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77" name="Obrázek 76">
            <a:extLst>
              <a:ext uri="{FF2B5EF4-FFF2-40B4-BE49-F238E27FC236}">
                <a16:creationId xmlns:a16="http://schemas.microsoft.com/office/drawing/2014/main" id="{A5BEDDA5-9C6A-4F90-A2FC-D7B96E8AE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2021984"/>
            <a:ext cx="9131573" cy="435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801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1964</Words>
  <Application>Microsoft Office PowerPoint</Application>
  <PresentationFormat>Širokoúhlá obrazovka</PresentationFormat>
  <Paragraphs>370</Paragraphs>
  <Slides>41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Roboto</vt:lpstr>
      <vt:lpstr>Wingdings</vt:lpstr>
      <vt:lpstr>Motiv Office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Fučík</dc:creator>
  <cp:lastModifiedBy>Petr Fučík</cp:lastModifiedBy>
  <cp:revision>9</cp:revision>
  <dcterms:created xsi:type="dcterms:W3CDTF">2023-04-11T03:46:11Z</dcterms:created>
  <dcterms:modified xsi:type="dcterms:W3CDTF">2023-04-18T04:46:55Z</dcterms:modified>
</cp:coreProperties>
</file>