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3" r:id="rId2"/>
    <p:sldId id="303" r:id="rId3"/>
    <p:sldId id="296" r:id="rId4"/>
    <p:sldId id="324" r:id="rId5"/>
    <p:sldId id="326" r:id="rId6"/>
    <p:sldId id="325" r:id="rId7"/>
    <p:sldId id="334" r:id="rId8"/>
    <p:sldId id="321" r:id="rId9"/>
    <p:sldId id="313" r:id="rId10"/>
    <p:sldId id="314" r:id="rId11"/>
    <p:sldId id="312" r:id="rId12"/>
    <p:sldId id="323" r:id="rId13"/>
    <p:sldId id="322" r:id="rId14"/>
    <p:sldId id="284" r:id="rId15"/>
    <p:sldId id="318" r:id="rId16"/>
    <p:sldId id="290" r:id="rId17"/>
    <p:sldId id="279" r:id="rId18"/>
    <p:sldId id="336" r:id="rId19"/>
    <p:sldId id="289" r:id="rId20"/>
    <p:sldId id="283" r:id="rId21"/>
    <p:sldId id="299" r:id="rId22"/>
    <p:sldId id="281" r:id="rId23"/>
    <p:sldId id="317" r:id="rId24"/>
    <p:sldId id="287" r:id="rId25"/>
    <p:sldId id="306" r:id="rId26"/>
    <p:sldId id="282" r:id="rId27"/>
    <p:sldId id="286" r:id="rId28"/>
    <p:sldId id="298" r:id="rId29"/>
    <p:sldId id="285" r:id="rId30"/>
    <p:sldId id="294" r:id="rId31"/>
    <p:sldId id="288" r:id="rId32"/>
    <p:sldId id="280" r:id="rId33"/>
    <p:sldId id="300" r:id="rId34"/>
    <p:sldId id="293" r:id="rId35"/>
    <p:sldId id="292" r:id="rId36"/>
    <p:sldId id="319" r:id="rId37"/>
    <p:sldId id="295" r:id="rId38"/>
    <p:sldId id="311" r:id="rId39"/>
    <p:sldId id="335" r:id="rId40"/>
    <p:sldId id="310" r:id="rId41"/>
    <p:sldId id="309" r:id="rId42"/>
    <p:sldId id="330" r:id="rId43"/>
    <p:sldId id="316" r:id="rId44"/>
    <p:sldId id="315" r:id="rId45"/>
    <p:sldId id="329" r:id="rId46"/>
    <p:sldId id="328" r:id="rId47"/>
    <p:sldId id="308" r:id="rId48"/>
    <p:sldId id="337" r:id="rId49"/>
    <p:sldId id="320" r:id="rId50"/>
    <p:sldId id="305" r:id="rId51"/>
    <p:sldId id="304" r:id="rId52"/>
    <p:sldId id="332" r:id="rId53"/>
    <p:sldId id="331" r:id="rId54"/>
    <p:sldId id="302" r:id="rId55"/>
    <p:sldId id="297" r:id="rId5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p:scale>
          <a:sx n="75" d="100"/>
          <a:sy n="75" d="100"/>
        </p:scale>
        <p:origin x="2592" y="14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024F22-5B70-550F-62F9-22FB5E19B6C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F6571A9-D028-2955-0F13-BD352522C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5F4FAC2-A3DE-BA6B-8FE0-7FE8FC686E41}"/>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5" name="Zástupný symbol pro zápatí 4">
            <a:extLst>
              <a:ext uri="{FF2B5EF4-FFF2-40B4-BE49-F238E27FC236}">
                <a16:creationId xmlns:a16="http://schemas.microsoft.com/office/drawing/2014/main" id="{EEC427C0-251F-2F89-F7BE-7F7D3D7F631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2F6EC66-FE26-C854-D32A-FD7B8D0A7CF8}"/>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146918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5D199D-CD2A-76F3-5980-97518CF613B4}"/>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9463D32-8225-A895-2C2C-3E75607819F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D86F94C-5BE5-6840-29EA-D46E79BC9FBF}"/>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5" name="Zástupný symbol pro zápatí 4">
            <a:extLst>
              <a:ext uri="{FF2B5EF4-FFF2-40B4-BE49-F238E27FC236}">
                <a16:creationId xmlns:a16="http://schemas.microsoft.com/office/drawing/2014/main" id="{73D5CE0A-5780-CEF4-2F91-3A0A5827ED9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1F27F38-AAE7-D312-498E-B4F4C2760634}"/>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859174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2D45972-3E46-0728-FB2E-6A68388A025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F0ADA31-762F-BD2F-CE88-D05D035E730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AA93877-AD0C-05A0-16EF-DAC585552974}"/>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5" name="Zástupný symbol pro zápatí 4">
            <a:extLst>
              <a:ext uri="{FF2B5EF4-FFF2-40B4-BE49-F238E27FC236}">
                <a16:creationId xmlns:a16="http://schemas.microsoft.com/office/drawing/2014/main" id="{250EFABE-464A-BA1E-1A69-E34CBA49B4E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363F2C8-F6F7-39D3-8E8B-67A334E932BD}"/>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126817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CCA258-6085-6790-CE45-06090A2807F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F9449A5-7F7A-82B3-62E9-2BCEA43B53B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977F465-60CA-38B0-2147-C59150D2BF93}"/>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5" name="Zástupný symbol pro zápatí 4">
            <a:extLst>
              <a:ext uri="{FF2B5EF4-FFF2-40B4-BE49-F238E27FC236}">
                <a16:creationId xmlns:a16="http://schemas.microsoft.com/office/drawing/2014/main" id="{5AA880BF-0607-A370-F662-615AAF235BA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CD28B99-4937-1CA6-16D4-60A565B817C0}"/>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3881350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82FB98-53A1-4535-4D23-83A9E783FF70}"/>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10A710F4-DB93-2FB0-221D-3B04029E09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3E377F12-2FD2-1B57-E305-E06B43A8D14D}"/>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5" name="Zástupný symbol pro zápatí 4">
            <a:extLst>
              <a:ext uri="{FF2B5EF4-FFF2-40B4-BE49-F238E27FC236}">
                <a16:creationId xmlns:a16="http://schemas.microsoft.com/office/drawing/2014/main" id="{5B3362A3-3356-F19D-945A-A385FE11133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664E2F2-E5DD-5B59-4A36-8E871CAB88CB}"/>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92591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D4D8C0-7310-AD1B-4138-459BD33D0DC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158D85F-C6D9-EA1A-C222-2B8AB8340A3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9904674-9D4D-8FA2-8D4D-2E7ECB9B736C}"/>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AA4E4BAA-E906-9B53-3B40-901ADF765409}"/>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6" name="Zástupný symbol pro zápatí 5">
            <a:extLst>
              <a:ext uri="{FF2B5EF4-FFF2-40B4-BE49-F238E27FC236}">
                <a16:creationId xmlns:a16="http://schemas.microsoft.com/office/drawing/2014/main" id="{513ECCB2-E8E6-04DF-92FC-3A08A53A2A2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F37FE80-0236-F227-F6E2-30855CBC0059}"/>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768131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8B16F4-586A-531D-20AC-63D02F4A09C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39C6466-7976-DD56-8901-B08CB3C837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B444C3F-8C6E-E9BE-86CA-BA1302E0E9DC}"/>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8AA30A8C-22A1-6782-168B-884DC6E8A0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1E2DB96-F9FF-0FE6-2BDC-06607358D79C}"/>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A229682-40B0-424E-AD0F-3C9186AF14B2}"/>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8" name="Zástupný symbol pro zápatí 7">
            <a:extLst>
              <a:ext uri="{FF2B5EF4-FFF2-40B4-BE49-F238E27FC236}">
                <a16:creationId xmlns:a16="http://schemas.microsoft.com/office/drawing/2014/main" id="{6527C9C7-BEE6-842C-B602-9BD90D4D45D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E67F993-B851-3EA6-A112-840CC787F534}"/>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255918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01CE4C-86DB-B376-0B41-47845283E9F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798651A-4E76-76F2-00CB-58F5A9BDF18C}"/>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4" name="Zástupný symbol pro zápatí 3">
            <a:extLst>
              <a:ext uri="{FF2B5EF4-FFF2-40B4-BE49-F238E27FC236}">
                <a16:creationId xmlns:a16="http://schemas.microsoft.com/office/drawing/2014/main" id="{FA9A6352-86BC-63AD-F43F-7750529A108A}"/>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0B041B7-A93F-0BB0-CA1D-B3A6920905BA}"/>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2569986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A8D0792-072D-CC0F-FB63-E1513F992E1E}"/>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3" name="Zástupný symbol pro zápatí 2">
            <a:extLst>
              <a:ext uri="{FF2B5EF4-FFF2-40B4-BE49-F238E27FC236}">
                <a16:creationId xmlns:a16="http://schemas.microsoft.com/office/drawing/2014/main" id="{0A04C035-0772-BF1E-A09D-4BBBB944C77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780DE578-B754-DACA-349D-C772A228E145}"/>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187515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1CE498-6A56-F79C-C79B-4AE97153912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D29E8E72-15E5-8C09-7984-73B78003FB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8D67FC5-8223-48B9-A2A0-B31EDCF73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F59043B-129B-125E-996B-ABBDDBE81868}"/>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6" name="Zástupný symbol pro zápatí 5">
            <a:extLst>
              <a:ext uri="{FF2B5EF4-FFF2-40B4-BE49-F238E27FC236}">
                <a16:creationId xmlns:a16="http://schemas.microsoft.com/office/drawing/2014/main" id="{C2B1A28A-6266-AE7B-537A-8443FEAD397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6D8EA4A-9DB1-2DE0-FB6C-B04A6F63A77C}"/>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231450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7117A4-250F-1D71-D801-A1725D2CD98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B26EB1B-0D04-22BE-1918-2F6540DDAD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7AF4AE73-5103-E5BC-2A5C-3D0F8B1989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3EC55AD-676E-51C0-8DC7-CA27B521116C}"/>
              </a:ext>
            </a:extLst>
          </p:cNvPr>
          <p:cNvSpPr>
            <a:spLocks noGrp="1"/>
          </p:cNvSpPr>
          <p:nvPr>
            <p:ph type="dt" sz="half" idx="10"/>
          </p:nvPr>
        </p:nvSpPr>
        <p:spPr/>
        <p:txBody>
          <a:bodyPr/>
          <a:lstStyle/>
          <a:p>
            <a:fld id="{A7A8A719-392B-4CE7-9B2D-237BAF35282B}" type="datetimeFigureOut">
              <a:rPr lang="cs-CZ" smtClean="0"/>
              <a:t>25.04.2023</a:t>
            </a:fld>
            <a:endParaRPr lang="cs-CZ"/>
          </a:p>
        </p:txBody>
      </p:sp>
      <p:sp>
        <p:nvSpPr>
          <p:cNvPr id="6" name="Zástupný symbol pro zápatí 5">
            <a:extLst>
              <a:ext uri="{FF2B5EF4-FFF2-40B4-BE49-F238E27FC236}">
                <a16:creationId xmlns:a16="http://schemas.microsoft.com/office/drawing/2014/main" id="{F0241DB8-3302-9A91-5328-56EA38182B7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1D74266-0040-B797-6F12-8CB3E13A751A}"/>
              </a:ext>
            </a:extLst>
          </p:cNvPr>
          <p:cNvSpPr>
            <a:spLocks noGrp="1"/>
          </p:cNvSpPr>
          <p:nvPr>
            <p:ph type="sldNum" sz="quarter" idx="12"/>
          </p:nvPr>
        </p:nvSpPr>
        <p:spPr/>
        <p:txBody>
          <a:bodyPr/>
          <a:lstStyle/>
          <a:p>
            <a:fld id="{EAAAEC67-CEBD-4680-8175-DFB03CB252A4}" type="slidenum">
              <a:rPr lang="cs-CZ" smtClean="0"/>
              <a:t>‹#›</a:t>
            </a:fld>
            <a:endParaRPr lang="cs-CZ"/>
          </a:p>
        </p:txBody>
      </p:sp>
    </p:spTree>
    <p:extLst>
      <p:ext uri="{BB962C8B-B14F-4D97-AF65-F5344CB8AC3E}">
        <p14:creationId xmlns:p14="http://schemas.microsoft.com/office/powerpoint/2010/main" val="422107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7AF5552C-CB95-1390-7CE3-25A5203B0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10B5987A-38A1-08E5-81D3-C4FF49A2E2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8BC2706-399A-8820-365B-4FC0C8BAAD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8A719-392B-4CE7-9B2D-237BAF35282B}" type="datetimeFigureOut">
              <a:rPr lang="cs-CZ" smtClean="0"/>
              <a:t>25.04.2023</a:t>
            </a:fld>
            <a:endParaRPr lang="cs-CZ"/>
          </a:p>
        </p:txBody>
      </p:sp>
      <p:sp>
        <p:nvSpPr>
          <p:cNvPr id="5" name="Zástupný symbol pro zápatí 4">
            <a:extLst>
              <a:ext uri="{FF2B5EF4-FFF2-40B4-BE49-F238E27FC236}">
                <a16:creationId xmlns:a16="http://schemas.microsoft.com/office/drawing/2014/main" id="{CCB9F9F4-E682-24F4-D3F6-A960EE0108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FC6AFB4-BEB6-192F-2327-B2C672479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AEC67-CEBD-4680-8175-DFB03CB252A4}" type="slidenum">
              <a:rPr lang="cs-CZ" smtClean="0"/>
              <a:t>‹#›</a:t>
            </a:fld>
            <a:endParaRPr lang="cs-CZ"/>
          </a:p>
        </p:txBody>
      </p:sp>
    </p:spTree>
    <p:extLst>
      <p:ext uri="{BB962C8B-B14F-4D97-AF65-F5344CB8AC3E}">
        <p14:creationId xmlns:p14="http://schemas.microsoft.com/office/powerpoint/2010/main" val="268445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6.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5.png"/><Relationship Id="rId5" Type="http://schemas.microsoft.com/office/2007/relationships/hdphoto" Target="../media/hdphoto12.wdp"/><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microsoft.com/office/2007/relationships/hdphoto" Target="../media/hdphoto14.wdp"/></Relationships>
</file>

<file path=ppt/slides/_rels/slide4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soc.fss.muni.cz/osamelost" TargetMode="External"/><Relationship Id="rId7" Type="http://schemas.openxmlformats.org/officeDocument/2006/relationships/image" Target="../media/image95.png"/><Relationship Id="rId2" Type="http://schemas.openxmlformats.org/officeDocument/2006/relationships/hyperlink" Target="https://soc.fss.muni.cz/bezpecnost" TargetMode="Externa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www.promenyceskespolecnosti.cz/"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czso.cz/csu/vykazy/setreni_u_domacnosti" TargetMode="External"/><Relationship Id="rId3" Type="http://schemas.openxmlformats.org/officeDocument/2006/relationships/image" Target="../media/image97.png"/><Relationship Id="rId7" Type="http://schemas.openxmlformats.org/officeDocument/2006/relationships/hyperlink" Target="http://www.statistikaamy.cz/" TargetMode="Externa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hyperlink" Target="http://www.czso.cz/" TargetMode="External"/><Relationship Id="rId5" Type="http://schemas.openxmlformats.org/officeDocument/2006/relationships/hyperlink" Target="https://www.gesis.org/home/" TargetMode="External"/><Relationship Id="rId4" Type="http://schemas.openxmlformats.org/officeDocument/2006/relationships/hyperlink" Target="http://nesstar.soc.cas.cz/webview/" TargetMode="External"/><Relationship Id="rId9"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7" Type="http://schemas.microsoft.com/office/2007/relationships/hdphoto" Target="../media/hdphoto17.wdp"/><Relationship Id="rId2" Type="http://schemas.openxmlformats.org/officeDocument/2006/relationships/hyperlink" Target="http://nesstar.soc.cas.cz/webview/" TargetMode="Externa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hyperlink" Target="https://archiv.soc.cas.cz/images/Dokumenty/csda_nesstar_av21-17-26_0.pdf" TargetMode="External"/><Relationship Id="rId4" Type="http://schemas.microsoft.com/office/2007/relationships/hdphoto" Target="../media/hdphoto16.wdp"/></Relationships>
</file>

<file path=ppt/slides/_rels/slide53.xml.rels><?xml version="1.0" encoding="UTF-8" standalone="yes"?>
<Relationships xmlns="http://schemas.openxmlformats.org/package/2006/relationships"><Relationship Id="rId8" Type="http://schemas.openxmlformats.org/officeDocument/2006/relationships/hyperlink" Target="https://www.paqresearch.cz/" TargetMode="External"/><Relationship Id="rId3" Type="http://schemas.openxmlformats.org/officeDocument/2006/relationships/hyperlink" Target="https://www.uzis.cz/" TargetMode="External"/><Relationship Id="rId7" Type="http://schemas.openxmlformats.org/officeDocument/2006/relationships/hyperlink" Target="https://cvvm.soc.cas.cz/cz/" TargetMode="External"/><Relationship Id="rId12" Type="http://schemas.openxmlformats.org/officeDocument/2006/relationships/hyperlink" Target="https://stemmark.cz/" TargetMode="External"/><Relationship Id="rId2" Type="http://schemas.openxmlformats.org/officeDocument/2006/relationships/hyperlink" Target="https://www.msmt.cz/vzdelavani/socialni-programy/statistika" TargetMode="External"/><Relationship Id="rId1" Type="http://schemas.openxmlformats.org/officeDocument/2006/relationships/slideLayout" Target="../slideLayouts/slideLayout2.xml"/><Relationship Id="rId6" Type="http://schemas.openxmlformats.org/officeDocument/2006/relationships/hyperlink" Target="https://jaktrestame.cz/" TargetMode="External"/><Relationship Id="rId11" Type="http://schemas.openxmlformats.org/officeDocument/2006/relationships/hyperlink" Target="https://scac.cz/" TargetMode="External"/><Relationship Id="rId5" Type="http://schemas.openxmlformats.org/officeDocument/2006/relationships/hyperlink" Target="https://justice.cz/web/msp/statisticke-udaje-z-oblasti-justice" TargetMode="External"/><Relationship Id="rId10" Type="http://schemas.openxmlformats.org/officeDocument/2006/relationships/hyperlink" Target="https://www.factum.cz/" TargetMode="External"/><Relationship Id="rId4" Type="http://schemas.openxmlformats.org/officeDocument/2006/relationships/hyperlink" Target="https://data.brno.cz/" TargetMode="External"/><Relationship Id="rId9" Type="http://schemas.openxmlformats.org/officeDocument/2006/relationships/hyperlink" Target="https://www.median.eu/cs/"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www.issp.org/menu-top/home/" TargetMode="External"/><Relationship Id="rId3" Type="http://schemas.openxmlformats.org/officeDocument/2006/relationships/hyperlink" Target="http://evs.fss.muni.cz/" TargetMode="External"/><Relationship Id="rId7" Type="http://schemas.openxmlformats.org/officeDocument/2006/relationships/hyperlink" Target="http://ess.soc.cas.cz/" TargetMode="External"/><Relationship Id="rId12" Type="http://schemas.openxmlformats.org/officeDocument/2006/relationships/hyperlink" Target="https://www.csicr.cz/Prave-menu/Mezinarodni-setreni/PISA" TargetMode="External"/><Relationship Id="rId2" Type="http://schemas.openxmlformats.org/officeDocument/2006/relationships/hyperlink" Target="http://www.europeanvaluesstudy.eu/" TargetMode="External"/><Relationship Id="rId1" Type="http://schemas.openxmlformats.org/officeDocument/2006/relationships/slideLayout" Target="../slideLayouts/slideLayout2.xml"/><Relationship Id="rId6" Type="http://schemas.openxmlformats.org/officeDocument/2006/relationships/hyperlink" Target="http://www.europeansocialsurvey.org/" TargetMode="External"/><Relationship Id="rId11" Type="http://schemas.openxmlformats.org/officeDocument/2006/relationships/hyperlink" Target="http://www.oecd.org/pisa/" TargetMode="External"/><Relationship Id="rId5" Type="http://schemas.openxmlformats.org/officeDocument/2006/relationships/hyperlink" Target="https://ggp-cz.fss.muni.cz/" TargetMode="External"/><Relationship Id="rId10" Type="http://schemas.openxmlformats.org/officeDocument/2006/relationships/hyperlink" Target="http://share.cerge-ei.cz/" TargetMode="External"/><Relationship Id="rId4" Type="http://schemas.openxmlformats.org/officeDocument/2006/relationships/hyperlink" Target="http://www.ggp-i.org/" TargetMode="External"/><Relationship Id="rId9" Type="http://schemas.openxmlformats.org/officeDocument/2006/relationships/hyperlink" Target="http://www.share-project.or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ggp-i.org/sites/default/files/documents/GGS-W2_V.1.3.%20-%20Consolidated.pdf" TargetMode="External"/><Relationship Id="rId2" Type="http://schemas.openxmlformats.org/officeDocument/2006/relationships/hyperlink" Target="https://europeanvaluesstudy.eu/methodology-data-documentation/survey-2017/full-release-evs2017/documentation-survey-201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5" name="Freeform: Shape 1034">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0" name="Freeform: Shape 1036">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8" name="Picture 4" descr="Obsah obrázku osoba, strom, venku, stojící&#10;&#10;Popis byl vytvořen automaticky">
            <a:extLst>
              <a:ext uri="{FF2B5EF4-FFF2-40B4-BE49-F238E27FC236}">
                <a16:creationId xmlns:a16="http://schemas.microsoft.com/office/drawing/2014/main" id="{ACC38ACA-03B2-A65D-6974-C3FF22CD8A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1" r="-1" b="-1"/>
          <a:stretch/>
        </p:blipFill>
        <p:spPr bwMode="auto">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1031" name="Freeform: Shape 1038">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ovéPole 4">
            <a:extLst>
              <a:ext uri="{FF2B5EF4-FFF2-40B4-BE49-F238E27FC236}">
                <a16:creationId xmlns:a16="http://schemas.microsoft.com/office/drawing/2014/main" id="{F6AFFA28-EED4-B06C-2AF5-AD13952819D7}"/>
              </a:ext>
            </a:extLst>
          </p:cNvPr>
          <p:cNvSpPr txBox="1"/>
          <p:nvPr/>
        </p:nvSpPr>
        <p:spPr>
          <a:xfrm>
            <a:off x="248844" y="446831"/>
            <a:ext cx="2293257" cy="1938992"/>
          </a:xfrm>
          <a:prstGeom prst="rect">
            <a:avLst/>
          </a:prstGeom>
          <a:noFill/>
        </p:spPr>
        <p:txBody>
          <a:bodyPr wrap="square">
            <a:spAutoFit/>
          </a:bodyPr>
          <a:lstStyle/>
          <a:p>
            <a:r>
              <a:rPr lang="cs-CZ" sz="2400" dirty="0">
                <a:latin typeface="Arial Black" panose="020B0A04020102020204" pitchFamily="34" charset="0"/>
              </a:rPr>
              <a:t>PŘÍPRAVA </a:t>
            </a:r>
          </a:p>
          <a:p>
            <a:r>
              <a:rPr lang="cs-CZ" sz="2400" dirty="0">
                <a:latin typeface="Arial Black" panose="020B0A04020102020204" pitchFamily="34" charset="0"/>
              </a:rPr>
              <a:t>DOTAZNÍKU</a:t>
            </a:r>
          </a:p>
          <a:p>
            <a:endParaRPr lang="cs-CZ" sz="2400" dirty="0">
              <a:latin typeface="Arial Black" panose="020B0A04020102020204" pitchFamily="34" charset="0"/>
            </a:endParaRPr>
          </a:p>
          <a:p>
            <a:r>
              <a:rPr lang="cs-CZ" sz="2400" dirty="0">
                <a:latin typeface="Arial Black" panose="020B0A04020102020204" pitchFamily="34" charset="0"/>
              </a:rPr>
              <a:t>OTÁZKY </a:t>
            </a:r>
          </a:p>
          <a:p>
            <a:r>
              <a:rPr lang="cs-CZ" sz="2400" dirty="0">
                <a:latin typeface="Arial Black" panose="020B0A04020102020204" pitchFamily="34" charset="0"/>
              </a:rPr>
              <a:t>NA FAKTA</a:t>
            </a:r>
          </a:p>
        </p:txBody>
      </p:sp>
      <p:sp>
        <p:nvSpPr>
          <p:cNvPr id="7" name="TextovéPole 6">
            <a:extLst>
              <a:ext uri="{FF2B5EF4-FFF2-40B4-BE49-F238E27FC236}">
                <a16:creationId xmlns:a16="http://schemas.microsoft.com/office/drawing/2014/main" id="{7B1DECD3-B552-AB5F-5E22-A866B8576EBD}"/>
              </a:ext>
            </a:extLst>
          </p:cNvPr>
          <p:cNvSpPr txBox="1"/>
          <p:nvPr/>
        </p:nvSpPr>
        <p:spPr>
          <a:xfrm>
            <a:off x="205594" y="5528846"/>
            <a:ext cx="3589111" cy="954107"/>
          </a:xfrm>
          <a:prstGeom prst="rect">
            <a:avLst/>
          </a:prstGeom>
          <a:noFill/>
        </p:spPr>
        <p:txBody>
          <a:bodyPr wrap="square">
            <a:spAutoFit/>
          </a:bodyPr>
          <a:lstStyle/>
          <a:p>
            <a:r>
              <a:rPr lang="cs-CZ" sz="2000" dirty="0">
                <a:latin typeface="Arial Black" panose="020B0A04020102020204" pitchFamily="34" charset="0"/>
              </a:rPr>
              <a:t>Petr Fučík</a:t>
            </a:r>
          </a:p>
          <a:p>
            <a:r>
              <a:rPr lang="cs-CZ" sz="1800" b="1" dirty="0">
                <a:latin typeface="Arial" panose="020B0604020202020204" pitchFamily="34" charset="0"/>
                <a:cs typeface="Arial" panose="020B0604020202020204" pitchFamily="34" charset="0"/>
              </a:rPr>
              <a:t>SOC 1006 METODOLOGIE SOCIÁLNÍCH VĚD TÝDEN 11 </a:t>
            </a:r>
          </a:p>
        </p:txBody>
      </p:sp>
    </p:spTree>
    <p:extLst>
      <p:ext uri="{BB962C8B-B14F-4D97-AF65-F5344CB8AC3E}">
        <p14:creationId xmlns:p14="http://schemas.microsoft.com/office/powerpoint/2010/main" val="34970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13B7505-CA00-2F16-0A82-67F113DD18C1}"/>
              </a:ext>
            </a:extLst>
          </p:cNvPr>
          <p:cNvPicPr>
            <a:picLocks noChangeAspect="1"/>
          </p:cNvPicPr>
          <p:nvPr/>
        </p:nvPicPr>
        <p:blipFill>
          <a:blip r:embed="rId2"/>
          <a:stretch>
            <a:fillRect/>
          </a:stretch>
        </p:blipFill>
        <p:spPr>
          <a:xfrm>
            <a:off x="632527" y="1117600"/>
            <a:ext cx="4814290" cy="5243286"/>
          </a:xfrm>
          <a:prstGeom prst="rect">
            <a:avLst/>
          </a:prstGeom>
        </p:spPr>
      </p:pic>
      <p:pic>
        <p:nvPicPr>
          <p:cNvPr id="7" name="Obrázek 6">
            <a:extLst>
              <a:ext uri="{FF2B5EF4-FFF2-40B4-BE49-F238E27FC236}">
                <a16:creationId xmlns:a16="http://schemas.microsoft.com/office/drawing/2014/main" id="{20BE11C2-329C-1D85-41DD-F2B9CBAE0413}"/>
              </a:ext>
            </a:extLst>
          </p:cNvPr>
          <p:cNvPicPr>
            <a:picLocks noChangeAspect="1"/>
          </p:cNvPicPr>
          <p:nvPr/>
        </p:nvPicPr>
        <p:blipFill>
          <a:blip r:embed="rId3"/>
          <a:stretch>
            <a:fillRect/>
          </a:stretch>
        </p:blipFill>
        <p:spPr>
          <a:xfrm>
            <a:off x="5614208" y="1117600"/>
            <a:ext cx="6084306" cy="5269361"/>
          </a:xfrm>
          <a:prstGeom prst="rect">
            <a:avLst/>
          </a:prstGeom>
        </p:spPr>
      </p:pic>
      <p:pic>
        <p:nvPicPr>
          <p:cNvPr id="9" name="Obrázek 8">
            <a:extLst>
              <a:ext uri="{FF2B5EF4-FFF2-40B4-BE49-F238E27FC236}">
                <a16:creationId xmlns:a16="http://schemas.microsoft.com/office/drawing/2014/main" id="{2DFE3685-AF52-AB28-3FDC-4B1C2830229B}"/>
              </a:ext>
            </a:extLst>
          </p:cNvPr>
          <p:cNvPicPr>
            <a:picLocks noChangeAspect="1"/>
          </p:cNvPicPr>
          <p:nvPr/>
        </p:nvPicPr>
        <p:blipFill>
          <a:blip r:embed="rId4"/>
          <a:stretch>
            <a:fillRect/>
          </a:stretch>
        </p:blipFill>
        <p:spPr>
          <a:xfrm>
            <a:off x="5849257" y="185090"/>
            <a:ext cx="5355771" cy="787854"/>
          </a:xfrm>
          <a:prstGeom prst="rect">
            <a:avLst/>
          </a:prstGeom>
        </p:spPr>
      </p:pic>
      <p:sp>
        <p:nvSpPr>
          <p:cNvPr id="10" name="TextovéPole 9">
            <a:extLst>
              <a:ext uri="{FF2B5EF4-FFF2-40B4-BE49-F238E27FC236}">
                <a16:creationId xmlns:a16="http://schemas.microsoft.com/office/drawing/2014/main" id="{7CC5252E-C344-A840-DCDF-30C706BDB582}"/>
              </a:ext>
            </a:extLst>
          </p:cNvPr>
          <p:cNvSpPr txBox="1"/>
          <p:nvPr/>
        </p:nvSpPr>
        <p:spPr>
          <a:xfrm>
            <a:off x="632527" y="256856"/>
            <a:ext cx="4907947" cy="646331"/>
          </a:xfrm>
          <a:prstGeom prst="rect">
            <a:avLst/>
          </a:prstGeom>
          <a:noFill/>
        </p:spPr>
        <p:txBody>
          <a:bodyPr wrap="none" rtlCol="0">
            <a:spAutoFit/>
          </a:bodyPr>
          <a:lstStyle/>
          <a:p>
            <a:r>
              <a:rPr lang="cs-CZ" b="1" dirty="0"/>
              <a:t>„HOUSEHOLD GRID“</a:t>
            </a:r>
          </a:p>
          <a:p>
            <a:r>
              <a:rPr lang="cs-CZ" b="1" dirty="0"/>
              <a:t>Snaha jednoduše zachytit uspořádání domácnosti</a:t>
            </a:r>
          </a:p>
        </p:txBody>
      </p:sp>
    </p:spTree>
    <p:extLst>
      <p:ext uri="{BB962C8B-B14F-4D97-AF65-F5344CB8AC3E}">
        <p14:creationId xmlns:p14="http://schemas.microsoft.com/office/powerpoint/2010/main" val="129168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8503CD2-846E-9B79-5B73-08D5F48E02FB}"/>
              </a:ext>
            </a:extLst>
          </p:cNvPr>
          <p:cNvPicPr>
            <a:picLocks noChangeAspect="1"/>
          </p:cNvPicPr>
          <p:nvPr/>
        </p:nvPicPr>
        <p:blipFill>
          <a:blip r:embed="rId2">
            <a:duotone>
              <a:prstClr val="black"/>
              <a:srgbClr val="D9C3A5">
                <a:tint val="50000"/>
                <a:satMod val="180000"/>
              </a:srgbClr>
            </a:duotone>
          </a:blip>
          <a:stretch>
            <a:fillRect/>
          </a:stretch>
        </p:blipFill>
        <p:spPr>
          <a:xfrm>
            <a:off x="841828" y="93120"/>
            <a:ext cx="4117293" cy="6789813"/>
          </a:xfrm>
          <a:prstGeom prst="rect">
            <a:avLst/>
          </a:prstGeom>
        </p:spPr>
      </p:pic>
      <p:pic>
        <p:nvPicPr>
          <p:cNvPr id="7" name="Obrázek 6">
            <a:extLst>
              <a:ext uri="{FF2B5EF4-FFF2-40B4-BE49-F238E27FC236}">
                <a16:creationId xmlns:a16="http://schemas.microsoft.com/office/drawing/2014/main" id="{DEE0F060-E524-FF94-0E3D-9A1B9B939485}"/>
              </a:ext>
            </a:extLst>
          </p:cNvPr>
          <p:cNvPicPr>
            <a:picLocks noChangeAspect="1"/>
          </p:cNvPicPr>
          <p:nvPr/>
        </p:nvPicPr>
        <p:blipFill>
          <a:blip r:embed="rId3">
            <a:duotone>
              <a:prstClr val="black"/>
              <a:schemeClr val="accent6">
                <a:tint val="45000"/>
                <a:satMod val="400000"/>
              </a:schemeClr>
            </a:duotone>
          </a:blip>
          <a:stretch>
            <a:fillRect/>
          </a:stretch>
        </p:blipFill>
        <p:spPr>
          <a:xfrm>
            <a:off x="7345513" y="3702964"/>
            <a:ext cx="4117294" cy="2284203"/>
          </a:xfrm>
          <a:prstGeom prst="rect">
            <a:avLst/>
          </a:prstGeom>
        </p:spPr>
      </p:pic>
      <p:pic>
        <p:nvPicPr>
          <p:cNvPr id="9" name="Obrázek 8">
            <a:extLst>
              <a:ext uri="{FF2B5EF4-FFF2-40B4-BE49-F238E27FC236}">
                <a16:creationId xmlns:a16="http://schemas.microsoft.com/office/drawing/2014/main" id="{B0C8DC3D-C903-86D8-1A6C-DAD34DE632DA}"/>
              </a:ext>
            </a:extLst>
          </p:cNvPr>
          <p:cNvPicPr>
            <a:picLocks noChangeAspect="1"/>
          </p:cNvPicPr>
          <p:nvPr/>
        </p:nvPicPr>
        <p:blipFill>
          <a:blip r:embed="rId4">
            <a:duotone>
              <a:prstClr val="black"/>
              <a:schemeClr val="accent6">
                <a:tint val="45000"/>
                <a:satMod val="400000"/>
              </a:schemeClr>
            </a:duotone>
          </a:blip>
          <a:stretch>
            <a:fillRect/>
          </a:stretch>
        </p:blipFill>
        <p:spPr>
          <a:xfrm>
            <a:off x="7337924" y="2540923"/>
            <a:ext cx="4124883" cy="947103"/>
          </a:xfrm>
          <a:prstGeom prst="rect">
            <a:avLst/>
          </a:prstGeom>
        </p:spPr>
      </p:pic>
      <p:sp>
        <p:nvSpPr>
          <p:cNvPr id="10" name="TextovéPole 9">
            <a:extLst>
              <a:ext uri="{FF2B5EF4-FFF2-40B4-BE49-F238E27FC236}">
                <a16:creationId xmlns:a16="http://schemas.microsoft.com/office/drawing/2014/main" id="{57B2E598-7D77-6E6B-445B-A032FC69280F}"/>
              </a:ext>
            </a:extLst>
          </p:cNvPr>
          <p:cNvSpPr txBox="1"/>
          <p:nvPr/>
        </p:nvSpPr>
        <p:spPr>
          <a:xfrm>
            <a:off x="5415489" y="162513"/>
            <a:ext cx="4907947" cy="646331"/>
          </a:xfrm>
          <a:prstGeom prst="rect">
            <a:avLst/>
          </a:prstGeom>
          <a:noFill/>
        </p:spPr>
        <p:txBody>
          <a:bodyPr wrap="none" rtlCol="0">
            <a:spAutoFit/>
          </a:bodyPr>
          <a:lstStyle/>
          <a:p>
            <a:r>
              <a:rPr lang="cs-CZ" b="1" dirty="0"/>
              <a:t>„HOUSEHOLD GRID“</a:t>
            </a:r>
          </a:p>
          <a:p>
            <a:r>
              <a:rPr lang="cs-CZ" b="1" dirty="0"/>
              <a:t>Snaha jednoduše zachytit uspořádání domácnosti</a:t>
            </a:r>
          </a:p>
        </p:txBody>
      </p:sp>
      <p:sp>
        <p:nvSpPr>
          <p:cNvPr id="11" name="TextovéPole 10">
            <a:extLst>
              <a:ext uri="{FF2B5EF4-FFF2-40B4-BE49-F238E27FC236}">
                <a16:creationId xmlns:a16="http://schemas.microsoft.com/office/drawing/2014/main" id="{629839B7-794C-E894-6837-E9A5059FE5B9}"/>
              </a:ext>
            </a:extLst>
          </p:cNvPr>
          <p:cNvSpPr txBox="1"/>
          <p:nvPr/>
        </p:nvSpPr>
        <p:spPr>
          <a:xfrm>
            <a:off x="7232881" y="1956653"/>
            <a:ext cx="2460171" cy="369332"/>
          </a:xfrm>
          <a:prstGeom prst="rect">
            <a:avLst/>
          </a:prstGeom>
          <a:noFill/>
        </p:spPr>
        <p:txBody>
          <a:bodyPr wrap="square" rtlCol="0">
            <a:spAutoFit/>
          </a:bodyPr>
          <a:lstStyle/>
          <a:p>
            <a:r>
              <a:rPr lang="cs-CZ" dirty="0"/>
              <a:t>Jednoduché doplnění:</a:t>
            </a:r>
          </a:p>
        </p:txBody>
      </p:sp>
    </p:spTree>
    <p:extLst>
      <p:ext uri="{BB962C8B-B14F-4D97-AF65-F5344CB8AC3E}">
        <p14:creationId xmlns:p14="http://schemas.microsoft.com/office/powerpoint/2010/main" val="104380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67EB350-76C1-88CD-1007-5957CE11AE6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3932975" y="114153"/>
            <a:ext cx="6829369" cy="6478962"/>
          </a:xfrm>
          <a:prstGeom prst="rect">
            <a:avLst/>
          </a:prstGeom>
        </p:spPr>
      </p:pic>
      <p:sp>
        <p:nvSpPr>
          <p:cNvPr id="6" name="TextovéPole 5">
            <a:extLst>
              <a:ext uri="{FF2B5EF4-FFF2-40B4-BE49-F238E27FC236}">
                <a16:creationId xmlns:a16="http://schemas.microsoft.com/office/drawing/2014/main" id="{99100654-6FBD-EDBC-C72A-3F02BC8E469D}"/>
              </a:ext>
            </a:extLst>
          </p:cNvPr>
          <p:cNvSpPr txBox="1"/>
          <p:nvPr/>
        </p:nvSpPr>
        <p:spPr>
          <a:xfrm>
            <a:off x="778175" y="5590856"/>
            <a:ext cx="4907947" cy="646331"/>
          </a:xfrm>
          <a:prstGeom prst="rect">
            <a:avLst/>
          </a:prstGeom>
          <a:noFill/>
        </p:spPr>
        <p:txBody>
          <a:bodyPr wrap="none" rtlCol="0">
            <a:spAutoFit/>
          </a:bodyPr>
          <a:lstStyle/>
          <a:p>
            <a:r>
              <a:rPr lang="cs-CZ" b="1" dirty="0"/>
              <a:t>„HOUSEHOLD GRID“</a:t>
            </a:r>
          </a:p>
          <a:p>
            <a:r>
              <a:rPr lang="cs-CZ" b="1" dirty="0"/>
              <a:t>Snaha jednoduše zachytit uspořádání domácnosti</a:t>
            </a:r>
          </a:p>
        </p:txBody>
      </p:sp>
    </p:spTree>
    <p:extLst>
      <p:ext uri="{BB962C8B-B14F-4D97-AF65-F5344CB8AC3E}">
        <p14:creationId xmlns:p14="http://schemas.microsoft.com/office/powerpoint/2010/main" val="1037035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535B752-77AA-58DE-3B7A-B2E10C7F4C2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366699" y="312057"/>
            <a:ext cx="5573828" cy="6233886"/>
          </a:xfrm>
          <a:prstGeom prst="rect">
            <a:avLst/>
          </a:prstGeom>
        </p:spPr>
      </p:pic>
      <p:sp>
        <p:nvSpPr>
          <p:cNvPr id="6" name="TextovéPole 5">
            <a:extLst>
              <a:ext uri="{FF2B5EF4-FFF2-40B4-BE49-F238E27FC236}">
                <a16:creationId xmlns:a16="http://schemas.microsoft.com/office/drawing/2014/main" id="{B4E9B288-E69F-B5AD-A751-F3CD38D4F4C1}"/>
              </a:ext>
            </a:extLst>
          </p:cNvPr>
          <p:cNvSpPr txBox="1"/>
          <p:nvPr/>
        </p:nvSpPr>
        <p:spPr>
          <a:xfrm>
            <a:off x="6700003" y="561656"/>
            <a:ext cx="4907947" cy="646331"/>
          </a:xfrm>
          <a:prstGeom prst="rect">
            <a:avLst/>
          </a:prstGeom>
          <a:noFill/>
        </p:spPr>
        <p:txBody>
          <a:bodyPr wrap="none" rtlCol="0">
            <a:spAutoFit/>
          </a:bodyPr>
          <a:lstStyle/>
          <a:p>
            <a:r>
              <a:rPr lang="cs-CZ" b="1" dirty="0"/>
              <a:t>„HOUSEHOLD GRID“</a:t>
            </a:r>
          </a:p>
          <a:p>
            <a:r>
              <a:rPr lang="cs-CZ" b="1" dirty="0"/>
              <a:t>Snaha jednoduše zachytit uspořádání domácnosti</a:t>
            </a:r>
          </a:p>
        </p:txBody>
      </p:sp>
    </p:spTree>
    <p:extLst>
      <p:ext uri="{BB962C8B-B14F-4D97-AF65-F5344CB8AC3E}">
        <p14:creationId xmlns:p14="http://schemas.microsoft.com/office/powerpoint/2010/main" val="1523829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C4BA808-2F07-90C4-3BC6-9458220BBE44}"/>
              </a:ext>
            </a:extLst>
          </p:cNvPr>
          <p:cNvPicPr>
            <a:picLocks noChangeAspect="1"/>
          </p:cNvPicPr>
          <p:nvPr/>
        </p:nvPicPr>
        <p:blipFill>
          <a:blip r:embed="rId2">
            <a:duotone>
              <a:prstClr val="black"/>
              <a:srgbClr val="D9C3A5">
                <a:tint val="50000"/>
                <a:satMod val="180000"/>
              </a:srgbClr>
            </a:duotone>
          </a:blip>
          <a:stretch>
            <a:fillRect/>
          </a:stretch>
        </p:blipFill>
        <p:spPr>
          <a:xfrm>
            <a:off x="555398" y="288749"/>
            <a:ext cx="4466545" cy="1271291"/>
          </a:xfrm>
          <a:prstGeom prst="rect">
            <a:avLst/>
          </a:prstGeom>
        </p:spPr>
      </p:pic>
      <p:pic>
        <p:nvPicPr>
          <p:cNvPr id="2" name="Obrázek 1">
            <a:extLst>
              <a:ext uri="{FF2B5EF4-FFF2-40B4-BE49-F238E27FC236}">
                <a16:creationId xmlns:a16="http://schemas.microsoft.com/office/drawing/2014/main" id="{54FE3EAA-00F5-E99E-D4E5-21BE206B754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7821168" y="1123416"/>
            <a:ext cx="3815434" cy="4325483"/>
          </a:xfrm>
          <a:prstGeom prst="rect">
            <a:avLst/>
          </a:prstGeom>
        </p:spPr>
      </p:pic>
      <p:pic>
        <p:nvPicPr>
          <p:cNvPr id="4" name="Obrázek 3">
            <a:extLst>
              <a:ext uri="{FF2B5EF4-FFF2-40B4-BE49-F238E27FC236}">
                <a16:creationId xmlns:a16="http://schemas.microsoft.com/office/drawing/2014/main" id="{0834C6A3-FF9B-8A99-3C12-F2078EBC272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678770" y="4701338"/>
            <a:ext cx="5978525" cy="1998128"/>
          </a:xfrm>
          <a:prstGeom prst="rect">
            <a:avLst/>
          </a:prstGeom>
        </p:spPr>
      </p:pic>
      <p:pic>
        <p:nvPicPr>
          <p:cNvPr id="7" name="Obrázek 6">
            <a:extLst>
              <a:ext uri="{FF2B5EF4-FFF2-40B4-BE49-F238E27FC236}">
                <a16:creationId xmlns:a16="http://schemas.microsoft.com/office/drawing/2014/main" id="{80FDA21B-87D1-2809-4503-E8B5E97930EF}"/>
              </a:ext>
            </a:extLst>
          </p:cNvPr>
          <p:cNvPicPr>
            <a:picLocks noChangeAspect="1"/>
          </p:cNvPicPr>
          <p:nvPr/>
        </p:nvPicPr>
        <p:blipFill>
          <a:blip r:embed="rId7"/>
          <a:stretch>
            <a:fillRect/>
          </a:stretch>
        </p:blipFill>
        <p:spPr>
          <a:xfrm>
            <a:off x="931863" y="1859241"/>
            <a:ext cx="5725432" cy="2412268"/>
          </a:xfrm>
          <a:prstGeom prst="rect">
            <a:avLst/>
          </a:prstGeom>
        </p:spPr>
      </p:pic>
      <p:sp>
        <p:nvSpPr>
          <p:cNvPr id="8" name="TextovéPole 7">
            <a:extLst>
              <a:ext uri="{FF2B5EF4-FFF2-40B4-BE49-F238E27FC236}">
                <a16:creationId xmlns:a16="http://schemas.microsoft.com/office/drawing/2014/main" id="{0ECEFF3D-78C8-4C09-6A90-82D7B0EE6EB8}"/>
              </a:ext>
            </a:extLst>
          </p:cNvPr>
          <p:cNvSpPr txBox="1"/>
          <p:nvPr/>
        </p:nvSpPr>
        <p:spPr>
          <a:xfrm>
            <a:off x="6554860" y="288749"/>
            <a:ext cx="2973250" cy="369332"/>
          </a:xfrm>
          <a:prstGeom prst="rect">
            <a:avLst/>
          </a:prstGeom>
          <a:noFill/>
        </p:spPr>
        <p:txBody>
          <a:bodyPr wrap="none" rtlCol="0">
            <a:spAutoFit/>
          </a:bodyPr>
          <a:lstStyle/>
          <a:p>
            <a:r>
              <a:rPr lang="cs-CZ" b="1" dirty="0"/>
              <a:t>Zaměstnání – příklady otázek</a:t>
            </a:r>
          </a:p>
        </p:txBody>
      </p:sp>
    </p:spTree>
    <p:extLst>
      <p:ext uri="{BB962C8B-B14F-4D97-AF65-F5344CB8AC3E}">
        <p14:creationId xmlns:p14="http://schemas.microsoft.com/office/powerpoint/2010/main" val="730115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E5227AD-F1BF-EB63-7D5D-FDDD02D4BE0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483247" y="148358"/>
            <a:ext cx="4351856" cy="2857500"/>
          </a:xfrm>
          <a:prstGeom prst="rect">
            <a:avLst/>
          </a:prstGeom>
        </p:spPr>
      </p:pic>
      <p:pic>
        <p:nvPicPr>
          <p:cNvPr id="7" name="Obrázek 6">
            <a:extLst>
              <a:ext uri="{FF2B5EF4-FFF2-40B4-BE49-F238E27FC236}">
                <a16:creationId xmlns:a16="http://schemas.microsoft.com/office/drawing/2014/main" id="{50998910-6FD8-6BDE-E552-37DB5466180F}"/>
              </a:ext>
            </a:extLst>
          </p:cNvPr>
          <p:cNvPicPr>
            <a:picLocks noChangeAspect="1"/>
          </p:cNvPicPr>
          <p:nvPr/>
        </p:nvPicPr>
        <p:blipFill>
          <a:blip r:embed="rId4">
            <a:duotone>
              <a:prstClr val="black"/>
              <a:srgbClr val="D9C3A5">
                <a:tint val="50000"/>
                <a:satMod val="180000"/>
              </a:srgbClr>
            </a:duotone>
          </a:blip>
          <a:stretch>
            <a:fillRect/>
          </a:stretch>
        </p:blipFill>
        <p:spPr>
          <a:xfrm>
            <a:off x="145143" y="4470400"/>
            <a:ext cx="5700286" cy="2291669"/>
          </a:xfrm>
          <a:prstGeom prst="rect">
            <a:avLst/>
          </a:prstGeom>
        </p:spPr>
      </p:pic>
      <p:pic>
        <p:nvPicPr>
          <p:cNvPr id="9" name="Obrázek 8">
            <a:extLst>
              <a:ext uri="{FF2B5EF4-FFF2-40B4-BE49-F238E27FC236}">
                <a16:creationId xmlns:a16="http://schemas.microsoft.com/office/drawing/2014/main" id="{77FBAD17-CDE4-BBF7-935A-B3D894E0DB51}"/>
              </a:ext>
            </a:extLst>
          </p:cNvPr>
          <p:cNvPicPr>
            <a:picLocks noChangeAspect="1"/>
          </p:cNvPicPr>
          <p:nvPr/>
        </p:nvPicPr>
        <p:blipFill>
          <a:blip r:embed="rId5"/>
          <a:stretch>
            <a:fillRect/>
          </a:stretch>
        </p:blipFill>
        <p:spPr>
          <a:xfrm>
            <a:off x="5987143" y="148358"/>
            <a:ext cx="5968642" cy="6288727"/>
          </a:xfrm>
          <a:prstGeom prst="rect">
            <a:avLst/>
          </a:prstGeom>
        </p:spPr>
      </p:pic>
      <p:pic>
        <p:nvPicPr>
          <p:cNvPr id="11" name="Obrázek 10">
            <a:extLst>
              <a:ext uri="{FF2B5EF4-FFF2-40B4-BE49-F238E27FC236}">
                <a16:creationId xmlns:a16="http://schemas.microsoft.com/office/drawing/2014/main" id="{D8E4EECD-BDAA-CF59-97EC-65532A7BE77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483247" y="3413842"/>
            <a:ext cx="4606245" cy="880229"/>
          </a:xfrm>
          <a:prstGeom prst="rect">
            <a:avLst/>
          </a:prstGeom>
        </p:spPr>
      </p:pic>
      <p:sp>
        <p:nvSpPr>
          <p:cNvPr id="13" name="TextovéPole 12">
            <a:extLst>
              <a:ext uri="{FF2B5EF4-FFF2-40B4-BE49-F238E27FC236}">
                <a16:creationId xmlns:a16="http://schemas.microsoft.com/office/drawing/2014/main" id="{C05E3898-1C82-965C-8451-2323F55DD895}"/>
              </a:ext>
            </a:extLst>
          </p:cNvPr>
          <p:cNvSpPr txBox="1"/>
          <p:nvPr/>
        </p:nvSpPr>
        <p:spPr>
          <a:xfrm>
            <a:off x="8178800" y="148358"/>
            <a:ext cx="6096000" cy="369332"/>
          </a:xfrm>
          <a:prstGeom prst="rect">
            <a:avLst/>
          </a:prstGeom>
          <a:noFill/>
        </p:spPr>
        <p:txBody>
          <a:bodyPr wrap="square">
            <a:spAutoFit/>
          </a:bodyPr>
          <a:lstStyle/>
          <a:p>
            <a:r>
              <a:rPr lang="cs-CZ" b="1" dirty="0"/>
              <a:t>Partnerství – příklady otázek</a:t>
            </a:r>
          </a:p>
        </p:txBody>
      </p:sp>
    </p:spTree>
    <p:extLst>
      <p:ext uri="{BB962C8B-B14F-4D97-AF65-F5344CB8AC3E}">
        <p14:creationId xmlns:p14="http://schemas.microsoft.com/office/powerpoint/2010/main" val="153272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7180811A-EE6B-696B-AE8E-BA4F4ACEEF45}"/>
              </a:ext>
            </a:extLst>
          </p:cNvPr>
          <p:cNvPicPr>
            <a:picLocks noChangeAspect="1"/>
          </p:cNvPicPr>
          <p:nvPr/>
        </p:nvPicPr>
        <p:blipFill>
          <a:blip r:embed="rId2">
            <a:duotone>
              <a:prstClr val="black"/>
              <a:schemeClr val="accent3">
                <a:tint val="45000"/>
                <a:satMod val="400000"/>
              </a:schemeClr>
            </a:duotone>
          </a:blip>
          <a:stretch>
            <a:fillRect/>
          </a:stretch>
        </p:blipFill>
        <p:spPr>
          <a:xfrm>
            <a:off x="6888511" y="291573"/>
            <a:ext cx="5064206" cy="4069970"/>
          </a:xfrm>
          <a:prstGeom prst="rect">
            <a:avLst/>
          </a:prstGeom>
        </p:spPr>
      </p:pic>
      <p:pic>
        <p:nvPicPr>
          <p:cNvPr id="5" name="Obrázek 4">
            <a:extLst>
              <a:ext uri="{FF2B5EF4-FFF2-40B4-BE49-F238E27FC236}">
                <a16:creationId xmlns:a16="http://schemas.microsoft.com/office/drawing/2014/main" id="{722B9A76-B140-F698-61B6-B7C34018755E}"/>
              </a:ext>
            </a:extLst>
          </p:cNvPr>
          <p:cNvPicPr>
            <a:picLocks noChangeAspect="1"/>
          </p:cNvPicPr>
          <p:nvPr/>
        </p:nvPicPr>
        <p:blipFill>
          <a:blip r:embed="rId3"/>
          <a:stretch>
            <a:fillRect/>
          </a:stretch>
        </p:blipFill>
        <p:spPr>
          <a:xfrm>
            <a:off x="159455" y="291573"/>
            <a:ext cx="6597249" cy="4012392"/>
          </a:xfrm>
          <a:prstGeom prst="rect">
            <a:avLst/>
          </a:prstGeom>
        </p:spPr>
      </p:pic>
      <p:pic>
        <p:nvPicPr>
          <p:cNvPr id="7" name="Obrázek 6">
            <a:extLst>
              <a:ext uri="{FF2B5EF4-FFF2-40B4-BE49-F238E27FC236}">
                <a16:creationId xmlns:a16="http://schemas.microsoft.com/office/drawing/2014/main" id="{08F98209-70F9-2C64-6EA5-4561B3E8DF8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4178757" y="3066116"/>
            <a:ext cx="3444872" cy="3312911"/>
          </a:xfrm>
          <a:prstGeom prst="rect">
            <a:avLst/>
          </a:prstGeom>
          <a:ln>
            <a:noFill/>
          </a:ln>
          <a:effectLst>
            <a:outerShdw blurRad="190500" algn="tl" rotWithShape="0">
              <a:srgbClr val="000000">
                <a:alpha val="70000"/>
              </a:srgbClr>
            </a:outerShdw>
          </a:effectLst>
        </p:spPr>
      </p:pic>
      <p:sp>
        <p:nvSpPr>
          <p:cNvPr id="11" name="TextovéPole 10">
            <a:extLst>
              <a:ext uri="{FF2B5EF4-FFF2-40B4-BE49-F238E27FC236}">
                <a16:creationId xmlns:a16="http://schemas.microsoft.com/office/drawing/2014/main" id="{7CD2CAF4-1A34-9D8C-64D8-5401C0EF5257}"/>
              </a:ext>
            </a:extLst>
          </p:cNvPr>
          <p:cNvSpPr txBox="1"/>
          <p:nvPr/>
        </p:nvSpPr>
        <p:spPr>
          <a:xfrm>
            <a:off x="410079" y="5377934"/>
            <a:ext cx="6096000" cy="369332"/>
          </a:xfrm>
          <a:prstGeom prst="rect">
            <a:avLst/>
          </a:prstGeom>
          <a:noFill/>
        </p:spPr>
        <p:txBody>
          <a:bodyPr wrap="square">
            <a:spAutoFit/>
          </a:bodyPr>
          <a:lstStyle/>
          <a:p>
            <a:r>
              <a:rPr lang="cs-CZ" b="1" dirty="0"/>
              <a:t>Příjem – příklady otázek</a:t>
            </a:r>
          </a:p>
        </p:txBody>
      </p:sp>
    </p:spTree>
    <p:extLst>
      <p:ext uri="{BB962C8B-B14F-4D97-AF65-F5344CB8AC3E}">
        <p14:creationId xmlns:p14="http://schemas.microsoft.com/office/powerpoint/2010/main" val="2151793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40EC7F7-A5D3-0D40-6666-67E14F0A9C32}"/>
              </a:ext>
            </a:extLst>
          </p:cNvPr>
          <p:cNvPicPr>
            <a:picLocks noChangeAspect="1"/>
          </p:cNvPicPr>
          <p:nvPr/>
        </p:nvPicPr>
        <p:blipFill>
          <a:blip r:embed="rId2"/>
          <a:stretch>
            <a:fillRect/>
          </a:stretch>
        </p:blipFill>
        <p:spPr>
          <a:xfrm>
            <a:off x="925717" y="932328"/>
            <a:ext cx="4183242" cy="5392271"/>
          </a:xfrm>
          <a:prstGeom prst="rect">
            <a:avLst/>
          </a:prstGeom>
        </p:spPr>
      </p:pic>
      <p:pic>
        <p:nvPicPr>
          <p:cNvPr id="3" name="Obrázek 2">
            <a:extLst>
              <a:ext uri="{FF2B5EF4-FFF2-40B4-BE49-F238E27FC236}">
                <a16:creationId xmlns:a16="http://schemas.microsoft.com/office/drawing/2014/main" id="{35F3453D-D59C-8393-E51B-417F9D64AAD4}"/>
              </a:ext>
            </a:extLst>
          </p:cNvPr>
          <p:cNvPicPr>
            <a:picLocks noChangeAspect="1"/>
          </p:cNvPicPr>
          <p:nvPr/>
        </p:nvPicPr>
        <p:blipFill>
          <a:blip r:embed="rId3"/>
          <a:stretch>
            <a:fillRect/>
          </a:stretch>
        </p:blipFill>
        <p:spPr>
          <a:xfrm>
            <a:off x="5604555" y="1020990"/>
            <a:ext cx="5743575" cy="3219450"/>
          </a:xfrm>
          <a:prstGeom prst="rect">
            <a:avLst/>
          </a:prstGeom>
        </p:spPr>
      </p:pic>
      <p:sp>
        <p:nvSpPr>
          <p:cNvPr id="6" name="TextovéPole 5">
            <a:extLst>
              <a:ext uri="{FF2B5EF4-FFF2-40B4-BE49-F238E27FC236}">
                <a16:creationId xmlns:a16="http://schemas.microsoft.com/office/drawing/2014/main" id="{70E94972-2C84-2300-ADBA-35F3926552F3}"/>
              </a:ext>
            </a:extLst>
          </p:cNvPr>
          <p:cNvSpPr txBox="1"/>
          <p:nvPr/>
        </p:nvSpPr>
        <p:spPr>
          <a:xfrm>
            <a:off x="6720114" y="6069130"/>
            <a:ext cx="6096000" cy="369332"/>
          </a:xfrm>
          <a:prstGeom prst="rect">
            <a:avLst/>
          </a:prstGeom>
          <a:noFill/>
        </p:spPr>
        <p:txBody>
          <a:bodyPr wrap="square">
            <a:spAutoFit/>
          </a:bodyPr>
          <a:lstStyle/>
          <a:p>
            <a:r>
              <a:rPr lang="cs-CZ" dirty="0"/>
              <a:t>https://archiv-nuv.npi.cz/isced.html</a:t>
            </a:r>
          </a:p>
        </p:txBody>
      </p:sp>
      <p:sp>
        <p:nvSpPr>
          <p:cNvPr id="7" name="TextovéPole 6">
            <a:extLst>
              <a:ext uri="{FF2B5EF4-FFF2-40B4-BE49-F238E27FC236}">
                <a16:creationId xmlns:a16="http://schemas.microsoft.com/office/drawing/2014/main" id="{55F474B0-8E04-B922-FF2D-45DA058BA301}"/>
              </a:ext>
            </a:extLst>
          </p:cNvPr>
          <p:cNvSpPr txBox="1"/>
          <p:nvPr/>
        </p:nvSpPr>
        <p:spPr>
          <a:xfrm>
            <a:off x="6720114" y="5363029"/>
            <a:ext cx="4128631" cy="646331"/>
          </a:xfrm>
          <a:prstGeom prst="rect">
            <a:avLst/>
          </a:prstGeom>
          <a:noFill/>
        </p:spPr>
        <p:txBody>
          <a:bodyPr wrap="none" rtlCol="0">
            <a:spAutoFit/>
          </a:bodyPr>
          <a:lstStyle/>
          <a:p>
            <a:r>
              <a:rPr lang="cs-CZ" b="1" dirty="0"/>
              <a:t>Kategorie by měly korespondovat s ISCED</a:t>
            </a:r>
          </a:p>
          <a:p>
            <a:r>
              <a:rPr lang="cs-CZ" b="1" dirty="0"/>
              <a:t>(samozřejmě ve zvoleném zjednodušení)</a:t>
            </a:r>
          </a:p>
        </p:txBody>
      </p:sp>
      <p:sp>
        <p:nvSpPr>
          <p:cNvPr id="9" name="TextovéPole 8">
            <a:extLst>
              <a:ext uri="{FF2B5EF4-FFF2-40B4-BE49-F238E27FC236}">
                <a16:creationId xmlns:a16="http://schemas.microsoft.com/office/drawing/2014/main" id="{4F55D734-CC1D-E290-3BD2-CB340B1F3D30}"/>
              </a:ext>
            </a:extLst>
          </p:cNvPr>
          <p:cNvSpPr txBox="1"/>
          <p:nvPr/>
        </p:nvSpPr>
        <p:spPr>
          <a:xfrm>
            <a:off x="787401" y="275030"/>
            <a:ext cx="6408056" cy="369332"/>
          </a:xfrm>
          <a:prstGeom prst="rect">
            <a:avLst/>
          </a:prstGeom>
          <a:noFill/>
        </p:spPr>
        <p:txBody>
          <a:bodyPr wrap="square">
            <a:spAutoFit/>
          </a:bodyPr>
          <a:lstStyle/>
          <a:p>
            <a:r>
              <a:rPr lang="cs-CZ" b="1" dirty="0"/>
              <a:t>Vzdělání – příklady otázek</a:t>
            </a:r>
          </a:p>
        </p:txBody>
      </p:sp>
    </p:spTree>
    <p:extLst>
      <p:ext uri="{BB962C8B-B14F-4D97-AF65-F5344CB8AC3E}">
        <p14:creationId xmlns:p14="http://schemas.microsoft.com/office/powerpoint/2010/main" val="2257419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C689EB5-C0C8-233E-7BE0-179F45260B88}"/>
              </a:ext>
            </a:extLst>
          </p:cNvPr>
          <p:cNvPicPr>
            <a:picLocks noChangeAspect="1"/>
          </p:cNvPicPr>
          <p:nvPr/>
        </p:nvPicPr>
        <p:blipFill>
          <a:blip r:embed="rId2"/>
          <a:stretch>
            <a:fillRect/>
          </a:stretch>
        </p:blipFill>
        <p:spPr>
          <a:xfrm>
            <a:off x="752702" y="848858"/>
            <a:ext cx="3705225" cy="2257425"/>
          </a:xfrm>
          <a:prstGeom prst="rect">
            <a:avLst/>
          </a:prstGeom>
        </p:spPr>
      </p:pic>
      <p:pic>
        <p:nvPicPr>
          <p:cNvPr id="7" name="Obrázek 6">
            <a:extLst>
              <a:ext uri="{FF2B5EF4-FFF2-40B4-BE49-F238E27FC236}">
                <a16:creationId xmlns:a16="http://schemas.microsoft.com/office/drawing/2014/main" id="{52B0EE4E-3226-B683-8A8B-A399B084C992}"/>
              </a:ext>
            </a:extLst>
          </p:cNvPr>
          <p:cNvPicPr>
            <a:picLocks noChangeAspect="1"/>
          </p:cNvPicPr>
          <p:nvPr/>
        </p:nvPicPr>
        <p:blipFill>
          <a:blip r:embed="rId3"/>
          <a:stretch>
            <a:fillRect/>
          </a:stretch>
        </p:blipFill>
        <p:spPr>
          <a:xfrm>
            <a:off x="4988378" y="415470"/>
            <a:ext cx="7048500" cy="3124200"/>
          </a:xfrm>
          <a:prstGeom prst="rect">
            <a:avLst/>
          </a:prstGeom>
        </p:spPr>
      </p:pic>
    </p:spTree>
    <p:extLst>
      <p:ext uri="{BB962C8B-B14F-4D97-AF65-F5344CB8AC3E}">
        <p14:creationId xmlns:p14="http://schemas.microsoft.com/office/powerpoint/2010/main" val="915475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7DCB69-6684-5B7E-04B7-352C2F563EA7}"/>
              </a:ext>
            </a:extLst>
          </p:cNvPr>
          <p:cNvSpPr>
            <a:spLocks noGrp="1"/>
          </p:cNvSpPr>
          <p:nvPr>
            <p:ph type="title"/>
          </p:nvPr>
        </p:nvSpPr>
        <p:spPr/>
        <p:txBody>
          <a:bodyPr/>
          <a:lstStyle/>
          <a:p>
            <a:r>
              <a:rPr lang="cs-CZ" b="1">
                <a:latin typeface="Arial Black" panose="020B0A04020102020204" pitchFamily="34" charset="0"/>
              </a:rPr>
              <a:t>Rozsahy činností/jevů</a:t>
            </a:r>
            <a:endParaRPr lang="cs-CZ" b="1" dirty="0">
              <a:latin typeface="Arial Black" panose="020B0A04020102020204" pitchFamily="34" charset="0"/>
            </a:endParaRPr>
          </a:p>
        </p:txBody>
      </p:sp>
      <p:sp>
        <p:nvSpPr>
          <p:cNvPr id="3" name="Zástupný obsah 2">
            <a:extLst>
              <a:ext uri="{FF2B5EF4-FFF2-40B4-BE49-F238E27FC236}">
                <a16:creationId xmlns:a16="http://schemas.microsoft.com/office/drawing/2014/main" id="{FCD6791D-4BF5-18F1-2FB8-E06B2EBF9578}"/>
              </a:ext>
            </a:extLst>
          </p:cNvPr>
          <p:cNvSpPr>
            <a:spLocks noGrp="1"/>
          </p:cNvSpPr>
          <p:nvPr>
            <p:ph idx="1"/>
          </p:nvPr>
        </p:nvSpPr>
        <p:spPr/>
        <p:txBody>
          <a:bodyPr/>
          <a:lstStyle/>
          <a:p>
            <a:pPr marL="0" indent="0">
              <a:buNone/>
            </a:pPr>
            <a:r>
              <a:rPr lang="cs-CZ"/>
              <a:t>Otázky směřující k zjišťování aktivit, participace</a:t>
            </a:r>
          </a:p>
          <a:p>
            <a:pPr marL="0" indent="0">
              <a:buNone/>
            </a:pPr>
            <a:endParaRPr lang="cs-CZ"/>
          </a:p>
          <a:p>
            <a:pPr marL="0" indent="0">
              <a:buNone/>
            </a:pPr>
            <a:endParaRPr lang="cs-CZ"/>
          </a:p>
          <a:p>
            <a:pPr>
              <a:buFontTx/>
              <a:buChar char="-"/>
            </a:pPr>
            <a:r>
              <a:rPr lang="cs-CZ"/>
              <a:t>Sociální žádoucnost?</a:t>
            </a:r>
          </a:p>
          <a:p>
            <a:pPr>
              <a:buFontTx/>
              <a:buChar char="-"/>
            </a:pPr>
            <a:r>
              <a:rPr lang="cs-CZ"/>
              <a:t>Pravdivost?</a:t>
            </a:r>
          </a:p>
          <a:p>
            <a:pPr>
              <a:buFontTx/>
              <a:buChar char="-"/>
            </a:pPr>
            <a:r>
              <a:rPr lang="cs-CZ"/>
              <a:t>Správný odhad</a:t>
            </a:r>
            <a:endParaRPr lang="cs-CZ" dirty="0"/>
          </a:p>
        </p:txBody>
      </p:sp>
      <p:pic>
        <p:nvPicPr>
          <p:cNvPr id="6" name="Obrázek 5">
            <a:extLst>
              <a:ext uri="{FF2B5EF4-FFF2-40B4-BE49-F238E27FC236}">
                <a16:creationId xmlns:a16="http://schemas.microsoft.com/office/drawing/2014/main" id="{056E3EAC-A5DE-078F-D277-C7102C202318}"/>
              </a:ext>
            </a:extLst>
          </p:cNvPr>
          <p:cNvPicPr>
            <a:picLocks noChangeAspect="1"/>
          </p:cNvPicPr>
          <p:nvPr/>
        </p:nvPicPr>
        <p:blipFill>
          <a:blip r:embed="rId2"/>
          <a:stretch>
            <a:fillRect/>
          </a:stretch>
        </p:blipFill>
        <p:spPr>
          <a:xfrm>
            <a:off x="5259403" y="2902856"/>
            <a:ext cx="6288896" cy="3955143"/>
          </a:xfrm>
          <a:prstGeom prst="rect">
            <a:avLst/>
          </a:prstGeom>
        </p:spPr>
      </p:pic>
    </p:spTree>
    <p:extLst>
      <p:ext uri="{BB962C8B-B14F-4D97-AF65-F5344CB8AC3E}">
        <p14:creationId xmlns:p14="http://schemas.microsoft.com/office/powerpoint/2010/main" val="3146896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6A7F77-9BA4-1ADA-BAE7-5BCF3BE62A83}"/>
              </a:ext>
            </a:extLst>
          </p:cNvPr>
          <p:cNvSpPr>
            <a:spLocks noGrp="1"/>
          </p:cNvSpPr>
          <p:nvPr>
            <p:ph type="title"/>
          </p:nvPr>
        </p:nvSpPr>
        <p:spPr/>
        <p:txBody>
          <a:bodyPr/>
          <a:lstStyle/>
          <a:p>
            <a:r>
              <a:rPr lang="cs-CZ" b="1" dirty="0">
                <a:latin typeface="Arial Black" panose="020B0A04020102020204" pitchFamily="34" charset="0"/>
              </a:rPr>
              <a:t>Úvod a struktura dotazníku</a:t>
            </a:r>
          </a:p>
        </p:txBody>
      </p:sp>
      <p:sp>
        <p:nvSpPr>
          <p:cNvPr id="3" name="Zástupný obsah 2">
            <a:extLst>
              <a:ext uri="{FF2B5EF4-FFF2-40B4-BE49-F238E27FC236}">
                <a16:creationId xmlns:a16="http://schemas.microsoft.com/office/drawing/2014/main" id="{C28A14A6-A9A3-BE15-B037-10F7CF283F91}"/>
              </a:ext>
            </a:extLst>
          </p:cNvPr>
          <p:cNvSpPr>
            <a:spLocks noGrp="1"/>
          </p:cNvSpPr>
          <p:nvPr>
            <p:ph idx="1"/>
          </p:nvPr>
        </p:nvSpPr>
        <p:spPr/>
        <p:txBody>
          <a:bodyPr>
            <a:normAutofit/>
          </a:bodyPr>
          <a:lstStyle/>
          <a:p>
            <a:pPr marL="0" indent="0">
              <a:buNone/>
            </a:pPr>
            <a:r>
              <a:rPr lang="cs-CZ" dirty="0"/>
              <a:t>Kromě otázek a filtrací je nutné uvažovat nad dramaturgií dotazníku – úvodní část, uspořádání otázek do logických bloků, jejich návaznost, uvedení témat, úvody k jednotlivým blokům, Uzavření a poděkování, případně informace co dále… (kde budou výsledky k vidění)</a:t>
            </a:r>
          </a:p>
          <a:p>
            <a:pPr marL="0" indent="0">
              <a:buNone/>
            </a:pPr>
            <a:endParaRPr lang="cs-CZ" dirty="0"/>
          </a:p>
          <a:p>
            <a:pPr marL="0" indent="0">
              <a:buNone/>
            </a:pPr>
            <a:r>
              <a:rPr lang="cs-CZ" b="1" dirty="0"/>
              <a:t>Struktura obvykle:</a:t>
            </a:r>
          </a:p>
          <a:p>
            <a:pPr marL="0" indent="0">
              <a:buNone/>
            </a:pPr>
            <a:r>
              <a:rPr lang="cs-CZ" dirty="0"/>
              <a:t>Úvodní oslovení (příp. screening a výběr respondenta v domácnosti)</a:t>
            </a:r>
          </a:p>
          <a:p>
            <a:pPr marL="0" indent="0">
              <a:buNone/>
            </a:pPr>
            <a:r>
              <a:rPr lang="cs-CZ" dirty="0"/>
              <a:t>Věcné otázky dotazování (bloky podle témat – různá logika uspořádání)</a:t>
            </a:r>
          </a:p>
          <a:p>
            <a:pPr marL="0" indent="0">
              <a:buNone/>
            </a:pPr>
            <a:r>
              <a:rPr lang="cs-CZ" dirty="0"/>
              <a:t>Identifikační otázky (obvykle na konci, někdy ale část na začátku)</a:t>
            </a:r>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86044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BD13CA4-F4BA-200F-7C33-37A477BD21B2}"/>
              </a:ext>
            </a:extLst>
          </p:cNvPr>
          <p:cNvPicPr>
            <a:picLocks noChangeAspect="1"/>
          </p:cNvPicPr>
          <p:nvPr/>
        </p:nvPicPr>
        <p:blipFill>
          <a:blip r:embed="rId2"/>
          <a:stretch>
            <a:fillRect/>
          </a:stretch>
        </p:blipFill>
        <p:spPr>
          <a:xfrm>
            <a:off x="5519220" y="1147481"/>
            <a:ext cx="5192844" cy="4787153"/>
          </a:xfrm>
          <a:prstGeom prst="rect">
            <a:avLst/>
          </a:prstGeom>
        </p:spPr>
      </p:pic>
      <p:pic>
        <p:nvPicPr>
          <p:cNvPr id="3" name="Obrázek 2">
            <a:extLst>
              <a:ext uri="{FF2B5EF4-FFF2-40B4-BE49-F238E27FC236}">
                <a16:creationId xmlns:a16="http://schemas.microsoft.com/office/drawing/2014/main" id="{8A46B20C-BFF7-2CC3-5AE0-AB182611CDE3}"/>
              </a:ext>
            </a:extLst>
          </p:cNvPr>
          <p:cNvPicPr>
            <a:picLocks noChangeAspect="1"/>
          </p:cNvPicPr>
          <p:nvPr/>
        </p:nvPicPr>
        <p:blipFill>
          <a:blip r:embed="rId3"/>
          <a:stretch>
            <a:fillRect/>
          </a:stretch>
        </p:blipFill>
        <p:spPr>
          <a:xfrm>
            <a:off x="6131859" y="292176"/>
            <a:ext cx="2285159" cy="748289"/>
          </a:xfrm>
          <a:prstGeom prst="rect">
            <a:avLst/>
          </a:prstGeom>
        </p:spPr>
      </p:pic>
      <p:pic>
        <p:nvPicPr>
          <p:cNvPr id="4" name="Obrázek 3">
            <a:extLst>
              <a:ext uri="{FF2B5EF4-FFF2-40B4-BE49-F238E27FC236}">
                <a16:creationId xmlns:a16="http://schemas.microsoft.com/office/drawing/2014/main" id="{AA4D9EE1-3BC9-53A1-CC8A-F404C7064A31}"/>
              </a:ext>
            </a:extLst>
          </p:cNvPr>
          <p:cNvPicPr>
            <a:picLocks noChangeAspect="1"/>
          </p:cNvPicPr>
          <p:nvPr/>
        </p:nvPicPr>
        <p:blipFill>
          <a:blip r:embed="rId4"/>
          <a:stretch>
            <a:fillRect/>
          </a:stretch>
        </p:blipFill>
        <p:spPr>
          <a:xfrm>
            <a:off x="794217" y="345141"/>
            <a:ext cx="3763269" cy="1927410"/>
          </a:xfrm>
          <a:prstGeom prst="rect">
            <a:avLst/>
          </a:prstGeom>
        </p:spPr>
      </p:pic>
    </p:spTree>
    <p:extLst>
      <p:ext uri="{BB962C8B-B14F-4D97-AF65-F5344CB8AC3E}">
        <p14:creationId xmlns:p14="http://schemas.microsoft.com/office/powerpoint/2010/main" val="440870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3711681-D61E-F679-BF8D-033CA49B1521}"/>
              </a:ext>
            </a:extLst>
          </p:cNvPr>
          <p:cNvPicPr>
            <a:picLocks noChangeAspect="1"/>
          </p:cNvPicPr>
          <p:nvPr/>
        </p:nvPicPr>
        <p:blipFill>
          <a:blip r:embed="rId2"/>
          <a:stretch>
            <a:fillRect/>
          </a:stretch>
        </p:blipFill>
        <p:spPr>
          <a:xfrm>
            <a:off x="95250" y="457347"/>
            <a:ext cx="8179113" cy="3236111"/>
          </a:xfrm>
          <a:prstGeom prst="rect">
            <a:avLst/>
          </a:prstGeom>
        </p:spPr>
      </p:pic>
      <p:pic>
        <p:nvPicPr>
          <p:cNvPr id="7" name="Obrázek 6">
            <a:extLst>
              <a:ext uri="{FF2B5EF4-FFF2-40B4-BE49-F238E27FC236}">
                <a16:creationId xmlns:a16="http://schemas.microsoft.com/office/drawing/2014/main" id="{032CE02E-9610-D2B3-8F24-193BC248FBE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5690056" y="2931458"/>
            <a:ext cx="6406694" cy="3795152"/>
          </a:xfrm>
          <a:prstGeom prst="rect">
            <a:avLst/>
          </a:prstGeom>
        </p:spPr>
      </p:pic>
    </p:spTree>
    <p:extLst>
      <p:ext uri="{BB962C8B-B14F-4D97-AF65-F5344CB8AC3E}">
        <p14:creationId xmlns:p14="http://schemas.microsoft.com/office/powerpoint/2010/main" val="4092996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7DE4F9D-FC03-B930-62F6-D38B3E17D915}"/>
              </a:ext>
            </a:extLst>
          </p:cNvPr>
          <p:cNvPicPr>
            <a:picLocks noChangeAspect="1"/>
          </p:cNvPicPr>
          <p:nvPr/>
        </p:nvPicPr>
        <p:blipFill>
          <a:blip r:embed="rId2"/>
          <a:stretch>
            <a:fillRect/>
          </a:stretch>
        </p:blipFill>
        <p:spPr>
          <a:xfrm>
            <a:off x="6096000" y="386603"/>
            <a:ext cx="2007253" cy="657287"/>
          </a:xfrm>
          <a:prstGeom prst="rect">
            <a:avLst/>
          </a:prstGeom>
        </p:spPr>
      </p:pic>
      <p:pic>
        <p:nvPicPr>
          <p:cNvPr id="6" name="Obrázek 5">
            <a:extLst>
              <a:ext uri="{FF2B5EF4-FFF2-40B4-BE49-F238E27FC236}">
                <a16:creationId xmlns:a16="http://schemas.microsoft.com/office/drawing/2014/main" id="{51160FEA-44A0-050B-0C53-E6478ECE8AA6}"/>
              </a:ext>
            </a:extLst>
          </p:cNvPr>
          <p:cNvPicPr>
            <a:picLocks noChangeAspect="1"/>
          </p:cNvPicPr>
          <p:nvPr/>
        </p:nvPicPr>
        <p:blipFill>
          <a:blip r:embed="rId3"/>
          <a:stretch>
            <a:fillRect/>
          </a:stretch>
        </p:blipFill>
        <p:spPr>
          <a:xfrm>
            <a:off x="4970606" y="1770742"/>
            <a:ext cx="6847197" cy="4907415"/>
          </a:xfrm>
          <a:prstGeom prst="rect">
            <a:avLst/>
          </a:prstGeom>
        </p:spPr>
      </p:pic>
      <p:pic>
        <p:nvPicPr>
          <p:cNvPr id="8" name="Obrázek 7">
            <a:extLst>
              <a:ext uri="{FF2B5EF4-FFF2-40B4-BE49-F238E27FC236}">
                <a16:creationId xmlns:a16="http://schemas.microsoft.com/office/drawing/2014/main" id="{688EC208-23E7-A89E-0457-61EE3C2AAB0C}"/>
              </a:ext>
            </a:extLst>
          </p:cNvPr>
          <p:cNvPicPr>
            <a:picLocks noChangeAspect="1"/>
          </p:cNvPicPr>
          <p:nvPr/>
        </p:nvPicPr>
        <p:blipFill>
          <a:blip r:embed="rId4"/>
          <a:stretch>
            <a:fillRect/>
          </a:stretch>
        </p:blipFill>
        <p:spPr>
          <a:xfrm>
            <a:off x="50800" y="305087"/>
            <a:ext cx="5862333" cy="3004169"/>
          </a:xfrm>
          <a:prstGeom prst="rect">
            <a:avLst/>
          </a:prstGeom>
        </p:spPr>
      </p:pic>
    </p:spTree>
    <p:extLst>
      <p:ext uri="{BB962C8B-B14F-4D97-AF65-F5344CB8AC3E}">
        <p14:creationId xmlns:p14="http://schemas.microsoft.com/office/powerpoint/2010/main" val="2411602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51F71F1-8A12-2492-C0DA-B0059984ACD4}"/>
              </a:ext>
            </a:extLst>
          </p:cNvPr>
          <p:cNvPicPr>
            <a:picLocks noChangeAspect="1"/>
          </p:cNvPicPr>
          <p:nvPr/>
        </p:nvPicPr>
        <p:blipFill>
          <a:blip r:embed="rId2"/>
          <a:stretch>
            <a:fillRect/>
          </a:stretch>
        </p:blipFill>
        <p:spPr>
          <a:xfrm>
            <a:off x="772432" y="696686"/>
            <a:ext cx="6548153" cy="5429930"/>
          </a:xfrm>
          <a:prstGeom prst="rect">
            <a:avLst/>
          </a:prstGeom>
        </p:spPr>
      </p:pic>
    </p:spTree>
    <p:extLst>
      <p:ext uri="{BB962C8B-B14F-4D97-AF65-F5344CB8AC3E}">
        <p14:creationId xmlns:p14="http://schemas.microsoft.com/office/powerpoint/2010/main" val="272283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6A7F77-9BA4-1ADA-BAE7-5BCF3BE62A83}"/>
              </a:ext>
            </a:extLst>
          </p:cNvPr>
          <p:cNvSpPr>
            <a:spLocks noGrp="1"/>
          </p:cNvSpPr>
          <p:nvPr>
            <p:ph type="title"/>
          </p:nvPr>
        </p:nvSpPr>
        <p:spPr/>
        <p:txBody>
          <a:bodyPr/>
          <a:lstStyle/>
          <a:p>
            <a:r>
              <a:rPr lang="cs-CZ" b="1" dirty="0">
                <a:latin typeface="Arial Black" panose="020B0A04020102020204" pitchFamily="34" charset="0"/>
              </a:rPr>
              <a:t>Frekvence činností / výskytu jevu</a:t>
            </a:r>
          </a:p>
        </p:txBody>
      </p:sp>
      <p:sp>
        <p:nvSpPr>
          <p:cNvPr id="3" name="Zástupný obsah 2">
            <a:extLst>
              <a:ext uri="{FF2B5EF4-FFF2-40B4-BE49-F238E27FC236}">
                <a16:creationId xmlns:a16="http://schemas.microsoft.com/office/drawing/2014/main" id="{C28A14A6-A9A3-BE15-B037-10F7CF283F91}"/>
              </a:ext>
            </a:extLst>
          </p:cNvPr>
          <p:cNvSpPr>
            <a:spLocks noGrp="1"/>
          </p:cNvSpPr>
          <p:nvPr>
            <p:ph idx="1"/>
          </p:nvPr>
        </p:nvSpPr>
        <p:spPr/>
        <p:txBody>
          <a:bodyPr/>
          <a:lstStyle/>
          <a:p>
            <a:pPr marL="0" indent="0">
              <a:buNone/>
            </a:pPr>
            <a:r>
              <a:rPr lang="cs-CZ" dirty="0"/>
              <a:t>Zjišťování četnosti má několik variant. Obvykle se vyhýbáme zcela subjektivním kategoriím jako zřídka, občas, často, velmi často, ale snažíme se nabídnout časový rámec a konkrétněji definované frekvence činnosti/jevu.</a:t>
            </a:r>
          </a:p>
          <a:p>
            <a:pPr marL="0" indent="0">
              <a:buNone/>
            </a:pPr>
            <a:endParaRPr lang="cs-CZ" dirty="0"/>
          </a:p>
          <a:p>
            <a:pPr>
              <a:buFontTx/>
              <a:buChar char="-"/>
            </a:pPr>
            <a:r>
              <a:rPr lang="cs-CZ" dirty="0"/>
              <a:t>Paměť</a:t>
            </a:r>
          </a:p>
          <a:p>
            <a:pPr>
              <a:buFontTx/>
              <a:buChar char="-"/>
            </a:pPr>
            <a:r>
              <a:rPr lang="cs-CZ" dirty="0"/>
              <a:t>Subjektivní vnímání četnosti (co je často)</a:t>
            </a:r>
          </a:p>
          <a:p>
            <a:pPr>
              <a:buFontTx/>
              <a:buChar char="-"/>
            </a:pPr>
            <a:r>
              <a:rPr lang="cs-CZ" dirty="0"/>
              <a:t>Rozdílné četnosti u rozdílných aktivit </a:t>
            </a:r>
          </a:p>
          <a:p>
            <a:pPr marL="0" indent="0">
              <a:buNone/>
            </a:pPr>
            <a:r>
              <a:rPr lang="cs-CZ" dirty="0"/>
              <a:t>i skupin respondentů</a:t>
            </a:r>
          </a:p>
        </p:txBody>
      </p:sp>
      <p:pic>
        <p:nvPicPr>
          <p:cNvPr id="5" name="Obrázek 4">
            <a:extLst>
              <a:ext uri="{FF2B5EF4-FFF2-40B4-BE49-F238E27FC236}">
                <a16:creationId xmlns:a16="http://schemas.microsoft.com/office/drawing/2014/main" id="{BEFF3362-B880-1EF6-DB93-7C81D5F0BB3B}"/>
              </a:ext>
            </a:extLst>
          </p:cNvPr>
          <p:cNvPicPr>
            <a:picLocks noChangeAspect="1"/>
          </p:cNvPicPr>
          <p:nvPr/>
        </p:nvPicPr>
        <p:blipFill>
          <a:blip r:embed="rId2"/>
          <a:stretch>
            <a:fillRect/>
          </a:stretch>
        </p:blipFill>
        <p:spPr>
          <a:xfrm>
            <a:off x="7394822" y="4001294"/>
            <a:ext cx="4630836" cy="2823029"/>
          </a:xfrm>
          <a:prstGeom prst="rect">
            <a:avLst/>
          </a:prstGeom>
        </p:spPr>
      </p:pic>
    </p:spTree>
    <p:extLst>
      <p:ext uri="{BB962C8B-B14F-4D97-AF65-F5344CB8AC3E}">
        <p14:creationId xmlns:p14="http://schemas.microsoft.com/office/powerpoint/2010/main" val="3615408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3AF476B-69F1-FB59-1515-78CD5C38208E}"/>
              </a:ext>
            </a:extLst>
          </p:cNvPr>
          <p:cNvPicPr>
            <a:picLocks noChangeAspect="1"/>
          </p:cNvPicPr>
          <p:nvPr/>
        </p:nvPicPr>
        <p:blipFill>
          <a:blip r:embed="rId2"/>
          <a:stretch>
            <a:fillRect/>
          </a:stretch>
        </p:blipFill>
        <p:spPr>
          <a:xfrm>
            <a:off x="91504" y="2140857"/>
            <a:ext cx="5416668" cy="2049847"/>
          </a:xfrm>
          <a:prstGeom prst="rect">
            <a:avLst/>
          </a:prstGeom>
        </p:spPr>
      </p:pic>
      <p:pic>
        <p:nvPicPr>
          <p:cNvPr id="7" name="Obrázek 6">
            <a:extLst>
              <a:ext uri="{FF2B5EF4-FFF2-40B4-BE49-F238E27FC236}">
                <a16:creationId xmlns:a16="http://schemas.microsoft.com/office/drawing/2014/main" id="{EC61BD73-C801-2024-9E84-9987E7BB70CF}"/>
              </a:ext>
            </a:extLst>
          </p:cNvPr>
          <p:cNvPicPr>
            <a:picLocks noChangeAspect="1"/>
          </p:cNvPicPr>
          <p:nvPr/>
        </p:nvPicPr>
        <p:blipFill>
          <a:blip r:embed="rId3"/>
          <a:stretch>
            <a:fillRect/>
          </a:stretch>
        </p:blipFill>
        <p:spPr>
          <a:xfrm>
            <a:off x="753836" y="592054"/>
            <a:ext cx="3171592" cy="1389062"/>
          </a:xfrm>
          <a:prstGeom prst="rect">
            <a:avLst/>
          </a:prstGeom>
        </p:spPr>
      </p:pic>
      <p:pic>
        <p:nvPicPr>
          <p:cNvPr id="9" name="Obrázek 8">
            <a:extLst>
              <a:ext uri="{FF2B5EF4-FFF2-40B4-BE49-F238E27FC236}">
                <a16:creationId xmlns:a16="http://schemas.microsoft.com/office/drawing/2014/main" id="{5B13A8F6-DB61-9DCB-5134-5B00FC8DD656}"/>
              </a:ext>
            </a:extLst>
          </p:cNvPr>
          <p:cNvPicPr>
            <a:picLocks noChangeAspect="1"/>
          </p:cNvPicPr>
          <p:nvPr/>
        </p:nvPicPr>
        <p:blipFill>
          <a:blip r:embed="rId4"/>
          <a:stretch>
            <a:fillRect/>
          </a:stretch>
        </p:blipFill>
        <p:spPr>
          <a:xfrm>
            <a:off x="5508172" y="1981116"/>
            <a:ext cx="6576215" cy="4198711"/>
          </a:xfrm>
          <a:prstGeom prst="rect">
            <a:avLst/>
          </a:prstGeom>
        </p:spPr>
      </p:pic>
    </p:spTree>
    <p:extLst>
      <p:ext uri="{BB962C8B-B14F-4D97-AF65-F5344CB8AC3E}">
        <p14:creationId xmlns:p14="http://schemas.microsoft.com/office/powerpoint/2010/main" val="58780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D9E8654-9AA2-6751-927D-60D9016288DE}"/>
              </a:ext>
            </a:extLst>
          </p:cNvPr>
          <p:cNvPicPr>
            <a:picLocks noChangeAspect="1"/>
          </p:cNvPicPr>
          <p:nvPr/>
        </p:nvPicPr>
        <p:blipFill>
          <a:blip r:embed="rId2"/>
          <a:stretch>
            <a:fillRect/>
          </a:stretch>
        </p:blipFill>
        <p:spPr>
          <a:xfrm>
            <a:off x="480512" y="194343"/>
            <a:ext cx="5514743" cy="2739942"/>
          </a:xfrm>
          <a:prstGeom prst="rect">
            <a:avLst/>
          </a:prstGeom>
        </p:spPr>
      </p:pic>
      <p:pic>
        <p:nvPicPr>
          <p:cNvPr id="7" name="Obrázek 6">
            <a:extLst>
              <a:ext uri="{FF2B5EF4-FFF2-40B4-BE49-F238E27FC236}">
                <a16:creationId xmlns:a16="http://schemas.microsoft.com/office/drawing/2014/main" id="{02AE408C-D265-12BC-3112-917248416A41}"/>
              </a:ext>
            </a:extLst>
          </p:cNvPr>
          <p:cNvPicPr>
            <a:picLocks noChangeAspect="1"/>
          </p:cNvPicPr>
          <p:nvPr/>
        </p:nvPicPr>
        <p:blipFill>
          <a:blip r:embed="rId3"/>
          <a:stretch>
            <a:fillRect/>
          </a:stretch>
        </p:blipFill>
        <p:spPr>
          <a:xfrm>
            <a:off x="6826865" y="883023"/>
            <a:ext cx="4730764" cy="5159188"/>
          </a:xfrm>
          <a:prstGeom prst="rect">
            <a:avLst/>
          </a:prstGeom>
        </p:spPr>
      </p:pic>
      <p:pic>
        <p:nvPicPr>
          <p:cNvPr id="3" name="Obrázek 2">
            <a:extLst>
              <a:ext uri="{FF2B5EF4-FFF2-40B4-BE49-F238E27FC236}">
                <a16:creationId xmlns:a16="http://schemas.microsoft.com/office/drawing/2014/main" id="{AF9488C6-9584-34FF-7AAA-15D5BD2F1078}"/>
              </a:ext>
            </a:extLst>
          </p:cNvPr>
          <p:cNvPicPr>
            <a:picLocks noChangeAspect="1"/>
          </p:cNvPicPr>
          <p:nvPr/>
        </p:nvPicPr>
        <p:blipFill>
          <a:blip r:embed="rId4"/>
          <a:stretch>
            <a:fillRect/>
          </a:stretch>
        </p:blipFill>
        <p:spPr>
          <a:xfrm>
            <a:off x="592231" y="3101867"/>
            <a:ext cx="4134952" cy="3561790"/>
          </a:xfrm>
          <a:prstGeom prst="rect">
            <a:avLst/>
          </a:prstGeom>
        </p:spPr>
      </p:pic>
      <p:pic>
        <p:nvPicPr>
          <p:cNvPr id="6" name="Obrázek 5">
            <a:extLst>
              <a:ext uri="{FF2B5EF4-FFF2-40B4-BE49-F238E27FC236}">
                <a16:creationId xmlns:a16="http://schemas.microsoft.com/office/drawing/2014/main" id="{B5947D67-4C6D-1F41-B1E8-2F47C62167B4}"/>
              </a:ext>
            </a:extLst>
          </p:cNvPr>
          <p:cNvPicPr>
            <a:picLocks noChangeAspect="1"/>
          </p:cNvPicPr>
          <p:nvPr/>
        </p:nvPicPr>
        <p:blipFill>
          <a:blip r:embed="rId5"/>
          <a:stretch>
            <a:fillRect/>
          </a:stretch>
        </p:blipFill>
        <p:spPr>
          <a:xfrm>
            <a:off x="6777545" y="0"/>
            <a:ext cx="2634783" cy="862775"/>
          </a:xfrm>
          <a:prstGeom prst="rect">
            <a:avLst/>
          </a:prstGeom>
        </p:spPr>
      </p:pic>
    </p:spTree>
    <p:extLst>
      <p:ext uri="{BB962C8B-B14F-4D97-AF65-F5344CB8AC3E}">
        <p14:creationId xmlns:p14="http://schemas.microsoft.com/office/powerpoint/2010/main" val="3642803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B62956C-36D1-78FB-974D-246CDA0A8D80}"/>
              </a:ext>
            </a:extLst>
          </p:cNvPr>
          <p:cNvPicPr>
            <a:picLocks noChangeAspect="1"/>
          </p:cNvPicPr>
          <p:nvPr/>
        </p:nvPicPr>
        <p:blipFill>
          <a:blip r:embed="rId2"/>
          <a:stretch>
            <a:fillRect/>
          </a:stretch>
        </p:blipFill>
        <p:spPr>
          <a:xfrm>
            <a:off x="635107" y="936621"/>
            <a:ext cx="5800725" cy="4876800"/>
          </a:xfrm>
          <a:prstGeom prst="rect">
            <a:avLst/>
          </a:prstGeom>
        </p:spPr>
      </p:pic>
    </p:spTree>
    <p:extLst>
      <p:ext uri="{BB962C8B-B14F-4D97-AF65-F5344CB8AC3E}">
        <p14:creationId xmlns:p14="http://schemas.microsoft.com/office/powerpoint/2010/main" val="2457795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009906F-8C5D-6E9E-4387-C631FEEA6260}"/>
              </a:ext>
            </a:extLst>
          </p:cNvPr>
          <p:cNvPicPr>
            <a:picLocks noChangeAspect="1"/>
          </p:cNvPicPr>
          <p:nvPr/>
        </p:nvPicPr>
        <p:blipFill>
          <a:blip r:embed="rId2"/>
          <a:stretch>
            <a:fillRect/>
          </a:stretch>
        </p:blipFill>
        <p:spPr>
          <a:xfrm>
            <a:off x="899833" y="713814"/>
            <a:ext cx="5981700" cy="5143500"/>
          </a:xfrm>
          <a:prstGeom prst="rect">
            <a:avLst/>
          </a:prstGeom>
        </p:spPr>
      </p:pic>
    </p:spTree>
    <p:extLst>
      <p:ext uri="{BB962C8B-B14F-4D97-AF65-F5344CB8AC3E}">
        <p14:creationId xmlns:p14="http://schemas.microsoft.com/office/powerpoint/2010/main" val="1619024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E8A67C8-56F5-7709-8E35-EA12BAB08DCC}"/>
              </a:ext>
            </a:extLst>
          </p:cNvPr>
          <p:cNvPicPr>
            <a:picLocks noChangeAspect="1"/>
          </p:cNvPicPr>
          <p:nvPr/>
        </p:nvPicPr>
        <p:blipFill>
          <a:blip r:embed="rId2"/>
          <a:stretch>
            <a:fillRect/>
          </a:stretch>
        </p:blipFill>
        <p:spPr>
          <a:xfrm>
            <a:off x="398929" y="1077837"/>
            <a:ext cx="7618879" cy="2903612"/>
          </a:xfrm>
          <a:prstGeom prst="rect">
            <a:avLst/>
          </a:prstGeom>
        </p:spPr>
      </p:pic>
    </p:spTree>
    <p:extLst>
      <p:ext uri="{BB962C8B-B14F-4D97-AF65-F5344CB8AC3E}">
        <p14:creationId xmlns:p14="http://schemas.microsoft.com/office/powerpoint/2010/main" val="1128827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C0E6AB8-5B2F-5AF8-792B-4FA63488AA1D}"/>
              </a:ext>
            </a:extLst>
          </p:cNvPr>
          <p:cNvPicPr>
            <a:picLocks noChangeAspect="1"/>
          </p:cNvPicPr>
          <p:nvPr/>
        </p:nvPicPr>
        <p:blipFill>
          <a:blip r:embed="rId2"/>
          <a:stretch>
            <a:fillRect/>
          </a:stretch>
        </p:blipFill>
        <p:spPr>
          <a:xfrm>
            <a:off x="638628" y="715216"/>
            <a:ext cx="5346243" cy="5634783"/>
          </a:xfrm>
          <a:prstGeom prst="rect">
            <a:avLst/>
          </a:prstGeom>
        </p:spPr>
      </p:pic>
      <p:pic>
        <p:nvPicPr>
          <p:cNvPr id="9" name="Obrázek 8">
            <a:extLst>
              <a:ext uri="{FF2B5EF4-FFF2-40B4-BE49-F238E27FC236}">
                <a16:creationId xmlns:a16="http://schemas.microsoft.com/office/drawing/2014/main" id="{85D7C2AC-64F9-BC08-05FE-1321CC21AAEA}"/>
              </a:ext>
            </a:extLst>
          </p:cNvPr>
          <p:cNvPicPr>
            <a:picLocks noChangeAspect="1"/>
          </p:cNvPicPr>
          <p:nvPr/>
        </p:nvPicPr>
        <p:blipFill>
          <a:blip r:embed="rId3">
            <a:duotone>
              <a:prstClr val="black"/>
              <a:srgbClr val="D9C3A5">
                <a:tint val="50000"/>
                <a:satMod val="180000"/>
              </a:srgbClr>
            </a:duotone>
          </a:blip>
          <a:stretch>
            <a:fillRect/>
          </a:stretch>
        </p:blipFill>
        <p:spPr>
          <a:xfrm>
            <a:off x="6640097" y="174171"/>
            <a:ext cx="5276132" cy="2965591"/>
          </a:xfrm>
          <a:prstGeom prst="rect">
            <a:avLst/>
          </a:prstGeom>
        </p:spPr>
      </p:pic>
      <p:pic>
        <p:nvPicPr>
          <p:cNvPr id="11" name="Obrázek 10">
            <a:extLst>
              <a:ext uri="{FF2B5EF4-FFF2-40B4-BE49-F238E27FC236}">
                <a16:creationId xmlns:a16="http://schemas.microsoft.com/office/drawing/2014/main" id="{11C52FF1-BAA2-95FB-0C2E-7FF115A5278A}"/>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Layer>
                </a14:imgProps>
              </a:ext>
            </a:extLst>
          </a:blip>
          <a:srcRect l="-895" r="895"/>
          <a:stretch/>
        </p:blipFill>
        <p:spPr>
          <a:xfrm>
            <a:off x="6586976" y="3404822"/>
            <a:ext cx="5259398" cy="3279007"/>
          </a:xfrm>
          <a:prstGeom prst="rect">
            <a:avLst/>
          </a:prstGeom>
        </p:spPr>
      </p:pic>
      <p:sp>
        <p:nvSpPr>
          <p:cNvPr id="15" name="TextovéPole 14">
            <a:extLst>
              <a:ext uri="{FF2B5EF4-FFF2-40B4-BE49-F238E27FC236}">
                <a16:creationId xmlns:a16="http://schemas.microsoft.com/office/drawing/2014/main" id="{4C41C6F8-E531-F822-FEC4-39811082D9A5}"/>
              </a:ext>
            </a:extLst>
          </p:cNvPr>
          <p:cNvSpPr txBox="1"/>
          <p:nvPr/>
        </p:nvSpPr>
        <p:spPr>
          <a:xfrm>
            <a:off x="638628" y="265490"/>
            <a:ext cx="6096000" cy="369332"/>
          </a:xfrm>
          <a:prstGeom prst="rect">
            <a:avLst/>
          </a:prstGeom>
          <a:noFill/>
        </p:spPr>
        <p:txBody>
          <a:bodyPr wrap="square">
            <a:spAutoFit/>
          </a:bodyPr>
          <a:lstStyle/>
          <a:p>
            <a:pPr marL="0" indent="0">
              <a:buNone/>
            </a:pPr>
            <a:r>
              <a:rPr lang="cs-CZ" b="1" dirty="0"/>
              <a:t>Úvodní oslovení</a:t>
            </a:r>
          </a:p>
        </p:txBody>
      </p:sp>
    </p:spTree>
    <p:extLst>
      <p:ext uri="{BB962C8B-B14F-4D97-AF65-F5344CB8AC3E}">
        <p14:creationId xmlns:p14="http://schemas.microsoft.com/office/powerpoint/2010/main" val="3535004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AE78C7D-0E0B-6375-D155-639271316382}"/>
              </a:ext>
            </a:extLst>
          </p:cNvPr>
          <p:cNvPicPr>
            <a:picLocks noChangeAspect="1"/>
          </p:cNvPicPr>
          <p:nvPr/>
        </p:nvPicPr>
        <p:blipFill>
          <a:blip r:embed="rId2"/>
          <a:stretch>
            <a:fillRect/>
          </a:stretch>
        </p:blipFill>
        <p:spPr>
          <a:xfrm>
            <a:off x="129987" y="3066460"/>
            <a:ext cx="7495054" cy="3711949"/>
          </a:xfrm>
          <a:prstGeom prst="rect">
            <a:avLst/>
          </a:prstGeom>
        </p:spPr>
      </p:pic>
      <p:pic>
        <p:nvPicPr>
          <p:cNvPr id="7" name="Obrázek 6">
            <a:extLst>
              <a:ext uri="{FF2B5EF4-FFF2-40B4-BE49-F238E27FC236}">
                <a16:creationId xmlns:a16="http://schemas.microsoft.com/office/drawing/2014/main" id="{7B8969A5-B9D2-26C2-7D10-DFB4223635E5}"/>
              </a:ext>
            </a:extLst>
          </p:cNvPr>
          <p:cNvPicPr>
            <a:picLocks noChangeAspect="1"/>
          </p:cNvPicPr>
          <p:nvPr/>
        </p:nvPicPr>
        <p:blipFill>
          <a:blip r:embed="rId3"/>
          <a:stretch>
            <a:fillRect/>
          </a:stretch>
        </p:blipFill>
        <p:spPr>
          <a:xfrm>
            <a:off x="129987" y="93039"/>
            <a:ext cx="6324601" cy="2788162"/>
          </a:xfrm>
          <a:prstGeom prst="rect">
            <a:avLst/>
          </a:prstGeom>
        </p:spPr>
      </p:pic>
      <p:pic>
        <p:nvPicPr>
          <p:cNvPr id="9" name="Obrázek 8">
            <a:extLst>
              <a:ext uri="{FF2B5EF4-FFF2-40B4-BE49-F238E27FC236}">
                <a16:creationId xmlns:a16="http://schemas.microsoft.com/office/drawing/2014/main" id="{A3957FF3-DF26-18BC-6CE2-C008904D81D5}"/>
              </a:ext>
            </a:extLst>
          </p:cNvPr>
          <p:cNvPicPr>
            <a:picLocks noChangeAspect="1"/>
          </p:cNvPicPr>
          <p:nvPr/>
        </p:nvPicPr>
        <p:blipFill rotWithShape="1">
          <a:blip r:embed="rId4"/>
          <a:srcRect l="2370"/>
          <a:stretch/>
        </p:blipFill>
        <p:spPr>
          <a:xfrm>
            <a:off x="7700682" y="2790355"/>
            <a:ext cx="4444811" cy="2817347"/>
          </a:xfrm>
          <a:prstGeom prst="rect">
            <a:avLst/>
          </a:prstGeom>
        </p:spPr>
      </p:pic>
      <p:pic>
        <p:nvPicPr>
          <p:cNvPr id="11" name="Obrázek 10">
            <a:extLst>
              <a:ext uri="{FF2B5EF4-FFF2-40B4-BE49-F238E27FC236}">
                <a16:creationId xmlns:a16="http://schemas.microsoft.com/office/drawing/2014/main" id="{330D62FA-BC7C-CDDC-84AD-4EBA4CB07854}"/>
              </a:ext>
            </a:extLst>
          </p:cNvPr>
          <p:cNvPicPr>
            <a:picLocks noChangeAspect="1"/>
          </p:cNvPicPr>
          <p:nvPr/>
        </p:nvPicPr>
        <p:blipFill>
          <a:blip r:embed="rId5"/>
          <a:stretch>
            <a:fillRect/>
          </a:stretch>
        </p:blipFill>
        <p:spPr>
          <a:xfrm>
            <a:off x="8135471" y="1425355"/>
            <a:ext cx="3410229" cy="1116700"/>
          </a:xfrm>
          <a:prstGeom prst="rect">
            <a:avLst/>
          </a:prstGeom>
        </p:spPr>
      </p:pic>
    </p:spTree>
    <p:extLst>
      <p:ext uri="{BB962C8B-B14F-4D97-AF65-F5344CB8AC3E}">
        <p14:creationId xmlns:p14="http://schemas.microsoft.com/office/powerpoint/2010/main" val="55826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7DCB69-6684-5B7E-04B7-352C2F563EA7}"/>
              </a:ext>
            </a:extLst>
          </p:cNvPr>
          <p:cNvSpPr>
            <a:spLocks noGrp="1"/>
          </p:cNvSpPr>
          <p:nvPr>
            <p:ph type="title"/>
          </p:nvPr>
        </p:nvSpPr>
        <p:spPr/>
        <p:txBody>
          <a:bodyPr/>
          <a:lstStyle/>
          <a:p>
            <a:r>
              <a:rPr lang="cs-CZ" b="1" dirty="0">
                <a:latin typeface="Arial Black" panose="020B0A04020102020204" pitchFamily="34" charset="0"/>
              </a:rPr>
              <a:t>Záznamy času</a:t>
            </a:r>
          </a:p>
        </p:txBody>
      </p:sp>
      <p:sp>
        <p:nvSpPr>
          <p:cNvPr id="3" name="Zástupný obsah 2">
            <a:extLst>
              <a:ext uri="{FF2B5EF4-FFF2-40B4-BE49-F238E27FC236}">
                <a16:creationId xmlns:a16="http://schemas.microsoft.com/office/drawing/2014/main" id="{FCD6791D-4BF5-18F1-2FB8-E06B2EBF9578}"/>
              </a:ext>
            </a:extLst>
          </p:cNvPr>
          <p:cNvSpPr>
            <a:spLocks noGrp="1"/>
          </p:cNvSpPr>
          <p:nvPr>
            <p:ph idx="1"/>
          </p:nvPr>
        </p:nvSpPr>
        <p:spPr/>
        <p:txBody>
          <a:bodyPr/>
          <a:lstStyle/>
          <a:p>
            <a:pPr marL="0" indent="0">
              <a:buNone/>
            </a:pPr>
            <a:r>
              <a:rPr lang="cs-CZ" dirty="0"/>
              <a:t>Otázky směřující k relativně přesnému zaznamenání časových údajů</a:t>
            </a:r>
          </a:p>
          <a:p>
            <a:pPr marL="0" indent="0">
              <a:buNone/>
            </a:pPr>
            <a:endParaRPr lang="cs-CZ" dirty="0"/>
          </a:p>
          <a:p>
            <a:pPr>
              <a:buFontTx/>
              <a:buChar char="-"/>
            </a:pPr>
            <a:r>
              <a:rPr lang="cs-CZ" dirty="0"/>
              <a:t>Paměť</a:t>
            </a:r>
          </a:p>
          <a:p>
            <a:pPr>
              <a:buFontTx/>
              <a:buChar char="-"/>
            </a:pPr>
            <a:r>
              <a:rPr lang="cs-CZ" dirty="0"/>
              <a:t>Rozsah</a:t>
            </a:r>
          </a:p>
          <a:p>
            <a:pPr>
              <a:buFontTx/>
              <a:buChar char="-"/>
            </a:pPr>
            <a:r>
              <a:rPr lang="cs-CZ" dirty="0"/>
              <a:t>Kategorie</a:t>
            </a:r>
          </a:p>
          <a:p>
            <a:pPr>
              <a:buFontTx/>
              <a:buChar char="-"/>
            </a:pPr>
            <a:endParaRPr lang="cs-CZ" dirty="0"/>
          </a:p>
        </p:txBody>
      </p:sp>
      <p:pic>
        <p:nvPicPr>
          <p:cNvPr id="5" name="Obrázek 4">
            <a:extLst>
              <a:ext uri="{FF2B5EF4-FFF2-40B4-BE49-F238E27FC236}">
                <a16:creationId xmlns:a16="http://schemas.microsoft.com/office/drawing/2014/main" id="{C8D942CB-4FA4-765F-01A9-E2E2999C4AE7}"/>
              </a:ext>
            </a:extLst>
          </p:cNvPr>
          <p:cNvPicPr>
            <a:picLocks noChangeAspect="1"/>
          </p:cNvPicPr>
          <p:nvPr/>
        </p:nvPicPr>
        <p:blipFill>
          <a:blip r:embed="rId2"/>
          <a:stretch>
            <a:fillRect/>
          </a:stretch>
        </p:blipFill>
        <p:spPr>
          <a:xfrm>
            <a:off x="3910012" y="3239633"/>
            <a:ext cx="4371975" cy="2657475"/>
          </a:xfrm>
          <a:prstGeom prst="rect">
            <a:avLst/>
          </a:prstGeom>
        </p:spPr>
      </p:pic>
    </p:spTree>
    <p:extLst>
      <p:ext uri="{BB962C8B-B14F-4D97-AF65-F5344CB8AC3E}">
        <p14:creationId xmlns:p14="http://schemas.microsoft.com/office/powerpoint/2010/main" val="1983855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857AC02-2C8E-B001-FDCC-6981DB9F71F3}"/>
              </a:ext>
            </a:extLst>
          </p:cNvPr>
          <p:cNvPicPr>
            <a:picLocks noChangeAspect="1"/>
          </p:cNvPicPr>
          <p:nvPr/>
        </p:nvPicPr>
        <p:blipFill>
          <a:blip r:embed="rId2"/>
          <a:stretch>
            <a:fillRect/>
          </a:stretch>
        </p:blipFill>
        <p:spPr>
          <a:xfrm>
            <a:off x="389847" y="753034"/>
            <a:ext cx="3626341" cy="2319473"/>
          </a:xfrm>
          <a:prstGeom prst="rect">
            <a:avLst/>
          </a:prstGeom>
        </p:spPr>
      </p:pic>
      <p:pic>
        <p:nvPicPr>
          <p:cNvPr id="3" name="Obrázek 2">
            <a:extLst>
              <a:ext uri="{FF2B5EF4-FFF2-40B4-BE49-F238E27FC236}">
                <a16:creationId xmlns:a16="http://schemas.microsoft.com/office/drawing/2014/main" id="{E7FAB0DF-0899-DFC2-5AC9-5385FF3CDB1F}"/>
              </a:ext>
            </a:extLst>
          </p:cNvPr>
          <p:cNvPicPr>
            <a:picLocks noChangeAspect="1"/>
          </p:cNvPicPr>
          <p:nvPr/>
        </p:nvPicPr>
        <p:blipFill>
          <a:blip r:embed="rId3"/>
          <a:stretch>
            <a:fillRect/>
          </a:stretch>
        </p:blipFill>
        <p:spPr>
          <a:xfrm>
            <a:off x="4563635" y="0"/>
            <a:ext cx="3064729" cy="6858000"/>
          </a:xfrm>
          <a:prstGeom prst="rect">
            <a:avLst/>
          </a:prstGeom>
        </p:spPr>
      </p:pic>
    </p:spTree>
    <p:extLst>
      <p:ext uri="{BB962C8B-B14F-4D97-AF65-F5344CB8AC3E}">
        <p14:creationId xmlns:p14="http://schemas.microsoft.com/office/powerpoint/2010/main" val="3133096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095CE80-9956-76F8-510E-E24834E570E9}"/>
              </a:ext>
            </a:extLst>
          </p:cNvPr>
          <p:cNvPicPr>
            <a:picLocks noChangeAspect="1"/>
          </p:cNvPicPr>
          <p:nvPr/>
        </p:nvPicPr>
        <p:blipFill>
          <a:blip r:embed="rId2"/>
          <a:stretch>
            <a:fillRect/>
          </a:stretch>
        </p:blipFill>
        <p:spPr>
          <a:xfrm>
            <a:off x="4663959" y="1393372"/>
            <a:ext cx="7414304" cy="5196115"/>
          </a:xfrm>
          <a:prstGeom prst="rect">
            <a:avLst/>
          </a:prstGeom>
        </p:spPr>
      </p:pic>
      <p:pic>
        <p:nvPicPr>
          <p:cNvPr id="6" name="Obrázek 5">
            <a:extLst>
              <a:ext uri="{FF2B5EF4-FFF2-40B4-BE49-F238E27FC236}">
                <a16:creationId xmlns:a16="http://schemas.microsoft.com/office/drawing/2014/main" id="{AD26400E-29A6-090B-0E3D-3DD64C371BAC}"/>
              </a:ext>
            </a:extLst>
          </p:cNvPr>
          <p:cNvPicPr>
            <a:picLocks noChangeAspect="1"/>
          </p:cNvPicPr>
          <p:nvPr/>
        </p:nvPicPr>
        <p:blipFill>
          <a:blip r:embed="rId3"/>
          <a:stretch>
            <a:fillRect/>
          </a:stretch>
        </p:blipFill>
        <p:spPr>
          <a:xfrm>
            <a:off x="210142" y="188685"/>
            <a:ext cx="4453817" cy="6139543"/>
          </a:xfrm>
          <a:prstGeom prst="rect">
            <a:avLst/>
          </a:prstGeom>
        </p:spPr>
      </p:pic>
      <p:sp>
        <p:nvSpPr>
          <p:cNvPr id="7" name="TextovéPole 6">
            <a:extLst>
              <a:ext uri="{FF2B5EF4-FFF2-40B4-BE49-F238E27FC236}">
                <a16:creationId xmlns:a16="http://schemas.microsoft.com/office/drawing/2014/main" id="{E40D0165-DA5C-3695-51CE-8A9518922BC5}"/>
              </a:ext>
            </a:extLst>
          </p:cNvPr>
          <p:cNvSpPr txBox="1"/>
          <p:nvPr/>
        </p:nvSpPr>
        <p:spPr>
          <a:xfrm>
            <a:off x="4862286" y="370115"/>
            <a:ext cx="4828181" cy="369332"/>
          </a:xfrm>
          <a:prstGeom prst="rect">
            <a:avLst/>
          </a:prstGeom>
          <a:noFill/>
        </p:spPr>
        <p:txBody>
          <a:bodyPr wrap="none" rtlCol="0">
            <a:spAutoFit/>
          </a:bodyPr>
          <a:lstStyle/>
          <a:p>
            <a:r>
              <a:rPr lang="cs-CZ" b="1" dirty="0"/>
              <a:t>Deníky trávení času – Proměny české společnosti</a:t>
            </a:r>
          </a:p>
        </p:txBody>
      </p:sp>
    </p:spTree>
    <p:extLst>
      <p:ext uri="{BB962C8B-B14F-4D97-AF65-F5344CB8AC3E}">
        <p14:creationId xmlns:p14="http://schemas.microsoft.com/office/powerpoint/2010/main" val="3666661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6A7F77-9BA4-1ADA-BAE7-5BCF3BE62A83}"/>
              </a:ext>
            </a:extLst>
          </p:cNvPr>
          <p:cNvSpPr>
            <a:spLocks noGrp="1"/>
          </p:cNvSpPr>
          <p:nvPr>
            <p:ph type="title"/>
          </p:nvPr>
        </p:nvSpPr>
        <p:spPr/>
        <p:txBody>
          <a:bodyPr/>
          <a:lstStyle/>
          <a:p>
            <a:r>
              <a:rPr lang="cs-CZ" b="1" dirty="0">
                <a:latin typeface="Arial Black" panose="020B0A04020102020204" pitchFamily="34" charset="0"/>
              </a:rPr>
              <a:t>Retrospektivní otázky</a:t>
            </a:r>
          </a:p>
        </p:txBody>
      </p:sp>
      <p:sp>
        <p:nvSpPr>
          <p:cNvPr id="3" name="Zástupný obsah 2">
            <a:extLst>
              <a:ext uri="{FF2B5EF4-FFF2-40B4-BE49-F238E27FC236}">
                <a16:creationId xmlns:a16="http://schemas.microsoft.com/office/drawing/2014/main" id="{C28A14A6-A9A3-BE15-B037-10F7CF283F91}"/>
              </a:ext>
            </a:extLst>
          </p:cNvPr>
          <p:cNvSpPr>
            <a:spLocks noGrp="1"/>
          </p:cNvSpPr>
          <p:nvPr>
            <p:ph idx="1"/>
          </p:nvPr>
        </p:nvSpPr>
        <p:spPr/>
        <p:txBody>
          <a:bodyPr/>
          <a:lstStyle/>
          <a:p>
            <a:pPr marL="0" indent="0">
              <a:buNone/>
            </a:pPr>
            <a:r>
              <a:rPr lang="cs-CZ" dirty="0"/>
              <a:t>Aniž bychom potřebovali longitudinální výzkum, můžeme někdy rekonstruovat dlouhé úseky životních drah pomocí retrospektivního dotazování. To samozřejmě není použitelné pro rekonstrukci postojů, hodnot, názorů, nicméně pro faktické otázky to obvykle funguje přiměřeně.</a:t>
            </a:r>
          </a:p>
          <a:p>
            <a:pPr marL="0" indent="0">
              <a:buNone/>
            </a:pPr>
            <a:endParaRPr lang="cs-CZ" dirty="0"/>
          </a:p>
          <a:p>
            <a:pPr>
              <a:buFontTx/>
              <a:buChar char="-"/>
            </a:pPr>
            <a:r>
              <a:rPr lang="cs-CZ" dirty="0"/>
              <a:t>Paměť</a:t>
            </a:r>
          </a:p>
          <a:p>
            <a:pPr>
              <a:buFontTx/>
              <a:buChar char="-"/>
            </a:pPr>
            <a:r>
              <a:rPr lang="cs-CZ" dirty="0"/>
              <a:t>Komplexnost minulé zkušenosti a její zachycení (např. partnerství)</a:t>
            </a:r>
          </a:p>
          <a:p>
            <a:pPr>
              <a:buFontTx/>
              <a:buChar char="-"/>
            </a:pPr>
            <a:r>
              <a:rPr lang="cs-CZ" dirty="0"/>
              <a:t>Pečlivá definice událostí (např. nemoc, zločin, partnerství)</a:t>
            </a:r>
          </a:p>
        </p:txBody>
      </p:sp>
    </p:spTree>
    <p:extLst>
      <p:ext uri="{BB962C8B-B14F-4D97-AF65-F5344CB8AC3E}">
        <p14:creationId xmlns:p14="http://schemas.microsoft.com/office/powerpoint/2010/main" val="2932624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9AC36CC-4EAA-4E57-4B19-672F7F7AFB20}"/>
              </a:ext>
            </a:extLst>
          </p:cNvPr>
          <p:cNvPicPr>
            <a:picLocks noChangeAspect="1"/>
          </p:cNvPicPr>
          <p:nvPr/>
        </p:nvPicPr>
        <p:blipFill>
          <a:blip r:embed="rId2"/>
          <a:stretch>
            <a:fillRect/>
          </a:stretch>
        </p:blipFill>
        <p:spPr>
          <a:xfrm>
            <a:off x="134471" y="333309"/>
            <a:ext cx="4650286" cy="5991572"/>
          </a:xfrm>
          <a:prstGeom prst="rect">
            <a:avLst/>
          </a:prstGeom>
        </p:spPr>
      </p:pic>
      <p:pic>
        <p:nvPicPr>
          <p:cNvPr id="7" name="Obrázek 6">
            <a:extLst>
              <a:ext uri="{FF2B5EF4-FFF2-40B4-BE49-F238E27FC236}">
                <a16:creationId xmlns:a16="http://schemas.microsoft.com/office/drawing/2014/main" id="{4A988F9D-E331-A7C2-0D5D-369793B4B739}"/>
              </a:ext>
            </a:extLst>
          </p:cNvPr>
          <p:cNvPicPr>
            <a:picLocks noChangeAspect="1"/>
          </p:cNvPicPr>
          <p:nvPr/>
        </p:nvPicPr>
        <p:blipFill rotWithShape="1">
          <a:blip r:embed="rId3"/>
          <a:srcRect l="-127" t="2478" r="127" b="275"/>
          <a:stretch/>
        </p:blipFill>
        <p:spPr>
          <a:xfrm>
            <a:off x="4852436" y="3160059"/>
            <a:ext cx="7042888" cy="3166501"/>
          </a:xfrm>
          <a:prstGeom prst="rect">
            <a:avLst/>
          </a:prstGeom>
        </p:spPr>
      </p:pic>
      <p:pic>
        <p:nvPicPr>
          <p:cNvPr id="9" name="Obrázek 8">
            <a:extLst>
              <a:ext uri="{FF2B5EF4-FFF2-40B4-BE49-F238E27FC236}">
                <a16:creationId xmlns:a16="http://schemas.microsoft.com/office/drawing/2014/main" id="{8A503B7D-0030-2EBD-35D8-524EB14BBA39}"/>
              </a:ext>
            </a:extLst>
          </p:cNvPr>
          <p:cNvPicPr>
            <a:picLocks noChangeAspect="1"/>
          </p:cNvPicPr>
          <p:nvPr/>
        </p:nvPicPr>
        <p:blipFill>
          <a:blip r:embed="rId4"/>
          <a:stretch>
            <a:fillRect/>
          </a:stretch>
        </p:blipFill>
        <p:spPr>
          <a:xfrm>
            <a:off x="4852436" y="304800"/>
            <a:ext cx="7039431" cy="2575272"/>
          </a:xfrm>
          <a:prstGeom prst="rect">
            <a:avLst/>
          </a:prstGeom>
        </p:spPr>
      </p:pic>
    </p:spTree>
    <p:extLst>
      <p:ext uri="{BB962C8B-B14F-4D97-AF65-F5344CB8AC3E}">
        <p14:creationId xmlns:p14="http://schemas.microsoft.com/office/powerpoint/2010/main" val="1800499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8BBE39F-7F35-CFC1-A812-B9AB27026AC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1858469" y="174171"/>
            <a:ext cx="7822560" cy="6319175"/>
          </a:xfrm>
          <a:prstGeom prst="rect">
            <a:avLst/>
          </a:prstGeom>
        </p:spPr>
      </p:pic>
    </p:spTree>
    <p:extLst>
      <p:ext uri="{BB962C8B-B14F-4D97-AF65-F5344CB8AC3E}">
        <p14:creationId xmlns:p14="http://schemas.microsoft.com/office/powerpoint/2010/main" val="4259981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5EF29A1-E339-20F1-54A9-B1FD813DECDE}"/>
              </a:ext>
            </a:extLst>
          </p:cNvPr>
          <p:cNvPicPr>
            <a:picLocks noChangeAspect="1"/>
          </p:cNvPicPr>
          <p:nvPr/>
        </p:nvPicPr>
        <p:blipFill>
          <a:blip r:embed="rId2"/>
          <a:stretch>
            <a:fillRect/>
          </a:stretch>
        </p:blipFill>
        <p:spPr>
          <a:xfrm>
            <a:off x="123372" y="675946"/>
            <a:ext cx="5783943" cy="2245054"/>
          </a:xfrm>
          <a:prstGeom prst="rect">
            <a:avLst/>
          </a:prstGeom>
        </p:spPr>
      </p:pic>
      <p:pic>
        <p:nvPicPr>
          <p:cNvPr id="8" name="Obrázek 7">
            <a:extLst>
              <a:ext uri="{FF2B5EF4-FFF2-40B4-BE49-F238E27FC236}">
                <a16:creationId xmlns:a16="http://schemas.microsoft.com/office/drawing/2014/main" id="{CB949C77-B19C-A51A-BAF8-EE00ED9E2476}"/>
              </a:ext>
            </a:extLst>
          </p:cNvPr>
          <p:cNvPicPr>
            <a:picLocks noChangeAspect="1"/>
          </p:cNvPicPr>
          <p:nvPr/>
        </p:nvPicPr>
        <p:blipFill>
          <a:blip r:embed="rId3"/>
          <a:stretch>
            <a:fillRect/>
          </a:stretch>
        </p:blipFill>
        <p:spPr>
          <a:xfrm>
            <a:off x="123372" y="3249318"/>
            <a:ext cx="5892800" cy="1523841"/>
          </a:xfrm>
          <a:prstGeom prst="rect">
            <a:avLst/>
          </a:prstGeom>
        </p:spPr>
      </p:pic>
      <p:pic>
        <p:nvPicPr>
          <p:cNvPr id="10" name="Obrázek 9">
            <a:extLst>
              <a:ext uri="{FF2B5EF4-FFF2-40B4-BE49-F238E27FC236}">
                <a16:creationId xmlns:a16="http://schemas.microsoft.com/office/drawing/2014/main" id="{EAE5CFE7-FE8B-55C5-96BD-BB30F01F17BE}"/>
              </a:ext>
            </a:extLst>
          </p:cNvPr>
          <p:cNvPicPr>
            <a:picLocks noChangeAspect="1"/>
          </p:cNvPicPr>
          <p:nvPr/>
        </p:nvPicPr>
        <p:blipFill>
          <a:blip r:embed="rId4"/>
          <a:stretch>
            <a:fillRect/>
          </a:stretch>
        </p:blipFill>
        <p:spPr>
          <a:xfrm>
            <a:off x="6284686" y="675946"/>
            <a:ext cx="5907314" cy="1635384"/>
          </a:xfrm>
          <a:prstGeom prst="rect">
            <a:avLst/>
          </a:prstGeom>
        </p:spPr>
      </p:pic>
    </p:spTree>
    <p:extLst>
      <p:ext uri="{BB962C8B-B14F-4D97-AF65-F5344CB8AC3E}">
        <p14:creationId xmlns:p14="http://schemas.microsoft.com/office/powerpoint/2010/main" val="220076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6726915-E41A-A974-A220-AA84CCFBA72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206603" y="217712"/>
            <a:ext cx="4909683" cy="3739645"/>
          </a:xfrm>
          <a:prstGeom prst="rect">
            <a:avLst/>
          </a:prstGeom>
        </p:spPr>
      </p:pic>
      <p:pic>
        <p:nvPicPr>
          <p:cNvPr id="7" name="Obrázek 6">
            <a:extLst>
              <a:ext uri="{FF2B5EF4-FFF2-40B4-BE49-F238E27FC236}">
                <a16:creationId xmlns:a16="http://schemas.microsoft.com/office/drawing/2014/main" id="{A8DDCC1E-8581-E730-CC9C-1023F7EFF05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6200829" y="1308099"/>
            <a:ext cx="5376455" cy="4854575"/>
          </a:xfrm>
          <a:prstGeom prst="rect">
            <a:avLst/>
          </a:prstGeom>
        </p:spPr>
      </p:pic>
      <p:pic>
        <p:nvPicPr>
          <p:cNvPr id="8" name="Obrázek 7">
            <a:extLst>
              <a:ext uri="{FF2B5EF4-FFF2-40B4-BE49-F238E27FC236}">
                <a16:creationId xmlns:a16="http://schemas.microsoft.com/office/drawing/2014/main" id="{06C9887F-B7D7-77DA-43FC-7EBB5B70A0E3}"/>
              </a:ext>
            </a:extLst>
          </p:cNvPr>
          <p:cNvPicPr>
            <a:picLocks noChangeAspect="1"/>
          </p:cNvPicPr>
          <p:nvPr/>
        </p:nvPicPr>
        <p:blipFill>
          <a:blip r:embed="rId6">
            <a:duotone>
              <a:prstClr val="black"/>
              <a:srgbClr val="D9C3A5">
                <a:tint val="50000"/>
                <a:satMod val="180000"/>
              </a:srgbClr>
            </a:duotone>
          </a:blip>
          <a:stretch>
            <a:fillRect/>
          </a:stretch>
        </p:blipFill>
        <p:spPr>
          <a:xfrm>
            <a:off x="1175658" y="4573399"/>
            <a:ext cx="3585255" cy="1589275"/>
          </a:xfrm>
          <a:prstGeom prst="rect">
            <a:avLst/>
          </a:prstGeom>
        </p:spPr>
      </p:pic>
    </p:spTree>
    <p:extLst>
      <p:ext uri="{BB962C8B-B14F-4D97-AF65-F5344CB8AC3E}">
        <p14:creationId xmlns:p14="http://schemas.microsoft.com/office/powerpoint/2010/main" val="936004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4C533A4-FCAE-333E-A006-D1B5C925FA05}"/>
              </a:ext>
            </a:extLst>
          </p:cNvPr>
          <p:cNvPicPr>
            <a:picLocks noChangeAspect="1"/>
          </p:cNvPicPr>
          <p:nvPr/>
        </p:nvPicPr>
        <p:blipFill>
          <a:blip r:embed="rId2"/>
          <a:stretch>
            <a:fillRect/>
          </a:stretch>
        </p:blipFill>
        <p:spPr>
          <a:xfrm>
            <a:off x="1533525" y="333375"/>
            <a:ext cx="9124950" cy="6191250"/>
          </a:xfrm>
          <a:prstGeom prst="rect">
            <a:avLst/>
          </a:prstGeom>
        </p:spPr>
      </p:pic>
    </p:spTree>
    <p:extLst>
      <p:ext uri="{BB962C8B-B14F-4D97-AF65-F5344CB8AC3E}">
        <p14:creationId xmlns:p14="http://schemas.microsoft.com/office/powerpoint/2010/main" val="333732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21CD68E-3E56-0740-0B91-2744FEE136C5}"/>
              </a:ext>
            </a:extLst>
          </p:cNvPr>
          <p:cNvPicPr>
            <a:picLocks noChangeAspect="1"/>
          </p:cNvPicPr>
          <p:nvPr/>
        </p:nvPicPr>
        <p:blipFill>
          <a:blip r:embed="rId2"/>
          <a:stretch>
            <a:fillRect/>
          </a:stretch>
        </p:blipFill>
        <p:spPr>
          <a:xfrm>
            <a:off x="1242105" y="1236665"/>
            <a:ext cx="7773574" cy="3524020"/>
          </a:xfrm>
          <a:prstGeom prst="rect">
            <a:avLst/>
          </a:prstGeom>
        </p:spPr>
      </p:pic>
      <p:sp>
        <p:nvSpPr>
          <p:cNvPr id="6" name="TextovéPole 5">
            <a:extLst>
              <a:ext uri="{FF2B5EF4-FFF2-40B4-BE49-F238E27FC236}">
                <a16:creationId xmlns:a16="http://schemas.microsoft.com/office/drawing/2014/main" id="{A09BA533-3555-0D85-61C1-1BB2FEF26F8B}"/>
              </a:ext>
            </a:extLst>
          </p:cNvPr>
          <p:cNvSpPr txBox="1"/>
          <p:nvPr/>
        </p:nvSpPr>
        <p:spPr>
          <a:xfrm>
            <a:off x="638628" y="265490"/>
            <a:ext cx="6096000" cy="369332"/>
          </a:xfrm>
          <a:prstGeom prst="rect">
            <a:avLst/>
          </a:prstGeom>
          <a:noFill/>
        </p:spPr>
        <p:txBody>
          <a:bodyPr wrap="square">
            <a:spAutoFit/>
          </a:bodyPr>
          <a:lstStyle/>
          <a:p>
            <a:pPr marL="0" indent="0">
              <a:buNone/>
            </a:pPr>
            <a:r>
              <a:rPr lang="cs-CZ" b="1" dirty="0"/>
              <a:t>Úvodní oslovení</a:t>
            </a:r>
          </a:p>
        </p:txBody>
      </p:sp>
    </p:spTree>
    <p:extLst>
      <p:ext uri="{BB962C8B-B14F-4D97-AF65-F5344CB8AC3E}">
        <p14:creationId xmlns:p14="http://schemas.microsoft.com/office/powerpoint/2010/main" val="3723828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6A7F77-9BA4-1ADA-BAE7-5BCF3BE62A83}"/>
              </a:ext>
            </a:extLst>
          </p:cNvPr>
          <p:cNvSpPr>
            <a:spLocks noGrp="1"/>
          </p:cNvSpPr>
          <p:nvPr>
            <p:ph type="title"/>
          </p:nvPr>
        </p:nvSpPr>
        <p:spPr/>
        <p:txBody>
          <a:bodyPr/>
          <a:lstStyle/>
          <a:p>
            <a:r>
              <a:rPr lang="cs-CZ" b="1" dirty="0">
                <a:latin typeface="Arial Black" panose="020B0A04020102020204" pitchFamily="34" charset="0"/>
              </a:rPr>
              <a:t>Otázky o budoucím jednání</a:t>
            </a:r>
          </a:p>
        </p:txBody>
      </p:sp>
      <p:sp>
        <p:nvSpPr>
          <p:cNvPr id="3" name="Zástupný obsah 2">
            <a:extLst>
              <a:ext uri="{FF2B5EF4-FFF2-40B4-BE49-F238E27FC236}">
                <a16:creationId xmlns:a16="http://schemas.microsoft.com/office/drawing/2014/main" id="{C28A14A6-A9A3-BE15-B037-10F7CF283F91}"/>
              </a:ext>
            </a:extLst>
          </p:cNvPr>
          <p:cNvSpPr>
            <a:spLocks noGrp="1"/>
          </p:cNvSpPr>
          <p:nvPr>
            <p:ph idx="1"/>
          </p:nvPr>
        </p:nvSpPr>
        <p:spPr/>
        <p:txBody>
          <a:bodyPr/>
          <a:lstStyle/>
          <a:p>
            <a:pPr marL="0" indent="0">
              <a:buNone/>
            </a:pPr>
            <a:r>
              <a:rPr lang="cs-CZ" dirty="0"/>
              <a:t>Různé motivace kladení prospektivních otázek – obvykle plány spojené s partnerstvím, rodičovstvím, ale i zaměstnáním, bytovou situací</a:t>
            </a:r>
          </a:p>
          <a:p>
            <a:pPr marL="0" indent="0">
              <a:buNone/>
            </a:pPr>
            <a:endParaRPr lang="cs-CZ" dirty="0"/>
          </a:p>
          <a:p>
            <a:pPr marL="0" indent="0">
              <a:buNone/>
            </a:pPr>
            <a:endParaRPr lang="cs-CZ" dirty="0"/>
          </a:p>
          <a:p>
            <a:pPr>
              <a:buFontTx/>
              <a:buChar char="-"/>
            </a:pPr>
            <a:r>
              <a:rPr lang="cs-CZ" dirty="0"/>
              <a:t>Hypotetičnost</a:t>
            </a:r>
          </a:p>
          <a:p>
            <a:pPr>
              <a:buFontTx/>
              <a:buChar char="-"/>
            </a:pPr>
            <a:r>
              <a:rPr lang="cs-CZ" dirty="0"/>
              <a:t>Existuje reálná představa?</a:t>
            </a:r>
          </a:p>
          <a:p>
            <a:pPr>
              <a:buFontTx/>
              <a:buChar char="-"/>
            </a:pPr>
            <a:r>
              <a:rPr lang="cs-CZ" dirty="0"/>
              <a:t>Pečlivá definice událostí </a:t>
            </a:r>
          </a:p>
        </p:txBody>
      </p:sp>
    </p:spTree>
    <p:extLst>
      <p:ext uri="{BB962C8B-B14F-4D97-AF65-F5344CB8AC3E}">
        <p14:creationId xmlns:p14="http://schemas.microsoft.com/office/powerpoint/2010/main" val="1696724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80131A5-D76F-F9F1-62E5-3A12E2E2E66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5826" y="275770"/>
            <a:ext cx="6266512" cy="4550230"/>
          </a:xfrm>
          <a:prstGeom prst="rect">
            <a:avLst/>
          </a:prstGeom>
        </p:spPr>
      </p:pic>
      <p:pic>
        <p:nvPicPr>
          <p:cNvPr id="7" name="Obrázek 6">
            <a:extLst>
              <a:ext uri="{FF2B5EF4-FFF2-40B4-BE49-F238E27FC236}">
                <a16:creationId xmlns:a16="http://schemas.microsoft.com/office/drawing/2014/main" id="{7C51B78E-EE80-9535-88A5-93F9E2452E40}"/>
              </a:ext>
            </a:extLst>
          </p:cNvPr>
          <p:cNvPicPr>
            <a:picLocks noChangeAspect="1"/>
          </p:cNvPicPr>
          <p:nvPr/>
        </p:nvPicPr>
        <p:blipFill>
          <a:blip r:embed="rId4">
            <a:duotone>
              <a:prstClr val="black"/>
              <a:srgbClr val="D9C3A5">
                <a:tint val="50000"/>
                <a:satMod val="180000"/>
              </a:srgbClr>
            </a:duotone>
          </a:blip>
          <a:stretch>
            <a:fillRect/>
          </a:stretch>
        </p:blipFill>
        <p:spPr>
          <a:xfrm>
            <a:off x="6301240" y="3345542"/>
            <a:ext cx="5890759" cy="920230"/>
          </a:xfrm>
          <a:prstGeom prst="rect">
            <a:avLst/>
          </a:prstGeom>
        </p:spPr>
      </p:pic>
      <p:pic>
        <p:nvPicPr>
          <p:cNvPr id="9" name="Obrázek 8">
            <a:extLst>
              <a:ext uri="{FF2B5EF4-FFF2-40B4-BE49-F238E27FC236}">
                <a16:creationId xmlns:a16="http://schemas.microsoft.com/office/drawing/2014/main" id="{039AD846-FDAB-6CFC-1C26-99432C8307F8}"/>
              </a:ext>
            </a:extLst>
          </p:cNvPr>
          <p:cNvPicPr>
            <a:picLocks noChangeAspect="1"/>
          </p:cNvPicPr>
          <p:nvPr/>
        </p:nvPicPr>
        <p:blipFill>
          <a:blip r:embed="rId5">
            <a:duotone>
              <a:prstClr val="black"/>
              <a:srgbClr val="D9C3A5">
                <a:tint val="50000"/>
                <a:satMod val="180000"/>
              </a:srgbClr>
            </a:duotone>
          </a:blip>
          <a:stretch>
            <a:fillRect/>
          </a:stretch>
        </p:blipFill>
        <p:spPr>
          <a:xfrm>
            <a:off x="6301242" y="1797278"/>
            <a:ext cx="5890758" cy="1368560"/>
          </a:xfrm>
          <a:prstGeom prst="rect">
            <a:avLst/>
          </a:prstGeom>
        </p:spPr>
      </p:pic>
      <p:pic>
        <p:nvPicPr>
          <p:cNvPr id="10" name="Obrázek 9">
            <a:extLst>
              <a:ext uri="{FF2B5EF4-FFF2-40B4-BE49-F238E27FC236}">
                <a16:creationId xmlns:a16="http://schemas.microsoft.com/office/drawing/2014/main" id="{46369115-25E9-45D2-5719-3EC1194444EB}"/>
              </a:ext>
            </a:extLst>
          </p:cNvPr>
          <p:cNvPicPr>
            <a:picLocks noChangeAspect="1"/>
          </p:cNvPicPr>
          <p:nvPr/>
        </p:nvPicPr>
        <p:blipFill rotWithShape="1">
          <a:blip r:embed="rId6">
            <a:duotone>
              <a:prstClr val="black"/>
              <a:schemeClr val="accent2">
                <a:tint val="45000"/>
                <a:satMod val="400000"/>
              </a:schemeClr>
            </a:duotone>
          </a:blip>
          <a:srcRect t="7042"/>
          <a:stretch/>
        </p:blipFill>
        <p:spPr>
          <a:xfrm>
            <a:off x="224046" y="5201535"/>
            <a:ext cx="8406250" cy="1184751"/>
          </a:xfrm>
          <a:prstGeom prst="rect">
            <a:avLst/>
          </a:prstGeom>
        </p:spPr>
      </p:pic>
    </p:spTree>
    <p:extLst>
      <p:ext uri="{BB962C8B-B14F-4D97-AF65-F5344CB8AC3E}">
        <p14:creationId xmlns:p14="http://schemas.microsoft.com/office/powerpoint/2010/main" val="2886409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5D79BA2-BFDA-C9DB-240D-9ABE605A699F}"/>
              </a:ext>
            </a:extLst>
          </p:cNvPr>
          <p:cNvPicPr>
            <a:picLocks noChangeAspect="1"/>
          </p:cNvPicPr>
          <p:nvPr/>
        </p:nvPicPr>
        <p:blipFill>
          <a:blip r:embed="rId2"/>
          <a:stretch>
            <a:fillRect/>
          </a:stretch>
        </p:blipFill>
        <p:spPr>
          <a:xfrm>
            <a:off x="638399" y="0"/>
            <a:ext cx="5835201" cy="6858000"/>
          </a:xfrm>
          <a:prstGeom prst="rect">
            <a:avLst/>
          </a:prstGeom>
        </p:spPr>
      </p:pic>
    </p:spTree>
    <p:extLst>
      <p:ext uri="{BB962C8B-B14F-4D97-AF65-F5344CB8AC3E}">
        <p14:creationId xmlns:p14="http://schemas.microsoft.com/office/powerpoint/2010/main" val="141221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6A7F77-9BA4-1ADA-BAE7-5BCF3BE62A83}"/>
              </a:ext>
            </a:extLst>
          </p:cNvPr>
          <p:cNvSpPr>
            <a:spLocks noGrp="1"/>
          </p:cNvSpPr>
          <p:nvPr>
            <p:ph type="title"/>
          </p:nvPr>
        </p:nvSpPr>
        <p:spPr/>
        <p:txBody>
          <a:bodyPr/>
          <a:lstStyle/>
          <a:p>
            <a:r>
              <a:rPr lang="cs-CZ" b="1" dirty="0">
                <a:latin typeface="Arial Black" panose="020B0A04020102020204" pitchFamily="34" charset="0"/>
              </a:rPr>
              <a:t>Proxy otázky</a:t>
            </a:r>
          </a:p>
        </p:txBody>
      </p:sp>
      <p:sp>
        <p:nvSpPr>
          <p:cNvPr id="3" name="Zástupný obsah 2">
            <a:extLst>
              <a:ext uri="{FF2B5EF4-FFF2-40B4-BE49-F238E27FC236}">
                <a16:creationId xmlns:a16="http://schemas.microsoft.com/office/drawing/2014/main" id="{C28A14A6-A9A3-BE15-B037-10F7CF283F91}"/>
              </a:ext>
            </a:extLst>
          </p:cNvPr>
          <p:cNvSpPr>
            <a:spLocks noGrp="1"/>
          </p:cNvSpPr>
          <p:nvPr>
            <p:ph idx="1"/>
          </p:nvPr>
        </p:nvSpPr>
        <p:spPr/>
        <p:txBody>
          <a:bodyPr/>
          <a:lstStyle/>
          <a:p>
            <a:pPr marL="0" indent="0">
              <a:buNone/>
            </a:pPr>
            <a:r>
              <a:rPr lang="cs-CZ" dirty="0"/>
              <a:t>Dotazování se někdy týká jiné osoby, než té, která vyplňuje dotazník</a:t>
            </a:r>
          </a:p>
          <a:p>
            <a:pPr marL="0" indent="0">
              <a:buNone/>
            </a:pPr>
            <a:endParaRPr lang="cs-CZ" dirty="0"/>
          </a:p>
          <a:p>
            <a:pPr marL="0" indent="0">
              <a:buNone/>
            </a:pPr>
            <a:endParaRPr lang="cs-CZ" dirty="0"/>
          </a:p>
          <a:p>
            <a:pPr>
              <a:buFontTx/>
              <a:buChar char="-"/>
            </a:pPr>
            <a:r>
              <a:rPr lang="cs-CZ" dirty="0"/>
              <a:t>Má daná osoba informaci k dispozici?</a:t>
            </a:r>
          </a:p>
          <a:p>
            <a:pPr>
              <a:buFontTx/>
              <a:buChar char="-"/>
            </a:pPr>
            <a:r>
              <a:rPr lang="cs-CZ" dirty="0"/>
              <a:t>Je spolehlivé se na ni ptát?</a:t>
            </a:r>
          </a:p>
        </p:txBody>
      </p:sp>
    </p:spTree>
    <p:extLst>
      <p:ext uri="{BB962C8B-B14F-4D97-AF65-F5344CB8AC3E}">
        <p14:creationId xmlns:p14="http://schemas.microsoft.com/office/powerpoint/2010/main" val="156377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66068E8-0586-2B03-81CD-12CD36E2BF98}"/>
              </a:ext>
            </a:extLst>
          </p:cNvPr>
          <p:cNvPicPr>
            <a:picLocks noChangeAspect="1"/>
          </p:cNvPicPr>
          <p:nvPr/>
        </p:nvPicPr>
        <p:blipFill>
          <a:blip r:embed="rId2"/>
          <a:stretch>
            <a:fillRect/>
          </a:stretch>
        </p:blipFill>
        <p:spPr>
          <a:xfrm>
            <a:off x="639082" y="928234"/>
            <a:ext cx="3715204" cy="2495953"/>
          </a:xfrm>
          <a:prstGeom prst="rect">
            <a:avLst/>
          </a:prstGeom>
        </p:spPr>
      </p:pic>
      <p:pic>
        <p:nvPicPr>
          <p:cNvPr id="7" name="Obrázek 6">
            <a:extLst>
              <a:ext uri="{FF2B5EF4-FFF2-40B4-BE49-F238E27FC236}">
                <a16:creationId xmlns:a16="http://schemas.microsoft.com/office/drawing/2014/main" id="{BA3766C3-FDE3-9F2C-D8E4-EA13661B249B}"/>
              </a:ext>
            </a:extLst>
          </p:cNvPr>
          <p:cNvPicPr>
            <a:picLocks noChangeAspect="1"/>
          </p:cNvPicPr>
          <p:nvPr/>
        </p:nvPicPr>
        <p:blipFill>
          <a:blip r:embed="rId3"/>
          <a:stretch>
            <a:fillRect/>
          </a:stretch>
        </p:blipFill>
        <p:spPr>
          <a:xfrm>
            <a:off x="5814105" y="1240291"/>
            <a:ext cx="4938821" cy="3890735"/>
          </a:xfrm>
          <a:prstGeom prst="rect">
            <a:avLst/>
          </a:prstGeom>
        </p:spPr>
      </p:pic>
    </p:spTree>
    <p:extLst>
      <p:ext uri="{BB962C8B-B14F-4D97-AF65-F5344CB8AC3E}">
        <p14:creationId xmlns:p14="http://schemas.microsoft.com/office/powerpoint/2010/main" val="1583038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43E3B94-BF36-E9BB-6D49-69CDDC4C7858}"/>
              </a:ext>
            </a:extLst>
          </p:cNvPr>
          <p:cNvPicPr>
            <a:picLocks noChangeAspect="1"/>
          </p:cNvPicPr>
          <p:nvPr/>
        </p:nvPicPr>
        <p:blipFill>
          <a:blip r:embed="rId2"/>
          <a:stretch>
            <a:fillRect/>
          </a:stretch>
        </p:blipFill>
        <p:spPr>
          <a:xfrm>
            <a:off x="1909762" y="319087"/>
            <a:ext cx="8372475" cy="6219825"/>
          </a:xfrm>
          <a:prstGeom prst="rect">
            <a:avLst/>
          </a:prstGeom>
        </p:spPr>
      </p:pic>
    </p:spTree>
    <p:extLst>
      <p:ext uri="{BB962C8B-B14F-4D97-AF65-F5344CB8AC3E}">
        <p14:creationId xmlns:p14="http://schemas.microsoft.com/office/powerpoint/2010/main" val="2699140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EA5DD62-E387-54F7-8F43-BFAC8EF3D6B6}"/>
              </a:ext>
            </a:extLst>
          </p:cNvPr>
          <p:cNvPicPr>
            <a:picLocks noChangeAspect="1"/>
          </p:cNvPicPr>
          <p:nvPr/>
        </p:nvPicPr>
        <p:blipFill>
          <a:blip r:embed="rId2"/>
          <a:stretch>
            <a:fillRect/>
          </a:stretch>
        </p:blipFill>
        <p:spPr>
          <a:xfrm>
            <a:off x="1525540" y="0"/>
            <a:ext cx="9140919" cy="6858000"/>
          </a:xfrm>
          <a:prstGeom prst="rect">
            <a:avLst/>
          </a:prstGeom>
        </p:spPr>
      </p:pic>
    </p:spTree>
    <p:extLst>
      <p:ext uri="{BB962C8B-B14F-4D97-AF65-F5344CB8AC3E}">
        <p14:creationId xmlns:p14="http://schemas.microsoft.com/office/powerpoint/2010/main" val="3750824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6A7F77-9BA4-1ADA-BAE7-5BCF3BE62A83}"/>
              </a:ext>
            </a:extLst>
          </p:cNvPr>
          <p:cNvSpPr>
            <a:spLocks noGrp="1"/>
          </p:cNvSpPr>
          <p:nvPr>
            <p:ph type="title"/>
          </p:nvPr>
        </p:nvSpPr>
        <p:spPr/>
        <p:txBody>
          <a:bodyPr/>
          <a:lstStyle/>
          <a:p>
            <a:r>
              <a:rPr lang="cs-CZ" b="1" dirty="0">
                <a:latin typeface="Arial Black" panose="020B0A04020102020204" pitchFamily="34" charset="0"/>
              </a:rPr>
              <a:t>Karty pro dotazování</a:t>
            </a:r>
          </a:p>
        </p:txBody>
      </p:sp>
      <p:sp>
        <p:nvSpPr>
          <p:cNvPr id="3" name="Zástupný obsah 2">
            <a:extLst>
              <a:ext uri="{FF2B5EF4-FFF2-40B4-BE49-F238E27FC236}">
                <a16:creationId xmlns:a16="http://schemas.microsoft.com/office/drawing/2014/main" id="{C28A14A6-A9A3-BE15-B037-10F7CF283F91}"/>
              </a:ext>
            </a:extLst>
          </p:cNvPr>
          <p:cNvSpPr>
            <a:spLocks noGrp="1"/>
          </p:cNvSpPr>
          <p:nvPr>
            <p:ph idx="1"/>
          </p:nvPr>
        </p:nvSpPr>
        <p:spPr/>
        <p:txBody>
          <a:bodyPr>
            <a:normAutofit/>
          </a:bodyPr>
          <a:lstStyle/>
          <a:p>
            <a:pPr marL="0" indent="0">
              <a:buNone/>
            </a:pPr>
            <a:r>
              <a:rPr lang="cs-CZ" dirty="0"/>
              <a:t>Výčty odpovědí se obvykle ukazují respondentům na samostatných kartách, aby je měli přehledně před sebou</a:t>
            </a:r>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pic>
        <p:nvPicPr>
          <p:cNvPr id="5" name="Obrázek 4">
            <a:extLst>
              <a:ext uri="{FF2B5EF4-FFF2-40B4-BE49-F238E27FC236}">
                <a16:creationId xmlns:a16="http://schemas.microsoft.com/office/drawing/2014/main" id="{CA7EB268-4A3D-0D7A-4769-E9AA804E4AAC}"/>
              </a:ext>
            </a:extLst>
          </p:cNvPr>
          <p:cNvPicPr>
            <a:picLocks noChangeAspect="1"/>
          </p:cNvPicPr>
          <p:nvPr/>
        </p:nvPicPr>
        <p:blipFill>
          <a:blip r:embed="rId2">
            <a:duotone>
              <a:prstClr val="black"/>
              <a:srgbClr val="D9C3A5">
                <a:tint val="50000"/>
                <a:satMod val="180000"/>
              </a:srgbClr>
            </a:duotone>
          </a:blip>
          <a:stretch>
            <a:fillRect/>
          </a:stretch>
        </p:blipFill>
        <p:spPr>
          <a:xfrm>
            <a:off x="3445772" y="4049826"/>
            <a:ext cx="2946330" cy="2657474"/>
          </a:xfrm>
          <a:prstGeom prst="rect">
            <a:avLst/>
          </a:prstGeom>
        </p:spPr>
      </p:pic>
      <p:pic>
        <p:nvPicPr>
          <p:cNvPr id="9" name="Obrázek 8">
            <a:extLst>
              <a:ext uri="{FF2B5EF4-FFF2-40B4-BE49-F238E27FC236}">
                <a16:creationId xmlns:a16="http://schemas.microsoft.com/office/drawing/2014/main" id="{580F699B-784A-6AAF-C8E8-40496FFADCB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9233926" y="3934036"/>
            <a:ext cx="1688074" cy="2773264"/>
          </a:xfrm>
          <a:prstGeom prst="rect">
            <a:avLst/>
          </a:prstGeom>
        </p:spPr>
      </p:pic>
      <p:pic>
        <p:nvPicPr>
          <p:cNvPr id="11" name="Obrázek 10">
            <a:extLst>
              <a:ext uri="{FF2B5EF4-FFF2-40B4-BE49-F238E27FC236}">
                <a16:creationId xmlns:a16="http://schemas.microsoft.com/office/drawing/2014/main" id="{61C2DBA0-603F-07DF-857F-92E80F37FF65}"/>
              </a:ext>
            </a:extLst>
          </p:cNvPr>
          <p:cNvPicPr>
            <a:picLocks noChangeAspect="1"/>
          </p:cNvPicPr>
          <p:nvPr/>
        </p:nvPicPr>
        <p:blipFill>
          <a:blip r:embed="rId5">
            <a:duotone>
              <a:prstClr val="black"/>
              <a:srgbClr val="D9C3A5">
                <a:tint val="50000"/>
                <a:satMod val="180000"/>
              </a:srgbClr>
            </a:duotone>
          </a:blip>
          <a:stretch>
            <a:fillRect/>
          </a:stretch>
        </p:blipFill>
        <p:spPr>
          <a:xfrm>
            <a:off x="948564" y="2992260"/>
            <a:ext cx="2254156" cy="3717308"/>
          </a:xfrm>
          <a:prstGeom prst="rect">
            <a:avLst/>
          </a:prstGeom>
        </p:spPr>
      </p:pic>
      <p:pic>
        <p:nvPicPr>
          <p:cNvPr id="13" name="Obrázek 12">
            <a:extLst>
              <a:ext uri="{FF2B5EF4-FFF2-40B4-BE49-F238E27FC236}">
                <a16:creationId xmlns:a16="http://schemas.microsoft.com/office/drawing/2014/main" id="{FA89ABD8-4A73-9C0E-9FA3-D567C9D5131F}"/>
              </a:ext>
            </a:extLst>
          </p:cNvPr>
          <p:cNvPicPr>
            <a:picLocks noChangeAspect="1"/>
          </p:cNvPicPr>
          <p:nvPr/>
        </p:nvPicPr>
        <p:blipFill>
          <a:blip r:embed="rId6"/>
          <a:stretch>
            <a:fillRect/>
          </a:stretch>
        </p:blipFill>
        <p:spPr>
          <a:xfrm>
            <a:off x="5972630" y="2992260"/>
            <a:ext cx="6219370" cy="873480"/>
          </a:xfrm>
          <a:prstGeom prst="rect">
            <a:avLst/>
          </a:prstGeom>
        </p:spPr>
      </p:pic>
    </p:spTree>
    <p:extLst>
      <p:ext uri="{BB962C8B-B14F-4D97-AF65-F5344CB8AC3E}">
        <p14:creationId xmlns:p14="http://schemas.microsoft.com/office/powerpoint/2010/main" val="2836147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54864FE-D9B8-022D-0634-BD10C75CD08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727209" y="0"/>
            <a:ext cx="5018954" cy="6858000"/>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B52F1305-9AF7-CB1F-04C3-94024E61323C}"/>
              </a:ext>
            </a:extLst>
          </p:cNvPr>
          <p:cNvSpPr txBox="1"/>
          <p:nvPr/>
        </p:nvSpPr>
        <p:spPr>
          <a:xfrm>
            <a:off x="6553200" y="726106"/>
            <a:ext cx="6096000" cy="369332"/>
          </a:xfrm>
          <a:prstGeom prst="rect">
            <a:avLst/>
          </a:prstGeom>
          <a:noFill/>
        </p:spPr>
        <p:txBody>
          <a:bodyPr wrap="square">
            <a:spAutoFit/>
          </a:bodyPr>
          <a:lstStyle/>
          <a:p>
            <a:r>
              <a:rPr lang="cs-CZ" b="1" dirty="0">
                <a:latin typeface="Arial Black" panose="020B0A04020102020204" pitchFamily="34" charset="0"/>
              </a:rPr>
              <a:t>Údaje o dotazování mimo rozhovor</a:t>
            </a:r>
            <a:endParaRPr lang="cs-CZ" dirty="0"/>
          </a:p>
        </p:txBody>
      </p:sp>
      <p:sp>
        <p:nvSpPr>
          <p:cNvPr id="9" name="TextovéPole 8">
            <a:extLst>
              <a:ext uri="{FF2B5EF4-FFF2-40B4-BE49-F238E27FC236}">
                <a16:creationId xmlns:a16="http://schemas.microsoft.com/office/drawing/2014/main" id="{5ED5831A-CC80-5515-947A-787D8A64733C}"/>
              </a:ext>
            </a:extLst>
          </p:cNvPr>
          <p:cNvSpPr txBox="1"/>
          <p:nvPr/>
        </p:nvSpPr>
        <p:spPr>
          <a:xfrm>
            <a:off x="6249896" y="1436691"/>
            <a:ext cx="4672104" cy="923330"/>
          </a:xfrm>
          <a:prstGeom prst="rect">
            <a:avLst/>
          </a:prstGeom>
          <a:noFill/>
        </p:spPr>
        <p:txBody>
          <a:bodyPr wrap="square">
            <a:spAutoFit/>
          </a:bodyPr>
          <a:lstStyle/>
          <a:p>
            <a:pPr marL="0" indent="0">
              <a:buNone/>
            </a:pPr>
            <a:r>
              <a:rPr lang="cs-CZ" dirty="0"/>
              <a:t>Velká šetření často obsahují další údaje, zachycující průběh dotazování, nebo třeba údaje o lokalitě, důvodu odmítnutí </a:t>
            </a:r>
            <a:r>
              <a:rPr lang="cs-CZ" dirty="0" err="1"/>
              <a:t>atp</a:t>
            </a:r>
            <a:r>
              <a:rPr lang="cs-CZ" dirty="0"/>
              <a:t>…</a:t>
            </a:r>
          </a:p>
        </p:txBody>
      </p:sp>
    </p:spTree>
    <p:extLst>
      <p:ext uri="{BB962C8B-B14F-4D97-AF65-F5344CB8AC3E}">
        <p14:creationId xmlns:p14="http://schemas.microsoft.com/office/powerpoint/2010/main" val="3684999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402A250-589D-2DBC-D835-D727AB12D255}"/>
              </a:ext>
            </a:extLst>
          </p:cNvPr>
          <p:cNvPicPr>
            <a:picLocks noChangeAspect="1"/>
          </p:cNvPicPr>
          <p:nvPr/>
        </p:nvPicPr>
        <p:blipFill rotWithShape="1">
          <a:blip r:embed="rId2"/>
          <a:srcRect t="2222"/>
          <a:stretch/>
        </p:blipFill>
        <p:spPr>
          <a:xfrm>
            <a:off x="210211" y="76200"/>
            <a:ext cx="6764147" cy="6705599"/>
          </a:xfrm>
          <a:prstGeom prst="rect">
            <a:avLst/>
          </a:prstGeom>
        </p:spPr>
      </p:pic>
      <p:sp>
        <p:nvSpPr>
          <p:cNvPr id="6" name="TextovéPole 5">
            <a:extLst>
              <a:ext uri="{FF2B5EF4-FFF2-40B4-BE49-F238E27FC236}">
                <a16:creationId xmlns:a16="http://schemas.microsoft.com/office/drawing/2014/main" id="{AFFCAE1C-EF06-3341-D6AD-203F907B9897}"/>
              </a:ext>
            </a:extLst>
          </p:cNvPr>
          <p:cNvSpPr txBox="1"/>
          <p:nvPr/>
        </p:nvSpPr>
        <p:spPr>
          <a:xfrm>
            <a:off x="6753389" y="6074228"/>
            <a:ext cx="10877222" cy="369332"/>
          </a:xfrm>
          <a:prstGeom prst="rect">
            <a:avLst/>
          </a:prstGeom>
          <a:noFill/>
        </p:spPr>
        <p:txBody>
          <a:bodyPr wrap="square" rtlCol="0">
            <a:spAutoFit/>
          </a:bodyPr>
          <a:lstStyle/>
          <a:p>
            <a:r>
              <a:rPr lang="cs-CZ" b="1" dirty="0">
                <a:solidFill>
                  <a:srgbClr val="FF0000"/>
                </a:solidFill>
              </a:rPr>
              <a:t>Převzato z prezentace A. </a:t>
            </a:r>
            <a:r>
              <a:rPr lang="cs-CZ" b="1" dirty="0" err="1">
                <a:solidFill>
                  <a:srgbClr val="FF0000"/>
                </a:solidFill>
              </a:rPr>
              <a:t>Burjanka</a:t>
            </a:r>
            <a:r>
              <a:rPr lang="cs-CZ" b="1" dirty="0">
                <a:solidFill>
                  <a:srgbClr val="FF0000"/>
                </a:solidFill>
              </a:rPr>
              <a:t> (UM SOC 1006 2022)</a:t>
            </a:r>
          </a:p>
        </p:txBody>
      </p:sp>
      <p:pic>
        <p:nvPicPr>
          <p:cNvPr id="8" name="Obrázek 7">
            <a:extLst>
              <a:ext uri="{FF2B5EF4-FFF2-40B4-BE49-F238E27FC236}">
                <a16:creationId xmlns:a16="http://schemas.microsoft.com/office/drawing/2014/main" id="{1B88B389-1508-746B-FA6A-0F2A641462F8}"/>
              </a:ext>
            </a:extLst>
          </p:cNvPr>
          <p:cNvPicPr>
            <a:picLocks noChangeAspect="1"/>
          </p:cNvPicPr>
          <p:nvPr/>
        </p:nvPicPr>
        <p:blipFill>
          <a:blip r:embed="rId3"/>
          <a:stretch>
            <a:fillRect/>
          </a:stretch>
        </p:blipFill>
        <p:spPr>
          <a:xfrm>
            <a:off x="6378017" y="126218"/>
            <a:ext cx="5509696" cy="5609771"/>
          </a:xfrm>
          <a:prstGeom prst="rect">
            <a:avLst/>
          </a:prstGeom>
        </p:spPr>
      </p:pic>
    </p:spTree>
    <p:extLst>
      <p:ext uri="{BB962C8B-B14F-4D97-AF65-F5344CB8AC3E}">
        <p14:creationId xmlns:p14="http://schemas.microsoft.com/office/powerpoint/2010/main" val="2985792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420314A-CA4F-A944-4F29-5E43488D9537}"/>
              </a:ext>
            </a:extLst>
          </p:cNvPr>
          <p:cNvPicPr>
            <a:picLocks noChangeAspect="1"/>
          </p:cNvPicPr>
          <p:nvPr/>
        </p:nvPicPr>
        <p:blipFill>
          <a:blip r:embed="rId2"/>
          <a:stretch>
            <a:fillRect/>
          </a:stretch>
        </p:blipFill>
        <p:spPr>
          <a:xfrm>
            <a:off x="4889950" y="194029"/>
            <a:ext cx="3194506" cy="6663971"/>
          </a:xfrm>
          <a:prstGeom prst="rect">
            <a:avLst/>
          </a:prstGeom>
        </p:spPr>
      </p:pic>
      <p:pic>
        <p:nvPicPr>
          <p:cNvPr id="7" name="Obrázek 6">
            <a:extLst>
              <a:ext uri="{FF2B5EF4-FFF2-40B4-BE49-F238E27FC236}">
                <a16:creationId xmlns:a16="http://schemas.microsoft.com/office/drawing/2014/main" id="{C2413D69-DA8E-D3F3-A211-9FF4C92B07A5}"/>
              </a:ext>
            </a:extLst>
          </p:cNvPr>
          <p:cNvPicPr>
            <a:picLocks noChangeAspect="1"/>
          </p:cNvPicPr>
          <p:nvPr/>
        </p:nvPicPr>
        <p:blipFill>
          <a:blip r:embed="rId3"/>
          <a:stretch>
            <a:fillRect/>
          </a:stretch>
        </p:blipFill>
        <p:spPr>
          <a:xfrm>
            <a:off x="8300239" y="313250"/>
            <a:ext cx="2991876" cy="6360214"/>
          </a:xfrm>
          <a:prstGeom prst="rect">
            <a:avLst/>
          </a:prstGeom>
        </p:spPr>
      </p:pic>
      <p:sp>
        <p:nvSpPr>
          <p:cNvPr id="8" name="TextovéPole 7">
            <a:extLst>
              <a:ext uri="{FF2B5EF4-FFF2-40B4-BE49-F238E27FC236}">
                <a16:creationId xmlns:a16="http://schemas.microsoft.com/office/drawing/2014/main" id="{F6B528AE-07CB-6DA9-72C7-D56716036F32}"/>
              </a:ext>
            </a:extLst>
          </p:cNvPr>
          <p:cNvSpPr txBox="1"/>
          <p:nvPr/>
        </p:nvSpPr>
        <p:spPr>
          <a:xfrm>
            <a:off x="972457" y="1008742"/>
            <a:ext cx="3091543" cy="1200329"/>
          </a:xfrm>
          <a:prstGeom prst="rect">
            <a:avLst/>
          </a:prstGeom>
          <a:noFill/>
        </p:spPr>
        <p:txBody>
          <a:bodyPr wrap="square" rtlCol="0">
            <a:spAutoFit/>
          </a:bodyPr>
          <a:lstStyle/>
          <a:p>
            <a:r>
              <a:rPr lang="cs-CZ" dirty="0"/>
              <a:t>Myslete také na to jak bude dotazník vyplňován a jak bude úvod vypadat v malém rozlišení</a:t>
            </a:r>
          </a:p>
        </p:txBody>
      </p:sp>
      <p:sp>
        <p:nvSpPr>
          <p:cNvPr id="9" name="TextovéPole 8">
            <a:extLst>
              <a:ext uri="{FF2B5EF4-FFF2-40B4-BE49-F238E27FC236}">
                <a16:creationId xmlns:a16="http://schemas.microsoft.com/office/drawing/2014/main" id="{4B7091E1-3DB6-AAAB-10A4-F382361097BE}"/>
              </a:ext>
            </a:extLst>
          </p:cNvPr>
          <p:cNvSpPr txBox="1"/>
          <p:nvPr/>
        </p:nvSpPr>
        <p:spPr>
          <a:xfrm>
            <a:off x="638628" y="265490"/>
            <a:ext cx="6096000" cy="369332"/>
          </a:xfrm>
          <a:prstGeom prst="rect">
            <a:avLst/>
          </a:prstGeom>
          <a:noFill/>
        </p:spPr>
        <p:txBody>
          <a:bodyPr wrap="square">
            <a:spAutoFit/>
          </a:bodyPr>
          <a:lstStyle/>
          <a:p>
            <a:pPr marL="0" indent="0">
              <a:buNone/>
            </a:pPr>
            <a:r>
              <a:rPr lang="cs-CZ" b="1" dirty="0"/>
              <a:t>Úvodní oslovení</a:t>
            </a:r>
          </a:p>
        </p:txBody>
      </p:sp>
    </p:spTree>
    <p:extLst>
      <p:ext uri="{BB962C8B-B14F-4D97-AF65-F5344CB8AC3E}">
        <p14:creationId xmlns:p14="http://schemas.microsoft.com/office/powerpoint/2010/main" val="3864388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6A7F77-9BA4-1ADA-BAE7-5BCF3BE62A83}"/>
              </a:ext>
            </a:extLst>
          </p:cNvPr>
          <p:cNvSpPr>
            <a:spLocks noGrp="1"/>
          </p:cNvSpPr>
          <p:nvPr>
            <p:ph type="title"/>
          </p:nvPr>
        </p:nvSpPr>
        <p:spPr/>
        <p:txBody>
          <a:bodyPr/>
          <a:lstStyle/>
          <a:p>
            <a:r>
              <a:rPr lang="cs-CZ" b="1" dirty="0">
                <a:latin typeface="Arial Black" panose="020B0A04020102020204" pitchFamily="34" charset="0"/>
              </a:rPr>
              <a:t>Web pro respondenty</a:t>
            </a:r>
          </a:p>
        </p:txBody>
      </p:sp>
      <p:sp>
        <p:nvSpPr>
          <p:cNvPr id="3" name="Zástupný obsah 2">
            <a:extLst>
              <a:ext uri="{FF2B5EF4-FFF2-40B4-BE49-F238E27FC236}">
                <a16:creationId xmlns:a16="http://schemas.microsoft.com/office/drawing/2014/main" id="{C28A14A6-A9A3-BE15-B037-10F7CF283F91}"/>
              </a:ext>
            </a:extLst>
          </p:cNvPr>
          <p:cNvSpPr>
            <a:spLocks noGrp="1"/>
          </p:cNvSpPr>
          <p:nvPr>
            <p:ph idx="1"/>
          </p:nvPr>
        </p:nvSpPr>
        <p:spPr>
          <a:xfrm>
            <a:off x="843212" y="1593397"/>
            <a:ext cx="10515600" cy="4351338"/>
          </a:xfrm>
        </p:spPr>
        <p:txBody>
          <a:bodyPr>
            <a:normAutofit/>
          </a:bodyPr>
          <a:lstStyle/>
          <a:p>
            <a:pPr marL="0" indent="0">
              <a:buNone/>
            </a:pPr>
            <a:r>
              <a:rPr lang="cs-CZ" dirty="0"/>
              <a:t>Příklad webů pro respondenty</a:t>
            </a:r>
          </a:p>
          <a:p>
            <a:pPr marL="0" indent="0">
              <a:buNone/>
            </a:pPr>
            <a:r>
              <a:rPr lang="cs-CZ" dirty="0">
                <a:hlinkClick r:id="rId2"/>
              </a:rPr>
              <a:t>https://soc.fss.muni.cz/bezpecnost</a:t>
            </a:r>
            <a:endParaRPr lang="cs-CZ" dirty="0"/>
          </a:p>
          <a:p>
            <a:pPr marL="0" indent="0">
              <a:buNone/>
            </a:pPr>
            <a:r>
              <a:rPr lang="cs-CZ" dirty="0">
                <a:hlinkClick r:id="rId3"/>
              </a:rPr>
              <a:t>https://soc.fss.muni.cz/osamelost</a:t>
            </a:r>
            <a:endParaRPr lang="cs-CZ" dirty="0"/>
          </a:p>
          <a:p>
            <a:pPr marL="0" indent="0">
              <a:buNone/>
            </a:pPr>
            <a:r>
              <a:rPr lang="cs-CZ" dirty="0">
                <a:hlinkClick r:id="rId4"/>
              </a:rPr>
              <a:t>https://www.promenyceskespolecnosti.cz</a:t>
            </a: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pic>
        <p:nvPicPr>
          <p:cNvPr id="5" name="Obrázek 4">
            <a:extLst>
              <a:ext uri="{FF2B5EF4-FFF2-40B4-BE49-F238E27FC236}">
                <a16:creationId xmlns:a16="http://schemas.microsoft.com/office/drawing/2014/main" id="{E5F595FF-6083-AF5B-1F7A-F81207870814}"/>
              </a:ext>
            </a:extLst>
          </p:cNvPr>
          <p:cNvPicPr>
            <a:picLocks noChangeAspect="1"/>
          </p:cNvPicPr>
          <p:nvPr/>
        </p:nvPicPr>
        <p:blipFill>
          <a:blip r:embed="rId5"/>
          <a:stretch>
            <a:fillRect/>
          </a:stretch>
        </p:blipFill>
        <p:spPr>
          <a:xfrm>
            <a:off x="6158237" y="3875314"/>
            <a:ext cx="3034869" cy="2982686"/>
          </a:xfrm>
          <a:prstGeom prst="rect">
            <a:avLst/>
          </a:prstGeom>
        </p:spPr>
      </p:pic>
      <p:pic>
        <p:nvPicPr>
          <p:cNvPr id="7" name="Obrázek 6">
            <a:extLst>
              <a:ext uri="{FF2B5EF4-FFF2-40B4-BE49-F238E27FC236}">
                <a16:creationId xmlns:a16="http://schemas.microsoft.com/office/drawing/2014/main" id="{E09BE096-7B52-6E5B-2ADA-9E16CCCD49A9}"/>
              </a:ext>
            </a:extLst>
          </p:cNvPr>
          <p:cNvPicPr>
            <a:picLocks noChangeAspect="1"/>
          </p:cNvPicPr>
          <p:nvPr/>
        </p:nvPicPr>
        <p:blipFill>
          <a:blip r:embed="rId6"/>
          <a:stretch>
            <a:fillRect/>
          </a:stretch>
        </p:blipFill>
        <p:spPr>
          <a:xfrm>
            <a:off x="9353714" y="3875314"/>
            <a:ext cx="2588797" cy="2982686"/>
          </a:xfrm>
          <a:prstGeom prst="rect">
            <a:avLst/>
          </a:prstGeom>
        </p:spPr>
      </p:pic>
      <p:pic>
        <p:nvPicPr>
          <p:cNvPr id="6" name="Obrázek 5">
            <a:extLst>
              <a:ext uri="{FF2B5EF4-FFF2-40B4-BE49-F238E27FC236}">
                <a16:creationId xmlns:a16="http://schemas.microsoft.com/office/drawing/2014/main" id="{F1657BD0-143D-26AD-5CA8-42462CF94D35}"/>
              </a:ext>
            </a:extLst>
          </p:cNvPr>
          <p:cNvPicPr>
            <a:picLocks noChangeAspect="1"/>
          </p:cNvPicPr>
          <p:nvPr/>
        </p:nvPicPr>
        <p:blipFill rotWithShape="1">
          <a:blip r:embed="rId7"/>
          <a:srcRect b="37727"/>
          <a:stretch/>
        </p:blipFill>
        <p:spPr>
          <a:xfrm>
            <a:off x="2178488" y="3875314"/>
            <a:ext cx="3687976" cy="2982686"/>
          </a:xfrm>
          <a:prstGeom prst="rect">
            <a:avLst/>
          </a:prstGeom>
        </p:spPr>
      </p:pic>
    </p:spTree>
    <p:extLst>
      <p:ext uri="{BB962C8B-B14F-4D97-AF65-F5344CB8AC3E}">
        <p14:creationId xmlns:p14="http://schemas.microsoft.com/office/powerpoint/2010/main" val="3926337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6A7F77-9BA4-1ADA-BAE7-5BCF3BE62A83}"/>
              </a:ext>
            </a:extLst>
          </p:cNvPr>
          <p:cNvSpPr>
            <a:spLocks noGrp="1"/>
          </p:cNvSpPr>
          <p:nvPr>
            <p:ph type="title"/>
          </p:nvPr>
        </p:nvSpPr>
        <p:spPr/>
        <p:txBody>
          <a:bodyPr/>
          <a:lstStyle/>
          <a:p>
            <a:r>
              <a:rPr lang="cs-CZ" b="1" dirty="0">
                <a:latin typeface="Arial Black" panose="020B0A04020102020204" pitchFamily="34" charset="0"/>
              </a:rPr>
              <a:t>Zdroje dat pro analýzu a inspiraci</a:t>
            </a:r>
          </a:p>
        </p:txBody>
      </p:sp>
      <p:sp>
        <p:nvSpPr>
          <p:cNvPr id="3" name="Zástupný obsah 2">
            <a:extLst>
              <a:ext uri="{FF2B5EF4-FFF2-40B4-BE49-F238E27FC236}">
                <a16:creationId xmlns:a16="http://schemas.microsoft.com/office/drawing/2014/main" id="{C28A14A6-A9A3-BE15-B037-10F7CF283F91}"/>
              </a:ext>
            </a:extLst>
          </p:cNvPr>
          <p:cNvSpPr>
            <a:spLocks noGrp="1"/>
          </p:cNvSpPr>
          <p:nvPr>
            <p:ph idx="1"/>
          </p:nvPr>
        </p:nvSpPr>
        <p:spPr/>
        <p:txBody>
          <a:bodyPr/>
          <a:lstStyle/>
          <a:p>
            <a:pPr marL="0" indent="0">
              <a:buNone/>
            </a:pPr>
            <a:r>
              <a:rPr lang="cs-CZ" dirty="0"/>
              <a:t>… nemusíte stahovat a analyzovat data, můžete se podívat na dotazníky</a:t>
            </a:r>
          </a:p>
        </p:txBody>
      </p:sp>
      <p:pic>
        <p:nvPicPr>
          <p:cNvPr id="4" name="Obrázek 3">
            <a:extLst>
              <a:ext uri="{FF2B5EF4-FFF2-40B4-BE49-F238E27FC236}">
                <a16:creationId xmlns:a16="http://schemas.microsoft.com/office/drawing/2014/main" id="{218535FC-909B-4920-3944-574D30C4448C}"/>
              </a:ext>
            </a:extLst>
          </p:cNvPr>
          <p:cNvPicPr>
            <a:picLocks noChangeAspect="1"/>
          </p:cNvPicPr>
          <p:nvPr/>
        </p:nvPicPr>
        <p:blipFill>
          <a:blip r:embed="rId2"/>
          <a:stretch>
            <a:fillRect/>
          </a:stretch>
        </p:blipFill>
        <p:spPr>
          <a:xfrm>
            <a:off x="1241119" y="2412434"/>
            <a:ext cx="2982539" cy="2637356"/>
          </a:xfrm>
          <a:prstGeom prst="rect">
            <a:avLst/>
          </a:prstGeom>
        </p:spPr>
      </p:pic>
      <p:pic>
        <p:nvPicPr>
          <p:cNvPr id="5" name="Obrázek 4">
            <a:extLst>
              <a:ext uri="{FF2B5EF4-FFF2-40B4-BE49-F238E27FC236}">
                <a16:creationId xmlns:a16="http://schemas.microsoft.com/office/drawing/2014/main" id="{FC35BE30-6B96-ACB2-401F-1F8F9A8B40BB}"/>
              </a:ext>
            </a:extLst>
          </p:cNvPr>
          <p:cNvPicPr>
            <a:picLocks noChangeAspect="1"/>
          </p:cNvPicPr>
          <p:nvPr/>
        </p:nvPicPr>
        <p:blipFill>
          <a:blip r:embed="rId3"/>
          <a:stretch>
            <a:fillRect/>
          </a:stretch>
        </p:blipFill>
        <p:spPr>
          <a:xfrm>
            <a:off x="4515686" y="2412433"/>
            <a:ext cx="2863895" cy="2637357"/>
          </a:xfrm>
          <a:prstGeom prst="rect">
            <a:avLst/>
          </a:prstGeom>
        </p:spPr>
      </p:pic>
      <p:sp>
        <p:nvSpPr>
          <p:cNvPr id="6" name="TextovéPole 5">
            <a:extLst>
              <a:ext uri="{FF2B5EF4-FFF2-40B4-BE49-F238E27FC236}">
                <a16:creationId xmlns:a16="http://schemas.microsoft.com/office/drawing/2014/main" id="{95C453E2-8580-7A8E-FF83-DA11B954C036}"/>
              </a:ext>
            </a:extLst>
          </p:cNvPr>
          <p:cNvSpPr txBox="1"/>
          <p:nvPr/>
        </p:nvSpPr>
        <p:spPr>
          <a:xfrm>
            <a:off x="774970" y="5519879"/>
            <a:ext cx="10642059" cy="1477328"/>
          </a:xfrm>
          <a:prstGeom prst="rect">
            <a:avLst/>
          </a:prstGeom>
          <a:noFill/>
        </p:spPr>
        <p:txBody>
          <a:bodyPr wrap="square">
            <a:spAutoFit/>
          </a:bodyPr>
          <a:lstStyle/>
          <a:p>
            <a:r>
              <a:rPr lang="cs-CZ" sz="1800" dirty="0">
                <a:effectLst/>
                <a:latin typeface="Arial Black" panose="020B0A04020102020204" pitchFamily="34" charset="0"/>
                <a:ea typeface="Times New Roman" panose="02020603050405020304" pitchFamily="18" charset="0"/>
              </a:rPr>
              <a:t>Sociologický datový archiv  </a:t>
            </a:r>
            <a:r>
              <a:rPr lang="cs-CZ" sz="1800" u="sng" dirty="0">
                <a:solidFill>
                  <a:srgbClr val="0000FF"/>
                </a:solidFill>
                <a:effectLst/>
                <a:latin typeface="Arial Black" panose="020B0A04020102020204" pitchFamily="34" charset="0"/>
                <a:ea typeface="Times New Roman" panose="02020603050405020304" pitchFamily="18" charset="0"/>
                <a:cs typeface="Times New Roman" panose="02020603050405020304" pitchFamily="18" charset="0"/>
                <a:hlinkClick r:id="rId4"/>
              </a:rPr>
              <a:t>http://nesstar.soc.cas.cz/webview/</a:t>
            </a:r>
            <a:endParaRPr lang="cs-CZ" sz="1800" dirty="0">
              <a:effectLst/>
              <a:latin typeface="Arial Black" panose="020B0A04020102020204" pitchFamily="34" charset="0"/>
              <a:ea typeface="Times New Roman" panose="02020603050405020304" pitchFamily="18" charset="0"/>
            </a:endParaRPr>
          </a:p>
          <a:p>
            <a:r>
              <a:rPr lang="cs-CZ" sz="1800" dirty="0">
                <a:effectLst/>
                <a:latin typeface="Arial Black" panose="020B0A04020102020204" pitchFamily="34" charset="0"/>
                <a:ea typeface="Times New Roman" panose="02020603050405020304" pitchFamily="18" charset="0"/>
              </a:rPr>
              <a:t>Centrální archiv pro společenské vědy – GESIS </a:t>
            </a:r>
            <a:r>
              <a:rPr lang="cs-CZ" sz="1800" u="sng" dirty="0">
                <a:solidFill>
                  <a:srgbClr val="0000FF"/>
                </a:solidFill>
                <a:effectLst/>
                <a:latin typeface="Arial Black" panose="020B0A04020102020204" pitchFamily="34" charset="0"/>
                <a:ea typeface="Times New Roman" panose="02020603050405020304" pitchFamily="18" charset="0"/>
                <a:cs typeface="Times New Roman" panose="02020603050405020304" pitchFamily="18" charset="0"/>
                <a:hlinkClick r:id="rId5"/>
              </a:rPr>
              <a:t>https://www.gesis.org/home/</a:t>
            </a:r>
            <a:endParaRPr lang="cs-CZ" sz="1800" dirty="0">
              <a:effectLst/>
              <a:latin typeface="Arial Black" panose="020B0A04020102020204" pitchFamily="34" charset="0"/>
              <a:ea typeface="Times New Roman" panose="02020603050405020304" pitchFamily="18" charset="0"/>
            </a:endParaRPr>
          </a:p>
          <a:p>
            <a:r>
              <a:rPr lang="cs-CZ" sz="1800" dirty="0">
                <a:effectLst/>
                <a:latin typeface="Arial Black" panose="020B0A04020102020204" pitchFamily="34" charset="0"/>
                <a:ea typeface="Times New Roman" panose="02020603050405020304" pitchFamily="18" charset="0"/>
              </a:rPr>
              <a:t>Statistický úřad České republiky </a:t>
            </a:r>
            <a:r>
              <a:rPr lang="cs-CZ" sz="1800" u="sng" dirty="0">
                <a:solidFill>
                  <a:srgbClr val="0000FF"/>
                </a:solidFill>
                <a:effectLst/>
                <a:latin typeface="Arial Black" panose="020B0A04020102020204" pitchFamily="34" charset="0"/>
                <a:ea typeface="Times New Roman" panose="02020603050405020304" pitchFamily="18" charset="0"/>
                <a:cs typeface="Times New Roman" panose="02020603050405020304" pitchFamily="18" charset="0"/>
                <a:hlinkClick r:id="rId6"/>
              </a:rPr>
              <a:t>http://www.czso.cz/</a:t>
            </a:r>
            <a:r>
              <a:rPr lang="cs-CZ" sz="1800" dirty="0">
                <a:effectLst/>
                <a:latin typeface="Arial Black" panose="020B0A04020102020204" pitchFamily="34" charset="0"/>
                <a:ea typeface="Times New Roman" panose="02020603050405020304" pitchFamily="18" charset="0"/>
              </a:rPr>
              <a:t>   </a:t>
            </a:r>
            <a:r>
              <a:rPr lang="cs-CZ" sz="1800" u="sng" dirty="0">
                <a:solidFill>
                  <a:srgbClr val="0000FF"/>
                </a:solidFill>
                <a:effectLst/>
                <a:latin typeface="Arial Black" panose="020B0A04020102020204" pitchFamily="34" charset="0"/>
                <a:ea typeface="Times New Roman" panose="02020603050405020304" pitchFamily="18" charset="0"/>
                <a:cs typeface="Times New Roman" panose="02020603050405020304" pitchFamily="18" charset="0"/>
                <a:hlinkClick r:id="rId7"/>
              </a:rPr>
              <a:t>http://www.statistikaamy.cz</a:t>
            </a:r>
            <a:r>
              <a:rPr lang="cs-CZ" sz="1800" u="sng" dirty="0">
                <a:solidFill>
                  <a:srgbClr val="0000FF"/>
                </a:solidFill>
                <a:effectLst/>
                <a:latin typeface="Arial Black" panose="020B0A04020102020204" pitchFamily="34" charset="0"/>
                <a:ea typeface="Times New Roman" panose="02020603050405020304" pitchFamily="18" charset="0"/>
                <a:cs typeface="Times New Roman" panose="02020603050405020304" pitchFamily="18" charset="0"/>
              </a:rPr>
              <a:t> </a:t>
            </a:r>
          </a:p>
          <a:p>
            <a:r>
              <a:rPr lang="cs-CZ" sz="1800" dirty="0">
                <a:effectLst/>
                <a:latin typeface="Arial Black" panose="020B0A04020102020204" pitchFamily="34" charset="0"/>
                <a:ea typeface="Times New Roman" panose="02020603050405020304" pitchFamily="18" charset="0"/>
                <a:hlinkClick r:id="rId8"/>
              </a:rPr>
              <a:t>https://www.czso.cz/csu/vykazy/setreni_u_domacnosti</a:t>
            </a:r>
            <a:endParaRPr lang="cs-CZ" u="sng" dirty="0">
              <a:solidFill>
                <a:srgbClr val="0000FF"/>
              </a:solidFill>
              <a:latin typeface="Arial Black" panose="020B0A04020102020204" pitchFamily="34" charset="0"/>
              <a:ea typeface="Times New Roman" panose="02020603050405020304" pitchFamily="18" charset="0"/>
              <a:cs typeface="Times New Roman" panose="02020603050405020304" pitchFamily="18" charset="0"/>
            </a:endParaRPr>
          </a:p>
          <a:p>
            <a:endParaRPr lang="cs-CZ" sz="1800" dirty="0">
              <a:effectLst/>
              <a:latin typeface="Arial Black" panose="020B0A04020102020204" pitchFamily="34" charset="0"/>
              <a:ea typeface="Times New Roman" panose="02020603050405020304" pitchFamily="18" charset="0"/>
            </a:endParaRPr>
          </a:p>
        </p:txBody>
      </p:sp>
      <p:pic>
        <p:nvPicPr>
          <p:cNvPr id="8" name="Obrázek 7">
            <a:extLst>
              <a:ext uri="{FF2B5EF4-FFF2-40B4-BE49-F238E27FC236}">
                <a16:creationId xmlns:a16="http://schemas.microsoft.com/office/drawing/2014/main" id="{117A6745-8581-7477-7977-DCE89782BB3B}"/>
              </a:ext>
            </a:extLst>
          </p:cNvPr>
          <p:cNvPicPr>
            <a:picLocks noChangeAspect="1"/>
          </p:cNvPicPr>
          <p:nvPr/>
        </p:nvPicPr>
        <p:blipFill>
          <a:blip r:embed="rId9"/>
          <a:stretch>
            <a:fillRect/>
          </a:stretch>
        </p:blipFill>
        <p:spPr>
          <a:xfrm>
            <a:off x="7743371" y="2412433"/>
            <a:ext cx="3480565" cy="2718412"/>
          </a:xfrm>
          <a:prstGeom prst="rect">
            <a:avLst/>
          </a:prstGeom>
        </p:spPr>
      </p:pic>
    </p:spTree>
    <p:extLst>
      <p:ext uri="{BB962C8B-B14F-4D97-AF65-F5344CB8AC3E}">
        <p14:creationId xmlns:p14="http://schemas.microsoft.com/office/powerpoint/2010/main" val="4067012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1608A56-413F-88F5-A0B1-54CF68C2CF95}"/>
              </a:ext>
            </a:extLst>
          </p:cNvPr>
          <p:cNvSpPr txBox="1"/>
          <p:nvPr/>
        </p:nvSpPr>
        <p:spPr>
          <a:xfrm>
            <a:off x="732972" y="276163"/>
            <a:ext cx="6096000" cy="646331"/>
          </a:xfrm>
          <a:prstGeom prst="rect">
            <a:avLst/>
          </a:prstGeom>
          <a:noFill/>
        </p:spPr>
        <p:txBody>
          <a:bodyPr wrap="square">
            <a:spAutoFit/>
          </a:bodyPr>
          <a:lstStyle/>
          <a:p>
            <a:r>
              <a:rPr lang="cs-CZ" dirty="0">
                <a:hlinkClick r:id="rId2"/>
              </a:rPr>
              <a:t>http://nesstar.soc.cas.cz/webview/</a:t>
            </a:r>
            <a:endParaRPr lang="cs-CZ" dirty="0"/>
          </a:p>
          <a:p>
            <a:endParaRPr lang="cs-CZ" dirty="0"/>
          </a:p>
        </p:txBody>
      </p:sp>
      <p:pic>
        <p:nvPicPr>
          <p:cNvPr id="7" name="Obrázek 6">
            <a:extLst>
              <a:ext uri="{FF2B5EF4-FFF2-40B4-BE49-F238E27FC236}">
                <a16:creationId xmlns:a16="http://schemas.microsoft.com/office/drawing/2014/main" id="{DB5E796A-B78B-145F-C16C-DC7EBFF448C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305160" y="918839"/>
            <a:ext cx="6789165" cy="3666365"/>
          </a:xfrm>
          <a:prstGeom prst="rect">
            <a:avLst/>
          </a:prstGeom>
          <a:ln>
            <a:noFill/>
          </a:ln>
          <a:effectLst>
            <a:outerShdw blurRad="292100" dist="139700" dir="2700000" algn="tl" rotWithShape="0">
              <a:srgbClr val="333333">
                <a:alpha val="65000"/>
              </a:srgbClr>
            </a:outerShdw>
          </a:effectLst>
        </p:spPr>
      </p:pic>
      <p:sp>
        <p:nvSpPr>
          <p:cNvPr id="8" name="TextovéPole 7">
            <a:extLst>
              <a:ext uri="{FF2B5EF4-FFF2-40B4-BE49-F238E27FC236}">
                <a16:creationId xmlns:a16="http://schemas.microsoft.com/office/drawing/2014/main" id="{90D4A9CD-C149-3B77-7405-52D1CA37028C}"/>
              </a:ext>
            </a:extLst>
          </p:cNvPr>
          <p:cNvSpPr txBox="1"/>
          <p:nvPr/>
        </p:nvSpPr>
        <p:spPr>
          <a:xfrm>
            <a:off x="5812972" y="289758"/>
            <a:ext cx="5719130" cy="369332"/>
          </a:xfrm>
          <a:prstGeom prst="rect">
            <a:avLst/>
          </a:prstGeom>
          <a:noFill/>
        </p:spPr>
        <p:txBody>
          <a:bodyPr wrap="none" rtlCol="0">
            <a:spAutoFit/>
          </a:bodyPr>
          <a:lstStyle/>
          <a:p>
            <a:r>
              <a:rPr lang="cs-CZ" b="1" dirty="0"/>
              <a:t>Přímý přístup k datům, možnost základní analýzy na webu</a:t>
            </a:r>
          </a:p>
        </p:txBody>
      </p:sp>
      <p:sp>
        <p:nvSpPr>
          <p:cNvPr id="10" name="TextovéPole 9">
            <a:extLst>
              <a:ext uri="{FF2B5EF4-FFF2-40B4-BE49-F238E27FC236}">
                <a16:creationId xmlns:a16="http://schemas.microsoft.com/office/drawing/2014/main" id="{A4CA9289-B8CF-C63E-9C82-CAB60A49CBF3}"/>
              </a:ext>
            </a:extLst>
          </p:cNvPr>
          <p:cNvSpPr txBox="1"/>
          <p:nvPr/>
        </p:nvSpPr>
        <p:spPr>
          <a:xfrm>
            <a:off x="3112379" y="5935506"/>
            <a:ext cx="8128000" cy="923330"/>
          </a:xfrm>
          <a:prstGeom prst="rect">
            <a:avLst/>
          </a:prstGeom>
          <a:noFill/>
        </p:spPr>
        <p:txBody>
          <a:bodyPr wrap="square">
            <a:spAutoFit/>
          </a:bodyPr>
          <a:lstStyle/>
          <a:p>
            <a:endParaRPr lang="cs-CZ" b="1" dirty="0"/>
          </a:p>
          <a:p>
            <a:r>
              <a:rPr lang="cs-CZ" b="1" dirty="0">
                <a:hlinkClick r:id="rId5"/>
              </a:rPr>
              <a:t>https://archiv.soc.cas.cz/images/Dokumenty/csda_nesstar_av21-17-26_0.pdf</a:t>
            </a:r>
            <a:endParaRPr lang="cs-CZ" b="1" dirty="0"/>
          </a:p>
          <a:p>
            <a:endParaRPr lang="cs-CZ" b="1" dirty="0"/>
          </a:p>
        </p:txBody>
      </p:sp>
      <p:sp>
        <p:nvSpPr>
          <p:cNvPr id="11" name="TextovéPole 10">
            <a:extLst>
              <a:ext uri="{FF2B5EF4-FFF2-40B4-BE49-F238E27FC236}">
                <a16:creationId xmlns:a16="http://schemas.microsoft.com/office/drawing/2014/main" id="{8B317133-0C19-8612-8359-494099DB2208}"/>
              </a:ext>
            </a:extLst>
          </p:cNvPr>
          <p:cNvSpPr txBox="1"/>
          <p:nvPr/>
        </p:nvSpPr>
        <p:spPr>
          <a:xfrm>
            <a:off x="949749" y="6212505"/>
            <a:ext cx="1987019" cy="369332"/>
          </a:xfrm>
          <a:prstGeom prst="rect">
            <a:avLst/>
          </a:prstGeom>
          <a:noFill/>
        </p:spPr>
        <p:txBody>
          <a:bodyPr wrap="none" rtlCol="0">
            <a:spAutoFit/>
          </a:bodyPr>
          <a:lstStyle/>
          <a:p>
            <a:r>
              <a:rPr lang="cs-CZ" b="1" dirty="0"/>
              <a:t>Stručný návod zde:</a:t>
            </a:r>
          </a:p>
        </p:txBody>
      </p:sp>
      <p:pic>
        <p:nvPicPr>
          <p:cNvPr id="13" name="Obrázek 12">
            <a:extLst>
              <a:ext uri="{FF2B5EF4-FFF2-40B4-BE49-F238E27FC236}">
                <a16:creationId xmlns:a16="http://schemas.microsoft.com/office/drawing/2014/main" id="{928E7A1A-D497-6260-FBD9-F60A60DF85B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5595258" y="2171196"/>
            <a:ext cx="6002105" cy="3926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976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A85D160-EE43-E726-36E8-38CBF05E8EC3}"/>
              </a:ext>
            </a:extLst>
          </p:cNvPr>
          <p:cNvSpPr txBox="1"/>
          <p:nvPr/>
        </p:nvSpPr>
        <p:spPr>
          <a:xfrm>
            <a:off x="1059542" y="1277257"/>
            <a:ext cx="9535887" cy="5632311"/>
          </a:xfrm>
          <a:prstGeom prst="rect">
            <a:avLst/>
          </a:prstGeom>
          <a:noFill/>
        </p:spPr>
        <p:txBody>
          <a:bodyPr wrap="square">
            <a:spAutoFit/>
          </a:bodyPr>
          <a:lstStyle/>
          <a:p>
            <a:endParaRPr lang="cs-CZ" dirty="0"/>
          </a:p>
          <a:p>
            <a:r>
              <a:rPr lang="cs-CZ" dirty="0"/>
              <a:t>MŠMT – statistiky o školství</a:t>
            </a:r>
          </a:p>
          <a:p>
            <a:r>
              <a:rPr lang="cs-CZ" dirty="0">
                <a:hlinkClick r:id="rId2"/>
              </a:rPr>
              <a:t>https://www.msmt.cz/vzdelavani/socialni-programy/statistika</a:t>
            </a:r>
            <a:endParaRPr lang="cs-CZ" dirty="0"/>
          </a:p>
          <a:p>
            <a:endParaRPr lang="cs-CZ" dirty="0"/>
          </a:p>
          <a:p>
            <a:r>
              <a:rPr lang="cs-CZ" dirty="0"/>
              <a:t>Ústav zdravotnických informací a statistiky ČR</a:t>
            </a:r>
          </a:p>
          <a:p>
            <a:r>
              <a:rPr lang="cs-CZ" dirty="0">
                <a:hlinkClick r:id="rId3"/>
              </a:rPr>
              <a:t>https://www.uzis.cz</a:t>
            </a:r>
            <a:endParaRPr lang="cs-CZ" dirty="0"/>
          </a:p>
          <a:p>
            <a:endParaRPr lang="cs-CZ" dirty="0"/>
          </a:p>
          <a:p>
            <a:r>
              <a:rPr lang="cs-CZ" dirty="0"/>
              <a:t>Web Data Brno</a:t>
            </a:r>
          </a:p>
          <a:p>
            <a:r>
              <a:rPr lang="cs-CZ" dirty="0">
                <a:hlinkClick r:id="rId4"/>
              </a:rPr>
              <a:t>https://data.brno.cz</a:t>
            </a:r>
            <a:endParaRPr lang="cs-CZ" dirty="0"/>
          </a:p>
          <a:p>
            <a:endParaRPr lang="cs-CZ" dirty="0"/>
          </a:p>
          <a:p>
            <a:r>
              <a:rPr lang="cs-CZ" dirty="0"/>
              <a:t>Ministerstvo spravedlnosti</a:t>
            </a:r>
          </a:p>
          <a:p>
            <a:r>
              <a:rPr lang="cs-CZ" dirty="0">
                <a:hlinkClick r:id="rId5"/>
              </a:rPr>
              <a:t>https://justice.cz/web/msp/statisticke-udaje-z-oblasti-justice</a:t>
            </a:r>
            <a:endParaRPr lang="cs-CZ" dirty="0"/>
          </a:p>
          <a:p>
            <a:endParaRPr lang="cs-CZ" dirty="0"/>
          </a:p>
          <a:p>
            <a:r>
              <a:rPr lang="cs-CZ" dirty="0"/>
              <a:t>Neziskový projekt Jak trestáme</a:t>
            </a:r>
          </a:p>
          <a:p>
            <a:r>
              <a:rPr lang="cs-CZ" dirty="0">
                <a:hlinkClick r:id="rId6"/>
              </a:rPr>
              <a:t>https://jaktrestame.cz</a:t>
            </a:r>
            <a:endParaRPr lang="cs-CZ" dirty="0"/>
          </a:p>
          <a:p>
            <a:endParaRPr lang="cs-CZ" dirty="0"/>
          </a:p>
          <a:p>
            <a:r>
              <a:rPr lang="cs-CZ" dirty="0"/>
              <a:t>Weby výzkumných firem</a:t>
            </a:r>
          </a:p>
          <a:p>
            <a:r>
              <a:rPr lang="cs-CZ" dirty="0"/>
              <a:t>Např: </a:t>
            </a:r>
            <a:r>
              <a:rPr lang="cs-CZ" dirty="0">
                <a:hlinkClick r:id="rId7"/>
              </a:rPr>
              <a:t>https://cvvm.soc.cas.cz/cz/</a:t>
            </a:r>
            <a:r>
              <a:rPr lang="cs-CZ" dirty="0"/>
              <a:t> </a:t>
            </a:r>
            <a:r>
              <a:rPr lang="cs-CZ" dirty="0">
                <a:hlinkClick r:id="rId8"/>
              </a:rPr>
              <a:t>https://www.paqresearch.cz</a:t>
            </a:r>
            <a:r>
              <a:rPr lang="cs-CZ" dirty="0"/>
              <a:t> </a:t>
            </a:r>
            <a:r>
              <a:rPr lang="cs-CZ" dirty="0">
                <a:hlinkClick r:id="rId9"/>
              </a:rPr>
              <a:t>https://www.median.eu/cs/</a:t>
            </a:r>
            <a:r>
              <a:rPr lang="cs-CZ" dirty="0"/>
              <a:t> </a:t>
            </a:r>
            <a:r>
              <a:rPr lang="cs-CZ" dirty="0">
                <a:hlinkClick r:id="rId10"/>
              </a:rPr>
              <a:t>https://www.factum.cz</a:t>
            </a:r>
            <a:r>
              <a:rPr lang="cs-CZ" dirty="0"/>
              <a:t> </a:t>
            </a:r>
            <a:r>
              <a:rPr lang="cs-CZ" dirty="0">
                <a:hlinkClick r:id="rId11"/>
              </a:rPr>
              <a:t>https://scac.cz</a:t>
            </a:r>
            <a:r>
              <a:rPr lang="cs-CZ" dirty="0"/>
              <a:t> </a:t>
            </a:r>
            <a:r>
              <a:rPr lang="cs-CZ" dirty="0">
                <a:hlinkClick r:id="rId12"/>
              </a:rPr>
              <a:t>https://stemmark.cz</a:t>
            </a:r>
            <a:r>
              <a:rPr lang="cs-CZ" dirty="0"/>
              <a:t> </a:t>
            </a:r>
          </a:p>
          <a:p>
            <a:endParaRPr lang="cs-CZ" dirty="0"/>
          </a:p>
        </p:txBody>
      </p:sp>
      <p:sp>
        <p:nvSpPr>
          <p:cNvPr id="6" name="Nadpis 1">
            <a:extLst>
              <a:ext uri="{FF2B5EF4-FFF2-40B4-BE49-F238E27FC236}">
                <a16:creationId xmlns:a16="http://schemas.microsoft.com/office/drawing/2014/main" id="{9B4D8F83-411D-5B49-914D-FBC4BEF0A4D9}"/>
              </a:ext>
            </a:extLst>
          </p:cNvPr>
          <p:cNvSpPr>
            <a:spLocks noGrp="1"/>
          </p:cNvSpPr>
          <p:nvPr>
            <p:ph type="title"/>
          </p:nvPr>
        </p:nvSpPr>
        <p:spPr>
          <a:xfrm>
            <a:off x="838200" y="365125"/>
            <a:ext cx="10515600" cy="1325563"/>
          </a:xfrm>
        </p:spPr>
        <p:txBody>
          <a:bodyPr/>
          <a:lstStyle/>
          <a:p>
            <a:r>
              <a:rPr lang="cs-CZ" b="1" dirty="0">
                <a:latin typeface="Arial Black" panose="020B0A04020102020204" pitchFamily="34" charset="0"/>
              </a:rPr>
              <a:t>Zdroje dat pro analýzu a inspiraci</a:t>
            </a:r>
          </a:p>
        </p:txBody>
      </p:sp>
    </p:spTree>
    <p:extLst>
      <p:ext uri="{BB962C8B-B14F-4D97-AF65-F5344CB8AC3E}">
        <p14:creationId xmlns:p14="http://schemas.microsoft.com/office/powerpoint/2010/main" val="1556350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585D282-536A-F70C-BCB4-72810FCEE8AF}"/>
              </a:ext>
            </a:extLst>
          </p:cNvPr>
          <p:cNvSpPr txBox="1"/>
          <p:nvPr/>
        </p:nvSpPr>
        <p:spPr>
          <a:xfrm>
            <a:off x="279324" y="305068"/>
            <a:ext cx="11738505" cy="6247864"/>
          </a:xfrm>
          <a:prstGeom prst="rect">
            <a:avLst/>
          </a:prstGeom>
          <a:noFill/>
        </p:spPr>
        <p:txBody>
          <a:bodyPr wrap="square">
            <a:spAutoFit/>
          </a:bodyPr>
          <a:lstStyle/>
          <a:p>
            <a:r>
              <a:rPr lang="cs-CZ" b="1" dirty="0">
                <a:effectLst/>
                <a:latin typeface="Arial" panose="020B0604020202020204" pitchFamily="34" charset="0"/>
                <a:ea typeface="Times New Roman" panose="02020603050405020304" pitchFamily="18" charset="0"/>
                <a:cs typeface="Arial" panose="020B0604020202020204" pitchFamily="34" charset="0"/>
              </a:rPr>
              <a:t>Stránky rozsáhlých mezinárodních výběrových šetření:</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dirty="0">
                <a:effectLst/>
                <a:latin typeface="Arial" panose="020B0604020202020204" pitchFamily="34" charset="0"/>
                <a:ea typeface="Times New Roman" panose="02020603050405020304" pitchFamily="18" charset="0"/>
                <a:cs typeface="Arial" panose="020B0604020202020204" pitchFamily="34" charset="0"/>
              </a:rPr>
              <a:t>Nejdůležitější sociologicky relevantní projekty, v nichž Česká republika participovala v minulosti, nebo participuje nyní. Data z těchto výzkumů jsou dostupná buď přes jejich webové stránky, nebo v Sociologickém datovém archivu</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dirty="0">
                <a:effectLst/>
                <a:latin typeface="Arial" panose="020B0604020202020204" pitchFamily="34" charset="0"/>
                <a:ea typeface="Times New Roman" panose="02020603050405020304" pitchFamily="18" charset="0"/>
                <a:cs typeface="Arial" panose="020B0604020202020204" pitchFamily="34" charset="0"/>
              </a:rPr>
              <a:t> </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b="1" dirty="0" err="1">
                <a:effectLst/>
                <a:latin typeface="Arial" panose="020B0604020202020204" pitchFamily="34" charset="0"/>
                <a:ea typeface="Times New Roman" panose="02020603050405020304" pitchFamily="18" charset="0"/>
                <a:cs typeface="Arial" panose="020B0604020202020204" pitchFamily="34" charset="0"/>
              </a:rPr>
              <a:t>European</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Values</a:t>
            </a:r>
            <a:r>
              <a:rPr lang="cs-CZ" sz="1600" b="1" dirty="0">
                <a:effectLst/>
                <a:latin typeface="Arial" panose="020B0604020202020204" pitchFamily="34" charset="0"/>
                <a:ea typeface="Times New Roman" panose="02020603050405020304" pitchFamily="18" charset="0"/>
                <a:cs typeface="Arial" panose="020B0604020202020204" pitchFamily="34" charset="0"/>
              </a:rPr>
              <a:t> Study </a:t>
            </a:r>
            <a:r>
              <a:rPr lang="cs-CZ" sz="1600" dirty="0">
                <a:effectLst/>
                <a:latin typeface="Arial" panose="020B0604020202020204" pitchFamily="34" charset="0"/>
                <a:ea typeface="Times New Roman" panose="02020603050405020304" pitchFamily="18" charset="0"/>
                <a:cs typeface="Arial" panose="020B0604020202020204" pitchFamily="34" charset="0"/>
              </a:rPr>
              <a:t>(EVS) Cca desetileté rozestupy jednotlivých vln šetření srovnávajícího postoje a hodnotové orientace obyvatel evropských zemí. Od roku 1999 koordinuje v ČR FSS – prof. Rabušic</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http://www.europeanvaluesstudy.eu</a:t>
            </a:r>
            <a:r>
              <a:rPr lang="cs-CZ" sz="1600" dirty="0">
                <a:effectLst/>
                <a:latin typeface="Arial" panose="020B0604020202020204" pitchFamily="34" charset="0"/>
                <a:ea typeface="Times New Roman" panose="02020603050405020304" pitchFamily="18" charset="0"/>
                <a:cs typeface="Arial" panose="020B0604020202020204" pitchFamily="34" charset="0"/>
              </a:rPr>
              <a:t> česká stránka </a:t>
            </a:r>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http://evs.fss.muni.cz</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dirty="0">
                <a:effectLst/>
                <a:latin typeface="Arial" panose="020B0604020202020204" pitchFamily="34" charset="0"/>
                <a:ea typeface="Times New Roman" panose="02020603050405020304" pitchFamily="18" charset="0"/>
                <a:cs typeface="Arial" panose="020B0604020202020204" pitchFamily="34" charset="0"/>
              </a:rPr>
              <a:t> </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b="1" dirty="0" err="1">
                <a:effectLst/>
                <a:latin typeface="Arial" panose="020B0604020202020204" pitchFamily="34" charset="0"/>
                <a:ea typeface="Times New Roman" panose="02020603050405020304" pitchFamily="18" charset="0"/>
                <a:cs typeface="Arial" panose="020B0604020202020204" pitchFamily="34" charset="0"/>
              </a:rPr>
              <a:t>Generations</a:t>
            </a:r>
            <a:r>
              <a:rPr lang="cs-CZ" sz="1600" b="1" dirty="0">
                <a:effectLst/>
                <a:latin typeface="Arial" panose="020B0604020202020204" pitchFamily="34" charset="0"/>
                <a:ea typeface="Times New Roman" panose="02020603050405020304" pitchFamily="18" charset="0"/>
                <a:cs typeface="Arial" panose="020B0604020202020204" pitchFamily="34" charset="0"/>
              </a:rPr>
              <a:t> &amp; Gender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Programme</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dirty="0">
                <a:effectLst/>
                <a:latin typeface="Arial" panose="020B0604020202020204" pitchFamily="34" charset="0"/>
                <a:ea typeface="Times New Roman" panose="02020603050405020304" pitchFamily="18" charset="0"/>
                <a:cs typeface="Arial" panose="020B0604020202020204" pitchFamily="34" charset="0"/>
              </a:rPr>
              <a:t>(GGP) Mezinárodní šetření zaměřené na životní dráhy, mezigenerační vztahy a gender. V ČR koordinuje FSS – prof. </a:t>
            </a:r>
            <a:r>
              <a:rPr lang="cs-CZ" sz="1600" dirty="0" err="1">
                <a:effectLst/>
                <a:latin typeface="Arial" panose="020B0604020202020204" pitchFamily="34" charset="0"/>
                <a:ea typeface="Times New Roman" panose="02020603050405020304" pitchFamily="18" charset="0"/>
                <a:cs typeface="Arial" panose="020B0604020202020204" pitchFamily="34" charset="0"/>
              </a:rPr>
              <a:t>Kreidl</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http://www.ggp-i.org</a:t>
            </a:r>
            <a:r>
              <a:rPr lang="cs-CZ" sz="1600" dirty="0">
                <a:effectLst/>
                <a:latin typeface="Arial" panose="020B0604020202020204" pitchFamily="34" charset="0"/>
                <a:ea typeface="Times New Roman" panose="02020603050405020304" pitchFamily="18" charset="0"/>
                <a:cs typeface="Arial" panose="020B0604020202020204" pitchFamily="34" charset="0"/>
              </a:rPr>
              <a:t> česká stránka </a:t>
            </a:r>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5"/>
              </a:rPr>
              <a:t>https://ggp-cz.fss.muni.cz</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dirty="0">
                <a:effectLst/>
                <a:latin typeface="Arial" panose="020B0604020202020204" pitchFamily="34" charset="0"/>
                <a:ea typeface="Times New Roman" panose="02020603050405020304" pitchFamily="18" charset="0"/>
                <a:cs typeface="Arial" panose="020B0604020202020204" pitchFamily="34" charset="0"/>
              </a:rPr>
              <a:t> </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b="1" dirty="0" err="1">
                <a:effectLst/>
                <a:latin typeface="Arial" panose="020B0604020202020204" pitchFamily="34" charset="0"/>
                <a:ea typeface="Times New Roman" panose="02020603050405020304" pitchFamily="18" charset="0"/>
                <a:cs typeface="Arial" panose="020B0604020202020204" pitchFamily="34" charset="0"/>
              </a:rPr>
              <a:t>European</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social</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survey</a:t>
            </a:r>
            <a:r>
              <a:rPr lang="cs-CZ" sz="1600" dirty="0">
                <a:effectLst/>
                <a:latin typeface="Arial" panose="020B0604020202020204" pitchFamily="34" charset="0"/>
                <a:ea typeface="Times New Roman" panose="02020603050405020304" pitchFamily="18" charset="0"/>
                <a:cs typeface="Arial" panose="020B0604020202020204" pitchFamily="34" charset="0"/>
              </a:rPr>
              <a:t> (ESS) </a:t>
            </a:r>
            <a:r>
              <a:rPr lang="cs-CZ" sz="1600" dirty="0" err="1">
                <a:effectLst/>
                <a:latin typeface="Arial" panose="020B0604020202020204" pitchFamily="34" charset="0"/>
                <a:ea typeface="Times New Roman" panose="02020603050405020304" pitchFamily="18" charset="0"/>
                <a:cs typeface="Arial" panose="020B0604020202020204" pitchFamily="34" charset="0"/>
              </a:rPr>
              <a:t>Srovnávácí</a:t>
            </a:r>
            <a:r>
              <a:rPr lang="cs-CZ" sz="1600" dirty="0">
                <a:effectLst/>
                <a:latin typeface="Arial" panose="020B0604020202020204" pitchFamily="34" charset="0"/>
                <a:ea typeface="Times New Roman" panose="02020603050405020304" pitchFamily="18" charset="0"/>
                <a:cs typeface="Arial" panose="020B0604020202020204" pitchFamily="34" charset="0"/>
              </a:rPr>
              <a:t> šetření v evropských zemích od roku 2001</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6"/>
              </a:rPr>
              <a:t>http://www.europeansocialsurvey.org</a:t>
            </a:r>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cs-CZ" sz="1600" dirty="0">
                <a:effectLst/>
                <a:latin typeface="Arial" panose="020B0604020202020204" pitchFamily="34" charset="0"/>
                <a:ea typeface="Times New Roman" panose="02020603050405020304" pitchFamily="18" charset="0"/>
                <a:cs typeface="Arial" panose="020B0604020202020204" pitchFamily="34" charset="0"/>
              </a:rPr>
              <a:t>česká stránka </a:t>
            </a:r>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7"/>
              </a:rPr>
              <a:t>http://ess.soc.cas.cz</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dirty="0">
                <a:effectLst/>
                <a:latin typeface="Arial" panose="020B0604020202020204" pitchFamily="34" charset="0"/>
                <a:ea typeface="Times New Roman" panose="02020603050405020304" pitchFamily="18" charset="0"/>
                <a:cs typeface="Arial" panose="020B0604020202020204" pitchFamily="34" charset="0"/>
              </a:rPr>
              <a:t> </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b="1" dirty="0">
                <a:effectLst/>
                <a:latin typeface="Arial" panose="020B0604020202020204" pitchFamily="34" charset="0"/>
                <a:ea typeface="Times New Roman" panose="02020603050405020304" pitchFamily="18" charset="0"/>
                <a:cs typeface="Arial" panose="020B0604020202020204" pitchFamily="34" charset="0"/>
              </a:rPr>
              <a:t>International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Social</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Survey</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Programme</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dirty="0">
                <a:effectLst/>
                <a:latin typeface="Arial" panose="020B0604020202020204" pitchFamily="34" charset="0"/>
                <a:ea typeface="Times New Roman" panose="02020603050405020304" pitchFamily="18" charset="0"/>
                <a:cs typeface="Arial" panose="020B0604020202020204" pitchFamily="34" charset="0"/>
              </a:rPr>
              <a:t>(ISSP) Mezinárodní šetření konané každý rok s odlišnou tematickou orientací (např. Pracovní orientace, Občanství, Národní identita, Zdraví, Životní prostředí, Sociální nerovnosti, Rodina…)</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8"/>
              </a:rPr>
              <a:t>http://www.issp.org/menu-top/home/</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dirty="0">
                <a:effectLst/>
                <a:latin typeface="Arial" panose="020B0604020202020204" pitchFamily="34" charset="0"/>
                <a:ea typeface="Times New Roman" panose="02020603050405020304" pitchFamily="18" charset="0"/>
                <a:cs typeface="Arial" panose="020B0604020202020204" pitchFamily="34" charset="0"/>
              </a:rPr>
              <a:t> </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b="1" dirty="0" err="1">
                <a:effectLst/>
                <a:latin typeface="Arial" panose="020B0604020202020204" pitchFamily="34" charset="0"/>
                <a:ea typeface="Times New Roman" panose="02020603050405020304" pitchFamily="18" charset="0"/>
                <a:cs typeface="Arial" panose="020B0604020202020204" pitchFamily="34" charset="0"/>
              </a:rPr>
              <a:t>Survey</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of</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Health</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Ageing</a:t>
            </a:r>
            <a:r>
              <a:rPr lang="cs-CZ" sz="1600" b="1" dirty="0">
                <a:effectLst/>
                <a:latin typeface="Arial" panose="020B0604020202020204" pitchFamily="34" charset="0"/>
                <a:ea typeface="Times New Roman" panose="02020603050405020304" pitchFamily="18" charset="0"/>
                <a:cs typeface="Arial" panose="020B0604020202020204" pitchFamily="34" charset="0"/>
              </a:rPr>
              <a:t> and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Retirement</a:t>
            </a:r>
            <a:r>
              <a:rPr lang="cs-CZ" sz="1600" b="1" dirty="0">
                <a:effectLst/>
                <a:latin typeface="Arial" panose="020B0604020202020204" pitchFamily="34" charset="0"/>
                <a:ea typeface="Times New Roman" panose="02020603050405020304" pitchFamily="18" charset="0"/>
                <a:cs typeface="Arial" panose="020B0604020202020204" pitchFamily="34" charset="0"/>
              </a:rPr>
              <a:t> in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Europe</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dirty="0">
                <a:effectLst/>
                <a:latin typeface="Arial" panose="020B0604020202020204" pitchFamily="34" charset="0"/>
                <a:ea typeface="Times New Roman" panose="02020603050405020304" pitchFamily="18" charset="0"/>
                <a:cs typeface="Arial" panose="020B0604020202020204" pitchFamily="34" charset="0"/>
              </a:rPr>
              <a:t>(SHARE). Zaměřeno na stáří a stárnutí populace</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9"/>
              </a:rPr>
              <a:t>http://www.share-project.org</a:t>
            </a:r>
            <a:r>
              <a:rPr lang="cs-CZ" sz="1600" dirty="0">
                <a:effectLst/>
                <a:latin typeface="Arial" panose="020B0604020202020204" pitchFamily="34" charset="0"/>
                <a:ea typeface="Times New Roman" panose="02020603050405020304" pitchFamily="18" charset="0"/>
                <a:cs typeface="Arial" panose="020B0604020202020204" pitchFamily="34" charset="0"/>
              </a:rPr>
              <a:t> česká stránka </a:t>
            </a:r>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10"/>
              </a:rPr>
              <a:t>http://share.cerge-ei.cz</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dirty="0">
                <a:effectLst/>
                <a:latin typeface="Arial" panose="020B0604020202020204" pitchFamily="34" charset="0"/>
                <a:ea typeface="Times New Roman" panose="02020603050405020304" pitchFamily="18" charset="0"/>
                <a:cs typeface="Arial" panose="020B0604020202020204" pitchFamily="34" charset="0"/>
              </a:rPr>
              <a:t> </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b="1" dirty="0" err="1">
                <a:effectLst/>
                <a:latin typeface="Arial" panose="020B0604020202020204" pitchFamily="34" charset="0"/>
                <a:ea typeface="Times New Roman" panose="02020603050405020304" pitchFamily="18" charset="0"/>
                <a:cs typeface="Arial" panose="020B0604020202020204" pitchFamily="34" charset="0"/>
              </a:rPr>
              <a:t>Programme</a:t>
            </a:r>
            <a:r>
              <a:rPr lang="cs-CZ" sz="1600" b="1" dirty="0">
                <a:effectLst/>
                <a:latin typeface="Arial" panose="020B0604020202020204" pitchFamily="34" charset="0"/>
                <a:ea typeface="Times New Roman" panose="02020603050405020304" pitchFamily="18" charset="0"/>
                <a:cs typeface="Arial" panose="020B0604020202020204" pitchFamily="34" charset="0"/>
              </a:rPr>
              <a:t>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for</a:t>
            </a:r>
            <a:r>
              <a:rPr lang="cs-CZ" sz="1600" b="1" dirty="0">
                <a:effectLst/>
                <a:latin typeface="Arial" panose="020B0604020202020204" pitchFamily="34" charset="0"/>
                <a:ea typeface="Times New Roman" panose="02020603050405020304" pitchFamily="18" charset="0"/>
                <a:cs typeface="Arial" panose="020B0604020202020204" pitchFamily="34" charset="0"/>
              </a:rPr>
              <a:t> International Student </a:t>
            </a:r>
            <a:r>
              <a:rPr lang="cs-CZ" sz="1600" b="1" dirty="0" err="1">
                <a:effectLst/>
                <a:latin typeface="Arial" panose="020B0604020202020204" pitchFamily="34" charset="0"/>
                <a:ea typeface="Times New Roman" panose="02020603050405020304" pitchFamily="18" charset="0"/>
                <a:cs typeface="Arial" panose="020B0604020202020204" pitchFamily="34" charset="0"/>
              </a:rPr>
              <a:t>Assesment</a:t>
            </a:r>
            <a:r>
              <a:rPr lang="cs-CZ" sz="1600" dirty="0">
                <a:effectLst/>
                <a:latin typeface="Arial" panose="020B0604020202020204" pitchFamily="34" charset="0"/>
                <a:ea typeface="Times New Roman" panose="02020603050405020304" pitchFamily="18" charset="0"/>
                <a:cs typeface="Arial" panose="020B0604020202020204" pitchFamily="34" charset="0"/>
              </a:rPr>
              <a:t> (PISA) – zaměřeno na srovnávání výkonu žáků a studentů</a:t>
            </a:r>
            <a:endParaRPr lang="cs-CZ" dirty="0">
              <a:effectLst/>
              <a:latin typeface="Arial" panose="020B0604020202020204" pitchFamily="34" charset="0"/>
              <a:ea typeface="Times New Roman" panose="02020603050405020304" pitchFamily="18" charset="0"/>
              <a:cs typeface="Arial" panose="020B0604020202020204" pitchFamily="34" charset="0"/>
            </a:endParaRPr>
          </a:p>
          <a:p>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11"/>
              </a:rPr>
              <a:t>http://www.oecd.org/pisa/</a:t>
            </a:r>
            <a:r>
              <a:rPr lang="cs-CZ" sz="1600" dirty="0">
                <a:effectLst/>
                <a:latin typeface="Arial" panose="020B0604020202020204" pitchFamily="34" charset="0"/>
                <a:ea typeface="Times New Roman" panose="02020603050405020304" pitchFamily="18" charset="0"/>
                <a:cs typeface="Arial" panose="020B0604020202020204" pitchFamily="34" charset="0"/>
              </a:rPr>
              <a:t> česká stránka </a:t>
            </a:r>
            <a:r>
              <a:rPr lang="cs-CZ"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12"/>
              </a:rPr>
              <a:t>https://www.csicr.cz/Prave-menu/Mezinarodni-setreni/PISA</a:t>
            </a:r>
            <a:endParaRPr lang="cs-CZ"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8179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F34099-09B0-CA84-D2E6-0114863AA3DC}"/>
              </a:ext>
            </a:extLst>
          </p:cNvPr>
          <p:cNvSpPr>
            <a:spLocks noGrp="1"/>
          </p:cNvSpPr>
          <p:nvPr>
            <p:ph type="title"/>
          </p:nvPr>
        </p:nvSpPr>
        <p:spPr/>
        <p:txBody>
          <a:bodyPr/>
          <a:lstStyle/>
          <a:p>
            <a:r>
              <a:rPr lang="cs-CZ" dirty="0">
                <a:latin typeface="Arial Black" panose="020B0A04020102020204" pitchFamily="34" charset="0"/>
              </a:rPr>
              <a:t>Dokumentace k datům</a:t>
            </a:r>
          </a:p>
        </p:txBody>
      </p:sp>
      <p:sp>
        <p:nvSpPr>
          <p:cNvPr id="3" name="Zástupný obsah 2">
            <a:extLst>
              <a:ext uri="{FF2B5EF4-FFF2-40B4-BE49-F238E27FC236}">
                <a16:creationId xmlns:a16="http://schemas.microsoft.com/office/drawing/2014/main" id="{CE17EAF9-75D7-DE09-007B-BE738D82D05C}"/>
              </a:ext>
            </a:extLst>
          </p:cNvPr>
          <p:cNvSpPr>
            <a:spLocks noGrp="1"/>
          </p:cNvSpPr>
          <p:nvPr>
            <p:ph idx="1"/>
          </p:nvPr>
        </p:nvSpPr>
        <p:spPr>
          <a:xfrm>
            <a:off x="838200" y="1825625"/>
            <a:ext cx="5317463" cy="4351338"/>
          </a:xfrm>
        </p:spPr>
        <p:txBody>
          <a:bodyPr>
            <a:normAutofit fontScale="85000" lnSpcReduction="20000"/>
          </a:bodyPr>
          <a:lstStyle/>
          <a:p>
            <a:pPr marL="0" indent="0">
              <a:buNone/>
            </a:pPr>
            <a:r>
              <a:rPr lang="cs-CZ" dirty="0"/>
              <a:t>Co je </a:t>
            </a:r>
            <a:r>
              <a:rPr lang="cs-CZ" dirty="0" err="1"/>
              <a:t>codebook</a:t>
            </a:r>
            <a:r>
              <a:rPr lang="cs-CZ" dirty="0"/>
              <a:t>?</a:t>
            </a:r>
          </a:p>
          <a:p>
            <a:pPr marL="0" indent="0">
              <a:buNone/>
            </a:pPr>
            <a:r>
              <a:rPr lang="cs-CZ" dirty="0"/>
              <a:t>Celkový přehled otázek a jejich kódů, případně i se základním přehledem dat (jednorozměrné analýzy)</a:t>
            </a:r>
          </a:p>
          <a:p>
            <a:endParaRPr lang="cs-CZ" dirty="0"/>
          </a:p>
          <a:p>
            <a:r>
              <a:rPr lang="cs-CZ" dirty="0">
                <a:hlinkClick r:id="rId2"/>
              </a:rPr>
              <a:t>https://europeanvaluesstudy.eu/methodology-data-documentation/survey-2017/full-release-evs2017/documentation-survey-2017/</a:t>
            </a:r>
            <a:endParaRPr lang="cs-CZ" dirty="0"/>
          </a:p>
          <a:p>
            <a:endParaRPr lang="cs-CZ" dirty="0"/>
          </a:p>
          <a:p>
            <a:r>
              <a:rPr lang="cs-CZ" dirty="0">
                <a:hlinkClick r:id="rId3"/>
              </a:rPr>
              <a:t>https://www.ggp-i.org/sites/default/files/documents/GGS-W2_V.1.3.%20-%20Consolidated.pdf</a:t>
            </a:r>
            <a:endParaRPr lang="cs-CZ" dirty="0"/>
          </a:p>
          <a:p>
            <a:endParaRPr lang="cs-CZ" dirty="0"/>
          </a:p>
          <a:p>
            <a:endParaRPr lang="cs-CZ" dirty="0"/>
          </a:p>
        </p:txBody>
      </p:sp>
    </p:spTree>
    <p:extLst>
      <p:ext uri="{BB962C8B-B14F-4D97-AF65-F5344CB8AC3E}">
        <p14:creationId xmlns:p14="http://schemas.microsoft.com/office/powerpoint/2010/main" val="3410959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BFBC840-06FB-80DA-D27E-7F2D4C9AB962}"/>
              </a:ext>
            </a:extLst>
          </p:cNvPr>
          <p:cNvPicPr>
            <a:picLocks noChangeAspect="1"/>
          </p:cNvPicPr>
          <p:nvPr/>
        </p:nvPicPr>
        <p:blipFill>
          <a:blip r:embed="rId2"/>
          <a:stretch>
            <a:fillRect/>
          </a:stretch>
        </p:blipFill>
        <p:spPr>
          <a:xfrm>
            <a:off x="123371" y="3672583"/>
            <a:ext cx="5482101" cy="3236217"/>
          </a:xfrm>
          <a:prstGeom prst="rect">
            <a:avLst/>
          </a:prstGeom>
        </p:spPr>
      </p:pic>
      <p:pic>
        <p:nvPicPr>
          <p:cNvPr id="7" name="Obrázek 6">
            <a:extLst>
              <a:ext uri="{FF2B5EF4-FFF2-40B4-BE49-F238E27FC236}">
                <a16:creationId xmlns:a16="http://schemas.microsoft.com/office/drawing/2014/main" id="{AEB0C26A-E065-AEB1-E952-8B7D657BAE4E}"/>
              </a:ext>
            </a:extLst>
          </p:cNvPr>
          <p:cNvPicPr>
            <a:picLocks noChangeAspect="1"/>
          </p:cNvPicPr>
          <p:nvPr/>
        </p:nvPicPr>
        <p:blipFill>
          <a:blip r:embed="rId3"/>
          <a:stretch>
            <a:fillRect/>
          </a:stretch>
        </p:blipFill>
        <p:spPr>
          <a:xfrm>
            <a:off x="123371" y="50800"/>
            <a:ext cx="5482101" cy="3706916"/>
          </a:xfrm>
          <a:prstGeom prst="rect">
            <a:avLst/>
          </a:prstGeom>
        </p:spPr>
      </p:pic>
      <p:pic>
        <p:nvPicPr>
          <p:cNvPr id="9" name="Obrázek 8">
            <a:extLst>
              <a:ext uri="{FF2B5EF4-FFF2-40B4-BE49-F238E27FC236}">
                <a16:creationId xmlns:a16="http://schemas.microsoft.com/office/drawing/2014/main" id="{0018E529-6D0A-98AE-06CD-A545273A16F5}"/>
              </a:ext>
            </a:extLst>
          </p:cNvPr>
          <p:cNvPicPr>
            <a:picLocks noChangeAspect="1"/>
          </p:cNvPicPr>
          <p:nvPr/>
        </p:nvPicPr>
        <p:blipFill>
          <a:blip r:embed="rId4"/>
          <a:stretch>
            <a:fillRect/>
          </a:stretch>
        </p:blipFill>
        <p:spPr>
          <a:xfrm>
            <a:off x="6698529" y="2097783"/>
            <a:ext cx="4858203" cy="4354286"/>
          </a:xfrm>
          <a:prstGeom prst="rect">
            <a:avLst/>
          </a:prstGeom>
        </p:spPr>
      </p:pic>
      <p:sp>
        <p:nvSpPr>
          <p:cNvPr id="10" name="TextovéPole 9">
            <a:extLst>
              <a:ext uri="{FF2B5EF4-FFF2-40B4-BE49-F238E27FC236}">
                <a16:creationId xmlns:a16="http://schemas.microsoft.com/office/drawing/2014/main" id="{186F1B2D-6D3B-83D1-91DF-311A7982AF8F}"/>
              </a:ext>
            </a:extLst>
          </p:cNvPr>
          <p:cNvSpPr txBox="1"/>
          <p:nvPr/>
        </p:nvSpPr>
        <p:spPr>
          <a:xfrm>
            <a:off x="7013760" y="587828"/>
            <a:ext cx="4542972" cy="923330"/>
          </a:xfrm>
          <a:prstGeom prst="rect">
            <a:avLst/>
          </a:prstGeom>
          <a:noFill/>
        </p:spPr>
        <p:txBody>
          <a:bodyPr wrap="square" rtlCol="0">
            <a:spAutoFit/>
          </a:bodyPr>
          <a:lstStyle/>
          <a:p>
            <a:r>
              <a:rPr lang="cs-CZ" dirty="0"/>
              <a:t>Někdy je úvodní informace součástí oslovení na webu či v e-mailu a dotazník obsahuje jen krátké uvedení</a:t>
            </a:r>
          </a:p>
        </p:txBody>
      </p:sp>
      <p:sp>
        <p:nvSpPr>
          <p:cNvPr id="11" name="TextovéPole 10">
            <a:extLst>
              <a:ext uri="{FF2B5EF4-FFF2-40B4-BE49-F238E27FC236}">
                <a16:creationId xmlns:a16="http://schemas.microsoft.com/office/drawing/2014/main" id="{D6B540FC-1B43-365A-F98E-5F76B44AA43B}"/>
              </a:ext>
            </a:extLst>
          </p:cNvPr>
          <p:cNvSpPr txBox="1"/>
          <p:nvPr/>
        </p:nvSpPr>
        <p:spPr>
          <a:xfrm>
            <a:off x="7013760" y="182210"/>
            <a:ext cx="6096000" cy="369332"/>
          </a:xfrm>
          <a:prstGeom prst="rect">
            <a:avLst/>
          </a:prstGeom>
          <a:noFill/>
        </p:spPr>
        <p:txBody>
          <a:bodyPr wrap="square">
            <a:spAutoFit/>
          </a:bodyPr>
          <a:lstStyle/>
          <a:p>
            <a:pPr marL="0" indent="0">
              <a:buNone/>
            </a:pPr>
            <a:r>
              <a:rPr lang="cs-CZ" b="1" dirty="0"/>
              <a:t>Úvodní oslovení</a:t>
            </a:r>
          </a:p>
        </p:txBody>
      </p:sp>
    </p:spTree>
    <p:extLst>
      <p:ext uri="{BB962C8B-B14F-4D97-AF65-F5344CB8AC3E}">
        <p14:creationId xmlns:p14="http://schemas.microsoft.com/office/powerpoint/2010/main" val="1737706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680DB4F-1A89-CD8C-FD20-22B891963F9C}"/>
              </a:ext>
            </a:extLst>
          </p:cNvPr>
          <p:cNvPicPr>
            <a:picLocks noChangeAspect="1"/>
          </p:cNvPicPr>
          <p:nvPr/>
        </p:nvPicPr>
        <p:blipFill>
          <a:blip r:embed="rId2"/>
          <a:stretch>
            <a:fillRect/>
          </a:stretch>
        </p:blipFill>
        <p:spPr>
          <a:xfrm>
            <a:off x="114785" y="355600"/>
            <a:ext cx="6893736" cy="5355771"/>
          </a:xfrm>
          <a:prstGeom prst="rect">
            <a:avLst/>
          </a:prstGeom>
        </p:spPr>
      </p:pic>
      <p:pic>
        <p:nvPicPr>
          <p:cNvPr id="7" name="Obrázek 6">
            <a:extLst>
              <a:ext uri="{FF2B5EF4-FFF2-40B4-BE49-F238E27FC236}">
                <a16:creationId xmlns:a16="http://schemas.microsoft.com/office/drawing/2014/main" id="{4D44A3EA-29FA-B324-9E38-0406A14E6554}"/>
              </a:ext>
            </a:extLst>
          </p:cNvPr>
          <p:cNvPicPr>
            <a:picLocks noChangeAspect="1"/>
          </p:cNvPicPr>
          <p:nvPr/>
        </p:nvPicPr>
        <p:blipFill>
          <a:blip r:embed="rId3"/>
          <a:stretch>
            <a:fillRect/>
          </a:stretch>
        </p:blipFill>
        <p:spPr>
          <a:xfrm>
            <a:off x="7008521" y="2130313"/>
            <a:ext cx="5138057" cy="4539001"/>
          </a:xfrm>
          <a:prstGeom prst="rect">
            <a:avLst/>
          </a:prstGeom>
        </p:spPr>
      </p:pic>
      <p:sp>
        <p:nvSpPr>
          <p:cNvPr id="8" name="TextovéPole 7">
            <a:extLst>
              <a:ext uri="{FF2B5EF4-FFF2-40B4-BE49-F238E27FC236}">
                <a16:creationId xmlns:a16="http://schemas.microsoft.com/office/drawing/2014/main" id="{5EF4F363-EE83-0CA7-DB81-32F835AD67A8}"/>
              </a:ext>
            </a:extLst>
          </p:cNvPr>
          <p:cNvSpPr txBox="1"/>
          <p:nvPr/>
        </p:nvSpPr>
        <p:spPr>
          <a:xfrm>
            <a:off x="7467600" y="1690914"/>
            <a:ext cx="4005943" cy="369332"/>
          </a:xfrm>
          <a:prstGeom prst="rect">
            <a:avLst/>
          </a:prstGeom>
          <a:noFill/>
        </p:spPr>
        <p:txBody>
          <a:bodyPr wrap="square" rtlCol="0">
            <a:spAutoFit/>
          </a:bodyPr>
          <a:lstStyle/>
          <a:p>
            <a:r>
              <a:rPr lang="cs-CZ" b="1" dirty="0"/>
              <a:t>Součást projektu – informační kampaň</a:t>
            </a:r>
          </a:p>
        </p:txBody>
      </p:sp>
    </p:spTree>
    <p:extLst>
      <p:ext uri="{BB962C8B-B14F-4D97-AF65-F5344CB8AC3E}">
        <p14:creationId xmlns:p14="http://schemas.microsoft.com/office/powerpoint/2010/main" val="977231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D6F87D1-0DEA-CC11-047C-00BE57E31A7F}"/>
              </a:ext>
            </a:extLst>
          </p:cNvPr>
          <p:cNvPicPr>
            <a:picLocks noChangeAspect="1"/>
          </p:cNvPicPr>
          <p:nvPr/>
        </p:nvPicPr>
        <p:blipFill>
          <a:blip r:embed="rId2"/>
          <a:stretch>
            <a:fillRect/>
          </a:stretch>
        </p:blipFill>
        <p:spPr>
          <a:xfrm>
            <a:off x="69170" y="1074057"/>
            <a:ext cx="5893112" cy="4291919"/>
          </a:xfrm>
          <a:prstGeom prst="rect">
            <a:avLst/>
          </a:prstGeom>
        </p:spPr>
      </p:pic>
      <p:pic>
        <p:nvPicPr>
          <p:cNvPr id="7" name="Obrázek 6">
            <a:extLst>
              <a:ext uri="{FF2B5EF4-FFF2-40B4-BE49-F238E27FC236}">
                <a16:creationId xmlns:a16="http://schemas.microsoft.com/office/drawing/2014/main" id="{810CA668-984F-CCFD-7D13-F46D57919309}"/>
              </a:ext>
            </a:extLst>
          </p:cNvPr>
          <p:cNvPicPr>
            <a:picLocks noChangeAspect="1"/>
          </p:cNvPicPr>
          <p:nvPr/>
        </p:nvPicPr>
        <p:blipFill>
          <a:blip r:embed="rId3"/>
          <a:stretch>
            <a:fillRect/>
          </a:stretch>
        </p:blipFill>
        <p:spPr>
          <a:xfrm>
            <a:off x="6096000" y="1710870"/>
            <a:ext cx="5725788" cy="3018291"/>
          </a:xfrm>
          <a:prstGeom prst="rect">
            <a:avLst/>
          </a:prstGeom>
        </p:spPr>
      </p:pic>
      <p:sp>
        <p:nvSpPr>
          <p:cNvPr id="9" name="TextovéPole 8">
            <a:extLst>
              <a:ext uri="{FF2B5EF4-FFF2-40B4-BE49-F238E27FC236}">
                <a16:creationId xmlns:a16="http://schemas.microsoft.com/office/drawing/2014/main" id="{62B6EE8A-C4F7-74D7-27D1-19B26F8A27FD}"/>
              </a:ext>
            </a:extLst>
          </p:cNvPr>
          <p:cNvSpPr txBox="1"/>
          <p:nvPr/>
        </p:nvSpPr>
        <p:spPr>
          <a:xfrm>
            <a:off x="6531428" y="6125420"/>
            <a:ext cx="6096000" cy="369332"/>
          </a:xfrm>
          <a:prstGeom prst="rect">
            <a:avLst/>
          </a:prstGeom>
          <a:noFill/>
        </p:spPr>
        <p:txBody>
          <a:bodyPr wrap="square">
            <a:spAutoFit/>
          </a:bodyPr>
          <a:lstStyle/>
          <a:p>
            <a:r>
              <a:rPr lang="cs-CZ" b="1" dirty="0">
                <a:solidFill>
                  <a:srgbClr val="FF0000"/>
                </a:solidFill>
              </a:rPr>
              <a:t>Převzato z prezentace A. </a:t>
            </a:r>
            <a:r>
              <a:rPr lang="cs-CZ" b="1" dirty="0" err="1">
                <a:solidFill>
                  <a:srgbClr val="FF0000"/>
                </a:solidFill>
              </a:rPr>
              <a:t>Burjanka</a:t>
            </a:r>
            <a:r>
              <a:rPr lang="cs-CZ" b="1" dirty="0">
                <a:solidFill>
                  <a:srgbClr val="FF0000"/>
                </a:solidFill>
              </a:rPr>
              <a:t> (UM SOC 1006 2022)</a:t>
            </a:r>
          </a:p>
        </p:txBody>
      </p:sp>
      <p:sp>
        <p:nvSpPr>
          <p:cNvPr id="11" name="TextovéPole 10">
            <a:extLst>
              <a:ext uri="{FF2B5EF4-FFF2-40B4-BE49-F238E27FC236}">
                <a16:creationId xmlns:a16="http://schemas.microsoft.com/office/drawing/2014/main" id="{6F3CC925-8D35-F6B6-93FB-EA5B72D4898A}"/>
              </a:ext>
            </a:extLst>
          </p:cNvPr>
          <p:cNvSpPr txBox="1"/>
          <p:nvPr/>
        </p:nvSpPr>
        <p:spPr>
          <a:xfrm>
            <a:off x="384629" y="327353"/>
            <a:ext cx="6313714" cy="523220"/>
          </a:xfrm>
          <a:prstGeom prst="rect">
            <a:avLst/>
          </a:prstGeom>
          <a:noFill/>
        </p:spPr>
        <p:txBody>
          <a:bodyPr wrap="square">
            <a:spAutoFit/>
          </a:bodyPr>
          <a:lstStyle/>
          <a:p>
            <a:r>
              <a:rPr lang="cs-CZ" sz="2800" b="1" dirty="0">
                <a:latin typeface="Arial Black" panose="020B0A04020102020204" pitchFamily="34" charset="0"/>
              </a:rPr>
              <a:t>Filtry a instrukce</a:t>
            </a:r>
            <a:endParaRPr lang="cs-CZ" sz="2800" dirty="0"/>
          </a:p>
        </p:txBody>
      </p:sp>
    </p:spTree>
    <p:extLst>
      <p:ext uri="{BB962C8B-B14F-4D97-AF65-F5344CB8AC3E}">
        <p14:creationId xmlns:p14="http://schemas.microsoft.com/office/powerpoint/2010/main" val="600036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7DCB69-6684-5B7E-04B7-352C2F563EA7}"/>
              </a:ext>
            </a:extLst>
          </p:cNvPr>
          <p:cNvSpPr>
            <a:spLocks noGrp="1"/>
          </p:cNvSpPr>
          <p:nvPr>
            <p:ph type="title"/>
          </p:nvPr>
        </p:nvSpPr>
        <p:spPr/>
        <p:txBody>
          <a:bodyPr/>
          <a:lstStyle/>
          <a:p>
            <a:r>
              <a:rPr lang="cs-CZ" b="1" dirty="0">
                <a:latin typeface="Arial Black" panose="020B0A04020102020204" pitchFamily="34" charset="0"/>
              </a:rPr>
              <a:t>Identifikační otázky</a:t>
            </a:r>
          </a:p>
        </p:txBody>
      </p:sp>
      <p:sp>
        <p:nvSpPr>
          <p:cNvPr id="3" name="Zástupný obsah 2">
            <a:extLst>
              <a:ext uri="{FF2B5EF4-FFF2-40B4-BE49-F238E27FC236}">
                <a16:creationId xmlns:a16="http://schemas.microsoft.com/office/drawing/2014/main" id="{FCD6791D-4BF5-18F1-2FB8-E06B2EBF9578}"/>
              </a:ext>
            </a:extLst>
          </p:cNvPr>
          <p:cNvSpPr>
            <a:spLocks noGrp="1"/>
          </p:cNvSpPr>
          <p:nvPr>
            <p:ph idx="1"/>
          </p:nvPr>
        </p:nvSpPr>
        <p:spPr/>
        <p:txBody>
          <a:bodyPr/>
          <a:lstStyle/>
          <a:p>
            <a:pPr marL="0" indent="0">
              <a:buNone/>
            </a:pPr>
            <a:r>
              <a:rPr lang="cs-CZ" dirty="0"/>
              <a:t>Základní otázky identifikující charakteristiky domácnosti a respondenta</a:t>
            </a:r>
          </a:p>
          <a:p>
            <a:pPr marL="0" indent="0">
              <a:buNone/>
            </a:pPr>
            <a:endParaRPr lang="cs-CZ" dirty="0"/>
          </a:p>
          <a:p>
            <a:pPr>
              <a:buFontTx/>
              <a:buChar char="-"/>
            </a:pPr>
            <a:r>
              <a:rPr lang="cs-CZ" dirty="0"/>
              <a:t>Komplexnost uspořádání domácností</a:t>
            </a:r>
          </a:p>
          <a:p>
            <a:pPr>
              <a:buFontTx/>
              <a:buChar char="-"/>
            </a:pPr>
            <a:r>
              <a:rPr lang="cs-CZ" dirty="0"/>
              <a:t>Rozmanitost kategorií</a:t>
            </a:r>
          </a:p>
          <a:p>
            <a:pPr>
              <a:buFontTx/>
              <a:buChar char="-"/>
            </a:pPr>
            <a:r>
              <a:rPr lang="cs-CZ" dirty="0"/>
              <a:t>Citlivost některých otázek</a:t>
            </a:r>
          </a:p>
          <a:p>
            <a:pPr>
              <a:buFontTx/>
              <a:buChar char="-"/>
            </a:pPr>
            <a:endParaRPr lang="cs-CZ" dirty="0"/>
          </a:p>
        </p:txBody>
      </p:sp>
      <p:pic>
        <p:nvPicPr>
          <p:cNvPr id="2050" name="Picture 2">
            <a:extLst>
              <a:ext uri="{FF2B5EF4-FFF2-40B4-BE49-F238E27FC236}">
                <a16:creationId xmlns:a16="http://schemas.microsoft.com/office/drawing/2014/main" id="{F22D424F-7B20-D713-2C91-BAC149185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649" y="3429000"/>
            <a:ext cx="4605114" cy="325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27576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1190</Words>
  <Application>Microsoft Office PowerPoint</Application>
  <PresentationFormat>Širokoúhlá obrazovka</PresentationFormat>
  <Paragraphs>160</Paragraphs>
  <Slides>55</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55</vt:i4>
      </vt:variant>
    </vt:vector>
  </HeadingPairs>
  <TitlesOfParts>
    <vt:vector size="61" baseType="lpstr">
      <vt:lpstr>Meiryo</vt:lpstr>
      <vt:lpstr>Arial</vt:lpstr>
      <vt:lpstr>Arial Black</vt:lpstr>
      <vt:lpstr>Calibri</vt:lpstr>
      <vt:lpstr>Calibri Light</vt:lpstr>
      <vt:lpstr>Motiv Office</vt:lpstr>
      <vt:lpstr>Prezentace aplikace PowerPoint</vt:lpstr>
      <vt:lpstr>Úvod a struktura dotazníku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Identifikační otázky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Rozsahy činností/jevů</vt:lpstr>
      <vt:lpstr>Prezentace aplikace PowerPoint</vt:lpstr>
      <vt:lpstr>Prezentace aplikace PowerPoint</vt:lpstr>
      <vt:lpstr>Prezentace aplikace PowerPoint</vt:lpstr>
      <vt:lpstr>Prezentace aplikace PowerPoint</vt:lpstr>
      <vt:lpstr>Frekvence činností / výskytu jevu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Záznamy času</vt:lpstr>
      <vt:lpstr>Prezentace aplikace PowerPoint</vt:lpstr>
      <vt:lpstr>Prezentace aplikace PowerPoint</vt:lpstr>
      <vt:lpstr>Retrospektivní otázky</vt:lpstr>
      <vt:lpstr>Prezentace aplikace PowerPoint</vt:lpstr>
      <vt:lpstr>Prezentace aplikace PowerPoint</vt:lpstr>
      <vt:lpstr>Prezentace aplikace PowerPoint</vt:lpstr>
      <vt:lpstr>Prezentace aplikace PowerPoint</vt:lpstr>
      <vt:lpstr>Prezentace aplikace PowerPoint</vt:lpstr>
      <vt:lpstr>Otázky o budoucím jednání</vt:lpstr>
      <vt:lpstr>Prezentace aplikace PowerPoint</vt:lpstr>
      <vt:lpstr>Prezentace aplikace PowerPoint</vt:lpstr>
      <vt:lpstr>Proxy otázky</vt:lpstr>
      <vt:lpstr>Prezentace aplikace PowerPoint</vt:lpstr>
      <vt:lpstr>Prezentace aplikace PowerPoint</vt:lpstr>
      <vt:lpstr>Prezentace aplikace PowerPoint</vt:lpstr>
      <vt:lpstr>Karty pro dotazování</vt:lpstr>
      <vt:lpstr>Prezentace aplikace PowerPoint</vt:lpstr>
      <vt:lpstr>Prezentace aplikace PowerPoint</vt:lpstr>
      <vt:lpstr>Web pro respondenty</vt:lpstr>
      <vt:lpstr>Zdroje dat pro analýzu a inspiraci</vt:lpstr>
      <vt:lpstr>Prezentace aplikace PowerPoint</vt:lpstr>
      <vt:lpstr>Zdroje dat pro analýzu a inspiraci</vt:lpstr>
      <vt:lpstr>Prezentace aplikace PowerPoint</vt:lpstr>
      <vt:lpstr>Dokumentace k datům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 Fučík</dc:creator>
  <cp:lastModifiedBy>Petr Fučík</cp:lastModifiedBy>
  <cp:revision>10</cp:revision>
  <dcterms:created xsi:type="dcterms:W3CDTF">2023-04-24T15:06:45Z</dcterms:created>
  <dcterms:modified xsi:type="dcterms:W3CDTF">2023-04-25T06:59:09Z</dcterms:modified>
</cp:coreProperties>
</file>