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476" r:id="rId3"/>
    <p:sldId id="277" r:id="rId4"/>
    <p:sldId id="295" r:id="rId5"/>
    <p:sldId id="348" r:id="rId6"/>
    <p:sldId id="267" r:id="rId7"/>
    <p:sldId id="346" r:id="rId8"/>
    <p:sldId id="259" r:id="rId9"/>
    <p:sldId id="349" r:id="rId10"/>
    <p:sldId id="347" r:id="rId11"/>
    <p:sldId id="350" r:id="rId12"/>
    <p:sldId id="298" r:id="rId13"/>
    <p:sldId id="297" r:id="rId14"/>
    <p:sldId id="299" r:id="rId15"/>
    <p:sldId id="300" r:id="rId16"/>
    <p:sldId id="345" r:id="rId17"/>
    <p:sldId id="292" r:id="rId18"/>
    <p:sldId id="291" r:id="rId19"/>
    <p:sldId id="335" r:id="rId20"/>
    <p:sldId id="359" r:id="rId21"/>
    <p:sldId id="337" r:id="rId22"/>
    <p:sldId id="334" r:id="rId23"/>
    <p:sldId id="340" r:id="rId24"/>
    <p:sldId id="343" r:id="rId25"/>
    <p:sldId id="351" r:id="rId26"/>
    <p:sldId id="336" r:id="rId27"/>
    <p:sldId id="358" r:id="rId28"/>
    <p:sldId id="475" r:id="rId29"/>
    <p:sldId id="354" r:id="rId30"/>
    <p:sldId id="293" r:id="rId31"/>
    <p:sldId id="338" r:id="rId32"/>
    <p:sldId id="355" r:id="rId33"/>
    <p:sldId id="356" r:id="rId34"/>
    <p:sldId id="357" r:id="rId35"/>
    <p:sldId id="341" r:id="rId36"/>
    <p:sldId id="353" r:id="rId37"/>
    <p:sldId id="258" r:id="rId38"/>
    <p:sldId id="261" r:id="rId39"/>
    <p:sldId id="352" r:id="rId40"/>
    <p:sldId id="262" r:id="rId41"/>
    <p:sldId id="260" r:id="rId42"/>
    <p:sldId id="265" r:id="rId43"/>
    <p:sldId id="266" r:id="rId44"/>
    <p:sldId id="296" r:id="rId45"/>
    <p:sldId id="263" r:id="rId46"/>
    <p:sldId id="256" r:id="rId47"/>
    <p:sldId id="257" r:id="rId48"/>
    <p:sldId id="264" r:id="rId49"/>
    <p:sldId id="268" r:id="rId50"/>
    <p:sldId id="276" r:id="rId51"/>
    <p:sldId id="287" r:id="rId52"/>
    <p:sldId id="288" r:id="rId53"/>
    <p:sldId id="270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18306-53D8-4228-B3C7-B0401CB116A8}" v="13" dt="2024-05-07T07:31:52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99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Fučík" userId="44b4b668-173f-43c3-b7c8-8ef9bbe2eb38" providerId="ADAL" clId="{48218306-53D8-4228-B3C7-B0401CB116A8}"/>
    <pc:docChg chg="undo custSel addSld delSld modSld">
      <pc:chgData name="Petr Fučík" userId="44b4b668-173f-43c3-b7c8-8ef9bbe2eb38" providerId="ADAL" clId="{48218306-53D8-4228-B3C7-B0401CB116A8}" dt="2024-05-07T07:49:00.562" v="537" actId="20577"/>
      <pc:docMkLst>
        <pc:docMk/>
      </pc:docMkLst>
      <pc:sldChg chg="addSp delSp modSp mod">
        <pc:chgData name="Petr Fučík" userId="44b4b668-173f-43c3-b7c8-8ef9bbe2eb38" providerId="ADAL" clId="{48218306-53D8-4228-B3C7-B0401CB116A8}" dt="2024-05-07T07:30:16.951" v="516" actId="1076"/>
        <pc:sldMkLst>
          <pc:docMk/>
          <pc:sldMk cId="349707135" sldId="333"/>
        </pc:sldMkLst>
        <pc:spChg chg="mod">
          <ac:chgData name="Petr Fučík" userId="44b4b668-173f-43c3-b7c8-8ef9bbe2eb38" providerId="ADAL" clId="{48218306-53D8-4228-B3C7-B0401CB116A8}" dt="2024-05-07T07:30:12.963" v="515" actId="1076"/>
          <ac:spMkLst>
            <pc:docMk/>
            <pc:sldMk cId="349707135" sldId="333"/>
            <ac:spMk id="5" creationId="{F6AFFA28-EED4-B06C-2AF5-AD13952819D7}"/>
          </ac:spMkLst>
        </pc:spChg>
        <pc:spChg chg="mod">
          <ac:chgData name="Petr Fučík" userId="44b4b668-173f-43c3-b7c8-8ef9bbe2eb38" providerId="ADAL" clId="{48218306-53D8-4228-B3C7-B0401CB116A8}" dt="2024-05-07T07:30:16.951" v="516" actId="1076"/>
          <ac:spMkLst>
            <pc:docMk/>
            <pc:sldMk cId="349707135" sldId="333"/>
            <ac:spMk id="7" creationId="{7B1DECD3-B552-AB5F-5E22-A866B8576EBD}"/>
          </ac:spMkLst>
        </pc:spChg>
        <pc:spChg chg="mod">
          <ac:chgData name="Petr Fučík" userId="44b4b668-173f-43c3-b7c8-8ef9bbe2eb38" providerId="ADAL" clId="{48218306-53D8-4228-B3C7-B0401CB116A8}" dt="2024-05-07T07:28:44.691" v="510" actId="1076"/>
          <ac:spMkLst>
            <pc:docMk/>
            <pc:sldMk cId="349707135" sldId="333"/>
            <ac:spMk id="12" creationId="{94D5E323-2A19-929B-365E-1C20FE05274B}"/>
          </ac:spMkLst>
        </pc:spChg>
        <pc:picChg chg="add del mod">
          <ac:chgData name="Petr Fučík" userId="44b4b668-173f-43c3-b7c8-8ef9bbe2eb38" providerId="ADAL" clId="{48218306-53D8-4228-B3C7-B0401CB116A8}" dt="2024-05-07T07:25:15.718" v="429" actId="22"/>
          <ac:picMkLst>
            <pc:docMk/>
            <pc:sldMk cId="349707135" sldId="333"/>
            <ac:picMk id="3" creationId="{17369CB4-4AD4-0967-6BC1-EB718DEF356A}"/>
          </ac:picMkLst>
        </pc:picChg>
        <pc:picChg chg="add del mod">
          <ac:chgData name="Petr Fučík" userId="44b4b668-173f-43c3-b7c8-8ef9bbe2eb38" providerId="ADAL" clId="{48218306-53D8-4228-B3C7-B0401CB116A8}" dt="2024-05-07T07:28:46.725" v="511" actId="478"/>
          <ac:picMkLst>
            <pc:docMk/>
            <pc:sldMk cId="349707135" sldId="333"/>
            <ac:picMk id="6" creationId="{A5FA8847-36F0-95AD-5744-C94313E4928C}"/>
          </ac:picMkLst>
        </pc:picChg>
        <pc:picChg chg="add mod">
          <ac:chgData name="Petr Fučík" userId="44b4b668-173f-43c3-b7c8-8ef9bbe2eb38" providerId="ADAL" clId="{48218306-53D8-4228-B3C7-B0401CB116A8}" dt="2024-05-07T07:30:03.663" v="514" actId="1076"/>
          <ac:picMkLst>
            <pc:docMk/>
            <pc:sldMk cId="349707135" sldId="333"/>
            <ac:picMk id="9" creationId="{CD1E9F81-43CB-8CCE-031A-DABA156D20F0}"/>
          </ac:picMkLst>
        </pc:picChg>
        <pc:picChg chg="del">
          <ac:chgData name="Petr Fučík" userId="44b4b668-173f-43c3-b7c8-8ef9bbe2eb38" providerId="ADAL" clId="{48218306-53D8-4228-B3C7-B0401CB116A8}" dt="2024-05-07T07:25:10.293" v="425" actId="478"/>
          <ac:picMkLst>
            <pc:docMk/>
            <pc:sldMk cId="349707135" sldId="333"/>
            <ac:picMk id="11" creationId="{0550ACC2-3B5B-736C-07F1-B0C560DE3903}"/>
          </ac:picMkLst>
        </pc:picChg>
      </pc:sldChg>
      <pc:sldChg chg="modSp mod">
        <pc:chgData name="Petr Fučík" userId="44b4b668-173f-43c3-b7c8-8ef9bbe2eb38" providerId="ADAL" clId="{48218306-53D8-4228-B3C7-B0401CB116A8}" dt="2024-05-07T07:11:09.219" v="0" actId="20577"/>
        <pc:sldMkLst>
          <pc:docMk/>
          <pc:sldMk cId="1046665819" sldId="345"/>
        </pc:sldMkLst>
        <pc:spChg chg="mod">
          <ac:chgData name="Petr Fučík" userId="44b4b668-173f-43c3-b7c8-8ef9bbe2eb38" providerId="ADAL" clId="{48218306-53D8-4228-B3C7-B0401CB116A8}" dt="2024-05-07T07:11:09.219" v="0" actId="20577"/>
          <ac:spMkLst>
            <pc:docMk/>
            <pc:sldMk cId="1046665819" sldId="345"/>
            <ac:spMk id="3" creationId="{03F6581F-A6C6-25C2-7C85-8913307F9BCC}"/>
          </ac:spMkLst>
        </pc:spChg>
      </pc:sldChg>
      <pc:sldChg chg="modSp mod">
        <pc:chgData name="Petr Fučík" userId="44b4b668-173f-43c3-b7c8-8ef9bbe2eb38" providerId="ADAL" clId="{48218306-53D8-4228-B3C7-B0401CB116A8}" dt="2024-05-07T07:49:00.562" v="537" actId="20577"/>
        <pc:sldMkLst>
          <pc:docMk/>
          <pc:sldMk cId="369228329" sldId="353"/>
        </pc:sldMkLst>
        <pc:spChg chg="mod">
          <ac:chgData name="Petr Fučík" userId="44b4b668-173f-43c3-b7c8-8ef9bbe2eb38" providerId="ADAL" clId="{48218306-53D8-4228-B3C7-B0401CB116A8}" dt="2024-05-07T07:49:00.562" v="537" actId="20577"/>
          <ac:spMkLst>
            <pc:docMk/>
            <pc:sldMk cId="369228329" sldId="353"/>
            <ac:spMk id="2" creationId="{95C053CA-0453-CCA4-ABA9-5B2537618A55}"/>
          </ac:spMkLst>
        </pc:spChg>
      </pc:sldChg>
      <pc:sldChg chg="modSp mod">
        <pc:chgData name="Petr Fučík" userId="44b4b668-173f-43c3-b7c8-8ef9bbe2eb38" providerId="ADAL" clId="{48218306-53D8-4228-B3C7-B0401CB116A8}" dt="2024-05-07T07:15:43.503" v="22" actId="20577"/>
        <pc:sldMkLst>
          <pc:docMk/>
          <pc:sldMk cId="3811963668" sldId="354"/>
        </pc:sldMkLst>
        <pc:spChg chg="mod">
          <ac:chgData name="Petr Fučík" userId="44b4b668-173f-43c3-b7c8-8ef9bbe2eb38" providerId="ADAL" clId="{48218306-53D8-4228-B3C7-B0401CB116A8}" dt="2024-05-07T07:15:43.503" v="22" actId="20577"/>
          <ac:spMkLst>
            <pc:docMk/>
            <pc:sldMk cId="3811963668" sldId="354"/>
            <ac:spMk id="27" creationId="{8174DA93-23E4-6929-5F87-83F5B9D72E69}"/>
          </ac:spMkLst>
        </pc:spChg>
        <pc:spChg chg="mod">
          <ac:chgData name="Petr Fučík" userId="44b4b668-173f-43c3-b7c8-8ef9bbe2eb38" providerId="ADAL" clId="{48218306-53D8-4228-B3C7-B0401CB116A8}" dt="2024-05-07T07:15:25.986" v="6" actId="115"/>
          <ac:spMkLst>
            <pc:docMk/>
            <pc:sldMk cId="3811963668" sldId="354"/>
            <ac:spMk id="28" creationId="{5BFCB67F-50D9-A85A-BD6F-E6D75850D175}"/>
          </ac:spMkLst>
        </pc:spChg>
      </pc:sldChg>
      <pc:sldChg chg="addSp modSp mod">
        <pc:chgData name="Petr Fučík" userId="44b4b668-173f-43c3-b7c8-8ef9bbe2eb38" providerId="ADAL" clId="{48218306-53D8-4228-B3C7-B0401CB116A8}" dt="2024-05-07T07:20:32.740" v="48" actId="1076"/>
        <pc:sldMkLst>
          <pc:docMk/>
          <pc:sldMk cId="2280887254" sldId="357"/>
        </pc:sldMkLst>
        <pc:spChg chg="mod">
          <ac:chgData name="Petr Fučík" userId="44b4b668-173f-43c3-b7c8-8ef9bbe2eb38" providerId="ADAL" clId="{48218306-53D8-4228-B3C7-B0401CB116A8}" dt="2024-05-07T07:19:47.737" v="34" actId="14100"/>
          <ac:spMkLst>
            <pc:docMk/>
            <pc:sldMk cId="2280887254" sldId="357"/>
            <ac:spMk id="4" creationId="{6F21EF20-1C8D-88D5-5F03-7E39A9BE5EEA}"/>
          </ac:spMkLst>
        </pc:spChg>
        <pc:spChg chg="add mod">
          <ac:chgData name="Petr Fučík" userId="44b4b668-173f-43c3-b7c8-8ef9bbe2eb38" providerId="ADAL" clId="{48218306-53D8-4228-B3C7-B0401CB116A8}" dt="2024-05-07T07:20:26.915" v="47" actId="20577"/>
          <ac:spMkLst>
            <pc:docMk/>
            <pc:sldMk cId="2280887254" sldId="357"/>
            <ac:spMk id="6" creationId="{FB170FF1-1810-1DDC-9E22-BC9FB9EFFC6F}"/>
          </ac:spMkLst>
        </pc:spChg>
        <pc:picChg chg="add mod">
          <ac:chgData name="Petr Fučík" userId="44b4b668-173f-43c3-b7c8-8ef9bbe2eb38" providerId="ADAL" clId="{48218306-53D8-4228-B3C7-B0401CB116A8}" dt="2024-05-07T07:19:58.548" v="39" actId="1076"/>
          <ac:picMkLst>
            <pc:docMk/>
            <pc:sldMk cId="2280887254" sldId="357"/>
            <ac:picMk id="3" creationId="{4E93DB6F-EB60-4218-BFEB-4CB170FEE8AB}"/>
          </ac:picMkLst>
        </pc:picChg>
        <pc:picChg chg="add mod">
          <ac:chgData name="Petr Fučík" userId="44b4b668-173f-43c3-b7c8-8ef9bbe2eb38" providerId="ADAL" clId="{48218306-53D8-4228-B3C7-B0401CB116A8}" dt="2024-05-07T07:20:32.740" v="48" actId="1076"/>
          <ac:picMkLst>
            <pc:docMk/>
            <pc:sldMk cId="2280887254" sldId="357"/>
            <ac:picMk id="1026" creationId="{EEE6D124-F632-63E4-7CA0-26D7165D7EE3}"/>
          </ac:picMkLst>
        </pc:picChg>
        <pc:picChg chg="mod">
          <ac:chgData name="Petr Fučík" userId="44b4b668-173f-43c3-b7c8-8ef9bbe2eb38" providerId="ADAL" clId="{48218306-53D8-4228-B3C7-B0401CB116A8}" dt="2024-05-07T07:19:11.465" v="27" actId="14100"/>
          <ac:picMkLst>
            <pc:docMk/>
            <pc:sldMk cId="2280887254" sldId="357"/>
            <ac:picMk id="2050" creationId="{C49FBD01-E509-4D4B-6474-8F7AE085F677}"/>
          </ac:picMkLst>
        </pc:picChg>
      </pc:sldChg>
      <pc:sldChg chg="new del">
        <pc:chgData name="Petr Fučík" userId="44b4b668-173f-43c3-b7c8-8ef9bbe2eb38" providerId="ADAL" clId="{48218306-53D8-4228-B3C7-B0401CB116A8}" dt="2024-05-07T07:20:34.892" v="49" actId="47"/>
        <pc:sldMkLst>
          <pc:docMk/>
          <pc:sldMk cId="1388389276" sldId="476"/>
        </pc:sldMkLst>
      </pc:sldChg>
      <pc:sldChg chg="addSp modSp new mod">
        <pc:chgData name="Petr Fučík" userId="44b4b668-173f-43c3-b7c8-8ef9bbe2eb38" providerId="ADAL" clId="{48218306-53D8-4228-B3C7-B0401CB116A8}" dt="2024-05-07T07:32:49.242" v="530" actId="1076"/>
        <pc:sldMkLst>
          <pc:docMk/>
          <pc:sldMk cId="3511171673" sldId="476"/>
        </pc:sldMkLst>
        <pc:spChg chg="mod">
          <ac:chgData name="Petr Fučík" userId="44b4b668-173f-43c3-b7c8-8ef9bbe2eb38" providerId="ADAL" clId="{48218306-53D8-4228-B3C7-B0401CB116A8}" dt="2024-05-07T07:30:43.370" v="518" actId="1076"/>
          <ac:spMkLst>
            <pc:docMk/>
            <pc:sldMk cId="3511171673" sldId="476"/>
            <ac:spMk id="2" creationId="{AFDBB22F-2C42-6102-447D-10ADFBF522C6}"/>
          </ac:spMkLst>
        </pc:spChg>
        <pc:spChg chg="mod">
          <ac:chgData name="Petr Fučík" userId="44b4b668-173f-43c3-b7c8-8ef9bbe2eb38" providerId="ADAL" clId="{48218306-53D8-4228-B3C7-B0401CB116A8}" dt="2024-05-07T07:32:49.242" v="530" actId="1076"/>
          <ac:spMkLst>
            <pc:docMk/>
            <pc:sldMk cId="3511171673" sldId="476"/>
            <ac:spMk id="3" creationId="{5044FCB8-DB62-C1CF-FC57-FDD86A977DAA}"/>
          </ac:spMkLst>
        </pc:spChg>
        <pc:picChg chg="add mod">
          <ac:chgData name="Petr Fučík" userId="44b4b668-173f-43c3-b7c8-8ef9bbe2eb38" providerId="ADAL" clId="{48218306-53D8-4228-B3C7-B0401CB116A8}" dt="2024-05-07T07:31:56.707" v="525" actId="1076"/>
          <ac:picMkLst>
            <pc:docMk/>
            <pc:sldMk cId="3511171673" sldId="476"/>
            <ac:picMk id="5" creationId="{89232CB2-DCF6-52FA-114E-BDD405A5DD04}"/>
          </ac:picMkLst>
        </pc:picChg>
        <pc:picChg chg="add mod">
          <ac:chgData name="Petr Fučík" userId="44b4b668-173f-43c3-b7c8-8ef9bbe2eb38" providerId="ADAL" clId="{48218306-53D8-4228-B3C7-B0401CB116A8}" dt="2024-05-07T07:32:42.102" v="529" actId="1076"/>
          <ac:picMkLst>
            <pc:docMk/>
            <pc:sldMk cId="3511171673" sldId="476"/>
            <ac:picMk id="7" creationId="{E685D733-E71B-F6DA-E6C6-3533209947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1B46E-08A4-0818-18CE-0940D20AF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8C671B-0382-A2EA-68B7-6773D02AB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DBAFA4-A1EB-B798-40C5-A497FB35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AABE7C-F0C7-CC18-E1F8-FB78D9E3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582444-ADA9-5592-35ED-16FD3872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28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2217F-0696-AAA5-7CDA-CF67C34C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1C29D1-EAA5-5D1F-DAC2-A938EB374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C36CBB-5197-1ED2-1A3A-7C86AE95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6974D8-159D-6441-2705-2BE11A6A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683B9F-7206-D636-B77C-BEF04379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52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9E3DCC-84AA-4336-C980-18411EBC1F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109FD2-0C9B-D9EA-F317-48573C086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D77B0E-EDC2-4F7F-7C72-DEB4146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293D1-4060-BD49-541F-80FDB667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A628E6-7D4A-E25C-6AC4-D87BC37C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69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62F15-3B61-278D-1F61-96B020F16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8A9BA-FE51-EE9A-B887-4E287B4DE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AC0DF-CFBD-5F54-00D0-D9F0923F2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0A4A3-70A5-46FF-9DBA-2ADDE10A47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782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30D11-774C-4896-9593-C17B0665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B8FF7-A0F1-8F76-6BBC-2DB332276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8BC78F-742C-3244-850D-378B64A7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33F7B-D820-5D02-9EF9-13C82D5A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2C629A-7E2A-41EA-EDF0-DAE76C10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44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1E0B1-0ECB-0803-7EE7-D8190078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F497C0-2289-6416-62F2-E45784CBD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01D15E-C8DE-14D5-214C-BA106BCA6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FE9F9E-A4AB-3382-F02B-F52A08CF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D49FB8-FB53-8754-031B-C50FAB26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69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29980-93D0-3932-CBF9-3D939D33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D4B839-370C-5453-D800-B349ECE51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D603C7-B146-D297-DB8F-4E2CAAA9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DFA1D6-CBE8-59FF-9DA9-D253573A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252883-DCBD-AD19-B83A-B5070B6C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24C588-D761-FB72-1A0C-02DBD9C1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F7122-AF38-650B-47DF-A31C4001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E4EACB-CFC7-AC26-8C5A-8FFABF894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C403AD-40CA-B93B-0043-232591285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83D762-4D37-5FF0-BABD-BF3EC53B1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378256-A6DD-ECC5-3105-EE4634A92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061540-42F7-4420-C48A-E50F925E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35289F-EFDB-7689-A457-7D15CEFA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B5768F-76C2-AC1D-35ED-CA60D438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11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3078B-0073-C82A-1112-85CB21D4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953070-7DC7-9E6A-3361-BCE04289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680B2C-7B9C-0DD1-74F8-1A3808E1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7DFA8C-044D-A3D8-6075-7A74B320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12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A5CA5D-5274-99C4-9DB7-BA635B4F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6FB537-49D2-4FC9-396E-D1042B03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DAF457-58FD-59AB-7E2C-62499E7A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65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35F5F-8A93-8190-83E4-95ADF84AA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4DC98E-8FC3-272D-45F1-569427AB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CE6DF9-BC38-BDA3-3F8B-B40267BA0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799B86-D184-5BD9-71D9-5B71FBF3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F5EDAA-5D24-2AD4-20C9-AE198313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732610-09FE-3BFB-B884-5141C27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4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FDE10-D8C1-8150-CB06-5C2B7153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7415945-63C9-69BA-DF9D-9B075BD81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0F16FA-BA50-9036-63E5-31F750205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0FECD0-3220-D7D8-BC18-99397AEA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B50B77-8ACC-BA67-47FF-5AF20410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82C229-9C28-E5EE-EEE1-EF1FE553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84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B8E5B0C-69B8-FDE1-377B-E34F8DC82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575165-6435-78E0-07C9-142D6608F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3B9FA1-781E-4BD1-6EEA-B96A0AC0A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3066-586D-4695-882F-F2B20F5BA697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AEA492-3235-9FB3-0AE7-E56F9C2C2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10B592-D19D-0CC8-7AD2-C456700F1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FBF3-9B21-4D77-BBDE-A5253442C4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39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e.soc.cas.cz/w/Postoj" TargetMode="External"/><Relationship Id="rId2" Type="http://schemas.openxmlformats.org/officeDocument/2006/relationships/hyperlink" Target="https://encyklopedie.soc.cas.cz/w/M%C3%ADn%C4%9Bn%C3%A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ncyklopedie.soc.cas.cz/w/Orientace_hodnotov%C3%A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estionpro.com/blog/data-analysis-simple-and-complex-a-primer/" TargetMode="External"/><Relationship Id="rId2" Type="http://schemas.openxmlformats.org/officeDocument/2006/relationships/hyperlink" Target="https://www.questionpro.com/audien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questionpro.com/blog/quantitative-dat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searchgate.net/figure/Procedure-for-index-construction_fig2_25426626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estionpro.com/blog/seven-tips-for-creating-insights/" TargetMode="External"/><Relationship Id="rId2" Type="http://schemas.openxmlformats.org/officeDocument/2006/relationships/hyperlink" Target="https://www.questionpro.com/blog/nominal-ordinal-interval-rati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-nuv.npi.cz/ae/5-autoevaluace-image-gymnazia-s-vyuzitim-soc.html" TargetMode="Externa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fra.cz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6AFFA28-EED4-B06C-2AF5-AD13952819D7}"/>
              </a:ext>
            </a:extLst>
          </p:cNvPr>
          <p:cNvSpPr txBox="1"/>
          <p:nvPr/>
        </p:nvSpPr>
        <p:spPr>
          <a:xfrm>
            <a:off x="1006504" y="864008"/>
            <a:ext cx="729713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PŘÍPRAVA 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DOTAZNÍKU</a:t>
            </a:r>
          </a:p>
          <a:p>
            <a:endParaRPr lang="cs-CZ" sz="2400" dirty="0">
              <a:latin typeface="Arial Black" panose="020B0A04020102020204" pitchFamily="34" charset="0"/>
            </a:endParaRPr>
          </a:p>
          <a:p>
            <a:r>
              <a:rPr lang="cs-CZ" sz="2400" dirty="0">
                <a:latin typeface="Arial Black" panose="020B0A04020102020204" pitchFamily="34" charset="0"/>
              </a:rPr>
              <a:t>SUBJEKTIVNÍ OTÁZKY: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PŘESVĚDČENÍ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MÍNĚNÍ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POSTOJE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HODNOTY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1DECD3-B552-AB5F-5E22-A866B8576EBD}"/>
              </a:ext>
            </a:extLst>
          </p:cNvPr>
          <p:cNvSpPr txBox="1"/>
          <p:nvPr/>
        </p:nvSpPr>
        <p:spPr>
          <a:xfrm>
            <a:off x="1006504" y="5148749"/>
            <a:ext cx="3589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</a:rPr>
              <a:t>Petr Fučík</a:t>
            </a:r>
          </a:p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SOC 1006 METODOLOGIE SOCIÁLNÍCH VĚD TÝDEN 12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D5E323-2A19-929B-365E-1C20FE05274B}"/>
              </a:ext>
            </a:extLst>
          </p:cNvPr>
          <p:cNvSpPr txBox="1"/>
          <p:nvPr/>
        </p:nvSpPr>
        <p:spPr>
          <a:xfrm>
            <a:off x="6049585" y="6453051"/>
            <a:ext cx="4564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Wounded</a:t>
            </a:r>
            <a:r>
              <a:rPr lang="cs-CZ" sz="1400" dirty="0"/>
              <a:t> Man  (1967) Ruth </a:t>
            </a:r>
            <a:r>
              <a:rPr lang="cs-CZ" sz="1400" dirty="0" err="1"/>
              <a:t>Schloss</a:t>
            </a:r>
            <a:r>
              <a:rPr lang="cs-CZ" sz="1400" dirty="0"/>
              <a:t>, Tel Aviv Museum </a:t>
            </a:r>
            <a:r>
              <a:rPr lang="cs-CZ" sz="1400" dirty="0" err="1"/>
              <a:t>of</a:t>
            </a:r>
            <a:r>
              <a:rPr lang="cs-CZ" sz="1400" dirty="0"/>
              <a:t> 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1E9F81-43CB-8CCE-031A-DABA156D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789645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BDDB14-9AFA-7557-1414-131086C10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4" y="2917481"/>
            <a:ext cx="8563429" cy="162186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0AAA3B7-1CAF-8051-1523-8EC4D216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Arial Black" panose="020B0A04020102020204" pitchFamily="34" charset="0"/>
              </a:rPr>
              <a:t>Otázky na přesvědčení jsou někdy kombinovány s otázkami na faktické znalosti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323CC71-036E-CC83-35A4-05EEFD261E18}"/>
              </a:ext>
            </a:extLst>
          </p:cNvPr>
          <p:cNvSpPr txBox="1"/>
          <p:nvPr/>
        </p:nvSpPr>
        <p:spPr>
          <a:xfrm>
            <a:off x="8295322" y="4539343"/>
            <a:ext cx="37011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Jedno z tvrzení je chybné</a:t>
            </a:r>
          </a:p>
        </p:txBody>
      </p:sp>
    </p:spTree>
    <p:extLst>
      <p:ext uri="{BB962C8B-B14F-4D97-AF65-F5344CB8AC3E}">
        <p14:creationId xmlns:p14="http://schemas.microsoft.com/office/powerpoint/2010/main" val="2756480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C7F1817-0979-F9CD-97FC-77FABF2B8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217714"/>
            <a:ext cx="4238171" cy="6399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6730D3-C5EE-D83A-CCB0-315CB700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73" y="217714"/>
            <a:ext cx="4261727" cy="63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31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CB69-6684-5B7E-04B7-352C2F5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Názory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6791D-4BF5-18F1-2FB8-E06B2EBF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0" spc="75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názor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– vyjádření vztahu, postoje, stanoviska k určitému jevu, obvykle verbalizované. Je to pojem velmi blízký pojmu </a:t>
            </a:r>
            <a:r>
              <a:rPr lang="cs-CZ" b="0" i="0" u="none" strike="noStrike" dirty="0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2" tooltip="Mínění"/>
              </a:rPr>
              <a:t>mínění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Často jsou oba pojmy používány jako synonyma, obvykle se však termín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používá spíše ve vztahu k jednotlivostem, resp. k méně komplexním jevům.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se stejně jako mínění opírají o racionální i o emocionální složky, jsou složitě objektivně i subjektivně podmíněny a vyjadřují alespoň potenciálně odlišná, diskusní stanoviska. Z hlediska soc.-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psychol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koresponduje pojem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s pojmem </a:t>
            </a:r>
            <a:r>
              <a:rPr lang="cs-CZ" b="0" i="0" u="none" strike="noStrike" dirty="0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3" tooltip="Postoj"/>
              </a:rPr>
              <a:t>postoj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resp. s jeho verbálním vyjádřením.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15AFCF-9A38-52B7-9563-04A19E3D563B}"/>
              </a:ext>
            </a:extLst>
          </p:cNvPr>
          <p:cNvSpPr txBox="1"/>
          <p:nvPr/>
        </p:nvSpPr>
        <p:spPr>
          <a:xfrm>
            <a:off x="838200" y="60833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https://encyklopedie.soc.cas.cz/w/Názor</a:t>
            </a:r>
          </a:p>
        </p:txBody>
      </p:sp>
    </p:spTree>
    <p:extLst>
      <p:ext uri="{BB962C8B-B14F-4D97-AF65-F5344CB8AC3E}">
        <p14:creationId xmlns:p14="http://schemas.microsoft.com/office/powerpoint/2010/main" val="147269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CB69-6684-5B7E-04B7-352C2F5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Postoje/</a:t>
            </a:r>
            <a:r>
              <a:rPr lang="cs-CZ" b="1" dirty="0" err="1">
                <a:latin typeface="Arial Black" panose="020B0A04020102020204" pitchFamily="34" charset="0"/>
              </a:rPr>
              <a:t>attitudes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6791D-4BF5-18F1-2FB8-E06B2EBF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0" spc="75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postoj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– relativně ustálený sklon jedince chovat se v určité situaci určitým způsobem, příp. reagovat pozitivně nebo negativně na podněty s takovou situací spjaté.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vyjadřuje souvislost psych. stavů a vnějších objektů či tříd objektů orientace. Poznání podmínek utváření, trvání a změny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je předpokladem výkladu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individ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jednání. Z jeho pozorovatelných znaků je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odvozován. 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64C5E8-237E-1DE5-0F3A-3299427DE99A}"/>
              </a:ext>
            </a:extLst>
          </p:cNvPr>
          <p:cNvSpPr txBox="1"/>
          <p:nvPr/>
        </p:nvSpPr>
        <p:spPr>
          <a:xfrm>
            <a:off x="731520" y="63445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https://encyklopedie.soc.cas.cz/w/Postoj</a:t>
            </a:r>
          </a:p>
        </p:txBody>
      </p:sp>
    </p:spTree>
    <p:extLst>
      <p:ext uri="{BB962C8B-B14F-4D97-AF65-F5344CB8AC3E}">
        <p14:creationId xmlns:p14="http://schemas.microsoft.com/office/powerpoint/2010/main" val="148047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CB69-6684-5B7E-04B7-352C2F5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Hodnoty/</a:t>
            </a:r>
            <a:r>
              <a:rPr lang="cs-CZ" b="1" dirty="0" err="1">
                <a:latin typeface="Arial Black" panose="020B0A04020102020204" pitchFamily="34" charset="0"/>
              </a:rPr>
              <a:t>values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6791D-4BF5-18F1-2FB8-E06B2EBF9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0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Podle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Clyda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Kluckhohna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(1951) je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explicitní nebo implicitní pojetí o tom, co je žádoucí, pojetí příznačné pro jednotlivce i pro skupinu, ovlivňující výběr přístupných prostředků a cílů jednání.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Rokeach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(1972) uvádí: říkáme-li, že určitá osoba sdílí určitou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znamená to, že zastává názor, že určitý způsob jednání nebo cílový stav existence zasluhuje přednost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preferable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 z osobních i soc. důvodů před alternativními způsoby jednání nebo cílovými stavy existence. Podle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Hofsteda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(1980) je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h.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široká tendence dávat přednost určitým stavům věci před jinými. A konečně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Florence R.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Kluckhohnová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a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F. 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Stroedtbeck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(1961) hovoří o </a:t>
            </a:r>
            <a:r>
              <a:rPr lang="cs-CZ" b="0" i="0" u="none" strike="noStrike" dirty="0">
                <a:solidFill>
                  <a:srgbClr val="737B4C"/>
                </a:solidFill>
                <a:effectLst/>
                <a:latin typeface="Cambria" panose="02040503050406030204" pitchFamily="18" charset="0"/>
                <a:hlinkClick r:id="rId2" tooltip="Orientace hodnotová"/>
              </a:rPr>
              <a:t>hodnotových orientacích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jako o komplexních, učleněných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patterned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), řazených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ordered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 principech, vyplývajících ze vzájemného působení tří analyticky odlišných složek hodnotícího procesu neboli </a:t>
            </a:r>
            <a:r>
              <a:rPr lang="cs-CZ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hodnocení</a:t>
            </a:r>
            <a:r>
              <a:rPr lang="cs-CZ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 – poznávací, citové a direktivní, které dávají řád a směr ustavičnému toku lidských činů a myšlenek, pokud se vztahují k řešení společných lidských problémů.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64C5E8-237E-1DE5-0F3A-3299427DE99A}"/>
              </a:ext>
            </a:extLst>
          </p:cNvPr>
          <p:cNvSpPr txBox="1"/>
          <p:nvPr/>
        </p:nvSpPr>
        <p:spPr>
          <a:xfrm>
            <a:off x="838200" y="62749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https://encyklopedie.soc.cas.cz/w/Postoj</a:t>
            </a:r>
          </a:p>
        </p:txBody>
      </p:sp>
    </p:spTree>
    <p:extLst>
      <p:ext uri="{BB962C8B-B14F-4D97-AF65-F5344CB8AC3E}">
        <p14:creationId xmlns:p14="http://schemas.microsoft.com/office/powerpoint/2010/main" val="56201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E1154DB-0C25-0AC6-DA98-7DA4E39147EA}"/>
              </a:ext>
            </a:extLst>
          </p:cNvPr>
          <p:cNvSpPr txBox="1"/>
          <p:nvPr/>
        </p:nvSpPr>
        <p:spPr>
          <a:xfrm>
            <a:off x="461553" y="197345"/>
            <a:ext cx="930946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4B7FFF"/>
                </a:solidFill>
                <a:effectLst/>
                <a:latin typeface="Tahoma" panose="020B0604030504040204" pitchFamily="34" charset="0"/>
              </a:rPr>
              <a:t>Postoje, složky postojů, jejich regulační význam</a:t>
            </a:r>
          </a:p>
          <a:p>
            <a:pPr algn="l"/>
            <a:r>
              <a:rPr lang="cs-CZ" b="1" i="0" dirty="0">
                <a:solidFill>
                  <a:srgbClr val="FF6600"/>
                </a:solidFill>
                <a:effectLst/>
                <a:latin typeface="Tahoma" panose="020B0604030504040204" pitchFamily="34" charset="0"/>
              </a:rPr>
              <a:t>Postoje</a:t>
            </a:r>
          </a:p>
          <a:p>
            <a:pPr algn="l"/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Postoje vyjadřují vztah člověka k nějakému objektu – jevu, předmětu či jinému člověku. Část postojů je vrozených, nicméně většinu získáváme prostřednictvím osobní či zprostředkované zkušenosti s objekty. Postoje jsou relativně stabilní a mají následující funkce: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instrumentální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postoje, které lidé zastávají z praktických nebo utilitárních důvodů (být pro nižší daně, pro sociální výhody aj.)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kognitivní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(poznávací) - pomáhají vnášet řád do názoru na svět, schémata, s jejichž pomocí lidé zpracovávají informace, aniž by se museli zabývat detaily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hodnotová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- vyjadřují hodnoty a sebepojetí, odvozeny od hlubší hodnotové orientace a těžko se mění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ego-obranná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- chrání před úzkostí a devalvací ega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sociálně adjustační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- napomáhá pocitu, že jsme součástí nějaké sociální skupiny</a:t>
            </a:r>
          </a:p>
          <a:p>
            <a:pPr algn="l"/>
            <a:r>
              <a:rPr lang="cs-CZ" b="1" i="0" dirty="0">
                <a:solidFill>
                  <a:srgbClr val="FF6600"/>
                </a:solidFill>
                <a:effectLst/>
                <a:latin typeface="Tahoma" panose="020B0604030504040204" pitchFamily="34" charset="0"/>
              </a:rPr>
              <a:t>Složky postojů</a:t>
            </a:r>
          </a:p>
          <a:p>
            <a:pPr algn="l"/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Všechny postoje jsou relativně trvalé, přičemž v sobě obsahují následující složky: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kognitivní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(názor na objekt), která je postavena na všech informacích, které člověk o věci získal, na rozumových úvahách o věci (nízké mzdy ve srovnání s jinými organizacemi, špatná hospodářská situace firmy)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emocionální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(citový vztah k objektu), radost, přátelství, oddanost či naopak nechuť či nenávist (dělá zde už táta, mám rád zdejší lidi, jsem hrdý na firemní značku)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konativní</a:t>
            </a:r>
            <a:r>
              <a:rPr lang="cs-CZ" b="0" i="0" dirty="0">
                <a:solidFill>
                  <a:srgbClr val="535353"/>
                </a:solidFill>
                <a:effectLst/>
                <a:latin typeface="Tahoma" panose="020B0604030504040204" pitchFamily="34" charset="0"/>
              </a:rPr>
              <a:t> (chování vůči objektu), snaha jednat ve prospěch objektu nebo proti němu (neodejdu, setrvám ve firmě a udělá, vše proto, aby se znovu postavila na nohy)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D30787-3F4F-63D2-390E-E7782B380C95}"/>
              </a:ext>
            </a:extLst>
          </p:cNvPr>
          <p:cNvSpPr txBox="1"/>
          <p:nvPr/>
        </p:nvSpPr>
        <p:spPr>
          <a:xfrm rot="16200000">
            <a:off x="8447315" y="3105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https://www.studium-psychologie.cz/socialni-psychologie/5-postoje.html</a:t>
            </a:r>
          </a:p>
        </p:txBody>
      </p:sp>
    </p:spTree>
    <p:extLst>
      <p:ext uri="{BB962C8B-B14F-4D97-AF65-F5344CB8AC3E}">
        <p14:creationId xmlns:p14="http://schemas.microsoft.com/office/powerpoint/2010/main" val="109830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A01F1-B82C-6CD0-6538-5809D449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Charakteristiky postojů: </a:t>
            </a:r>
            <a:br>
              <a:rPr lang="cs-CZ" altLang="cs-CZ" sz="44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F6581F-A6C6-25C2-7C85-8913307F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62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altLang="cs-CZ" sz="2800" b="1" dirty="0"/>
              <a:t>Valence</a:t>
            </a:r>
            <a:r>
              <a:rPr lang="cs-CZ" altLang="cs-CZ" sz="2800" dirty="0"/>
              <a:t> – orientace postoje – pozitivní/negativní, ano/ne, důležité/nedůležité…</a:t>
            </a:r>
          </a:p>
          <a:p>
            <a:endParaRPr lang="cs-CZ" altLang="cs-CZ" sz="2800" b="1" dirty="0"/>
          </a:p>
          <a:p>
            <a:r>
              <a:rPr lang="cs-CZ" altLang="cs-CZ" sz="2800" b="1" dirty="0"/>
              <a:t>Intenzita</a:t>
            </a:r>
            <a:r>
              <a:rPr lang="cs-CZ" altLang="cs-CZ" sz="2800" dirty="0"/>
              <a:t> – využití různých možností škál odpovědi od ano/ne po vícebodové stupnice</a:t>
            </a:r>
          </a:p>
          <a:p>
            <a:endParaRPr lang="cs-CZ" altLang="cs-CZ" sz="2800" b="1" dirty="0"/>
          </a:p>
          <a:p>
            <a:r>
              <a:rPr lang="cs-CZ" altLang="cs-CZ" sz="2800" b="1" dirty="0"/>
              <a:t>Trvalost</a:t>
            </a:r>
            <a:r>
              <a:rPr lang="cs-CZ" altLang="cs-CZ" sz="2800" dirty="0"/>
              <a:t> – odolnost k přesvědčování/změně postoje</a:t>
            </a:r>
          </a:p>
          <a:p>
            <a:endParaRPr lang="cs-CZ" altLang="cs-CZ" sz="2800" b="1" dirty="0"/>
          </a:p>
          <a:p>
            <a:r>
              <a:rPr lang="cs-CZ" altLang="cs-CZ" sz="2800" b="1" dirty="0"/>
              <a:t>Centralita</a:t>
            </a:r>
            <a:r>
              <a:rPr lang="cs-CZ" altLang="cs-CZ" sz="2800" dirty="0"/>
              <a:t> – místo daného postoje v hodnotové struktuře – konzistence s ostatními postoji a hodnotami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66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A788CF-5969-80B7-14DE-B56872FA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5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2206AB-AD6A-4B5F-6563-86DD4930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211610"/>
            <a:ext cx="8700640" cy="62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5A764-9705-C9C0-560B-941C887B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Příklady typů škálování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FC4AD3-FB42-7A61-7868-92509DD96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Guttmanovo</a:t>
            </a:r>
            <a:r>
              <a:rPr lang="cs-CZ" b="1" dirty="0"/>
              <a:t> škálování </a:t>
            </a:r>
            <a:r>
              <a:rPr lang="cs-CZ" dirty="0"/>
              <a:t>– hierarchická formulace položek</a:t>
            </a:r>
          </a:p>
          <a:p>
            <a:r>
              <a:rPr lang="cs-CZ" b="1" dirty="0" err="1"/>
              <a:t>Bogardusova</a:t>
            </a:r>
            <a:r>
              <a:rPr lang="cs-CZ" b="1" dirty="0"/>
              <a:t> škála sociální distance</a:t>
            </a:r>
          </a:p>
          <a:p>
            <a:endParaRPr lang="cs-CZ" dirty="0"/>
          </a:p>
          <a:p>
            <a:r>
              <a:rPr lang="cs-CZ" b="1" dirty="0" err="1"/>
              <a:t>Thurstonovo</a:t>
            </a:r>
            <a:r>
              <a:rPr lang="cs-CZ" b="1" dirty="0"/>
              <a:t> škálování </a:t>
            </a:r>
            <a:r>
              <a:rPr lang="cs-CZ" dirty="0"/>
              <a:t>– skórování položek</a:t>
            </a:r>
          </a:p>
          <a:p>
            <a:r>
              <a:rPr lang="cs-CZ" b="1" dirty="0" err="1"/>
              <a:t>Likertův</a:t>
            </a:r>
            <a:r>
              <a:rPr lang="cs-CZ" b="1" dirty="0"/>
              <a:t> přístup</a:t>
            </a:r>
            <a:r>
              <a:rPr lang="cs-CZ" dirty="0"/>
              <a:t> – hodnocení sady položek na stejné škále</a:t>
            </a:r>
          </a:p>
          <a:p>
            <a:r>
              <a:rPr lang="cs-CZ" b="1" dirty="0"/>
              <a:t>Sémantický diferenciál </a:t>
            </a:r>
            <a:r>
              <a:rPr lang="cs-CZ" dirty="0"/>
              <a:t>– protikladná adjektiva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10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B22F-2C42-6102-447D-10ADFBF5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784"/>
            <a:ext cx="10515600" cy="1325563"/>
          </a:xfrm>
        </p:spPr>
        <p:txBody>
          <a:bodyPr/>
          <a:lstStyle/>
          <a:p>
            <a:r>
              <a:rPr lang="cs-CZ" b="1" dirty="0">
                <a:latin typeface="Aptos Black" panose="020B0004020202020204" pitchFamily="34" charset="0"/>
              </a:rPr>
              <a:t>UPOZORNĚNÍ NA ZAČÁTEK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FCB8-DB62-C1CF-FC57-FDD86A97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3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 NÁSLEDUJÍCÍ PREZENTACI JSOU POUŽITY PŘÍKLADY MNOHA OTÁZEK Z RŮZNÝCH TYPŮ ŠETŘENÍ. HLAVNÍM CÍLEM JE POPSAT PRINCIPY TVOŘENÍ OTÁZEK, NE VŽDY JE VŠAK FORMULACE VE VŠECH OHLEDECH BEZCHYBNÁ A PŘÍKLADNÁ – PŘISTUPUJTE K OBSAHU KRITICKY, KAŽDÁ OTÁZKA MŮŽE BÝT VŽDY JEŠTĚ LEPŠÍ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32CB2-DCF6-52FA-114E-BDD405A5D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502" y="4826199"/>
            <a:ext cx="6140139" cy="1818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85D733-E71B-F6DA-E6C6-353320994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502" y="4841273"/>
            <a:ext cx="1233641" cy="17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71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7783218-95A7-E5D5-2095-41DA252AFF46}"/>
              </a:ext>
            </a:extLst>
          </p:cNvPr>
          <p:cNvSpPr txBox="1"/>
          <p:nvPr/>
        </p:nvSpPr>
        <p:spPr>
          <a:xfrm>
            <a:off x="791030" y="754743"/>
            <a:ext cx="6393542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Indexy a škály</a:t>
            </a: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škály jsou indexy, ale ne všechny indexy jsou škály.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 znamená pouze to, že se jedná o měření, které je vytvořeno součtem jiných, jednodušších měření.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Škála je index, který v určitém smyslu měří pouze jednu věc. Například závěrečnou zkoušku v daném předmětu lze považovat za stupnici: měří kompetence v jednom předmětu.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Naproti tomu průměrný studijní výsledek člověka lze považovat za index: je kombinací řady samostatných, nezávislých kompetencí. V širším smyslu index skutečně měří jednu věc: školní výsledky. Ale protože školní výsledky jsou funkcí řady nezávisle se měnících kompetencí (člověk může být dobrý v matematice, ale ne v dějepise), není to škály.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7B07F75-3F31-DBF8-593D-9C322091A84F}"/>
              </a:ext>
            </a:extLst>
          </p:cNvPr>
          <p:cNvSpPr txBox="1"/>
          <p:nvPr/>
        </p:nvSpPr>
        <p:spPr>
          <a:xfrm>
            <a:off x="740229" y="62629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http://www.analytictech.com/mb313/indices.htm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5EE8A65-25C1-AE97-E121-D3FE709B4A34}"/>
              </a:ext>
            </a:extLst>
          </p:cNvPr>
          <p:cNvSpPr txBox="1"/>
          <p:nvPr/>
        </p:nvSpPr>
        <p:spPr>
          <a:xfrm>
            <a:off x="7779656" y="3069772"/>
            <a:ext cx="417285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A scale </a:t>
            </a:r>
            <a:r>
              <a:rPr lang="en-US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is a type of composite measure that is composed of several items that have a logical or empirical structure among them. In other words, scales take advantage of differences in intensity among the indicators of a variable.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E95C5F-DB8A-0FCC-1A49-0B72EF0DAB22}"/>
              </a:ext>
            </a:extLst>
          </p:cNvPr>
          <p:cNvSpPr txBox="1"/>
          <p:nvPr/>
        </p:nvSpPr>
        <p:spPr>
          <a:xfrm>
            <a:off x="7779656" y="1052285"/>
            <a:ext cx="417285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strike="noStrike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Indexes</a:t>
            </a:r>
            <a:r>
              <a:rPr lang="en-US" b="0" i="0" dirty="0">
                <a:solidFill>
                  <a:srgbClr val="282828"/>
                </a:solidFill>
                <a:effectLst/>
                <a:latin typeface="Georgia" panose="02040502050405020303" pitchFamily="18" charset="0"/>
              </a:rPr>
              <a:t> provide a researcher a way to create a composite measure that summarizes responses for multiple rank-ordered related questions or statements.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F443FD-53B5-170E-CE6D-FE6EA8DC890B}"/>
              </a:ext>
            </a:extLst>
          </p:cNvPr>
          <p:cNvSpPr txBox="1"/>
          <p:nvPr/>
        </p:nvSpPr>
        <p:spPr>
          <a:xfrm>
            <a:off x="6596743" y="62629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https://www.thoughtco.com/indexes-and-scales-3026544</a:t>
            </a:r>
          </a:p>
        </p:txBody>
      </p:sp>
    </p:spTree>
    <p:extLst>
      <p:ext uri="{BB962C8B-B14F-4D97-AF65-F5344CB8AC3E}">
        <p14:creationId xmlns:p14="http://schemas.microsoft.com/office/powerpoint/2010/main" val="2426871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2176DCD-BF9B-90FC-A1AF-33F660D76BC2}"/>
              </a:ext>
            </a:extLst>
          </p:cNvPr>
          <p:cNvSpPr txBox="1"/>
          <p:nvPr/>
        </p:nvSpPr>
        <p:spPr>
          <a:xfrm>
            <a:off x="544285" y="2102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Fira Sans" panose="020B0604020202020204" pitchFamily="34" charset="0"/>
              </a:rPr>
              <a:t>Step 1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</a:t>
            </a:r>
            <a:r>
              <a:rPr lang="en-US" b="1" i="0" dirty="0">
                <a:effectLst/>
                <a:latin typeface="Fira Sans" panose="020B0604020202020204" pitchFamily="34" charset="0"/>
              </a:rPr>
              <a:t>– Develop statements: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Develop a large number of agree/disagree statements on a certain topic.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C7EF04-F74F-27D6-27C9-7CB101B4F052}"/>
              </a:ext>
            </a:extLst>
          </p:cNvPr>
          <p:cNvSpPr txBox="1"/>
          <p:nvPr/>
        </p:nvSpPr>
        <p:spPr>
          <a:xfrm>
            <a:off x="544285" y="989487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Fira Sans" panose="020B0604020202020204" pitchFamily="34" charset="0"/>
              </a:rPr>
              <a:t>Step 2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</a:t>
            </a:r>
            <a:r>
              <a:rPr lang="en-US" b="1" i="0" dirty="0">
                <a:effectLst/>
                <a:latin typeface="Fira Sans" panose="020B0604020202020204" pitchFamily="34" charset="0"/>
              </a:rPr>
              <a:t>– Rank each statement with a panel of judges: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The next step would be to have a </a:t>
            </a:r>
            <a:r>
              <a:rPr lang="en-US" b="0" i="0" u="none" strike="noStrike" dirty="0">
                <a:solidFill>
                  <a:srgbClr val="1B87E6"/>
                </a:solidFill>
                <a:effectLst/>
                <a:latin typeface="Fira Sans" panose="020B0604020202020204" pitchFamily="34" charset="0"/>
                <a:hlinkClick r:id="rId2"/>
              </a:rPr>
              <a:t>panel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of judges rate each item on a scale of 1 to 11 where 1 is the least favorable attitude towards the common vector – diversity hiring and 11 is an extremely favorable attitude. It is important to note that the judges are required to rate each option and not agree or disagree with them.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F01AEB-15CB-C4A3-0E04-777EAA5DF0B6}"/>
              </a:ext>
            </a:extLst>
          </p:cNvPr>
          <p:cNvSpPr txBox="1"/>
          <p:nvPr/>
        </p:nvSpPr>
        <p:spPr>
          <a:xfrm>
            <a:off x="544285" y="305861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Fira Sans" panose="020B0604020202020204" pitchFamily="34" charset="0"/>
              </a:rPr>
              <a:t>Step 3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</a:t>
            </a:r>
            <a:r>
              <a:rPr lang="en-US" b="1" i="0" dirty="0">
                <a:effectLst/>
                <a:latin typeface="Fira Sans" panose="020B0604020202020204" pitchFamily="34" charset="0"/>
              </a:rPr>
              <a:t>– Calculate median and/or mean and Interquartile range (IQR):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The data collected from all judges is to then be </a:t>
            </a:r>
            <a:r>
              <a:rPr lang="en-US" b="0" i="0" u="none" strike="noStrike" dirty="0">
                <a:solidFill>
                  <a:srgbClr val="1B87E6"/>
                </a:solidFill>
                <a:effectLst/>
                <a:latin typeface="Fira Sans" panose="020B0604020202020204" pitchFamily="34" charset="0"/>
                <a:hlinkClick r:id="rId3"/>
              </a:rPr>
              <a:t>analyzed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to draw up a table with the mean or median values in the ascending order. Using median or mean is a personal choice and the options throw up accurate results in the use of either. If you have 50 statements, you need to have 50 means/medians and 50 IQR’s.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5B5BEE-724D-C180-CAAE-83CE3002F847}"/>
              </a:ext>
            </a:extLst>
          </p:cNvPr>
          <p:cNvSpPr txBox="1"/>
          <p:nvPr/>
        </p:nvSpPr>
        <p:spPr>
          <a:xfrm>
            <a:off x="544285" y="536693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Fira Sans" panose="020B0604020202020204" pitchFamily="34" charset="0"/>
              </a:rPr>
              <a:t>Step 4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</a:t>
            </a:r>
            <a:r>
              <a:rPr lang="en-US" b="1" i="0" dirty="0">
                <a:effectLst/>
                <a:latin typeface="Fira Sans" panose="020B0604020202020204" pitchFamily="34" charset="0"/>
              </a:rPr>
              <a:t>– Sorting the table: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The </a:t>
            </a:r>
            <a:r>
              <a:rPr lang="en-US" b="0" i="0" u="none" strike="noStrike" dirty="0">
                <a:solidFill>
                  <a:srgbClr val="1B87E6"/>
                </a:solidFill>
                <a:effectLst/>
                <a:latin typeface="Fira Sans" panose="020B0604020202020204" pitchFamily="34" charset="0"/>
                <a:hlinkClick r:id="rId4"/>
              </a:rPr>
              <a:t>data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has to be sorted on the basis of smallest to largest median/mean and the IQR’s for each median/mean have to be in a descending order.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5F14A4-92EF-0AC7-2777-18F24063E657}"/>
              </a:ext>
            </a:extLst>
          </p:cNvPr>
          <p:cNvSpPr txBox="1"/>
          <p:nvPr/>
        </p:nvSpPr>
        <p:spPr>
          <a:xfrm>
            <a:off x="6788332" y="3058610"/>
            <a:ext cx="54515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Fira Sans" panose="020B0604020202020204" pitchFamily="34" charset="0"/>
              </a:rPr>
              <a:t>Step 5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–</a:t>
            </a:r>
            <a:r>
              <a:rPr lang="en-US" b="1" i="0" dirty="0">
                <a:effectLst/>
                <a:latin typeface="Fira Sans" panose="020B0604020202020204" pitchFamily="34" charset="0"/>
              </a:rPr>
              <a:t> Selecting final variables or options:</a:t>
            </a:r>
            <a:r>
              <a:rPr lang="en-US" b="0" i="0" dirty="0">
                <a:effectLst/>
                <a:latin typeface="Fira Sans" panose="020B0604020202020204" pitchFamily="34" charset="0"/>
              </a:rPr>
              <a:t> Select options on the basis of the above table. For example, you could select one item from each mean/median value. You want the statements with the most agreement between judges. For each median value, this is the item with the lowest interquartile range. This is a “Rule of Thumb”: you don’t have to choose this item. If you decide it’s poorly worded or ambiguous, choose the item above it (with the next lowest IQR).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A9FF9DC-5CA6-8EF2-392C-6CFBB1658F69}"/>
              </a:ext>
            </a:extLst>
          </p:cNvPr>
          <p:cNvSpPr txBox="1"/>
          <p:nvPr/>
        </p:nvSpPr>
        <p:spPr>
          <a:xfrm>
            <a:off x="6788332" y="6382597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https://www.questionpro.com/blog/thurstone-scale/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38C6833-2191-75CA-5507-2C9064EAE177}"/>
              </a:ext>
            </a:extLst>
          </p:cNvPr>
          <p:cNvSpPr txBox="1"/>
          <p:nvPr/>
        </p:nvSpPr>
        <p:spPr>
          <a:xfrm>
            <a:off x="7287362" y="281617"/>
            <a:ext cx="436035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Thurstone</a:t>
            </a:r>
            <a:r>
              <a:rPr lang="cs-CZ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scale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37BFBD-8C34-C6C8-020A-E2B33ED00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62" y="989487"/>
            <a:ext cx="3966374" cy="18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23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785809A-956F-2B9B-6A3D-86D0286BED87}"/>
              </a:ext>
            </a:extLst>
          </p:cNvPr>
          <p:cNvSpPr txBox="1"/>
          <p:nvPr/>
        </p:nvSpPr>
        <p:spPr>
          <a:xfrm>
            <a:off x="358502" y="749163"/>
            <a:ext cx="673172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Konstrukce indexu</a:t>
            </a:r>
          </a:p>
          <a:p>
            <a:endParaRPr lang="cs-CZ" sz="3200" dirty="0"/>
          </a:p>
          <a:p>
            <a:r>
              <a:rPr lang="cs-CZ" sz="3200" dirty="0"/>
              <a:t>Výběr položek</a:t>
            </a:r>
          </a:p>
          <a:p>
            <a:r>
              <a:rPr lang="cs-CZ" sz="3200" dirty="0"/>
              <a:t>Zkoumání empirických vztahů (konzistence položek)</a:t>
            </a:r>
          </a:p>
          <a:p>
            <a:r>
              <a:rPr lang="cs-CZ" sz="3200" dirty="0"/>
              <a:t>Stanovení skóre položek  (jejich diskriminace, valence a síla postoje)</a:t>
            </a:r>
          </a:p>
          <a:p>
            <a:r>
              <a:rPr lang="cs-CZ" sz="3200" dirty="0"/>
              <a:t>Zpracování chybějících hodnot (jak naložit s nevyplněnými položkami baterie)</a:t>
            </a:r>
          </a:p>
          <a:p>
            <a:r>
              <a:rPr lang="cs-CZ" sz="3200" dirty="0"/>
              <a:t>Validace indexu (</a:t>
            </a:r>
            <a:r>
              <a:rPr lang="cs-CZ" sz="3200" dirty="0" err="1"/>
              <a:t>pre</a:t>
            </a:r>
            <a:r>
              <a:rPr lang="cs-CZ" sz="3200" dirty="0"/>
              <a:t>? post?)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2DF6DE-5D43-C030-5A9B-0C9F45766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799" y="684877"/>
            <a:ext cx="4582827" cy="52614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605FE5B-1E98-3F49-23F7-23C522FCBC16}"/>
              </a:ext>
            </a:extLst>
          </p:cNvPr>
          <p:cNvSpPr txBox="1"/>
          <p:nvPr/>
        </p:nvSpPr>
        <p:spPr>
          <a:xfrm>
            <a:off x="6582228" y="61188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https://www.researchgate.net/figure/Procedure-for-index-construction_fig2_254266266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705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018F8F9-AC55-B357-E5A0-B743595A0221}"/>
              </a:ext>
            </a:extLst>
          </p:cNvPr>
          <p:cNvSpPr txBox="1"/>
          <p:nvPr/>
        </p:nvSpPr>
        <p:spPr>
          <a:xfrm>
            <a:off x="387532" y="1267098"/>
            <a:ext cx="844295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Fira Sans" panose="020B0503050000020004" pitchFamily="34" charset="0"/>
              </a:rPr>
              <a:t>Clarify the objective of using Guttman scale: </a:t>
            </a:r>
            <a:r>
              <a:rPr lang="en-US" b="0" i="0" dirty="0">
                <a:effectLst/>
                <a:latin typeface="Fira Sans" panose="020B0503050000020004" pitchFamily="34" charset="0"/>
              </a:rPr>
              <a:t>Every </a:t>
            </a:r>
            <a:r>
              <a:rPr lang="en-US" b="0" i="0" u="none" strike="noStrike" dirty="0">
                <a:solidFill>
                  <a:srgbClr val="1B87E6"/>
                </a:solidFill>
                <a:effectLst/>
                <a:latin typeface="Fira Sans" panose="020B0503050000020004" pitchFamily="34" charset="0"/>
                <a:hlinkClick r:id="rId2"/>
              </a:rPr>
              <a:t>scaling method</a:t>
            </a:r>
            <a:r>
              <a:rPr lang="en-US" b="0" i="0" dirty="0">
                <a:effectLst/>
                <a:latin typeface="Fira Sans" panose="020B0503050000020004" pitchFamily="34" charset="0"/>
              </a:rPr>
              <a:t> should have a clearly defined objective for effective implementation. In the above-mentioned example, if students wish to calculate a cumulative score of those in support of staff and administration possessing guns in school – this can be their objective for conducting a Guttman scale. In the objective, it needs to be made clear whether all staff members or just some possessing guns will fulfill the purpose.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Fira Sans" panose="020B0503050000020004" pitchFamily="34" charset="0"/>
              </a:rPr>
              <a:t>Create a list of statements: </a:t>
            </a:r>
            <a:r>
              <a:rPr lang="en-US" b="0" i="0" dirty="0">
                <a:effectLst/>
                <a:latin typeface="Fira Sans" panose="020B0503050000020004" pitchFamily="34" charset="0"/>
              </a:rPr>
              <a:t>In order to gain </a:t>
            </a:r>
            <a:r>
              <a:rPr lang="en-US" b="0" i="0" u="none" strike="noStrike" dirty="0">
                <a:solidFill>
                  <a:srgbClr val="1B87E6"/>
                </a:solidFill>
                <a:effectLst/>
                <a:latin typeface="Fira Sans" panose="020B0503050000020004" pitchFamily="34" charset="0"/>
                <a:hlinkClick r:id="rId3"/>
              </a:rPr>
              <a:t>desired insights</a:t>
            </a:r>
            <a:r>
              <a:rPr lang="en-US" b="0" i="0" dirty="0">
                <a:effectLst/>
                <a:latin typeface="Fira Sans" panose="020B0503050000020004" pitchFamily="34" charset="0"/>
              </a:rPr>
              <a:t> about designing of laws, those in charge can create a list of statements for the scale or involve specialists so that effective statements can be included in the scale.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dirty="0">
                <a:effectLst/>
                <a:latin typeface="Fira Sans" panose="020B0503050000020004" pitchFamily="34" charset="0"/>
              </a:rPr>
              <a:t>I support the prohibition of sales of gun bump stocks.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dirty="0">
                <a:effectLst/>
                <a:latin typeface="Fira Sans" panose="020B0503050000020004" pitchFamily="34" charset="0"/>
              </a:rPr>
              <a:t>I do not support any regulations on gun sales to the civilian population.</a:t>
            </a:r>
            <a:br>
              <a:rPr lang="en-US" b="0" i="0" dirty="0">
                <a:effectLst/>
                <a:latin typeface="Fira Sans" panose="020B0503050000020004" pitchFamily="34" charset="0"/>
              </a:rPr>
            </a:br>
            <a:endParaRPr lang="en-US" b="0" i="0" dirty="0">
              <a:effectLst/>
              <a:latin typeface="Fira Sans" panose="020B0503050000020004" pitchFamily="34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dirty="0">
                <a:effectLst/>
                <a:latin typeface="Fira Sans" panose="020B0503050000020004" pitchFamily="34" charset="0"/>
              </a:rPr>
              <a:t>I support the prohibition of gun sales to civilians altogether.</a:t>
            </a:r>
            <a:br>
              <a:rPr lang="en-US" b="0" i="0" dirty="0">
                <a:effectLst/>
                <a:latin typeface="Fira Sans" panose="020B0503050000020004" pitchFamily="34" charset="0"/>
              </a:rPr>
            </a:br>
            <a:endParaRPr lang="en-US" b="0" i="0" dirty="0">
              <a:effectLst/>
              <a:latin typeface="Fira Sans" panose="020B0503050000020004" pitchFamily="34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dirty="0">
                <a:effectLst/>
                <a:latin typeface="Fira Sans" panose="020B0503050000020004" pitchFamily="34" charset="0"/>
              </a:rPr>
              <a:t>I support stricter background checks during the process of gun sales.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dirty="0">
                <a:effectLst/>
                <a:latin typeface="Fira Sans" panose="020B0503050000020004" pitchFamily="34" charset="0"/>
              </a:rPr>
              <a:t>I support prohibiting gun sales to mentally ill people.</a:t>
            </a:r>
          </a:p>
          <a:p>
            <a:pPr algn="l"/>
            <a:r>
              <a:rPr lang="en-US" b="0" i="0" dirty="0">
                <a:effectLst/>
                <a:latin typeface="Fira Sans" panose="020B0503050000020004" pitchFamily="34" charset="0"/>
              </a:rPr>
              <a:t>Guttman scale statements are often expected to be 80-100 in number for reasonable results.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AB7675-8E56-BDD9-5FA4-BB7C68280212}"/>
              </a:ext>
            </a:extLst>
          </p:cNvPr>
          <p:cNvSpPr txBox="1"/>
          <p:nvPr/>
        </p:nvSpPr>
        <p:spPr>
          <a:xfrm>
            <a:off x="446779" y="364576"/>
            <a:ext cx="436035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Guttman</a:t>
            </a:r>
            <a:r>
              <a:rPr lang="cs-CZ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scale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54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102636-EEB6-6E6F-0228-DF4A4867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7" y="0"/>
            <a:ext cx="11180345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0C6FAF-E2A8-D416-EFBE-77C37AFC127C}"/>
              </a:ext>
            </a:extLst>
          </p:cNvPr>
          <p:cNvSpPr txBox="1"/>
          <p:nvPr/>
        </p:nvSpPr>
        <p:spPr>
          <a:xfrm>
            <a:off x="310605" y="564587"/>
            <a:ext cx="7345681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Bogardusova</a:t>
            </a:r>
            <a:r>
              <a:rPr lang="cs-CZ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škála sociální distance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EAF854-E1C4-ACCB-247B-B05B4C445F2C}"/>
              </a:ext>
            </a:extLst>
          </p:cNvPr>
          <p:cNvSpPr txBox="1"/>
          <p:nvPr/>
        </p:nvSpPr>
        <p:spPr>
          <a:xfrm>
            <a:off x="6502399" y="64374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Převzato z prezentace A. </a:t>
            </a:r>
            <a:r>
              <a:rPr lang="cs-CZ" b="1" dirty="0" err="1">
                <a:solidFill>
                  <a:srgbClr val="FF0000"/>
                </a:solidFill>
              </a:rPr>
              <a:t>Burjanka</a:t>
            </a:r>
            <a:r>
              <a:rPr lang="cs-CZ" b="1" dirty="0">
                <a:solidFill>
                  <a:srgbClr val="FF0000"/>
                </a:solidFill>
              </a:rPr>
              <a:t> (UM SOC 1006 2022)</a:t>
            </a:r>
          </a:p>
        </p:txBody>
      </p:sp>
    </p:spTree>
    <p:extLst>
      <p:ext uri="{BB962C8B-B14F-4D97-AF65-F5344CB8AC3E}">
        <p14:creationId xmlns:p14="http://schemas.microsoft.com/office/powerpoint/2010/main" val="3321844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E785160-E6C5-9DE7-8A4A-7F5422391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28" y="2194431"/>
            <a:ext cx="10762343" cy="31653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393F4C-2227-D853-CC9E-FAFFB321355F}"/>
              </a:ext>
            </a:extLst>
          </p:cNvPr>
          <p:cNvSpPr txBox="1"/>
          <p:nvPr/>
        </p:nvSpPr>
        <p:spPr>
          <a:xfrm>
            <a:off x="7351893" y="312057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Zde varianta použitá v ISSP „národní identita“ 2003</a:t>
            </a:r>
          </a:p>
        </p:txBody>
      </p:sp>
    </p:spTree>
    <p:extLst>
      <p:ext uri="{BB962C8B-B14F-4D97-AF65-F5344CB8AC3E}">
        <p14:creationId xmlns:p14="http://schemas.microsoft.com/office/powerpoint/2010/main" val="38588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E071CC-AC27-9DA0-891D-1D89D152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3" y="978626"/>
            <a:ext cx="8305800" cy="3733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004074-3901-3001-AE2C-2E26609A2C23}"/>
              </a:ext>
            </a:extLst>
          </p:cNvPr>
          <p:cNvSpPr txBox="1"/>
          <p:nvPr/>
        </p:nvSpPr>
        <p:spPr>
          <a:xfrm>
            <a:off x="827314" y="5804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https://sreview.soc.cas.cz/pdfs/csr/2003/01/05.pdf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31E0CA-EC31-A4E7-44F0-6B59C1E19B9C}"/>
              </a:ext>
            </a:extLst>
          </p:cNvPr>
          <p:cNvSpPr txBox="1"/>
          <p:nvPr/>
        </p:nvSpPr>
        <p:spPr>
          <a:xfrm>
            <a:off x="827314" y="4846490"/>
            <a:ext cx="83863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Ryšavý, D. (2003). Sociální distance vůči Romům. Případ vysokoškolských studentů. </a:t>
            </a:r>
            <a:r>
              <a:rPr lang="cs-CZ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Sociologický časopis / Czech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Sociological</a:t>
            </a:r>
            <a:r>
              <a:rPr lang="cs-CZ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Review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cs-CZ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39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(1), 55-78.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 10.13060/00380288.2003.39.1.05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B3B207-8C0D-F8CC-CE40-CC7FA0D93CEB}"/>
              </a:ext>
            </a:extLst>
          </p:cNvPr>
          <p:cNvSpPr txBox="1"/>
          <p:nvPr/>
        </p:nvSpPr>
        <p:spPr>
          <a:xfrm>
            <a:off x="3039291" y="259787"/>
            <a:ext cx="865367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Bogardusova</a:t>
            </a:r>
            <a:r>
              <a:rPr lang="cs-CZ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škála sociální distance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2FE20C-95BE-C5B4-823E-3FA8FEA8EBC2}"/>
              </a:ext>
            </a:extLst>
          </p:cNvPr>
          <p:cNvSpPr txBox="1"/>
          <p:nvPr/>
        </p:nvSpPr>
        <p:spPr>
          <a:xfrm>
            <a:off x="8164693" y="3013501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Zde další varianta – zpracoval Dan Ryšavý pro ČR</a:t>
            </a:r>
          </a:p>
        </p:txBody>
      </p:sp>
    </p:spTree>
    <p:extLst>
      <p:ext uri="{BB962C8B-B14F-4D97-AF65-F5344CB8AC3E}">
        <p14:creationId xmlns:p14="http://schemas.microsoft.com/office/powerpoint/2010/main" val="156537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E47B56-1902-A5F3-3155-275452CD5CBD}"/>
              </a:ext>
            </a:extLst>
          </p:cNvPr>
          <p:cNvSpPr txBox="1"/>
          <p:nvPr/>
        </p:nvSpPr>
        <p:spPr>
          <a:xfrm>
            <a:off x="375920" y="388649"/>
            <a:ext cx="865367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Likertův</a:t>
            </a:r>
            <a:r>
              <a:rPr lang="cs-CZ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přístup ke konstrukci indexů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8A5B1A-286B-4BCA-EDD3-30538DB5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3" y="1099437"/>
            <a:ext cx="8299749" cy="53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155745-A8E1-E74D-B03B-87D1AD67057C}"/>
              </a:ext>
            </a:extLst>
          </p:cNvPr>
          <p:cNvSpPr txBox="1"/>
          <p:nvPr/>
        </p:nvSpPr>
        <p:spPr>
          <a:xfrm>
            <a:off x="750595" y="5954494"/>
            <a:ext cx="97432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https://en.wikipedia.org/wiki/Questionnaire#/media/File:Multi-item_psychometric_scale.jpg</a:t>
            </a:r>
          </a:p>
        </p:txBody>
      </p:sp>
    </p:spTree>
    <p:extLst>
      <p:ext uri="{BB962C8B-B14F-4D97-AF65-F5344CB8AC3E}">
        <p14:creationId xmlns:p14="http://schemas.microsoft.com/office/powerpoint/2010/main" val="2399913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6AFAA99A-CE5F-4D59-5102-F05B483345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555046"/>
              </p:ext>
            </p:extLst>
          </p:nvPr>
        </p:nvGraphicFramePr>
        <p:xfrm>
          <a:off x="242207" y="1053649"/>
          <a:ext cx="12028355" cy="431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371429" imgH="4800000" progId="Photoshop.Image.8">
                  <p:embed/>
                </p:oleObj>
              </mc:Choice>
              <mc:Fallback>
                <p:oleObj name="Image" r:id="rId2" imgW="13371429" imgH="4800000" progId="Photoshop.Image.8">
                  <p:embed/>
                  <p:pic>
                    <p:nvPicPr>
                      <p:cNvPr id="2" name="Object 4">
                        <a:extLst>
                          <a:ext uri="{FF2B5EF4-FFF2-40B4-BE49-F238E27FC236}">
                            <a16:creationId xmlns:a16="http://schemas.microsoft.com/office/drawing/2014/main" id="{6AFAA99A-CE5F-4D59-5102-F05B483345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07" y="1053649"/>
                        <a:ext cx="12028355" cy="431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862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61EB870-D725-8641-1A78-A0541803DCD5}"/>
              </a:ext>
            </a:extLst>
          </p:cNvPr>
          <p:cNvSpPr txBox="1"/>
          <p:nvPr/>
        </p:nvSpPr>
        <p:spPr>
          <a:xfrm>
            <a:off x="494620" y="317862"/>
            <a:ext cx="2437265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Guttman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089DCB2-207F-2FB5-4D63-75B5506C44A7}"/>
              </a:ext>
            </a:extLst>
          </p:cNvPr>
          <p:cNvSpPr txBox="1"/>
          <p:nvPr/>
        </p:nvSpPr>
        <p:spPr>
          <a:xfrm>
            <a:off x="4427992" y="317862"/>
            <a:ext cx="293800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Thurstone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96117D-83A0-46E1-A3EF-22244407F0F0}"/>
              </a:ext>
            </a:extLst>
          </p:cNvPr>
          <p:cNvSpPr txBox="1"/>
          <p:nvPr/>
        </p:nvSpPr>
        <p:spPr>
          <a:xfrm>
            <a:off x="8426678" y="317862"/>
            <a:ext cx="293800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Likert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D7DBAF-2E52-9957-6E4A-28498250067C}"/>
              </a:ext>
            </a:extLst>
          </p:cNvPr>
          <p:cNvSpPr txBox="1"/>
          <p:nvPr/>
        </p:nvSpPr>
        <p:spPr>
          <a:xfrm>
            <a:off x="558799" y="1393371"/>
            <a:ext cx="1393371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3C76843-B2F5-AED4-5785-D635E52B02BA}"/>
              </a:ext>
            </a:extLst>
          </p:cNvPr>
          <p:cNvSpPr txBox="1"/>
          <p:nvPr/>
        </p:nvSpPr>
        <p:spPr>
          <a:xfrm>
            <a:off x="558799" y="1959429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30E3FE4-C580-F633-6949-9AEEB1E1AB30}"/>
              </a:ext>
            </a:extLst>
          </p:cNvPr>
          <p:cNvSpPr txBox="1"/>
          <p:nvPr/>
        </p:nvSpPr>
        <p:spPr>
          <a:xfrm>
            <a:off x="558798" y="2554516"/>
            <a:ext cx="13933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B9486AE-B3BB-67A2-581B-F10FE707E77E}"/>
              </a:ext>
            </a:extLst>
          </p:cNvPr>
          <p:cNvSpPr txBox="1"/>
          <p:nvPr/>
        </p:nvSpPr>
        <p:spPr>
          <a:xfrm>
            <a:off x="558798" y="3229916"/>
            <a:ext cx="139337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CB2BDB-1C2E-12A5-C400-9A43E47E6A15}"/>
              </a:ext>
            </a:extLst>
          </p:cNvPr>
          <p:cNvSpPr txBox="1"/>
          <p:nvPr/>
        </p:nvSpPr>
        <p:spPr>
          <a:xfrm>
            <a:off x="558798" y="3795974"/>
            <a:ext cx="139337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5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83239176-F6DA-E770-CDB2-A87AEA3A0F85}"/>
              </a:ext>
            </a:extLst>
          </p:cNvPr>
          <p:cNvCxnSpPr/>
          <p:nvPr/>
        </p:nvCxnSpPr>
        <p:spPr>
          <a:xfrm>
            <a:off x="2405964" y="1564274"/>
            <a:ext cx="0" cy="253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97C735-43A0-9328-D8FD-68EC02B23412}"/>
              </a:ext>
            </a:extLst>
          </p:cNvPr>
          <p:cNvSpPr txBox="1"/>
          <p:nvPr/>
        </p:nvSpPr>
        <p:spPr>
          <a:xfrm rot="16200000">
            <a:off x="1752071" y="2536119"/>
            <a:ext cx="2193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Síla postoje</a:t>
            </a:r>
          </a:p>
          <a:p>
            <a:pPr algn="ctr"/>
            <a:r>
              <a:rPr lang="cs-CZ" dirty="0"/>
              <a:t>(kumulativní položky)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01C3F5D-EC64-64D1-3577-8EF42991B083}"/>
              </a:ext>
            </a:extLst>
          </p:cNvPr>
          <p:cNvSpPr txBox="1"/>
          <p:nvPr/>
        </p:nvSpPr>
        <p:spPr>
          <a:xfrm>
            <a:off x="4433547" y="1426388"/>
            <a:ext cx="1393371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1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E85992F-7741-C9A5-6E07-CC6C44291A5A}"/>
              </a:ext>
            </a:extLst>
          </p:cNvPr>
          <p:cNvSpPr txBox="1"/>
          <p:nvPr/>
        </p:nvSpPr>
        <p:spPr>
          <a:xfrm>
            <a:off x="4433547" y="1992446"/>
            <a:ext cx="139337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BBE5960-3053-339D-B7DB-622ACE0CF0BE}"/>
              </a:ext>
            </a:extLst>
          </p:cNvPr>
          <p:cNvSpPr txBox="1"/>
          <p:nvPr/>
        </p:nvSpPr>
        <p:spPr>
          <a:xfrm>
            <a:off x="4433546" y="2587533"/>
            <a:ext cx="139337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5D480AF-AD8E-545E-4FA7-57CC4BA9B6B6}"/>
              </a:ext>
            </a:extLst>
          </p:cNvPr>
          <p:cNvSpPr txBox="1"/>
          <p:nvPr/>
        </p:nvSpPr>
        <p:spPr>
          <a:xfrm>
            <a:off x="4433546" y="3262933"/>
            <a:ext cx="139337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4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E57049D-758A-0796-635C-A320137A8788}"/>
              </a:ext>
            </a:extLst>
          </p:cNvPr>
          <p:cNvSpPr txBox="1"/>
          <p:nvPr/>
        </p:nvSpPr>
        <p:spPr>
          <a:xfrm>
            <a:off x="4433546" y="3828991"/>
            <a:ext cx="139337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5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AA6B8F74-A663-B4B5-1B19-7D582738B305}"/>
              </a:ext>
            </a:extLst>
          </p:cNvPr>
          <p:cNvSpPr/>
          <p:nvPr/>
        </p:nvSpPr>
        <p:spPr>
          <a:xfrm>
            <a:off x="6009484" y="1393371"/>
            <a:ext cx="711200" cy="42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1,5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97A9921F-BFE2-E2E7-2EDB-BAD300EC83C2}"/>
              </a:ext>
            </a:extLst>
          </p:cNvPr>
          <p:cNvSpPr/>
          <p:nvPr/>
        </p:nvSpPr>
        <p:spPr>
          <a:xfrm>
            <a:off x="6016741" y="3229916"/>
            <a:ext cx="711200" cy="42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4,2</a:t>
            </a: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56F5CEE3-6F5E-12EA-F425-06C0A3A3CA86}"/>
              </a:ext>
            </a:extLst>
          </p:cNvPr>
          <p:cNvSpPr/>
          <p:nvPr/>
        </p:nvSpPr>
        <p:spPr>
          <a:xfrm>
            <a:off x="6009484" y="2551248"/>
            <a:ext cx="711200" cy="42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5,8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F2459467-9719-7D37-80B3-506668775ABE}"/>
              </a:ext>
            </a:extLst>
          </p:cNvPr>
          <p:cNvSpPr/>
          <p:nvPr/>
        </p:nvSpPr>
        <p:spPr>
          <a:xfrm>
            <a:off x="6009484" y="1937642"/>
            <a:ext cx="711200" cy="42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9,8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5F41F95-29A2-B3F6-167F-DA17E4B6EC1C}"/>
              </a:ext>
            </a:extLst>
          </p:cNvPr>
          <p:cNvSpPr/>
          <p:nvPr/>
        </p:nvSpPr>
        <p:spPr>
          <a:xfrm>
            <a:off x="6016741" y="3795974"/>
            <a:ext cx="711200" cy="42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7,9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74DA93-23E4-6929-5F87-83F5B9D72E69}"/>
              </a:ext>
            </a:extLst>
          </p:cNvPr>
          <p:cNvSpPr txBox="1"/>
          <p:nvPr/>
        </p:nvSpPr>
        <p:spPr>
          <a:xfrm>
            <a:off x="4427992" y="4508813"/>
            <a:ext cx="2771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Různé skóre položek </a:t>
            </a:r>
          </a:p>
          <a:p>
            <a:r>
              <a:rPr lang="cs-CZ" dirty="0"/>
              <a:t>Souhlas, nesouhlas </a:t>
            </a:r>
            <a:r>
              <a:rPr lang="cs-CZ" u="sng" dirty="0"/>
              <a:t>u každé</a:t>
            </a:r>
          </a:p>
          <a:p>
            <a:endParaRPr lang="cs-CZ" dirty="0"/>
          </a:p>
          <a:p>
            <a:r>
              <a:rPr lang="cs-CZ" dirty="0"/>
              <a:t>(součet skórů položek s nimiž souhlasí)</a:t>
            </a:r>
          </a:p>
          <a:p>
            <a:endParaRPr lang="cs-CZ" dirty="0"/>
          </a:p>
          <a:p>
            <a:r>
              <a:rPr lang="cs-CZ" dirty="0"/>
              <a:t>Škála např 1-10</a:t>
            </a:r>
          </a:p>
          <a:p>
            <a:r>
              <a:rPr lang="cs-CZ" dirty="0"/>
              <a:t>Kvazi-kardinální proměnná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BFCB67F-50D9-A85A-BD6F-E6D75850D175}"/>
              </a:ext>
            </a:extLst>
          </p:cNvPr>
          <p:cNvSpPr txBox="1"/>
          <p:nvPr/>
        </p:nvSpPr>
        <p:spPr>
          <a:xfrm>
            <a:off x="494620" y="4762380"/>
            <a:ext cx="304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Kumulativní povaha položek</a:t>
            </a:r>
          </a:p>
          <a:p>
            <a:r>
              <a:rPr lang="cs-CZ" dirty="0"/>
              <a:t>Výběr </a:t>
            </a:r>
            <a:r>
              <a:rPr lang="cs-CZ" u="sng" dirty="0"/>
              <a:t>jedné</a:t>
            </a:r>
            <a:r>
              <a:rPr lang="cs-CZ" dirty="0"/>
              <a:t> možnosti, případně souhlas/nesouhlas</a:t>
            </a:r>
          </a:p>
          <a:p>
            <a:endParaRPr lang="cs-CZ" dirty="0"/>
          </a:p>
          <a:p>
            <a:r>
              <a:rPr lang="cs-CZ" dirty="0"/>
              <a:t>Škála např. 1-5</a:t>
            </a:r>
          </a:p>
          <a:p>
            <a:endParaRPr lang="cs-CZ" dirty="0"/>
          </a:p>
          <a:p>
            <a:r>
              <a:rPr lang="cs-CZ" dirty="0"/>
              <a:t>Ordinální proměnná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3F1F6E0C-AC6F-FAC1-E022-B0872C25F592}"/>
              </a:ext>
            </a:extLst>
          </p:cNvPr>
          <p:cNvSpPr txBox="1"/>
          <p:nvPr/>
        </p:nvSpPr>
        <p:spPr>
          <a:xfrm>
            <a:off x="7883409" y="1426388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1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B427CEE6-F932-AF50-569F-4B8C70A7FFD8}"/>
              </a:ext>
            </a:extLst>
          </p:cNvPr>
          <p:cNvSpPr txBox="1"/>
          <p:nvPr/>
        </p:nvSpPr>
        <p:spPr>
          <a:xfrm>
            <a:off x="7883409" y="1992446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2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645073C-5280-2997-5018-8CB277E8BD97}"/>
              </a:ext>
            </a:extLst>
          </p:cNvPr>
          <p:cNvSpPr txBox="1"/>
          <p:nvPr/>
        </p:nvSpPr>
        <p:spPr>
          <a:xfrm>
            <a:off x="7883408" y="2587533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3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9443119-48AF-5C2C-CCD7-EAC6F45A168C}"/>
              </a:ext>
            </a:extLst>
          </p:cNvPr>
          <p:cNvSpPr txBox="1"/>
          <p:nvPr/>
        </p:nvSpPr>
        <p:spPr>
          <a:xfrm>
            <a:off x="7883408" y="3262933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4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7E45FC3-5139-1AEC-D150-05BB8333D69A}"/>
              </a:ext>
            </a:extLst>
          </p:cNvPr>
          <p:cNvSpPr txBox="1"/>
          <p:nvPr/>
        </p:nvSpPr>
        <p:spPr>
          <a:xfrm>
            <a:off x="7883408" y="3828991"/>
            <a:ext cx="139337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Položka 5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2E78E8A5-A2E8-4CCD-761C-B636C43F8D54}"/>
              </a:ext>
            </a:extLst>
          </p:cNvPr>
          <p:cNvSpPr txBox="1"/>
          <p:nvPr/>
        </p:nvSpPr>
        <p:spPr>
          <a:xfrm>
            <a:off x="9582889" y="1426388"/>
            <a:ext cx="3016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9F2C7CD-485C-D9CB-05E7-BAD5BF2D9D5C}"/>
              </a:ext>
            </a:extLst>
          </p:cNvPr>
          <p:cNvSpPr txBox="1"/>
          <p:nvPr/>
        </p:nvSpPr>
        <p:spPr>
          <a:xfrm>
            <a:off x="9967517" y="1430016"/>
            <a:ext cx="3016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7A3DAB47-8B84-2A62-8745-5FBC3DDFA14B}"/>
              </a:ext>
            </a:extLst>
          </p:cNvPr>
          <p:cNvSpPr txBox="1"/>
          <p:nvPr/>
        </p:nvSpPr>
        <p:spPr>
          <a:xfrm>
            <a:off x="10399370" y="1422791"/>
            <a:ext cx="30168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A2FD86F-B958-C179-A7AC-111E4B64EDA2}"/>
              </a:ext>
            </a:extLst>
          </p:cNvPr>
          <p:cNvSpPr txBox="1"/>
          <p:nvPr/>
        </p:nvSpPr>
        <p:spPr>
          <a:xfrm>
            <a:off x="10856322" y="1408018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4BBCF96-ACF6-952E-A9FD-CD0BB9D728D5}"/>
              </a:ext>
            </a:extLst>
          </p:cNvPr>
          <p:cNvSpPr txBox="1"/>
          <p:nvPr/>
        </p:nvSpPr>
        <p:spPr>
          <a:xfrm>
            <a:off x="11310213" y="1422791"/>
            <a:ext cx="3016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9410A60-417A-A787-5040-22DDE6D16826}"/>
              </a:ext>
            </a:extLst>
          </p:cNvPr>
          <p:cNvSpPr txBox="1"/>
          <p:nvPr/>
        </p:nvSpPr>
        <p:spPr>
          <a:xfrm>
            <a:off x="9582889" y="1977799"/>
            <a:ext cx="3016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0A1C84A6-A879-F69A-7F23-4E843DDE0212}"/>
              </a:ext>
            </a:extLst>
          </p:cNvPr>
          <p:cNvSpPr txBox="1"/>
          <p:nvPr/>
        </p:nvSpPr>
        <p:spPr>
          <a:xfrm>
            <a:off x="9967517" y="1981427"/>
            <a:ext cx="3016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891D1AF-ED8D-AA7C-5EA3-B2A95B0280CF}"/>
              </a:ext>
            </a:extLst>
          </p:cNvPr>
          <p:cNvSpPr txBox="1"/>
          <p:nvPr/>
        </p:nvSpPr>
        <p:spPr>
          <a:xfrm>
            <a:off x="10399370" y="1974202"/>
            <a:ext cx="30168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8712DE2-A40B-2C01-C12A-6ADFDF4B0614}"/>
              </a:ext>
            </a:extLst>
          </p:cNvPr>
          <p:cNvSpPr txBox="1"/>
          <p:nvPr/>
        </p:nvSpPr>
        <p:spPr>
          <a:xfrm>
            <a:off x="10856322" y="1959429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B1385ED7-BA4C-FF49-CD3E-A3851821CAE9}"/>
              </a:ext>
            </a:extLst>
          </p:cNvPr>
          <p:cNvSpPr txBox="1"/>
          <p:nvPr/>
        </p:nvSpPr>
        <p:spPr>
          <a:xfrm>
            <a:off x="11310213" y="1974202"/>
            <a:ext cx="3016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7087350-5E35-F3A5-DB5B-171DBBE11699}"/>
              </a:ext>
            </a:extLst>
          </p:cNvPr>
          <p:cNvSpPr txBox="1"/>
          <p:nvPr/>
        </p:nvSpPr>
        <p:spPr>
          <a:xfrm>
            <a:off x="9598095" y="2576744"/>
            <a:ext cx="3016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73EEB36-C48D-5F99-3209-6AD7D836C246}"/>
              </a:ext>
            </a:extLst>
          </p:cNvPr>
          <p:cNvSpPr txBox="1"/>
          <p:nvPr/>
        </p:nvSpPr>
        <p:spPr>
          <a:xfrm>
            <a:off x="9982723" y="2580372"/>
            <a:ext cx="3016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5386F12E-3C9A-B4B6-700F-1BE685DDC545}"/>
              </a:ext>
            </a:extLst>
          </p:cNvPr>
          <p:cNvSpPr txBox="1"/>
          <p:nvPr/>
        </p:nvSpPr>
        <p:spPr>
          <a:xfrm>
            <a:off x="10414576" y="2573147"/>
            <a:ext cx="30168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AE5614BD-8D76-6CC1-49A0-036AC2ACE590}"/>
              </a:ext>
            </a:extLst>
          </p:cNvPr>
          <p:cNvSpPr txBox="1"/>
          <p:nvPr/>
        </p:nvSpPr>
        <p:spPr>
          <a:xfrm>
            <a:off x="10871528" y="2558374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C6DAE86-AC7B-C63D-7562-EBCD493840B2}"/>
              </a:ext>
            </a:extLst>
          </p:cNvPr>
          <p:cNvSpPr txBox="1"/>
          <p:nvPr/>
        </p:nvSpPr>
        <p:spPr>
          <a:xfrm>
            <a:off x="11325419" y="2573147"/>
            <a:ext cx="3016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AF0D8B96-8EF8-E321-949C-296533CE034F}"/>
              </a:ext>
            </a:extLst>
          </p:cNvPr>
          <p:cNvSpPr txBox="1"/>
          <p:nvPr/>
        </p:nvSpPr>
        <p:spPr>
          <a:xfrm>
            <a:off x="9619178" y="3248413"/>
            <a:ext cx="3016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709B8D1D-320B-DD54-B789-8A7406D4B1CA}"/>
              </a:ext>
            </a:extLst>
          </p:cNvPr>
          <p:cNvSpPr txBox="1"/>
          <p:nvPr/>
        </p:nvSpPr>
        <p:spPr>
          <a:xfrm>
            <a:off x="10003806" y="3252041"/>
            <a:ext cx="3016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9FE52D8E-4A67-6900-1029-C1C3E0960764}"/>
              </a:ext>
            </a:extLst>
          </p:cNvPr>
          <p:cNvSpPr txBox="1"/>
          <p:nvPr/>
        </p:nvSpPr>
        <p:spPr>
          <a:xfrm>
            <a:off x="10435659" y="3244816"/>
            <a:ext cx="30168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87B764B-14CD-0BFD-8625-6568C82CD592}"/>
              </a:ext>
            </a:extLst>
          </p:cNvPr>
          <p:cNvSpPr txBox="1"/>
          <p:nvPr/>
        </p:nvSpPr>
        <p:spPr>
          <a:xfrm>
            <a:off x="10892611" y="3230043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DDF82CB3-E00E-1A86-D2BB-047EB5BA0852}"/>
              </a:ext>
            </a:extLst>
          </p:cNvPr>
          <p:cNvSpPr txBox="1"/>
          <p:nvPr/>
        </p:nvSpPr>
        <p:spPr>
          <a:xfrm>
            <a:off x="11346502" y="3244816"/>
            <a:ext cx="3016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284E83E-E50E-8738-DA4D-BADE47F9984A}"/>
              </a:ext>
            </a:extLst>
          </p:cNvPr>
          <p:cNvSpPr txBox="1"/>
          <p:nvPr/>
        </p:nvSpPr>
        <p:spPr>
          <a:xfrm>
            <a:off x="9619178" y="3854814"/>
            <a:ext cx="3016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75BA8B7D-E858-8E13-9491-E8DC29539505}"/>
              </a:ext>
            </a:extLst>
          </p:cNvPr>
          <p:cNvSpPr txBox="1"/>
          <p:nvPr/>
        </p:nvSpPr>
        <p:spPr>
          <a:xfrm>
            <a:off x="10003806" y="3858442"/>
            <a:ext cx="30168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E50704B6-8FA9-18E3-55DF-91BB7649CC14}"/>
              </a:ext>
            </a:extLst>
          </p:cNvPr>
          <p:cNvSpPr txBox="1"/>
          <p:nvPr/>
        </p:nvSpPr>
        <p:spPr>
          <a:xfrm>
            <a:off x="10435659" y="3851217"/>
            <a:ext cx="30168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E13B8502-8493-CAA0-9C37-E8596A02D2D8}"/>
              </a:ext>
            </a:extLst>
          </p:cNvPr>
          <p:cNvSpPr txBox="1"/>
          <p:nvPr/>
        </p:nvSpPr>
        <p:spPr>
          <a:xfrm>
            <a:off x="10892611" y="3836444"/>
            <a:ext cx="30168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3B819E83-F8FB-7056-28B3-7A4D311E9C82}"/>
              </a:ext>
            </a:extLst>
          </p:cNvPr>
          <p:cNvSpPr txBox="1"/>
          <p:nvPr/>
        </p:nvSpPr>
        <p:spPr>
          <a:xfrm>
            <a:off x="11346502" y="3851217"/>
            <a:ext cx="30168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D05A4943-179D-9349-3CEB-767F766518E6}"/>
              </a:ext>
            </a:extLst>
          </p:cNvPr>
          <p:cNvSpPr txBox="1"/>
          <p:nvPr/>
        </p:nvSpPr>
        <p:spPr>
          <a:xfrm>
            <a:off x="8019298" y="4435392"/>
            <a:ext cx="392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Položky vybrány s podobnou silou (mohou však být váženy), všechny jsou hodnoceny na stejné stupnici.</a:t>
            </a:r>
          </a:p>
          <a:p>
            <a:r>
              <a:rPr lang="cs-CZ" dirty="0"/>
              <a:t>(Součet hodnocení položek případně dělený počtem položek)</a:t>
            </a:r>
          </a:p>
          <a:p>
            <a:endParaRPr lang="cs-CZ" dirty="0"/>
          </a:p>
          <a:p>
            <a:r>
              <a:rPr lang="cs-CZ" dirty="0"/>
              <a:t>Index např 5-25 resp. 1-5 – kvazi-kardinální proměnná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B243DD24-A71B-EB03-ADAB-6D8503ABFDF8}"/>
              </a:ext>
            </a:extLst>
          </p:cNvPr>
          <p:cNvSpPr txBox="1"/>
          <p:nvPr/>
        </p:nvSpPr>
        <p:spPr>
          <a:xfrm>
            <a:off x="9202597" y="1039058"/>
            <a:ext cx="2767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&lt;rozhodně ANO          rozhodně NE&gt;</a:t>
            </a:r>
          </a:p>
        </p:txBody>
      </p:sp>
    </p:spTree>
    <p:extLst>
      <p:ext uri="{BB962C8B-B14F-4D97-AF65-F5344CB8AC3E}">
        <p14:creationId xmlns:p14="http://schemas.microsoft.com/office/powerpoint/2010/main" val="38119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8D0DE41-49E2-4744-B79A-267CB239D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30" y="935402"/>
            <a:ext cx="8949486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TYP REALITY, KTEROU ZKOUMÁME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CHOVÁNÍ</a:t>
            </a:r>
            <a:r>
              <a:rPr lang="cs-CZ" altLang="cs-CZ" sz="1800" dirty="0"/>
              <a:t> – co dělá, jak žije		např. oženil/vdala se?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Typy chování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Frekvence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PŘESVĚDČENÍ/VĚDOMOSTI</a:t>
            </a:r>
            <a:r>
              <a:rPr lang="cs-CZ" altLang="cs-CZ" sz="1800" dirty="0"/>
              <a:t> – co si myslí	právní výhody manželství</a:t>
            </a: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(co je a co není pravda)			trend sňatečnosti
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POSTOJE</a:t>
            </a:r>
            <a:r>
              <a:rPr lang="cs-CZ" altLang="cs-CZ" sz="1800" dirty="0"/>
              <a:t> -  aspekt hodnocení		mají se lidé brát? /Když mají děti</a:t>
            </a: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(co je a není žádoucí)			jaké jsou role mužů/žen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emocionální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kognitivní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Složka behaviorální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- charakteristiky postojů: </a:t>
            </a:r>
            <a:r>
              <a:rPr lang="cs-CZ" altLang="cs-CZ" sz="1800" b="1" dirty="0"/>
              <a:t>valence, intenzita, trvalost, centralita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11C3BDE-F748-4DE6-AFB0-08883A8B5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88914"/>
            <a:ext cx="8135938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Rozlišení typů otázek  - připomenutí</a:t>
            </a:r>
            <a:endParaRPr lang="cs-CZ" altLang="cs-CZ" sz="2400" b="1" dirty="0">
              <a:solidFill>
                <a:srgbClr val="CC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1979645-52B0-2266-FA6E-7DCC28654212}"/>
              </a:ext>
            </a:extLst>
          </p:cNvPr>
          <p:cNvSpPr txBox="1"/>
          <p:nvPr/>
        </p:nvSpPr>
        <p:spPr>
          <a:xfrm>
            <a:off x="10027939" y="4721274"/>
            <a:ext cx="168049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Na toto se nyní zaměříme</a:t>
            </a:r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114EEF6B-E0A4-9692-3837-781DAECE6CB1}"/>
              </a:ext>
            </a:extLst>
          </p:cNvPr>
          <p:cNvSpPr/>
          <p:nvPr/>
        </p:nvSpPr>
        <p:spPr>
          <a:xfrm>
            <a:off x="8996486" y="3561806"/>
            <a:ext cx="797859" cy="2965268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780438-64D1-2340-7236-20916E9648B3}"/>
              </a:ext>
            </a:extLst>
          </p:cNvPr>
          <p:cNvSpPr txBox="1"/>
          <p:nvPr/>
        </p:nvSpPr>
        <p:spPr>
          <a:xfrm>
            <a:off x="10027939" y="1906956"/>
            <a:ext cx="175911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Minulá lekce </a:t>
            </a:r>
          </a:p>
          <a:p>
            <a:r>
              <a:rPr lang="cs-CZ" b="1" dirty="0"/>
              <a:t>+ úkol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5D5639C4-F837-E427-F367-D9681810627F}"/>
              </a:ext>
            </a:extLst>
          </p:cNvPr>
          <p:cNvSpPr/>
          <p:nvPr/>
        </p:nvSpPr>
        <p:spPr>
          <a:xfrm>
            <a:off x="8996486" y="1438369"/>
            <a:ext cx="797859" cy="1583506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095D9A-470D-AF93-D6E7-1E4F9E0A5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01"/>
          <a:stretch/>
        </p:blipFill>
        <p:spPr>
          <a:xfrm>
            <a:off x="158958" y="152400"/>
            <a:ext cx="5394907" cy="66315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0CA817F-3F37-97A0-83B8-07329B5B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54" y="241553"/>
            <a:ext cx="5486128" cy="25518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F4298CD-C09C-4F38-D6F8-9A24D556B112}"/>
              </a:ext>
            </a:extLst>
          </p:cNvPr>
          <p:cNvSpPr txBox="1"/>
          <p:nvPr/>
        </p:nvSpPr>
        <p:spPr>
          <a:xfrm>
            <a:off x="2452914" y="64146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Převzato z prezentace A. </a:t>
            </a:r>
            <a:r>
              <a:rPr lang="cs-CZ" b="1" dirty="0" err="1">
                <a:solidFill>
                  <a:srgbClr val="FF0000"/>
                </a:solidFill>
              </a:rPr>
              <a:t>Burjanka</a:t>
            </a:r>
            <a:r>
              <a:rPr lang="cs-CZ" b="1" dirty="0">
                <a:solidFill>
                  <a:srgbClr val="FF0000"/>
                </a:solidFill>
              </a:rPr>
              <a:t> (UM SOC 1006 2022)</a:t>
            </a:r>
          </a:p>
        </p:txBody>
      </p:sp>
    </p:spTree>
    <p:extLst>
      <p:ext uri="{BB962C8B-B14F-4D97-AF65-F5344CB8AC3E}">
        <p14:creationId xmlns:p14="http://schemas.microsoft.com/office/powerpoint/2010/main" val="357098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mantic Differential - an overview | ScienceDirect Topics">
            <a:extLst>
              <a:ext uri="{FF2B5EF4-FFF2-40B4-BE49-F238E27FC236}">
                <a16:creationId xmlns:a16="http://schemas.microsoft.com/office/drawing/2014/main" id="{3D2B1876-A423-AC76-5C88-B23C28EC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2" y="1801450"/>
            <a:ext cx="65436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97F4AE-BE71-72AF-62D5-AED1539CF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5"/>
          <a:stretch/>
        </p:blipFill>
        <p:spPr>
          <a:xfrm>
            <a:off x="7283210" y="161109"/>
            <a:ext cx="4569071" cy="35226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3852FCD-40F1-5C24-7EDD-EA731ECBC98A}"/>
              </a:ext>
            </a:extLst>
          </p:cNvPr>
          <p:cNvSpPr txBox="1"/>
          <p:nvPr/>
        </p:nvSpPr>
        <p:spPr>
          <a:xfrm>
            <a:off x="516392" y="317863"/>
            <a:ext cx="5730239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Sémantický diferenciál </a:t>
            </a:r>
            <a:r>
              <a:rPr lang="cs-C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(a odvozené formy)</a:t>
            </a:r>
            <a:endParaRPr lang="cs-CZ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26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31104DA-FB76-3D54-5C1C-31ACEDDF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5" y="526032"/>
            <a:ext cx="6645216" cy="59075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EB0E7E-2E6C-5BF7-1E3C-5659EDA33E11}"/>
              </a:ext>
            </a:extLst>
          </p:cNvPr>
          <p:cNvSpPr txBox="1"/>
          <p:nvPr/>
        </p:nvSpPr>
        <p:spPr>
          <a:xfrm>
            <a:off x="8157028" y="986971"/>
            <a:ext cx="3476171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je technika kvantitativního měření jazykových významů. 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Konotace - Subjektivní významy, odstíny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(srov. denotace – lexikální význam)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je asociační metoda měření postojů člověka/respondenta prostřednictvím binárních opozit k nějakému jevu nebo entitě prostřednictvím významu.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solidFill>
                  <a:schemeClr val="tx1"/>
                </a:solidFill>
                <a:effectLst/>
              </a:rPr>
              <a:t>SD popsal poprvé C.E.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Osgood</a:t>
            </a:r>
            <a:r>
              <a:rPr lang="cs-CZ" sz="1800" dirty="0">
                <a:solidFill>
                  <a:schemeClr val="tx1"/>
                </a:solidFill>
                <a:effectLst/>
              </a:rPr>
              <a:t> spolu s C.J.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Sucim</a:t>
            </a:r>
            <a:r>
              <a:rPr lang="cs-CZ" sz="1800" dirty="0">
                <a:solidFill>
                  <a:schemeClr val="tx1"/>
                </a:solidFill>
                <a:effectLst/>
              </a:rPr>
              <a:t> a P.H.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Tannenbaumem</a:t>
            </a:r>
            <a:r>
              <a:rPr lang="cs-CZ" sz="1800" dirty="0">
                <a:solidFill>
                  <a:schemeClr val="tx1"/>
                </a:solidFill>
                <a:effectLst/>
              </a:rPr>
              <a:t> v roce 1957 (</a:t>
            </a:r>
            <a:r>
              <a:rPr lang="cs-CZ" sz="1800" i="1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1800" i="1" dirty="0">
                <a:solidFill>
                  <a:schemeClr val="tx1"/>
                </a:solidFill>
                <a:effectLst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effectLst/>
              </a:rPr>
              <a:t>measurement</a:t>
            </a:r>
            <a:r>
              <a:rPr lang="cs-CZ" sz="1800" i="1" dirty="0">
                <a:solidFill>
                  <a:schemeClr val="tx1"/>
                </a:solidFill>
                <a:effectLst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effectLst/>
              </a:rPr>
              <a:t>of</a:t>
            </a:r>
            <a:r>
              <a:rPr lang="cs-CZ" sz="1800" i="1" dirty="0">
                <a:solidFill>
                  <a:schemeClr val="tx1"/>
                </a:solidFill>
                <a:effectLst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effectLst/>
              </a:rPr>
              <a:t>Meaning</a:t>
            </a:r>
            <a:r>
              <a:rPr lang="cs-CZ" sz="1800" i="1" dirty="0">
                <a:solidFill>
                  <a:schemeClr val="tx1"/>
                </a:solidFill>
                <a:effectLst/>
              </a:rPr>
              <a:t>).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solidFill>
                  <a:schemeClr val="tx1"/>
                </a:solidFill>
                <a:effectLst/>
              </a:rPr>
              <a:t>Teze o sémantickém prostoru a umístění v něm</a:t>
            </a:r>
          </a:p>
        </p:txBody>
      </p:sp>
    </p:spTree>
    <p:extLst>
      <p:ext uri="{BB962C8B-B14F-4D97-AF65-F5344CB8AC3E}">
        <p14:creationId xmlns:p14="http://schemas.microsoft.com/office/powerpoint/2010/main" val="3972994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C8D3B6F-39D2-470A-A628-266256643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0" y="596431"/>
            <a:ext cx="5972132" cy="56651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C1D9E4-D7EE-9EF7-3650-522F05FFACD9}"/>
              </a:ext>
            </a:extLst>
          </p:cNvPr>
          <p:cNvSpPr txBox="1"/>
          <p:nvPr/>
        </p:nvSpPr>
        <p:spPr>
          <a:xfrm>
            <a:off x="7475264" y="936172"/>
            <a:ext cx="370114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Profil – průměrné hodnocení</a:t>
            </a:r>
          </a:p>
          <a:p>
            <a:endParaRPr lang="cs-CZ" sz="2400" dirty="0"/>
          </a:p>
          <a:p>
            <a:r>
              <a:rPr lang="cs-CZ" sz="2400" dirty="0"/>
              <a:t>Lze srovnávat skupiny, pojmy, lze hledat dimenze hodnocení - faktory</a:t>
            </a:r>
          </a:p>
        </p:txBody>
      </p:sp>
    </p:spTree>
    <p:extLst>
      <p:ext uri="{BB962C8B-B14F-4D97-AF65-F5344CB8AC3E}">
        <p14:creationId xmlns:p14="http://schemas.microsoft.com/office/powerpoint/2010/main" val="4186315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n-Comparative Scales - Questionstar">
            <a:extLst>
              <a:ext uri="{FF2B5EF4-FFF2-40B4-BE49-F238E27FC236}">
                <a16:creationId xmlns:a16="http://schemas.microsoft.com/office/drawing/2014/main" id="{C49FBD01-E509-4D4B-6474-8F7AE085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28" y="47281"/>
            <a:ext cx="4243266" cy="347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F21EF20-1C8D-88D5-5F03-7E39A9BE5EEA}"/>
              </a:ext>
            </a:extLst>
          </p:cNvPr>
          <p:cNvSpPr txBox="1"/>
          <p:nvPr/>
        </p:nvSpPr>
        <p:spPr>
          <a:xfrm>
            <a:off x="6185647" y="195850"/>
            <a:ext cx="5123487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Hodnocení na sadě protikladných opozit se rozšířilo i mimo původní sféru </a:t>
            </a:r>
            <a:r>
              <a:rPr lang="cs-CZ" sz="2400" dirty="0" err="1"/>
              <a:t>konotativních</a:t>
            </a:r>
            <a:r>
              <a:rPr lang="cs-CZ" sz="2400" dirty="0"/>
              <a:t> významů a používá se často k obecnému hodnocení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Např. i v marketingovém výzkumu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E6D124-F632-63E4-7CA0-26D7165D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36" y="3569139"/>
            <a:ext cx="4679880" cy="30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3DB6F-EB60-4218-BFEB-4CB170FEE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645" y="2998694"/>
            <a:ext cx="4232384" cy="3596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70FF1-1810-1DDC-9E22-BC9FB9EFFC6F}"/>
              </a:ext>
            </a:extLst>
          </p:cNvPr>
          <p:cNvSpPr txBox="1"/>
          <p:nvPr/>
        </p:nvSpPr>
        <p:spPr>
          <a:xfrm>
            <a:off x="2806754" y="658100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https://archiv-nuv.npi.cz/ae/5-autoevaluace-image-gymnazia-s-vyuzitim-soc.html</a:t>
            </a:r>
            <a:endParaRPr lang="cs-CZ" sz="1200" dirty="0"/>
          </a:p>
          <a:p>
            <a:r>
              <a:rPr lang="cs-CZ" sz="1200" dirty="0"/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2280887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6670-01A3-CCF1-163E-7079B885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varianty: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7F9DDA-6A0D-8BEF-534B-49AE2B0A4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Seřazení</a:t>
            </a:r>
          </a:p>
          <a:p>
            <a:r>
              <a:rPr lang="cs-CZ" dirty="0"/>
              <a:t>Výběr nejdůležitějšího</a:t>
            </a:r>
          </a:p>
          <a:p>
            <a:r>
              <a:rPr lang="cs-CZ" dirty="0"/>
              <a:t>Viněty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A8213C-B0DD-F61A-1E23-BF5C0D39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56" y="249010"/>
            <a:ext cx="6394759" cy="43087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23B974-2A52-4208-5D24-3CE3ED705958}"/>
              </a:ext>
            </a:extLst>
          </p:cNvPr>
          <p:cNvSpPr txBox="1"/>
          <p:nvPr/>
        </p:nvSpPr>
        <p:spPr>
          <a:xfrm>
            <a:off x="5762170" y="43233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Převzato z prezentace A. </a:t>
            </a:r>
            <a:r>
              <a:rPr lang="cs-CZ" b="1" dirty="0" err="1">
                <a:solidFill>
                  <a:srgbClr val="FF0000"/>
                </a:solidFill>
              </a:rPr>
              <a:t>Burjanka</a:t>
            </a:r>
            <a:r>
              <a:rPr lang="cs-CZ" b="1" dirty="0">
                <a:solidFill>
                  <a:srgbClr val="FF0000"/>
                </a:solidFill>
              </a:rPr>
              <a:t> (UM SOC 1006 2022)</a:t>
            </a:r>
          </a:p>
        </p:txBody>
      </p:sp>
    </p:spTree>
    <p:extLst>
      <p:ext uri="{BB962C8B-B14F-4D97-AF65-F5344CB8AC3E}">
        <p14:creationId xmlns:p14="http://schemas.microsoft.com/office/powerpoint/2010/main" val="1335108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053CA-0453-CCA4-ABA9-5B253761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5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Další příklady různých otázek na postoje použitých ve výběrových šetřeních</a:t>
            </a:r>
          </a:p>
        </p:txBody>
      </p:sp>
    </p:spTree>
    <p:extLst>
      <p:ext uri="{BB962C8B-B14F-4D97-AF65-F5344CB8AC3E}">
        <p14:creationId xmlns:p14="http://schemas.microsoft.com/office/powerpoint/2010/main" val="369228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BF39286-91CF-0BFE-2E54-01911174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103" y="481293"/>
            <a:ext cx="6462412" cy="60646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8D0FCE-25AC-C3D4-AD02-2380BB8CC1F5}"/>
              </a:ext>
            </a:extLst>
          </p:cNvPr>
          <p:cNvSpPr txBox="1"/>
          <p:nvPr/>
        </p:nvSpPr>
        <p:spPr>
          <a:xfrm>
            <a:off x="653549" y="907142"/>
            <a:ext cx="37011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Měření spokojenosti</a:t>
            </a:r>
          </a:p>
        </p:txBody>
      </p:sp>
    </p:spTree>
    <p:extLst>
      <p:ext uri="{BB962C8B-B14F-4D97-AF65-F5344CB8AC3E}">
        <p14:creationId xmlns:p14="http://schemas.microsoft.com/office/powerpoint/2010/main" val="1603885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15CFB9-7FCD-D3E6-3F01-BF5E9CE6C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30" y="1705429"/>
            <a:ext cx="9379973" cy="48436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93AA6E-8131-F38E-0F7E-752D24F86C05}"/>
              </a:ext>
            </a:extLst>
          </p:cNvPr>
          <p:cNvSpPr txBox="1"/>
          <p:nvPr/>
        </p:nvSpPr>
        <p:spPr>
          <a:xfrm>
            <a:off x="653549" y="515257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Měření postojů ke genderovým rolím</a:t>
            </a:r>
          </a:p>
        </p:txBody>
      </p:sp>
    </p:spTree>
    <p:extLst>
      <p:ext uri="{BB962C8B-B14F-4D97-AF65-F5344CB8AC3E}">
        <p14:creationId xmlns:p14="http://schemas.microsoft.com/office/powerpoint/2010/main" val="2886016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23848-5A36-83F3-192E-C4AD544E377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„Klasická disciplína subjektivních otázek“ měření </a:t>
            </a:r>
            <a:r>
              <a:rPr lang="cs-CZ" dirty="0" err="1"/>
              <a:t>well-beingu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DE25ED-5437-B88B-4C3A-8BE13803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68" y="2464480"/>
            <a:ext cx="6048367" cy="16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CB69-6684-5B7E-04B7-352C2F5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Přesvědčení / </a:t>
            </a:r>
            <a:r>
              <a:rPr lang="cs-CZ" b="1" dirty="0" err="1">
                <a:latin typeface="Arial Black" panose="020B0A04020102020204" pitchFamily="34" charset="0"/>
              </a:rPr>
              <a:t>beliefs</a:t>
            </a:r>
            <a:endParaRPr lang="cs-CZ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6791D-4BF5-18F1-2FB8-E06B2EBF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Jak vidíme svět?</a:t>
            </a:r>
          </a:p>
          <a:p>
            <a:pPr marL="0" indent="0">
              <a:buNone/>
            </a:pPr>
            <a:r>
              <a:rPr lang="cs-CZ" dirty="0"/>
              <a:t>Otázky směřující k zjišťování respondentova vnímání reality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3" name="Picture 5" descr="Ilustrační foto">
            <a:extLst>
              <a:ext uri="{FF2B5EF4-FFF2-40B4-BE49-F238E27FC236}">
                <a16:creationId xmlns:a16="http://schemas.microsoft.com/office/drawing/2014/main" id="{09EC2124-811A-5FE0-263B-0D962F35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23" y="3311615"/>
            <a:ext cx="5334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765B0731-36B2-7B46-506B-ED62C8388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6772" y="6461036"/>
            <a:ext cx="5334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546E7A"/>
                </a:solidFill>
                <a:effectLst/>
                <a:latin typeface="Inter"/>
              </a:rPr>
              <a:t>Ilustrační foto | foto: Ondřej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546E7A"/>
                </a:solidFill>
                <a:effectLst/>
                <a:latin typeface="Inter"/>
              </a:rPr>
              <a:t>Littera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546E7A"/>
                </a:solidFill>
                <a:effectLst/>
                <a:latin typeface="Inter"/>
              </a:rPr>
              <a:t>, 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546E7A"/>
                </a:solidFill>
                <a:effectLst/>
                <a:latin typeface="Inter"/>
                <a:hlinkClick r:id="rId3"/>
              </a:rPr>
              <a:t>MAFRA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55C6D0-D3A4-7E5D-3348-A49F5F10F896}"/>
              </a:ext>
            </a:extLst>
          </p:cNvPr>
          <p:cNvSpPr txBox="1"/>
          <p:nvPr/>
        </p:nvSpPr>
        <p:spPr>
          <a:xfrm>
            <a:off x="5736772" y="5992297"/>
            <a:ext cx="532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Příliš málo parkovacích míst? Příliš mnoho aut?</a:t>
            </a:r>
          </a:p>
        </p:txBody>
      </p:sp>
    </p:spTree>
    <p:extLst>
      <p:ext uri="{BB962C8B-B14F-4D97-AF65-F5344CB8AC3E}">
        <p14:creationId xmlns:p14="http://schemas.microsoft.com/office/powerpoint/2010/main" val="3146896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A3048E-26A6-88BA-7CF1-B26B3AFD2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88" y="287926"/>
            <a:ext cx="5978255" cy="39161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99D19C-2672-5968-EC03-24BD21CD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543" y="4357957"/>
            <a:ext cx="6123940" cy="22961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FC3817-3F90-B226-4490-2D9FF88166F8}"/>
              </a:ext>
            </a:extLst>
          </p:cNvPr>
          <p:cNvSpPr txBox="1"/>
          <p:nvPr/>
        </p:nvSpPr>
        <p:spPr>
          <a:xfrm>
            <a:off x="7436941" y="928914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Hodnoty spojené s výchovou, manželstvím</a:t>
            </a:r>
          </a:p>
        </p:txBody>
      </p:sp>
    </p:spTree>
    <p:extLst>
      <p:ext uri="{BB962C8B-B14F-4D97-AF65-F5344CB8AC3E}">
        <p14:creationId xmlns:p14="http://schemas.microsoft.com/office/powerpoint/2010/main" val="1309277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2058E22-32B0-FFD2-5C9B-161B3D66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63" y="2246341"/>
            <a:ext cx="8126406" cy="34379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36E612-2F4C-CF6F-FB36-54424F767D18}"/>
              </a:ext>
            </a:extLst>
          </p:cNvPr>
          <p:cNvSpPr txBox="1"/>
          <p:nvPr/>
        </p:nvSpPr>
        <p:spPr>
          <a:xfrm>
            <a:off x="7436941" y="928914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Měření tolerance / intolerance, stigmatizace</a:t>
            </a:r>
          </a:p>
        </p:txBody>
      </p:sp>
    </p:spTree>
    <p:extLst>
      <p:ext uri="{BB962C8B-B14F-4D97-AF65-F5344CB8AC3E}">
        <p14:creationId xmlns:p14="http://schemas.microsoft.com/office/powerpoint/2010/main" val="3742324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9364966-00A4-6C5E-1786-BFC5536F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68" y="1307650"/>
            <a:ext cx="5504853" cy="453904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426B787-0307-32E4-37F7-F3D62A49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81" y="2831218"/>
            <a:ext cx="5620870" cy="220652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CD56E51-D4E4-7AC0-9B64-E898828968F6}"/>
              </a:ext>
            </a:extLst>
          </p:cNvPr>
          <p:cNvSpPr txBox="1"/>
          <p:nvPr/>
        </p:nvSpPr>
        <p:spPr>
          <a:xfrm>
            <a:off x="7436941" y="928914"/>
            <a:ext cx="370114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Institucionální a interpersonální důvěra</a:t>
            </a:r>
          </a:p>
        </p:txBody>
      </p:sp>
    </p:spTree>
    <p:extLst>
      <p:ext uri="{BB962C8B-B14F-4D97-AF65-F5344CB8AC3E}">
        <p14:creationId xmlns:p14="http://schemas.microsoft.com/office/powerpoint/2010/main" val="3325990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3743944-3083-EC6C-391F-3CBC771B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" y="735330"/>
            <a:ext cx="6123940" cy="53873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A4B70D-04D3-12A8-24E0-9EDF1E42D599}"/>
              </a:ext>
            </a:extLst>
          </p:cNvPr>
          <p:cNvSpPr txBox="1"/>
          <p:nvPr/>
        </p:nvSpPr>
        <p:spPr>
          <a:xfrm>
            <a:off x="7436941" y="928914"/>
            <a:ext cx="370114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Normativita</a:t>
            </a:r>
            <a:r>
              <a:rPr lang="cs-CZ" sz="2400" dirty="0"/>
              <a:t> – ospravedlnitelnost určitých typů jednání</a:t>
            </a:r>
          </a:p>
        </p:txBody>
      </p:sp>
    </p:spTree>
    <p:extLst>
      <p:ext uri="{BB962C8B-B14F-4D97-AF65-F5344CB8AC3E}">
        <p14:creationId xmlns:p14="http://schemas.microsoft.com/office/powerpoint/2010/main" val="3552559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CB69-6684-5B7E-04B7-352C2F5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Politické orientace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6791D-4BF5-18F1-2FB8-E06B2EBF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Specifická oblast postojů, jež se vážou k politickému dění</a:t>
            </a:r>
          </a:p>
          <a:p>
            <a:pPr marL="0" indent="0">
              <a:buNone/>
            </a:pPr>
            <a:r>
              <a:rPr lang="cs-CZ" dirty="0"/>
              <a:t>Často orientovány koncepty tzv. politických štěpení (pravice/levice, liberalismus/konzervatismus…)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353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7A6244-8E3A-3D62-3EB1-06EBC8BF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53" y="0"/>
            <a:ext cx="5935159" cy="41164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FA9B1E-0D48-73BF-C4B4-1C78BEEB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53" y="4027843"/>
            <a:ext cx="6123940" cy="275844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D9F81E0-E75B-9D84-0772-2F9E13FDFB88}"/>
              </a:ext>
            </a:extLst>
          </p:cNvPr>
          <p:cNvSpPr/>
          <p:nvPr/>
        </p:nvSpPr>
        <p:spPr>
          <a:xfrm>
            <a:off x="618565" y="53788"/>
            <a:ext cx="6217023" cy="10847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3EA12F-3B57-F0BF-1FB8-24B5B7F71D57}"/>
              </a:ext>
            </a:extLst>
          </p:cNvPr>
          <p:cNvSpPr txBox="1"/>
          <p:nvPr/>
        </p:nvSpPr>
        <p:spPr>
          <a:xfrm>
            <a:off x="7927279" y="402387"/>
            <a:ext cx="252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Subjektivní </a:t>
            </a:r>
            <a:r>
              <a:rPr lang="cs-CZ" b="1" dirty="0" err="1"/>
              <a:t>sebezařazení</a:t>
            </a:r>
            <a:endParaRPr lang="cs-CZ" b="1" dirty="0"/>
          </a:p>
        </p:txBody>
      </p:sp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2A58B0A0-3FB7-1634-5028-9B7542D6A41B}"/>
              </a:ext>
            </a:extLst>
          </p:cNvPr>
          <p:cNvSpPr/>
          <p:nvPr/>
        </p:nvSpPr>
        <p:spPr>
          <a:xfrm>
            <a:off x="7030809" y="135101"/>
            <a:ext cx="797859" cy="945776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8CFE9C8-1CCB-3BA6-4A19-2163AF7BD056}"/>
              </a:ext>
            </a:extLst>
          </p:cNvPr>
          <p:cNvSpPr txBox="1"/>
          <p:nvPr/>
        </p:nvSpPr>
        <p:spPr>
          <a:xfrm>
            <a:off x="8480458" y="3859875"/>
            <a:ext cx="312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Nepřímé indikátory </a:t>
            </a:r>
            <a:r>
              <a:rPr lang="cs-CZ" b="1" dirty="0" err="1"/>
              <a:t>levo</a:t>
            </a:r>
            <a:r>
              <a:rPr lang="cs-CZ" b="1" dirty="0"/>
              <a:t>/pravé orientace</a:t>
            </a:r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B70D7F22-0AD1-82F5-FB8E-7BCA4976EC02}"/>
              </a:ext>
            </a:extLst>
          </p:cNvPr>
          <p:cNvSpPr/>
          <p:nvPr/>
        </p:nvSpPr>
        <p:spPr>
          <a:xfrm>
            <a:off x="7404999" y="1509295"/>
            <a:ext cx="797859" cy="5070494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E1E3910-4693-D829-D178-74208221A539}"/>
              </a:ext>
            </a:extLst>
          </p:cNvPr>
          <p:cNvSpPr txBox="1"/>
          <p:nvPr/>
        </p:nvSpPr>
        <p:spPr>
          <a:xfrm>
            <a:off x="8538664" y="1944914"/>
            <a:ext cx="336533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Levo</a:t>
            </a:r>
            <a:r>
              <a:rPr lang="cs-CZ" sz="2400" dirty="0"/>
              <a:t>-pravá orientace</a:t>
            </a:r>
          </a:p>
        </p:txBody>
      </p:sp>
    </p:spTree>
    <p:extLst>
      <p:ext uri="{BB962C8B-B14F-4D97-AF65-F5344CB8AC3E}">
        <p14:creationId xmlns:p14="http://schemas.microsoft.com/office/powerpoint/2010/main" val="761452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D06BFB5-30FE-E780-E39B-8E1E81A8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1"/>
          <a:stretch/>
        </p:blipFill>
        <p:spPr>
          <a:xfrm>
            <a:off x="389965" y="448235"/>
            <a:ext cx="6379563" cy="56656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4F27A0-98B1-BC11-F9EC-BA1D2A993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7"/>
          <a:stretch/>
        </p:blipFill>
        <p:spPr>
          <a:xfrm>
            <a:off x="7256929" y="2528048"/>
            <a:ext cx="4884752" cy="225238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3E061E9-A4EC-0CA2-D810-7195A3EBE55F}"/>
              </a:ext>
            </a:extLst>
          </p:cNvPr>
          <p:cNvSpPr txBox="1"/>
          <p:nvPr/>
        </p:nvSpPr>
        <p:spPr>
          <a:xfrm>
            <a:off x="8270150" y="1016000"/>
            <a:ext cx="336533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Postoje k demokracii a jiným formám vlády</a:t>
            </a:r>
          </a:p>
        </p:txBody>
      </p:sp>
    </p:spTree>
    <p:extLst>
      <p:ext uri="{BB962C8B-B14F-4D97-AF65-F5344CB8AC3E}">
        <p14:creationId xmlns:p14="http://schemas.microsoft.com/office/powerpoint/2010/main" val="2928366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5278E5-A940-B3CE-5C67-3A1333CD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13" y="0"/>
            <a:ext cx="5652492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3670FD-2B74-01D5-20D7-6117E9EF10D2}"/>
              </a:ext>
            </a:extLst>
          </p:cNvPr>
          <p:cNvSpPr txBox="1"/>
          <p:nvPr/>
        </p:nvSpPr>
        <p:spPr>
          <a:xfrm>
            <a:off x="8270150" y="1016000"/>
            <a:ext cx="336533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Postoje k EU</a:t>
            </a:r>
          </a:p>
        </p:txBody>
      </p:sp>
    </p:spTree>
    <p:extLst>
      <p:ext uri="{BB962C8B-B14F-4D97-AF65-F5344CB8AC3E}">
        <p14:creationId xmlns:p14="http://schemas.microsoft.com/office/powerpoint/2010/main" val="3842946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779A1A0-8143-DCC4-19F4-379E011D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1" y="2301582"/>
            <a:ext cx="7780217" cy="38598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ACFF9A5-E356-9A98-9F65-1B801549E474}"/>
              </a:ext>
            </a:extLst>
          </p:cNvPr>
          <p:cNvSpPr txBox="1"/>
          <p:nvPr/>
        </p:nvSpPr>
        <p:spPr>
          <a:xfrm>
            <a:off x="7516770" y="783771"/>
            <a:ext cx="37011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Názory na politické priority</a:t>
            </a:r>
          </a:p>
        </p:txBody>
      </p:sp>
    </p:spTree>
    <p:extLst>
      <p:ext uri="{BB962C8B-B14F-4D97-AF65-F5344CB8AC3E}">
        <p14:creationId xmlns:p14="http://schemas.microsoft.com/office/powerpoint/2010/main" val="2624522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3B1F85-AAD5-E67B-DD28-803ABF58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11" y="1134035"/>
            <a:ext cx="7811763" cy="458992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3008B2-046F-C9C7-A6BD-DF790454F6D1}"/>
              </a:ext>
            </a:extLst>
          </p:cNvPr>
          <p:cNvSpPr txBox="1"/>
          <p:nvPr/>
        </p:nvSpPr>
        <p:spPr>
          <a:xfrm>
            <a:off x="7516770" y="783771"/>
            <a:ext cx="37011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Názory na politické priority</a:t>
            </a:r>
          </a:p>
        </p:txBody>
      </p:sp>
    </p:spTree>
    <p:extLst>
      <p:ext uri="{BB962C8B-B14F-4D97-AF65-F5344CB8AC3E}">
        <p14:creationId xmlns:p14="http://schemas.microsoft.com/office/powerpoint/2010/main" val="123402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E9C165-5114-A507-83CA-7FC4B26E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3" y="1787009"/>
            <a:ext cx="7743371" cy="3053641"/>
          </a:xfrm>
          <a:prstGeom prst="rect">
            <a:avLst/>
          </a:prstGeom>
        </p:spPr>
      </p:pic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3CE79DAC-5AE2-0EA9-534C-1C46518199D2}"/>
              </a:ext>
            </a:extLst>
          </p:cNvPr>
          <p:cNvSpPr/>
          <p:nvPr/>
        </p:nvSpPr>
        <p:spPr>
          <a:xfrm>
            <a:off x="8019142" y="901337"/>
            <a:ext cx="4034971" cy="1211943"/>
          </a:xfrm>
          <a:prstGeom prst="wedgeRoundRectCallout">
            <a:avLst>
              <a:gd name="adj1" fmla="val -51171"/>
              <a:gd name="adj2" fmla="val 684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Jednotlivé otázky měří přesvědčení o škodlivosti různých zdrojů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2978130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E7C2CF5-701B-3443-6CBD-113FBFEC85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7427913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/>
              <a:t>Validita </a:t>
            </a:r>
            <a:r>
              <a:rPr lang="cs-CZ" altLang="cs-CZ" sz="1800"/>
              <a:t>– jak smysluplný a obhajitelný je vztah mezi konceptem a indikátorem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/>
              <a:t>Reliabilita</a:t>
            </a:r>
            <a:r>
              <a:rPr lang="cs-CZ" altLang="cs-CZ" sz="1800"/>
              <a:t> – jak spolehlivé je měření - opakovaná měření dávají stejné výsledky, pokud se stav nezměnil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8CDA762-48CE-8773-5A04-0F8CD815A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měření – validita a reliabilita </a:t>
            </a:r>
          </a:p>
        </p:txBody>
      </p:sp>
      <p:graphicFrame>
        <p:nvGraphicFramePr>
          <p:cNvPr id="30724" name="Object 4">
            <a:extLst>
              <a:ext uri="{FF2B5EF4-FFF2-40B4-BE49-F238E27FC236}">
                <a16:creationId xmlns:a16="http://schemas.microsoft.com/office/drawing/2014/main" id="{19BD2DA7-0BF6-D66D-2BAA-5B32E9172878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135189" y="3068638"/>
          <a:ext cx="7786687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123810" imgH="3961905" progId="Photoshop.Image.8">
                  <p:embed/>
                </p:oleObj>
              </mc:Choice>
              <mc:Fallback>
                <p:oleObj name="Image" r:id="rId2" imgW="11123810" imgH="3961905" progId="Photoshop.Image.8">
                  <p:embed/>
                  <p:pic>
                    <p:nvPicPr>
                      <p:cNvPr id="30724" name="Object 4">
                        <a:extLst>
                          <a:ext uri="{FF2B5EF4-FFF2-40B4-BE49-F238E27FC236}">
                            <a16:creationId xmlns:a16="http://schemas.microsoft.com/office/drawing/2014/main" id="{19BD2DA7-0BF6-D66D-2BAA-5B32E91728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9" y="3068638"/>
                        <a:ext cx="7786687" cy="277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5">
            <a:extLst>
              <a:ext uri="{FF2B5EF4-FFF2-40B4-BE49-F238E27FC236}">
                <a16:creationId xmlns:a16="http://schemas.microsoft.com/office/drawing/2014/main" id="{31FB7883-AB70-FD50-4629-3FCDC8900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949951"/>
            <a:ext cx="2420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převzato z Babbie, E. 2001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The Practice of Social Research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str. 145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74C8C333-6354-E3C8-A45F-88D561FB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Techniky zvyšování/ověřování validity </a:t>
            </a:r>
          </a:p>
        </p:txBody>
      </p:sp>
      <p:sp>
        <p:nvSpPr>
          <p:cNvPr id="31747" name="Text Box 5">
            <a:extLst>
              <a:ext uri="{FF2B5EF4-FFF2-40B4-BE49-F238E27FC236}">
                <a16:creationId xmlns:a16="http://schemas.microsoft.com/office/drawing/2014/main" id="{5316B5B0-73B6-474D-5C5D-5509ABFD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628776"/>
            <a:ext cx="65532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Techniky založené na srovnání s vnějším kritériem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	</a:t>
            </a:r>
            <a:r>
              <a:rPr lang="cs-CZ" altLang="cs-CZ" sz="2000"/>
              <a:t>Souběžná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Prediktivní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Členství ve skupině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Techniky založené na vnitřní konzistenci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Konstruovaná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Techniky založené na obsahu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Mínění skupiny soudců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Výčet indikátorů a jejich pokrytí konceptu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PILOTNÍ STUDIE!!!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CE53440D-BE28-99C6-C653-73E9F8C5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Techniky zvyšování/ověřování reliability</a:t>
            </a: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D8B89BB2-52A6-03E8-6134-744A8F02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628776"/>
            <a:ext cx="6553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Test – retest / stabilita výsledků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Split-half  / konzistence – zaměnitelnost indikátorů</a:t>
            </a: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STANDARDIZACE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PŘEDVÝZKUM!!!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6EE6DE-EFEF-FD68-C547-F28AB28F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504" y="0"/>
            <a:ext cx="8746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1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34B9990-CB84-8E05-3930-8704E72A2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7" y="487680"/>
            <a:ext cx="6710985" cy="27667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DB629E-A1A0-F0B6-E313-71C7F52C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59" y="3744429"/>
            <a:ext cx="7743820" cy="2878440"/>
          </a:xfrm>
          <a:prstGeom prst="rect">
            <a:avLst/>
          </a:prstGeom>
        </p:spPr>
      </p:pic>
      <p:sp>
        <p:nvSpPr>
          <p:cNvPr id="4" name="Řečová bublina: obdélníkový bublinový popisek se zakulacenými rohy 3">
            <a:extLst>
              <a:ext uri="{FF2B5EF4-FFF2-40B4-BE49-F238E27FC236}">
                <a16:creationId xmlns:a16="http://schemas.microsoft.com/office/drawing/2014/main" id="{851B8B38-5418-092F-B32B-242B7E4D0118}"/>
              </a:ext>
            </a:extLst>
          </p:cNvPr>
          <p:cNvSpPr/>
          <p:nvPr/>
        </p:nvSpPr>
        <p:spPr>
          <a:xfrm>
            <a:off x="7220856" y="487680"/>
            <a:ext cx="4034971" cy="1211943"/>
          </a:xfrm>
          <a:prstGeom prst="wedgeRoundRectCallout">
            <a:avLst>
              <a:gd name="adj1" fmla="val -51171"/>
              <a:gd name="adj2" fmla="val 684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Přesvědčení o férovosti voleb</a:t>
            </a:r>
          </a:p>
        </p:txBody>
      </p:sp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8893E0CB-38C3-C1A2-34F8-6225869DBD35}"/>
              </a:ext>
            </a:extLst>
          </p:cNvPr>
          <p:cNvSpPr/>
          <p:nvPr/>
        </p:nvSpPr>
        <p:spPr>
          <a:xfrm>
            <a:off x="121797" y="3971706"/>
            <a:ext cx="4034971" cy="1211943"/>
          </a:xfrm>
          <a:prstGeom prst="wedgeRoundRectCallout">
            <a:avLst>
              <a:gd name="adj1" fmla="val 50268"/>
              <a:gd name="adj2" fmla="val 1043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Přesvědčení o závažnosti environmentálních problémů – výběr </a:t>
            </a:r>
            <a:r>
              <a:rPr lang="cs-CZ" b="1" dirty="0" err="1"/>
              <a:t>nejedůležitějšího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06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597B30-A348-431D-5377-A9B7D580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0" y="4125478"/>
            <a:ext cx="8908869" cy="23956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AD477C-BF8B-C60B-724B-31ED45115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0" y="336860"/>
            <a:ext cx="8975497" cy="1882069"/>
          </a:xfrm>
          <a:prstGeom prst="rect">
            <a:avLst/>
          </a:prstGeom>
        </p:spPr>
      </p:pic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2D9B0F50-6C03-BE1B-FED3-5E6D713F6028}"/>
              </a:ext>
            </a:extLst>
          </p:cNvPr>
          <p:cNvSpPr/>
          <p:nvPr/>
        </p:nvSpPr>
        <p:spPr>
          <a:xfrm>
            <a:off x="6320971" y="2422220"/>
            <a:ext cx="5210628" cy="894294"/>
          </a:xfrm>
          <a:prstGeom prst="wedgeRoundRectCallout">
            <a:avLst>
              <a:gd name="adj1" fmla="val -56463"/>
              <a:gd name="adj2" fmla="val -914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??? – jak to je, nebo jak to má být?</a:t>
            </a:r>
          </a:p>
          <a:p>
            <a:pPr algn="ctr"/>
            <a:r>
              <a:rPr lang="cs-CZ" b="1" dirty="0"/>
              <a:t>V kontextu otázek na přesvědčení, nicméně může svádět k odpovědi o principu – není jasné…</a:t>
            </a:r>
          </a:p>
        </p:txBody>
      </p:sp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D56A3B77-6715-737D-DEE3-3306D9E8FA36}"/>
              </a:ext>
            </a:extLst>
          </p:cNvPr>
          <p:cNvSpPr/>
          <p:nvPr/>
        </p:nvSpPr>
        <p:spPr>
          <a:xfrm>
            <a:off x="8019142" y="4288970"/>
            <a:ext cx="4034971" cy="1211943"/>
          </a:xfrm>
          <a:prstGeom prst="wedgeRoundRectCallout">
            <a:avLst>
              <a:gd name="adj1" fmla="val -51171"/>
              <a:gd name="adj2" fmla="val 684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Baterie měřící přesvědčení o tom, že přístup k ochraně životního prostředí je stratifikovaný a třídně se liší</a:t>
            </a:r>
          </a:p>
        </p:txBody>
      </p:sp>
    </p:spTree>
    <p:extLst>
      <p:ext uri="{BB962C8B-B14F-4D97-AF65-F5344CB8AC3E}">
        <p14:creationId xmlns:p14="http://schemas.microsoft.com/office/powerpoint/2010/main" val="389420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8EE63FC-EC31-4022-7BA3-40B97F7B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83" y="412501"/>
            <a:ext cx="5905923" cy="577314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E9004E3-2BDB-90D8-C90B-A461622C854F}"/>
              </a:ext>
            </a:extLst>
          </p:cNvPr>
          <p:cNvSpPr txBox="1"/>
          <p:nvPr/>
        </p:nvSpPr>
        <p:spPr>
          <a:xfrm>
            <a:off x="7324164" y="2943251"/>
            <a:ext cx="432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Přesvědčení - jak to je (podle respondenta)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CEB7357-477B-6DF9-1AAF-A01C933E7D1A}"/>
              </a:ext>
            </a:extLst>
          </p:cNvPr>
          <p:cNvSpPr txBox="1"/>
          <p:nvPr/>
        </p:nvSpPr>
        <p:spPr>
          <a:xfrm>
            <a:off x="7324164" y="4837841"/>
            <a:ext cx="417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Normativní aspekt postoje (jak to má být)</a:t>
            </a:r>
          </a:p>
        </p:txBody>
      </p:sp>
      <p:sp>
        <p:nvSpPr>
          <p:cNvPr id="13" name="Pravá složená závorka 12">
            <a:extLst>
              <a:ext uri="{FF2B5EF4-FFF2-40B4-BE49-F238E27FC236}">
                <a16:creationId xmlns:a16="http://schemas.microsoft.com/office/drawing/2014/main" id="{722DEC6B-AB1A-C026-A69B-0B8BC4DFA943}"/>
              </a:ext>
            </a:extLst>
          </p:cNvPr>
          <p:cNvSpPr/>
          <p:nvPr/>
        </p:nvSpPr>
        <p:spPr>
          <a:xfrm>
            <a:off x="6427694" y="2675965"/>
            <a:ext cx="797859" cy="945776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Pravá složená závorka 13">
            <a:extLst>
              <a:ext uri="{FF2B5EF4-FFF2-40B4-BE49-F238E27FC236}">
                <a16:creationId xmlns:a16="http://schemas.microsoft.com/office/drawing/2014/main" id="{BBD38CD0-070A-ED37-4F3D-3D710B29403F}"/>
              </a:ext>
            </a:extLst>
          </p:cNvPr>
          <p:cNvSpPr/>
          <p:nvPr/>
        </p:nvSpPr>
        <p:spPr>
          <a:xfrm>
            <a:off x="6475035" y="4111142"/>
            <a:ext cx="797859" cy="1822730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0FFF5B-FDC9-4E14-3F55-F9633632A90F}"/>
              </a:ext>
            </a:extLst>
          </p:cNvPr>
          <p:cNvSpPr txBox="1"/>
          <p:nvPr/>
        </p:nvSpPr>
        <p:spPr>
          <a:xfrm>
            <a:off x="7634922" y="558800"/>
            <a:ext cx="370114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zde je baterie složena z kombinace otázek, měřících přesvědčení (jak to je) a postoj (jak by to mělo být)</a:t>
            </a:r>
          </a:p>
        </p:txBody>
      </p:sp>
    </p:spTree>
    <p:extLst>
      <p:ext uri="{BB962C8B-B14F-4D97-AF65-F5344CB8AC3E}">
        <p14:creationId xmlns:p14="http://schemas.microsoft.com/office/powerpoint/2010/main" val="286028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55D3D5C-87E0-3250-9018-00F828D4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8" y="83457"/>
            <a:ext cx="5231213" cy="66910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9D24F8-A103-153D-3A26-D6F803A1A8E9}"/>
              </a:ext>
            </a:extLst>
          </p:cNvPr>
          <p:cNvSpPr txBox="1"/>
          <p:nvPr/>
        </p:nvSpPr>
        <p:spPr>
          <a:xfrm>
            <a:off x="6763658" y="1603829"/>
            <a:ext cx="3701142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… a trochu nezvyklý formát</a:t>
            </a:r>
          </a:p>
          <a:p>
            <a:endParaRPr lang="cs-CZ" sz="2400" dirty="0"/>
          </a:p>
          <a:p>
            <a:r>
              <a:rPr lang="cs-CZ" sz="2400" dirty="0"/>
              <a:t>přesvědčení o vlastních politických kompetencích v kombinaci s postoji</a:t>
            </a:r>
          </a:p>
          <a:p>
            <a:endParaRPr lang="cs-CZ" sz="2400" dirty="0"/>
          </a:p>
          <a:p>
            <a:r>
              <a:rPr lang="cs-CZ" sz="2400" dirty="0"/>
              <a:t>zde z dotazníku CHPS pro děti 10 – 17 let.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5C2BDE-04A1-4171-04CE-A2CF0BF58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342" y="5174166"/>
            <a:ext cx="3018971" cy="1074460"/>
          </a:xfrm>
          <a:prstGeom prst="rect">
            <a:avLst/>
          </a:prstGeom>
        </p:spPr>
      </p:pic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41F6E6A9-3101-930F-92B3-EF4FE1DA88B0}"/>
              </a:ext>
            </a:extLst>
          </p:cNvPr>
          <p:cNvSpPr/>
          <p:nvPr/>
        </p:nvSpPr>
        <p:spPr>
          <a:xfrm>
            <a:off x="5697070" y="1796113"/>
            <a:ext cx="797859" cy="3109715"/>
          </a:xfrm>
          <a:prstGeom prst="rightBrac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6337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1675</TotalTime>
  <Words>2581</Words>
  <Application>Microsoft Office PowerPoint</Application>
  <PresentationFormat>Widescreen</PresentationFormat>
  <Paragraphs>280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Aptos Black</vt:lpstr>
      <vt:lpstr>Arial</vt:lpstr>
      <vt:lpstr>Arial Black</vt:lpstr>
      <vt:lpstr>Calibri</vt:lpstr>
      <vt:lpstr>Calibri Light</vt:lpstr>
      <vt:lpstr>Cambria</vt:lpstr>
      <vt:lpstr>Fira Sans</vt:lpstr>
      <vt:lpstr>Georgia</vt:lpstr>
      <vt:lpstr>Inter</vt:lpstr>
      <vt:lpstr>Tahoma</vt:lpstr>
      <vt:lpstr>Wingdings</vt:lpstr>
      <vt:lpstr>Motiv Office</vt:lpstr>
      <vt:lpstr>Image</vt:lpstr>
      <vt:lpstr>PowerPoint Presentation</vt:lpstr>
      <vt:lpstr>UPOZORNĚNÍ NA ZAČÁTEK</vt:lpstr>
      <vt:lpstr>PowerPoint Presentation</vt:lpstr>
      <vt:lpstr>Přesvědčení / beliefs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Otázky na přesvědčení jsou někdy kombinovány s otázkami na faktické znalosti</vt:lpstr>
      <vt:lpstr>PowerPoint Presentation</vt:lpstr>
      <vt:lpstr>Názory</vt:lpstr>
      <vt:lpstr>Postoje/attitudes</vt:lpstr>
      <vt:lpstr>Hodnoty/values</vt:lpstr>
      <vt:lpstr>PowerPoint Presentation</vt:lpstr>
      <vt:lpstr>Charakteristiky postojů:  </vt:lpstr>
      <vt:lpstr>PowerPoint Presentation</vt:lpstr>
      <vt:lpstr>PowerPoint Presentation</vt:lpstr>
      <vt:lpstr>Příklady typů škálování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varianty:</vt:lpstr>
      <vt:lpstr>Další příklady různých otázek na postoje použitých ve výběrových šetřeních</vt:lpstr>
      <vt:lpstr>PowerPoint Presentation</vt:lpstr>
      <vt:lpstr>PowerPoint Presentation</vt:lpstr>
      <vt:lpstr>„Klasická disciplína subjektivních otázek“ měření well-beingu</vt:lpstr>
      <vt:lpstr>PowerPoint Presentation</vt:lpstr>
      <vt:lpstr>PowerPoint Presentation</vt:lpstr>
      <vt:lpstr>PowerPoint Presentation</vt:lpstr>
      <vt:lpstr>PowerPoint Presentation</vt:lpstr>
      <vt:lpstr>Politické orientace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Fučík</dc:creator>
  <cp:lastModifiedBy>Petr Fučík</cp:lastModifiedBy>
  <cp:revision>10</cp:revision>
  <dcterms:created xsi:type="dcterms:W3CDTF">2023-04-30T08:18:52Z</dcterms:created>
  <dcterms:modified xsi:type="dcterms:W3CDTF">2024-05-07T07:49:02Z</dcterms:modified>
</cp:coreProperties>
</file>