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77" r:id="rId6"/>
    <p:sldId id="275" r:id="rId7"/>
    <p:sldId id="280" r:id="rId8"/>
    <p:sldId id="259" r:id="rId9"/>
    <p:sldId id="262" r:id="rId10"/>
    <p:sldId id="281" r:id="rId11"/>
    <p:sldId id="278" r:id="rId12"/>
    <p:sldId id="27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/>
          <a:lstStyle/>
          <a:p>
            <a:r>
              <a:rPr lang="cs-CZ" dirty="0"/>
              <a:t>Moc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0D39C-2570-4955-8ED1-84927CE9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Potlačování odporu (Ch. </a:t>
            </a:r>
            <a:r>
              <a:rPr lang="cs-CZ" dirty="0" err="1"/>
              <a:t>Tilly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493919-B8D3-4CCE-80E1-770953EE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69947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Pokud moc ohrožuje jasně definované zájmy určitých sociálních skupin, proč se jejich členové nebouří?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bouří se, ale skrytě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jsou kompenzováni jinak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skrze sledování jiných hodnot zůstávají identifikováni se systémem, který je vykořisťuje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mystifikace, represe, nedostupnost alternativních ideologických rámců (ovlivnění percepcí, poznání a preferencí ovládaných tak, aby přijali status quo)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účinky síly a setrvačnosti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vysoké náklady na protest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kombinace výše uvedeného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B19F30-7CFE-43A9-930B-A16BAAB5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882" y="156214"/>
            <a:ext cx="3357256" cy="28072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A748A3-D344-4D2A-B7A3-392BFC8F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882" y="3239094"/>
            <a:ext cx="3147177" cy="24294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098CC3F-ABF4-4AFE-BFD0-68FFCFF37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052" y="5012641"/>
            <a:ext cx="1865830" cy="18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B042-9283-47FE-93C0-1A07F0DD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typ konfliktu je zviditelňován/potlačován?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A02A59-117A-49E1-BA69-461604D0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146" y="1825624"/>
            <a:ext cx="3475708" cy="50323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269E7DE-09C6-4935-9816-48CE420D8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50" y="1825625"/>
            <a:ext cx="3508155" cy="45090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59CA442-4F70-44F2-B28F-A999B0B3F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95" y="1825625"/>
            <a:ext cx="356415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3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644B8-8057-4C2F-A0F0-73B52F2C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typ problému není vidět?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A5041E-79A3-4BEB-96C9-04F75819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73" y="1749553"/>
            <a:ext cx="2158149" cy="264762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1B068FE-DCF6-4FB7-88C0-ABE3C06A8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07" y="1867497"/>
            <a:ext cx="2156668" cy="244329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D0B7891-EBF6-422D-949C-A7C5C23E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804" y="1775347"/>
            <a:ext cx="3504949" cy="244774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0D5FC04-01DD-4E63-BDBA-DDDAA6A63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701" y="4541233"/>
            <a:ext cx="2100085" cy="2094257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6FD9FEB-2F5C-496A-885F-D650A9677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207" y="4514074"/>
            <a:ext cx="3610241" cy="21214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7170F54-0453-4BA4-80D3-57E5EE6D3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2424" y="4578910"/>
            <a:ext cx="3504949" cy="20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4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4656-DDB4-43BB-8352-01823089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moc? Tradiční pohled.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60F481-4044-479E-9243-7884FAF59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Schopnost ovlivnit činy, jednání nebo myšlení ostatních</a:t>
            </a:r>
          </a:p>
          <a:p>
            <a:r>
              <a:rPr lang="cs-CZ" dirty="0"/>
              <a:t>Koncept autority (Weber) – legitimní, sociálně certifikovaná moc nad ostatními</a:t>
            </a:r>
          </a:p>
          <a:p>
            <a:r>
              <a:rPr lang="cs-CZ" dirty="0"/>
              <a:t>Weber: tradiční, charismatická nebo racionálně-legální (byrokratická) autorita/panství</a:t>
            </a:r>
          </a:p>
          <a:p>
            <a:r>
              <a:rPr lang="cs-CZ" dirty="0"/>
              <a:t>Moc nemusí být vždy legitimní (násilí, donucení)</a:t>
            </a:r>
          </a:p>
          <a:p>
            <a:r>
              <a:rPr lang="cs-CZ" dirty="0"/>
              <a:t>Moc nemusí být vždy „tvrdá“ (síla, vydírání) - hard vs. soft </a:t>
            </a:r>
            <a:r>
              <a:rPr lang="cs-CZ" dirty="0" err="1"/>
              <a:t>power</a:t>
            </a:r>
            <a:r>
              <a:rPr lang="cs-CZ" dirty="0"/>
              <a:t> – síla vs. hodnoty, normy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37F2F-5EB1-4C1D-AC89-4D99700B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studovat moc?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45D0A-21B8-4BA0-A331-2251BFC7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6"/>
          </a:xfrm>
        </p:spPr>
        <p:txBody>
          <a:bodyPr/>
          <a:lstStyle/>
          <a:p>
            <a:r>
              <a:rPr lang="cs-CZ" dirty="0"/>
              <a:t>Rozhodovací přístup – jednání lidí</a:t>
            </a:r>
          </a:p>
          <a:p>
            <a:r>
              <a:rPr lang="cs-CZ" dirty="0"/>
              <a:t>Reputační přístup</a:t>
            </a:r>
          </a:p>
          <a:p>
            <a:r>
              <a:rPr lang="cs-CZ" dirty="0"/>
              <a:t>Strukturální/relační přístup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B70D1D-8C3B-48BF-8950-6C98A4850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649" y="3563938"/>
            <a:ext cx="7390701" cy="30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4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D5408-4B4B-4C20-90AD-82566B71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moci: kdo rozhoduje?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8B5166-1171-4780-97B3-7BCC0BF8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Obecné vnímání:</a:t>
            </a:r>
          </a:p>
          <a:p>
            <a:r>
              <a:rPr lang="cs-CZ" dirty="0"/>
              <a:t>Pluralistické/politologické pojetí – vyrovnávání zájmů</a:t>
            </a:r>
          </a:p>
          <a:p>
            <a:r>
              <a:rPr lang="cs-CZ" dirty="0"/>
              <a:t>Konec ideologie</a:t>
            </a:r>
          </a:p>
          <a:p>
            <a:r>
              <a:rPr lang="cs-CZ" dirty="0"/>
              <a:t>Hledání technických řešení</a:t>
            </a:r>
          </a:p>
          <a:p>
            <a:r>
              <a:rPr lang="cs-CZ" dirty="0"/>
              <a:t>Institucionální vymezení (např. ústavní pozice, „vláda na čas“)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Ale:</a:t>
            </a:r>
          </a:p>
          <a:p>
            <a:r>
              <a:rPr lang="cs-CZ" dirty="0"/>
              <a:t>Kdo opravdu </a:t>
            </a:r>
            <a:r>
              <a:rPr lang="cs-CZ" u="sng" dirty="0"/>
              <a:t>může rozhodovat</a:t>
            </a:r>
            <a:r>
              <a:rPr lang="cs-CZ" dirty="0"/>
              <a:t>, kdo je součástí politické elity?</a:t>
            </a:r>
          </a:p>
          <a:p>
            <a:r>
              <a:rPr lang="cs-CZ" dirty="0"/>
              <a:t>Čí názory a ideje převládají?</a:t>
            </a:r>
          </a:p>
          <a:p>
            <a:r>
              <a:rPr lang="cs-CZ" dirty="0"/>
              <a:t>Jaké zájmy jsou realizovány?</a:t>
            </a:r>
          </a:p>
          <a:p>
            <a:r>
              <a:rPr lang="cs-CZ" dirty="0"/>
              <a:t>Jaké jsou neinstitucionální formy této realizace? (varování, ponižování, hrozby, násilí)</a:t>
            </a:r>
          </a:p>
        </p:txBody>
      </p:sp>
    </p:spTree>
    <p:extLst>
      <p:ext uri="{BB962C8B-B14F-4D97-AF65-F5344CB8AC3E}">
        <p14:creationId xmlns:p14="http://schemas.microsoft.com/office/powerpoint/2010/main" val="164328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F61D3-1FD5-442E-8239-9EA1BD93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rozhoduje?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71C5ABC-038B-4AF8-9411-DB6B75068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6701" y="1913165"/>
            <a:ext cx="3067254" cy="4351338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B014404-6BB5-478F-94BF-33BA7B85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3165"/>
            <a:ext cx="3267098" cy="39968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F596EC-1424-452F-BB29-9CD000D68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471" y="1913165"/>
            <a:ext cx="3493057" cy="41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4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9500-2A13-41A4-8175-B701AD22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Strukturální přístup: </a:t>
            </a:r>
            <a:r>
              <a:rPr lang="cs-CZ" dirty="0" err="1"/>
              <a:t>Medicejové</a:t>
            </a:r>
            <a:r>
              <a:rPr lang="cs-CZ" dirty="0"/>
              <a:t> (</a:t>
            </a:r>
            <a:r>
              <a:rPr lang="en-US" dirty="0"/>
              <a:t>Padgett, Ansel</a:t>
            </a:r>
            <a:r>
              <a:rPr lang="cs-CZ" dirty="0"/>
              <a:t> </a:t>
            </a:r>
            <a:r>
              <a:rPr lang="en-US" dirty="0"/>
              <a:t>1993</a:t>
            </a:r>
            <a:r>
              <a:rPr lang="cs-CZ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93D57A-7FEB-4A90-9B14-6B1ECF72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00" y="2090301"/>
            <a:ext cx="3244610" cy="405210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C5CDD94-02F1-44EA-BEE7-3007350AA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58" y="2090301"/>
            <a:ext cx="3328101" cy="39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9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586FF-3813-4A0B-A31E-A51E691B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Strukturální přístup: Brněnské </a:t>
            </a:r>
            <a:r>
              <a:rPr lang="cs-CZ" dirty="0" err="1"/>
              <a:t>interlocking</a:t>
            </a:r>
            <a:r>
              <a:rPr lang="cs-CZ" dirty="0"/>
              <a:t> </a:t>
            </a:r>
            <a:r>
              <a:rPr lang="cs-CZ" dirty="0" err="1"/>
              <a:t>directorates</a:t>
            </a:r>
            <a:r>
              <a:rPr lang="cs-CZ" dirty="0"/>
              <a:t> (D. Křída, 2022)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9588AD-D08F-4DAD-A4CD-C799003C1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35" y="1992705"/>
            <a:ext cx="7195930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8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112A7-27CA-48ED-AD5C-10925D90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moci: kdo nerozhoduje ač má kapacitu?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6D7B54-6DF7-405C-BA93-AE7EAB1A0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méně viditelné aspekty moci</a:t>
            </a:r>
          </a:p>
          <a:p>
            <a:r>
              <a:rPr lang="cs-CZ" u="sng" dirty="0"/>
              <a:t>nerozhodování</a:t>
            </a:r>
            <a:r>
              <a:rPr lang="cs-CZ" dirty="0"/>
              <a:t>: nastavení </a:t>
            </a:r>
            <a:r>
              <a:rPr lang="cs-CZ" u="sng" dirty="0"/>
              <a:t>agendy</a:t>
            </a:r>
            <a:r>
              <a:rPr lang="cs-CZ" dirty="0"/>
              <a:t> pro rozhodování, zúžení témat diskuse, skrze ovlivnění hodnot, rituálů, myšlenek, procedur (ne-artikulace latentního konfliktu) (</a:t>
            </a:r>
            <a:r>
              <a:rPr lang="cs-CZ" dirty="0" err="1"/>
              <a:t>Bachrach</a:t>
            </a:r>
            <a:r>
              <a:rPr lang="cs-CZ" dirty="0"/>
              <a:t>, </a:t>
            </a:r>
            <a:r>
              <a:rPr lang="cs-CZ" dirty="0" err="1"/>
              <a:t>Baratz</a:t>
            </a:r>
            <a:r>
              <a:rPr lang="cs-CZ" dirty="0"/>
              <a:t>)</a:t>
            </a:r>
          </a:p>
          <a:p>
            <a:r>
              <a:rPr lang="cs-CZ" i="1" dirty="0" err="1"/>
              <a:t>mobilization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bias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Schattschneider</a:t>
            </a:r>
            <a:r>
              <a:rPr lang="cs-CZ" dirty="0"/>
              <a:t>) – využívání některého typu konfliktu, potlačování jiného</a:t>
            </a:r>
          </a:p>
          <a:p>
            <a:r>
              <a:rPr lang="cs-CZ" dirty="0"/>
              <a:t>moc není pouze donucení a autorita, ale také vliv a manipulace</a:t>
            </a:r>
          </a:p>
          <a:p>
            <a:r>
              <a:rPr lang="cs-CZ" dirty="0"/>
              <a:t>lze pozorovat během otevřeného konfliktu zájmů mezi těmi, co rozhodují a těmi, jejichž téma je z konfliktu vyřazeno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96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DB111-0310-4647-8E92-EF331B42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Dimenze moci: jak se moc prosazuje ideologicky?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D77AD8-7EF7-4752-9E8F-D97B7293F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Ovlivňování vnímání, poznávání a preferencí lidí tak, že akceptují svoji roli ve stávajícím řádu věcí</a:t>
            </a:r>
          </a:p>
          <a:p>
            <a:r>
              <a:rPr lang="cs-CZ" dirty="0"/>
              <a:t>Koncept dominance/hegemonie (</a:t>
            </a:r>
            <a:r>
              <a:rPr lang="cs-CZ" dirty="0" err="1"/>
              <a:t>Gramsci</a:t>
            </a:r>
            <a:r>
              <a:rPr lang="cs-CZ" dirty="0"/>
              <a:t>)</a:t>
            </a:r>
          </a:p>
          <a:p>
            <a:r>
              <a:rPr lang="cs-CZ" dirty="0"/>
              <a:t>Zvnitřnění omezení – přání a myšlenky pak jsou v souladu se systémem dominance</a:t>
            </a:r>
          </a:p>
          <a:p>
            <a:r>
              <a:rPr lang="cs-CZ" dirty="0"/>
              <a:t>Skrze „pokřivení úsudku“ se lidé identifikují s nastavením, které nepodporuje jejich zájmy (a můžou k němu získat i pozitivní přístup)</a:t>
            </a:r>
          </a:p>
          <a:p>
            <a:r>
              <a:rPr lang="cs-CZ" dirty="0"/>
              <a:t>Vs. </a:t>
            </a:r>
            <a:r>
              <a:rPr lang="cs-CZ" dirty="0" err="1"/>
              <a:t>Foucault</a:t>
            </a:r>
            <a:r>
              <a:rPr lang="cs-CZ" dirty="0"/>
              <a:t> – nic jako „zájmy“ neexistuje, vše je předmětem mocenských vztahů</a:t>
            </a:r>
          </a:p>
        </p:txBody>
      </p:sp>
    </p:spTree>
    <p:extLst>
      <p:ext uri="{BB962C8B-B14F-4D97-AF65-F5344CB8AC3E}">
        <p14:creationId xmlns:p14="http://schemas.microsoft.com/office/powerpoint/2010/main" val="9999112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463</Words>
  <Application>Microsoft Office PowerPoint</Application>
  <PresentationFormat>Širokoúhlá obrazovka</PresentationFormat>
  <Paragraphs>50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Moc</vt:lpstr>
      <vt:lpstr>Co je to moc? Tradiční pohled.</vt:lpstr>
      <vt:lpstr>Jak studovat moc?</vt:lpstr>
      <vt:lpstr>Dimenze moci: kdo rozhoduje?</vt:lpstr>
      <vt:lpstr>Kdo rozhoduje?</vt:lpstr>
      <vt:lpstr>Strukturální přístup: Medicejové (Padgett, Ansel 1993)</vt:lpstr>
      <vt:lpstr>Strukturální přístup: Brněnské interlocking directorates (D. Křída, 2022)</vt:lpstr>
      <vt:lpstr>Dimenze moci: kdo nerozhoduje ač má kapacitu?</vt:lpstr>
      <vt:lpstr>Dimenze moci: jak se moc prosazuje ideologicky?</vt:lpstr>
      <vt:lpstr>Potlačování odporu (Ch. Tilly)</vt:lpstr>
      <vt:lpstr>Jaký typ konfliktu je zviditelňován/potlačován?</vt:lpstr>
      <vt:lpstr>Jaký typ problému není vidět?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134</cp:revision>
  <dcterms:created xsi:type="dcterms:W3CDTF">2020-03-08T22:43:29Z</dcterms:created>
  <dcterms:modified xsi:type="dcterms:W3CDTF">2024-02-26T10:57:34Z</dcterms:modified>
</cp:coreProperties>
</file>