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8" r:id="rId4"/>
    <p:sldId id="259" r:id="rId5"/>
    <p:sldId id="270" r:id="rId6"/>
    <p:sldId id="278" r:id="rId7"/>
    <p:sldId id="265" r:id="rId8"/>
    <p:sldId id="269" r:id="rId9"/>
    <p:sldId id="257" r:id="rId10"/>
    <p:sldId id="258" r:id="rId11"/>
    <p:sldId id="263" r:id="rId12"/>
    <p:sldId id="272" r:id="rId13"/>
    <p:sldId id="264" r:id="rId14"/>
    <p:sldId id="27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62D5B-9950-4260-ABED-D89400B30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134CC9-FD50-4457-8364-AB4EE2371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7DE83E-814A-4AD5-9533-3EB01F6A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D6DCB7-8AB2-45C4-99F6-9DACC2CF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C3C0B3-BD89-4308-A470-EA914A97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9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1DE3C-BCEC-4C83-BA40-747F1EFE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FB52B4E-9562-44CD-A73E-4EF450ABA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0E74C5-2F94-4910-919E-60EE890D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4A11C5-A80B-4D2F-ACD6-B4A08389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FDCFA5-EF98-411E-A22F-3F188A0C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40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A15DF5E-5AFF-407B-A741-9E3EC1CFE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210CED-93F3-4447-81E5-FB4916F76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7F1777-A44B-4663-B777-EBB6FB4EA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7DDE98-BF43-48A1-A657-C1F92CBF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D01DF3-E3C5-4798-8BE8-5FBEB44E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2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FF8B4D-AAEF-468E-AE48-AC1699D3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F8FE79-CC14-4489-8F95-A49BD2641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71A7FD-6349-4CBE-BFEF-6EBAD73F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44D212-D1C1-4932-BF22-9FC7F8F7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0C9539-AC14-4AF9-B6B8-2A8D2FE0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18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C5052-BA56-4DD0-9593-1856D0B0A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0B5139E-846E-4219-B99C-627CE6052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717913-AC13-443F-86A8-5B4CE3C9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AB1689-7DBC-4AEF-8B8A-170B7C30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B5B550-9BF6-4DF3-8930-A71990D0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2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ACC28-BACD-48AD-B8B5-D4A21C4A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D9EDD2-D6CB-417B-AC19-357AFC3AD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A550C76-C23C-4577-A0B5-282AECE30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01466E-CA6C-434C-B615-34EF9CA86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E8DCC4-4F69-4CDC-892E-C7AF1D51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9D4E60-27D3-4FFF-8A90-BFD1C065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2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1160A-56F3-48CD-BC99-A7980F0A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6B8B61-D6FC-43FD-8F09-37273F01D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58E3ED6-42F5-4EC4-9BBD-60961BE81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D45C537-EC79-448F-8242-842C065E1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37BB875-0EB4-49E7-9428-CC15A36B8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EE0B87-90D6-4B3C-9A85-5EAB65EA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793298-D130-4BDD-81F6-DD95108E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2691001-00DE-4A22-AEAF-E962D51D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82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676E48-428D-434B-BEDA-2A8CC150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CE1F09-606C-4AE5-B77E-7A3A15B7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4D3B29-429A-4E97-94E8-B231590F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19DF22-3BA3-4C5A-836D-D174416C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12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CC23401-DD90-495C-82BE-F4214070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E15E648-57E4-44D6-882E-2DA0D652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BC1136-1DD4-4F60-93C0-E31B09D5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7DF3A-B90F-4726-831F-DFC159E68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A762DB-B57B-420A-A7BD-0853734F3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EF7C99-0C31-43E6-A440-88D27FB77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23F18D-24D4-4020-87A8-B4127BBFE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C4AC2F-03D9-4246-897B-6D0D1DFC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2C5E7E-2104-4ECD-BD4D-B76770EA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88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CD088-22A9-4231-A355-ECC019C6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9111D35-00D4-4CE8-9F95-DC7BB8726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BE94620-39B1-4628-813C-7C1CAE916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56EA6C-B6CB-4B8F-B6E0-22E4C827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7A12D5-46D5-4C6D-963D-34ACF7EB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5C6891-7603-4BC9-8139-EE9D49D0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3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E8D9FCC-116B-4238-AE27-BEBE45D7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EC924A-1845-44A2-A5B4-B28B739FF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8E5F62-5D9A-46FE-A704-F65542C90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6D6C-8E1A-419F-B3E9-C78BF0F09EA3}" type="datetimeFigureOut">
              <a:rPr lang="cs-CZ" smtClean="0"/>
              <a:t>04.03.2024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EBA978-E2DD-424B-A498-BB8A6EE86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DCCA9F-B93F-4B48-86D3-706138E3F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8AA32-428B-43F3-8EF7-9909A1356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62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eznamzpravy.cz/clanek/domaci-kauzy-kauza-vydirani-v-ikem-obvineny-namestek-hledal-pomoc-u-kretinskeho-241194" TargetMode="Externa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litesresearch.com/cs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59016-C6E3-4AEE-B2D6-BA53C3F6A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539356"/>
          </a:xfrm>
        </p:spPr>
        <p:txBody>
          <a:bodyPr/>
          <a:lstStyle/>
          <a:p>
            <a:r>
              <a:rPr lang="cs-CZ"/>
              <a:t>Elita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9966D40-45DF-4EA2-9055-B5644C6C3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508568"/>
          </a:xfrm>
        </p:spPr>
        <p:txBody>
          <a:bodyPr/>
          <a:lstStyle/>
          <a:p>
            <a:r>
              <a:rPr lang="cs-CZ" dirty="0"/>
              <a:t>SOCb2021 Politická sociologie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475514-0E94-4D73-AFA9-7A49DED9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06" y="3208003"/>
            <a:ext cx="4671588" cy="310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1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2B08E-0F39-4B23-B1E4-BA734BFB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Ecole</a:t>
            </a:r>
            <a:r>
              <a:rPr lang="cs-CZ" dirty="0"/>
              <a:t> </a:t>
            </a:r>
            <a:r>
              <a:rPr lang="cs-CZ" dirty="0" err="1"/>
              <a:t>Nationale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d'Administration</a:t>
            </a:r>
            <a:r>
              <a:rPr lang="cs-CZ" dirty="0"/>
              <a:t> (ENA)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ABAFA0-F588-49A3-BB2F-20CDD8E20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3" y="3025706"/>
            <a:ext cx="7172280" cy="34671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4EB740-ABC6-4957-8FF4-AEAF49E8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01" y="13441"/>
            <a:ext cx="2017061" cy="68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9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BA2C3-1223-4CEB-8FC1-618E49CA5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Nenápadný půvab aristokracie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636E621-621D-4D85-A122-41AEBEDF0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" y="2172384"/>
            <a:ext cx="2480171" cy="3731919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2149F1E-5067-4D23-A354-F53729DD4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82" y="2172383"/>
            <a:ext cx="4063456" cy="341718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23A330A-05B1-4FE9-A4CA-4394B7F88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58" y="2172383"/>
            <a:ext cx="5176569" cy="291134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4B288B8-2922-4D40-AFA4-29C56CBADEC8}"/>
              </a:ext>
            </a:extLst>
          </p:cNvPr>
          <p:cNvSpPr txBox="1"/>
          <p:nvPr/>
        </p:nvSpPr>
        <p:spPr>
          <a:xfrm>
            <a:off x="1869376" y="6201333"/>
            <a:ext cx="10020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Pohřeb Otto von </a:t>
            </a:r>
            <a:r>
              <a:rPr lang="cs-CZ" dirty="0" err="1"/>
              <a:t>Habsburga</a:t>
            </a:r>
            <a:r>
              <a:rPr lang="cs-CZ" dirty="0"/>
              <a:t> 2011, belgické královny 2014, britské královny 2022</a:t>
            </a:r>
          </a:p>
        </p:txBody>
      </p:sp>
    </p:spTree>
    <p:extLst>
      <p:ext uri="{BB962C8B-B14F-4D97-AF65-F5344CB8AC3E}">
        <p14:creationId xmlns:p14="http://schemas.microsoft.com/office/powerpoint/2010/main" val="1050527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7D768-AC3E-4168-9C86-CA6860E6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Aristokracie a peníze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4800A4-19C5-4C8E-9AD8-005EE505D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5" y="1690688"/>
            <a:ext cx="4251345" cy="26148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D65913-E514-4F15-B6A4-B5693EE9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473" y="4395960"/>
            <a:ext cx="3279422" cy="24702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714C07-917A-4874-A0B9-5F0BB1D61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946" y="1621726"/>
            <a:ext cx="2566108" cy="25524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7186C4-D151-480B-A66D-AC0B68840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4847"/>
            <a:ext cx="3762383" cy="24702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B25B92-16F5-49C8-B68C-C321B6B6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646" y="1586441"/>
            <a:ext cx="4918354" cy="51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6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3DAE0-B180-4D11-BCDE-A1579B1A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elity?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A8DF32-F6DB-48F3-A502-E3C3ECD0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2" y="1678860"/>
            <a:ext cx="3281133" cy="50523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CB424C0-6946-4ED4-92FB-AB972B76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D21D3B8-8AFA-4AAA-BE22-CCFF67207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76" y="136102"/>
            <a:ext cx="3674153" cy="255583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9081768-2A68-4676-9D23-FA2ADBF08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3" y="3004709"/>
            <a:ext cx="2516158" cy="14163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99938B6-FF28-43E5-B5AC-65144B883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4402" y="106640"/>
            <a:ext cx="3433008" cy="22332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AC7489-BB1E-412A-B7DD-57AB82D7A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894" y="2806022"/>
            <a:ext cx="2470653" cy="34242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60E4268-DBAE-4518-A763-72AA02E23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7141" y="2863053"/>
            <a:ext cx="2266605" cy="342423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F33643E-A71C-4BD7-AD04-F62299D374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27" y="4763299"/>
            <a:ext cx="2486266" cy="17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9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4774C-2335-4988-8594-76675C54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Pomocná elita v Česku?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567771-A6D1-469D-BFEB-D6E93FC4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62357"/>
            <a:ext cx="4110605" cy="37352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26158B-7FB8-42D7-B772-4D107715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626" y="2273417"/>
            <a:ext cx="4045716" cy="33242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C2834D6-F37B-4414-87D7-A68B37E92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606" y="1862357"/>
            <a:ext cx="4201317" cy="37352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869C190-C58C-42EF-815D-4C6C6BA87024}"/>
              </a:ext>
            </a:extLst>
          </p:cNvPr>
          <p:cNvSpPr txBox="1"/>
          <p:nvPr/>
        </p:nvSpPr>
        <p:spPr>
          <a:xfrm>
            <a:off x="1306462" y="5934670"/>
            <a:ext cx="9579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https://www.seznamzpravy.cz/clanek/domaci-kauzy-kauza-vydirani-v-ikem-obvineny-namestek-hledal-pomoc-u-kretinskeho-241194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19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AC5FA-B1A2-44EB-8B38-BEE756A9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elity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71C1C8-E693-453E-A760-B471FC7E8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69802"/>
          </a:xfrm>
        </p:spPr>
        <p:txBody>
          <a:bodyPr/>
          <a:lstStyle/>
          <a:p>
            <a:r>
              <a:rPr lang="cs-CZ" dirty="0"/>
              <a:t>Diskrétní vs. Pomocná elita</a:t>
            </a:r>
          </a:p>
          <a:p>
            <a:r>
              <a:rPr lang="cs-CZ" dirty="0"/>
              <a:t>Diskrétní elita: ekonomický, symbolický, kulturní, sociální kapitál</a:t>
            </a:r>
          </a:p>
          <a:p>
            <a:r>
              <a:rPr lang="cs-CZ" dirty="0"/>
              <a:t>Pomocná elita: hlavně ekonomický kapitál, závislost na příjmech v ekonomické, politické a mediální oblasti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70662C-853D-4B95-B5D9-A10B0BFF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54" y="3681690"/>
            <a:ext cx="3684494" cy="29729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1C618C-1585-4631-90F8-E95810096BEE}"/>
              </a:ext>
            </a:extLst>
          </p:cNvPr>
          <p:cNvSpPr txBox="1"/>
          <p:nvPr/>
        </p:nvSpPr>
        <p:spPr>
          <a:xfrm>
            <a:off x="914400" y="49834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https://elitesresearch.com/cs/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639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F3CD1-788B-43A0-84DC-FEFBCAAE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Mocenská elita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D304998-C123-4399-A396-BA1492FE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31" y="1690688"/>
            <a:ext cx="6233469" cy="42290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0CF7B75-E118-424E-AD45-EC4A94F3E2D6}"/>
              </a:ext>
            </a:extLst>
          </p:cNvPr>
          <p:cNvSpPr txBox="1"/>
          <p:nvPr/>
        </p:nvSpPr>
        <p:spPr>
          <a:xfrm>
            <a:off x="838200" y="2399142"/>
            <a:ext cx="38512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Mocenská vs. Politická elita</a:t>
            </a:r>
          </a:p>
          <a:p>
            <a:pPr marL="285750" indent="-285750">
              <a:buFontTx/>
              <a:buChar char="-"/>
            </a:pPr>
            <a:r>
              <a:rPr lang="cs-CZ" dirty="0"/>
              <a:t>Správní elita?</a:t>
            </a:r>
          </a:p>
          <a:p>
            <a:pPr marL="285750" indent="-285750">
              <a:buFontTx/>
              <a:buChar char="-"/>
            </a:pPr>
            <a:r>
              <a:rPr lang="cs-CZ" dirty="0"/>
              <a:t>Formální vs. Neformální pravidla přístupu</a:t>
            </a:r>
          </a:p>
          <a:p>
            <a:pPr marL="285750" indent="-285750">
              <a:buFontTx/>
              <a:buChar char="-"/>
            </a:pPr>
            <a:r>
              <a:rPr lang="cs-CZ" dirty="0"/>
              <a:t>Otevřenost vs. Uzavřenost přístupu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91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97EBB-0F42-455A-B3B8-E739C8C6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Elita a její instituce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15F65D-6565-49DB-A58D-C0D27C87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29795"/>
            <a:ext cx="4464423" cy="38974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08940E-497D-4519-8725-51D1E1183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53" y="1690686"/>
            <a:ext cx="1595789" cy="23936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704E8A-7D11-42FA-A776-4121429BD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83" y="1690686"/>
            <a:ext cx="1666003" cy="23936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6B624DC-D622-4AB5-8712-B3B386ED7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88" y="4238332"/>
            <a:ext cx="1595788" cy="238890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10BBB9-B24B-43A6-A9DE-B06F8D587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17" y="4238332"/>
            <a:ext cx="1592602" cy="238890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8657DAA-770E-4CAD-A554-03223B2B791C}"/>
              </a:ext>
            </a:extLst>
          </p:cNvPr>
          <p:cNvSpPr txBox="1"/>
          <p:nvPr/>
        </p:nvSpPr>
        <p:spPr>
          <a:xfrm>
            <a:off x="838200" y="1404232"/>
            <a:ext cx="431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Bilderberg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Group,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Trilateral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Commission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Council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Foreign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Relations,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World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Economic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Forum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Chatham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House,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Aspen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Institute,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Atlantic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</a:rPr>
              <a:t>Council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651F518-D26B-451B-A25F-3AE5DB51B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7" y="2729795"/>
            <a:ext cx="1921040" cy="31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F34A41-45F8-4CF7-B07E-86CED853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elita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C88E096-A406-4CE3-BD50-1A8F69CB2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02591"/>
            <a:ext cx="4788186" cy="349138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6DCF9A6-BC54-4094-9606-1DFB98B5A2FE}"/>
              </a:ext>
            </a:extLst>
          </p:cNvPr>
          <p:cNvSpPr txBox="1"/>
          <p:nvPr/>
        </p:nvSpPr>
        <p:spPr>
          <a:xfrm>
            <a:off x="838200" y="1404232"/>
            <a:ext cx="431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Příjmové vs. majetkové nerovnosti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Ekonomická elita –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založená na vlastnictví a dědictví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Pomocná elita – příjmové nerovnosti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130FE53-4D18-4979-BE9C-A3BBC030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02933"/>
            <a:ext cx="4725798" cy="23550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D69CC5E-C6AB-43FA-8F16-43AA62E3C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232"/>
            <a:ext cx="5538132" cy="279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1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59751-38B1-4232-B301-C9BE920A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Empiricky ověřitelný vliv ekonomické elity?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657A08-06A7-4224-A7BD-1DE1A524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807" y="1463348"/>
            <a:ext cx="8720310" cy="4210275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451ADB-5C65-4BDB-B236-FE61B207C7BF}"/>
              </a:ext>
            </a:extLst>
          </p:cNvPr>
          <p:cNvSpPr txBox="1"/>
          <p:nvPr/>
        </p:nvSpPr>
        <p:spPr>
          <a:xfrm>
            <a:off x="943807" y="5741011"/>
            <a:ext cx="87203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Gilens</a:t>
            </a:r>
            <a:r>
              <a:rPr lang="en-US" dirty="0"/>
              <a:t>, M., &amp; Page, B. (2014). Testing Theories of American Politics: Elites, Interest Groups, and Average Citizens. </a:t>
            </a:r>
            <a:r>
              <a:rPr lang="en-US" i="1" dirty="0"/>
              <a:t>Perspectives on Politics,</a:t>
            </a:r>
            <a:r>
              <a:rPr lang="en-US" dirty="0"/>
              <a:t> </a:t>
            </a:r>
            <a:r>
              <a:rPr lang="en-US" i="1" dirty="0"/>
              <a:t>12</a:t>
            </a:r>
            <a:r>
              <a:rPr lang="en-US" dirty="0"/>
              <a:t>(3), 564-581. doi:10.1017/S1537592714001595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594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77CAD-749A-4D88-B1CC-DC26BE8B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Ekonomická/politická elita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5B858B1-27AF-4803-9576-7C181498A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01" y="1690688"/>
            <a:ext cx="8856198" cy="5167312"/>
          </a:xfrm>
        </p:spPr>
      </p:pic>
    </p:spTree>
    <p:extLst>
      <p:ext uri="{BB962C8B-B14F-4D97-AF65-F5344CB8AC3E}">
        <p14:creationId xmlns:p14="http://schemas.microsoft.com/office/powerpoint/2010/main" val="4183198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1BD38-83B6-4006-B785-346ACAA0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Bourdieu</a:t>
            </a:r>
            <a:r>
              <a:rPr lang="cs-CZ" dirty="0"/>
              <a:t>: kulturní/ekonomický kapitál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D24A5E-3245-4BCA-8234-093256C0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706" y="1719023"/>
            <a:ext cx="3966587" cy="51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EE278EB-3603-4619-9D98-9E5D50DC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61"/>
            <a:ext cx="7848040" cy="66526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C76E5AC-E7BA-4D35-BB06-7A849C9D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09" y="1119929"/>
            <a:ext cx="4365601" cy="307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763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217</Words>
  <Application>Microsoft Office PowerPoint</Application>
  <PresentationFormat>Širokoúhlá obrazovka</PresentationFormat>
  <Paragraphs>29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Elita</vt:lpstr>
      <vt:lpstr>Struktura elity</vt:lpstr>
      <vt:lpstr>Mocenská elita</vt:lpstr>
      <vt:lpstr>Elita a její instituce</vt:lpstr>
      <vt:lpstr>Ekonomická elita</vt:lpstr>
      <vt:lpstr>Empiricky ověřitelný vliv ekonomické elity?</vt:lpstr>
      <vt:lpstr>Ekonomická/politická elita</vt:lpstr>
      <vt:lpstr>Bourdieu: kulturní/ekonomický kapitál</vt:lpstr>
      <vt:lpstr>Prezentace aplikace PowerPoint</vt:lpstr>
      <vt:lpstr>Ecole Nationale  d'Administration (ENA)</vt:lpstr>
      <vt:lpstr>Nenápadný půvab aristokracie</vt:lpstr>
      <vt:lpstr>Aristokracie a peníze</vt:lpstr>
      <vt:lpstr>České elity?</vt:lpstr>
      <vt:lpstr>Pomocná elita v Česku?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Navrátil</dc:creator>
  <cp:lastModifiedBy>Jiří Navrátil</cp:lastModifiedBy>
  <cp:revision>79</cp:revision>
  <dcterms:created xsi:type="dcterms:W3CDTF">2020-03-08T22:43:29Z</dcterms:created>
  <dcterms:modified xsi:type="dcterms:W3CDTF">2024-03-04T10:52:50Z</dcterms:modified>
</cp:coreProperties>
</file>