
<file path=[Content_Types].xml><?xml version="1.0" encoding="utf-8"?>
<Types xmlns="http://schemas.openxmlformats.org/package/2006/content-types"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7" r:id="rId3"/>
    <p:sldId id="274" r:id="rId4"/>
    <p:sldId id="275" r:id="rId5"/>
    <p:sldId id="276" r:id="rId6"/>
    <p:sldId id="280" r:id="rId7"/>
    <p:sldId id="281" r:id="rId8"/>
    <p:sldId id="278" r:id="rId9"/>
    <p:sldId id="279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462D5B-9950-4260-ABED-D89400B301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9134CC9-FD50-4457-8364-AB4EE23715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57DE83E-814A-4AD5-9533-3EB01F6AB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D6DCB7-8AB2-45C4-99F6-9DACC2CF0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4C3C0B3-BD89-4308-A470-EA914A97A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994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61DE3C-BCEC-4C83-BA40-747F1EFEB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FB52B4E-9562-44CD-A73E-4EF450ABA7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A0E74C5-2F94-4910-919E-60EE890DE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44A11C5-A80B-4D2F-ACD6-B4A08389A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9FDCFA5-EF98-411E-A22F-3F188A0CB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4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7A15DF5E-5AFF-407B-A741-9E3EC1CFEA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D6210CED-93F3-4447-81E5-FB4916F76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7F1777-A44B-4663-B777-EBB6FB4EA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7DDE98-BF43-48A1-A657-C1F92CBF4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D01DF3-E3C5-4798-8BE8-5FBEB44EF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2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F8B4D-AAEF-468E-AE48-AC1699D3C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FF8FE79-CC14-4489-8F95-A49BD26416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F71A7FD-6349-4CBE-BFEF-6EBAD73F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D44D212-D1C1-4932-BF22-9FC7F8F70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20C9539-AC14-4AF9-B6B8-2A8D2FE02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4180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DC5052-BA56-4DD0-9593-1856D0B0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0B5139E-846E-4219-B99C-627CE60525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D717913-AC13-443F-86A8-5B4CE3C9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3AB1689-7DBC-4AEF-8B8A-170B7C30B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DB5B550-9BF6-4DF3-8930-A71990D0E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37425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DACC28-BACD-48AD-B8B5-D4A21C4A4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0D9EDD2-D6CB-417B-AC19-357AFC3AD3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A550C76-C23C-4577-A0B5-282AECE3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601466E-CA6C-434C-B615-34EF9CA86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9E8DCC4-4F69-4CDC-892E-C7AF1D515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E9D4E60-27D3-4FFF-8A90-BFD1C0657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9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21160A-56F3-48CD-BC99-A7980F0A4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16B8B61-D6FC-43FD-8F09-37273F01D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58E3ED6-42F5-4EC4-9BBD-60961BE818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D45C537-EC79-448F-8242-842C065E1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D37BB875-0EB4-49E7-9428-CC15A36B8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1EE0B87-90D6-4B3C-9A85-5EAB65EA4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A793298-D130-4BDD-81F6-DD95108E9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42691001-00DE-4A22-AEAF-E962D51DB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8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676E48-428D-434B-BEDA-2A8CC15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FCE1F09-606C-4AE5-B77E-7A3A15B71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F4D3B29-429A-4E97-94E8-B231590F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19DF22-3BA3-4C5A-836D-D174416C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12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CCC23401-DD90-495C-82BE-F42140705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E15E648-57E4-44D6-882E-2DA0D6526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BC1136-1DD4-4F60-93C0-E31B09D5B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91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07DF3A-B90F-4726-831F-DFC159E68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EA762DB-B57B-420A-A7BD-0853734F3C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AEF7C99-0C31-43E6-A440-88D27FB774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23F18D-24D4-4020-87A8-B4127BBF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EC4AC2F-03D9-4246-897B-6D0D1DFC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12C5E7E-2104-4ECD-BD4D-B76770EA2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288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7CD088-22A9-4231-A355-ECC019C68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9111D35-00D4-4CE8-9F95-DC7BB87266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BE94620-39B1-4628-813C-7C1CAE916D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A56EA6C-B6CB-4B8F-B6E0-22E4C827AA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7A12D5-46D5-4C6D-963D-34ACF7EB5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45C6891-7603-4BC9-8139-EE9D49D09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7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E8D9FCC-116B-4238-AE27-BEBE45D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3EC924A-1845-44A2-A5B4-B28B739FF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8E5F62-5D9A-46FE-A704-F65542C90F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E6D6C-8E1A-419F-B3E9-C78BF0F09EA3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6EBA978-E2DD-424B-A498-BB8A6EE86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DCCA9F-B93F-4B48-86D3-706138E3F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8AA32-428B-43F3-8EF7-9909A1356D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462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fif"/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BF59016-C6E3-4AEE-B2D6-BA53C3F6A3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1539356"/>
          </a:xfrm>
        </p:spPr>
        <p:txBody>
          <a:bodyPr/>
          <a:lstStyle/>
          <a:p>
            <a:r>
              <a:rPr lang="cs-CZ" dirty="0"/>
              <a:t>Stát a režim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66D40-45DF-4EA2-9055-B5644C6C35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22363"/>
            <a:ext cx="9144000" cy="508568"/>
          </a:xfrm>
        </p:spPr>
        <p:txBody>
          <a:bodyPr/>
          <a:lstStyle/>
          <a:p>
            <a:r>
              <a:rPr lang="cs-CZ" dirty="0"/>
              <a:t>SOCb2021 Politická sociologie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2475514-0E94-4D73-AFA9-7A49DED96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06" y="3208003"/>
            <a:ext cx="4671588" cy="310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619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85F3C31-87F9-4E3F-9546-2184076D0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0731" y="874643"/>
            <a:ext cx="4452730" cy="212697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F016F2D8-E0F0-429A-822C-CD8C0F9F4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0731" y="2932609"/>
            <a:ext cx="4412974" cy="30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87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6BE860-AFF9-4F18-A304-84DA6DF3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státu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E4EBBD-5DCD-4BD5-9331-A1CDA791A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6888061" cy="4351338"/>
          </a:xfrm>
        </p:spPr>
        <p:txBody>
          <a:bodyPr/>
          <a:lstStyle/>
          <a:p>
            <a:r>
              <a:rPr lang="cs-CZ" dirty="0"/>
              <a:t>Od 17. století hlavní typ politické organizace – zpočátku v mezinárodní politice (Vestfálský mír)</a:t>
            </a:r>
          </a:p>
          <a:p>
            <a:r>
              <a:rPr lang="cs-CZ" dirty="0"/>
              <a:t>Osvícenství – zdůvodňování legitimity nadvlády státu (celku, národa) nad jednotlivcem</a:t>
            </a:r>
          </a:p>
          <a:p>
            <a:r>
              <a:rPr lang="cs-CZ" dirty="0"/>
              <a:t>Teorie společenské smlouvy (Hobbes, Locke, Rousseau, </a:t>
            </a:r>
            <a:r>
              <a:rPr lang="cs-CZ" dirty="0" err="1"/>
              <a:t>Rawls</a:t>
            </a:r>
            <a:r>
              <a:rPr lang="cs-CZ" dirty="0"/>
              <a:t>…)</a:t>
            </a:r>
          </a:p>
          <a:p>
            <a:r>
              <a:rPr lang="cs-CZ" dirty="0"/>
              <a:t>Subjektivita státu a jeho vnitřní suverenita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292D336-FCF0-407A-BDAA-23838B3EFD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313" y="0"/>
            <a:ext cx="4299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44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F1A982-0649-479D-8EA2-13EABE93A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státu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A84CD9-2901-455B-AD01-4C47421B27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517235" cy="2276592"/>
          </a:xfrm>
        </p:spPr>
        <p:txBody>
          <a:bodyPr/>
          <a:lstStyle/>
          <a:p>
            <a:r>
              <a:rPr lang="cs-CZ" dirty="0"/>
              <a:t>Symbolické sjednocování</a:t>
            </a:r>
          </a:p>
          <a:p>
            <a:r>
              <a:rPr lang="cs-CZ" dirty="0"/>
              <a:t>Byrokratizace</a:t>
            </a:r>
          </a:p>
          <a:p>
            <a:r>
              <a:rPr lang="cs-CZ" dirty="0"/>
              <a:t>Demokratizace</a:t>
            </a:r>
          </a:p>
          <a:p>
            <a:r>
              <a:rPr lang="cs-CZ" dirty="0"/>
              <a:t>Po 1. světové válce, dekolonizace, pád SSSR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E1C9CA4-09D5-4445-BA92-4726C9DDF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48" y="578840"/>
            <a:ext cx="3855028" cy="2753591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762DB941-4789-4F9E-820B-3F81D4B27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170502"/>
            <a:ext cx="3487733" cy="19618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8A57B85-77FD-4375-8993-8618F83BBB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646" y="4170502"/>
            <a:ext cx="4434111" cy="249418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7B99195-B7AB-4904-9C83-70C3294AC0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411" y="4104409"/>
            <a:ext cx="3858019" cy="262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0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796D39-122C-444F-8FBA-B68A8C985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„Padlé“ státy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841100F-144C-402B-A9CD-EFC4668B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718853"/>
          </a:xfrm>
        </p:spPr>
        <p:txBody>
          <a:bodyPr/>
          <a:lstStyle/>
          <a:p>
            <a:r>
              <a:rPr lang="cs-CZ" dirty="0"/>
              <a:t>Kolonialismus, náboženství, soupeření stran/hnutí</a:t>
            </a:r>
          </a:p>
          <a:p>
            <a:r>
              <a:rPr lang="cs-CZ" dirty="0"/>
              <a:t>Problém s teritoriální suverenitou</a:t>
            </a:r>
          </a:p>
          <a:p>
            <a:r>
              <a:rPr lang="cs-CZ" dirty="0"/>
              <a:t>Znaky: násilí, absence infrastruktury a ekonomický úpadek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75F1ECE-BB39-40DB-B0B6-10E7E4428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6" y="1420812"/>
            <a:ext cx="2126627" cy="141885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267E31B-3256-4AD6-8FFB-B1AE14465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7546" y="113156"/>
            <a:ext cx="2126627" cy="1193274"/>
          </a:xfrm>
          <a:prstGeom prst="rect">
            <a:avLst/>
          </a:prstGeom>
        </p:spPr>
      </p:pic>
      <p:pic>
        <p:nvPicPr>
          <p:cNvPr id="2049" name="Picture 1" descr="Státní útvary a koloniální panství v Africe">
            <a:extLst>
              <a:ext uri="{FF2B5EF4-FFF2-40B4-BE49-F238E27FC236}">
                <a16:creationId xmlns:a16="http://schemas.microsoft.com/office/drawing/2014/main" id="{5FF4C182-2348-4890-9F0A-CD19B5D29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8127"/>
            <a:ext cx="6548840" cy="323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2CC9C6E8-C8C7-4B92-8832-F5B32F55A9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9614" y="3611492"/>
            <a:ext cx="2656726" cy="324650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25480775-6D19-4E2F-8441-07BDDF7377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840" y="3638127"/>
            <a:ext cx="2940774" cy="323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010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4C4C4A-603E-4B93-8751-A9BBE0D4C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Výjimečný stav (</a:t>
            </a:r>
            <a:r>
              <a:rPr lang="cs-CZ" i="1" dirty="0" err="1"/>
              <a:t>State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exception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66C9EC5-6BC7-4187-918A-1A0887C20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7466901" cy="4810067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Vs. stanné právo</a:t>
            </a:r>
          </a:p>
          <a:p>
            <a:r>
              <a:rPr lang="cs-CZ" u="sng" dirty="0"/>
              <a:t>Despotická</a:t>
            </a:r>
            <a:r>
              <a:rPr lang="cs-CZ" dirty="0"/>
              <a:t> moc: schopnost suveréna překračovat zákonný rámec v rámci veřejného dobra (vs. </a:t>
            </a:r>
            <a:r>
              <a:rPr lang="cs-CZ" u="sng" dirty="0"/>
              <a:t>Infrastrukturní</a:t>
            </a:r>
            <a:r>
              <a:rPr lang="cs-CZ" dirty="0"/>
              <a:t> moc – schopnost státu implementovat politická rozhodnutí)</a:t>
            </a:r>
          </a:p>
          <a:p>
            <a:r>
              <a:rPr lang="cs-CZ" dirty="0"/>
              <a:t>Suverenita vs. Legalita (</a:t>
            </a:r>
            <a:r>
              <a:rPr lang="cs-CZ" dirty="0" err="1"/>
              <a:t>Schmitt</a:t>
            </a:r>
            <a:r>
              <a:rPr lang="cs-CZ" dirty="0"/>
              <a:t>, </a:t>
            </a:r>
            <a:r>
              <a:rPr lang="cs-CZ" dirty="0" err="1"/>
              <a:t>Agamben</a:t>
            </a:r>
            <a:r>
              <a:rPr lang="cs-CZ" dirty="0"/>
              <a:t>)</a:t>
            </a:r>
          </a:p>
          <a:p>
            <a:r>
              <a:rPr lang="cs-CZ" dirty="0"/>
              <a:t>Moc ≠ autorita</a:t>
            </a:r>
          </a:p>
          <a:p>
            <a:r>
              <a:rPr lang="cs-CZ" dirty="0"/>
              <a:t>Překročení (suspenze) zákonnosti ve jménu obecného dobra: demokracie vs. diktatura</a:t>
            </a:r>
          </a:p>
          <a:p>
            <a:r>
              <a:rPr lang="cs-CZ" dirty="0"/>
              <a:t>Zvýšení moci vlády v okamžiku krize (reálné, pociťované), s tím dochází k privilegování konkrétních forem vědění (připuštění určitých hlasů a umlčení jiných)</a:t>
            </a:r>
          </a:p>
          <a:p>
            <a:r>
              <a:rPr lang="cs-CZ" dirty="0"/>
              <a:t>„Legální občanská válka“ umožňující eliminace politického protivníka nebo občanů určité kategorie (uvnitř nebo vně státních hranic – </a:t>
            </a:r>
            <a:r>
              <a:rPr lang="cs-CZ" dirty="0" err="1"/>
              <a:t>Guantanamo</a:t>
            </a:r>
            <a:r>
              <a:rPr lang="cs-CZ" dirty="0"/>
              <a:t> atd.)</a:t>
            </a:r>
          </a:p>
          <a:p>
            <a:r>
              <a:rPr lang="cs-CZ" dirty="0"/>
              <a:t>Od dočasnosti výjimečného stavu k jeho prodlužování</a:t>
            </a:r>
          </a:p>
          <a:p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482113E-E819-45B6-A8B2-6116317732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01" y="302795"/>
            <a:ext cx="2467366" cy="1387893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2270B3F-3F49-46DB-8CCB-D3DE68026D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3589" y="1886477"/>
            <a:ext cx="2529077" cy="297220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BC3621B-382E-445A-97E2-0F9B87CF39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9501" y="5054472"/>
            <a:ext cx="2599932" cy="16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217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9B371-2D97-4E2C-81B8-EE52D303C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Pečovatelský stát (</a:t>
            </a:r>
            <a:r>
              <a:rPr lang="cs-CZ" i="1" dirty="0" err="1"/>
              <a:t>welfare</a:t>
            </a:r>
            <a:r>
              <a:rPr lang="cs-CZ" i="1" dirty="0"/>
              <a:t> </a:t>
            </a:r>
            <a:r>
              <a:rPr lang="cs-CZ" i="1" dirty="0" err="1"/>
              <a:t>state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A3D6BAA-2DE5-4A2B-904F-7AE07D01A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Stát jako garant ekonomické demokracie (</a:t>
            </a:r>
            <a:r>
              <a:rPr lang="cs-CZ" i="1" dirty="0" err="1"/>
              <a:t>welfare</a:t>
            </a:r>
            <a:r>
              <a:rPr lang="cs-CZ" i="1" dirty="0"/>
              <a:t> </a:t>
            </a:r>
            <a:r>
              <a:rPr lang="cs-CZ" i="1" dirty="0" err="1"/>
              <a:t>state</a:t>
            </a:r>
            <a:r>
              <a:rPr lang="cs-CZ" dirty="0"/>
              <a:t>)</a:t>
            </a:r>
          </a:p>
          <a:p>
            <a:r>
              <a:rPr lang="cs-CZ" dirty="0"/>
              <a:t>Různé typy </a:t>
            </a:r>
            <a:r>
              <a:rPr lang="cs-CZ" dirty="0" err="1"/>
              <a:t>welfare</a:t>
            </a:r>
            <a:r>
              <a:rPr lang="cs-CZ" dirty="0"/>
              <a:t> režimů (</a:t>
            </a:r>
            <a:r>
              <a:rPr lang="cs-CZ" dirty="0" err="1"/>
              <a:t>Esping</a:t>
            </a:r>
            <a:r>
              <a:rPr lang="cs-CZ" dirty="0"/>
              <a:t>-Andersen):</a:t>
            </a:r>
          </a:p>
          <a:p>
            <a:pPr>
              <a:buFontTx/>
              <a:buChar char="-"/>
            </a:pPr>
            <a:r>
              <a:rPr lang="cs-CZ" b="1" dirty="0"/>
              <a:t>Liberální režim</a:t>
            </a:r>
            <a:r>
              <a:rPr lang="cs-CZ" dirty="0"/>
              <a:t> (nižší rozsah, „</a:t>
            </a:r>
            <a:r>
              <a:rPr lang="en-US" dirty="0"/>
              <a:t>means-tested</a:t>
            </a:r>
            <a:r>
              <a:rPr lang="cs-CZ" dirty="0"/>
              <a:t>“, pro nízkopříjmové skupiny, často stigma spojené se sociální asistencí a dávkami, spoléhání se na tržní mechanismy k řešení sociálních problémů)</a:t>
            </a:r>
          </a:p>
          <a:p>
            <a:pPr>
              <a:buFontTx/>
              <a:buChar char="-"/>
            </a:pPr>
            <a:r>
              <a:rPr lang="cs-CZ" b="1" dirty="0"/>
              <a:t>Konzervativní režim </a:t>
            </a:r>
            <a:r>
              <a:rPr lang="cs-CZ" dirty="0"/>
              <a:t>(spojován s „tradičními“ rodinnými hodnotami, nastaven spíše na příjem a asistenci domácnosti, ženy spíše znevýhodňovány a je podporována jejich pečovatelská role mimo trh práce, přenášení odpovědnosti za individuální situace na rodinu)</a:t>
            </a:r>
          </a:p>
          <a:p>
            <a:pPr>
              <a:buFontTx/>
              <a:buChar char="-"/>
            </a:pPr>
            <a:r>
              <a:rPr lang="cs-CZ" b="1" dirty="0"/>
              <a:t>Sociálně-demokratický režim </a:t>
            </a:r>
            <a:r>
              <a:rPr lang="cs-CZ" dirty="0"/>
              <a:t>(univerzalistický systém prosazující rovnost s vyššími sociálními standardy spíše než řešení pouze minimálních potřeb, </a:t>
            </a:r>
            <a:r>
              <a:rPr lang="cs-CZ" dirty="0" err="1"/>
              <a:t>dekomodifikace</a:t>
            </a:r>
            <a:r>
              <a:rPr lang="cs-CZ" dirty="0"/>
              <a:t> poskytovaných sociálních služeb, snižování rozdílů pro různé přístupy k sociální a zdravotní péči, socializace nákladů na péči o děti, přestárlé, hendikepované, atp.; řešení sociálních problémů jako jeden z hlavních cílů veřejných politik.</a:t>
            </a:r>
          </a:p>
        </p:txBody>
      </p:sp>
    </p:spTree>
    <p:extLst>
      <p:ext uri="{BB962C8B-B14F-4D97-AF65-F5344CB8AC3E}">
        <p14:creationId xmlns:p14="http://schemas.microsoft.com/office/powerpoint/2010/main" val="3808422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FB8D0D-DA18-44E6-BD00-C2B655F45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 a ekonomika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20A6E89-C0D5-45FE-89C4-D1F9717C3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7491" cy="2987915"/>
          </a:xfrm>
        </p:spPr>
        <p:txBody>
          <a:bodyPr>
            <a:normAutofit lnSpcReduction="10000"/>
          </a:bodyPr>
          <a:lstStyle/>
          <a:p>
            <a:r>
              <a:rPr lang="cs-CZ" dirty="0"/>
              <a:t>Marx: stát jako garant ekonomického pořádku</a:t>
            </a:r>
          </a:p>
          <a:p>
            <a:r>
              <a:rPr lang="cs-CZ" i="1" dirty="0" err="1"/>
              <a:t>Varieties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capitalism</a:t>
            </a:r>
            <a:r>
              <a:rPr lang="cs-CZ" i="1" dirty="0"/>
              <a:t> </a:t>
            </a:r>
            <a:r>
              <a:rPr lang="cs-CZ" dirty="0"/>
              <a:t>(</a:t>
            </a:r>
            <a:r>
              <a:rPr lang="cs-CZ" dirty="0" err="1"/>
              <a:t>VoC</a:t>
            </a:r>
            <a:r>
              <a:rPr lang="cs-CZ" dirty="0"/>
              <a:t>) – </a:t>
            </a:r>
            <a:r>
              <a:rPr lang="cs-CZ" dirty="0" err="1"/>
              <a:t>Hall</a:t>
            </a:r>
            <a:r>
              <a:rPr lang="cs-CZ" dirty="0"/>
              <a:t>, </a:t>
            </a:r>
            <a:r>
              <a:rPr lang="cs-CZ" dirty="0" err="1"/>
              <a:t>Soskice</a:t>
            </a:r>
            <a:r>
              <a:rPr lang="cs-CZ" dirty="0"/>
              <a:t> (</a:t>
            </a:r>
            <a:r>
              <a:rPr lang="en-US" dirty="0"/>
              <a:t>Liberal market </a:t>
            </a:r>
            <a:r>
              <a:rPr lang="en-US" dirty="0" err="1"/>
              <a:t>econo</a:t>
            </a:r>
            <a:r>
              <a:rPr lang="cs-CZ" dirty="0"/>
              <a:t>my vs. </a:t>
            </a:r>
            <a:r>
              <a:rPr lang="en-US" dirty="0"/>
              <a:t>Coordinated market economy</a:t>
            </a:r>
            <a:r>
              <a:rPr lang="cs-CZ" dirty="0"/>
              <a:t>)</a:t>
            </a:r>
          </a:p>
          <a:p>
            <a:r>
              <a:rPr lang="cs-CZ" dirty="0"/>
              <a:t>Stát jako noční hlídač</a:t>
            </a:r>
          </a:p>
          <a:p>
            <a:r>
              <a:rPr lang="cs-CZ" dirty="0"/>
              <a:t>Stát, globalizace a fiskální krize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08D9237D-286E-497C-86AE-561D0270E2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24" y="4897740"/>
            <a:ext cx="2680499" cy="178882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FE5E6FAC-2787-458E-AB5F-3143058BC5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6480" y="136983"/>
            <a:ext cx="5051596" cy="6549580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449B06B7-EEE6-4E10-835E-9A7DD6B667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171" y="4900546"/>
            <a:ext cx="2820829" cy="170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782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E4622C-E491-4228-9E8B-CD58D248A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Krize demokratického kapitalismu </a:t>
            </a:r>
            <a:br>
              <a:rPr lang="cs-CZ" dirty="0"/>
            </a:br>
            <a:r>
              <a:rPr lang="cs-CZ" dirty="0"/>
              <a:t>(W. </a:t>
            </a:r>
            <a:r>
              <a:rPr lang="cs-CZ" dirty="0" err="1"/>
              <a:t>Streeck</a:t>
            </a:r>
            <a:r>
              <a:rPr lang="cs-CZ" dirty="0"/>
              <a:t>, 2001)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AE72D09-F17A-4686-A625-58EFA6BAB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04" y="1889871"/>
            <a:ext cx="5318792" cy="47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61675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419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Stát a režim</vt:lpstr>
      <vt:lpstr>Prezentace aplikace PowerPoint</vt:lpstr>
      <vt:lpstr>Vznik státu</vt:lpstr>
      <vt:lpstr>Vývoj státu</vt:lpstr>
      <vt:lpstr>„Padlé“ státy</vt:lpstr>
      <vt:lpstr>Výjimečný stav (State of exception)</vt:lpstr>
      <vt:lpstr>Pečovatelský stát (welfare state)</vt:lpstr>
      <vt:lpstr>Stát a ekonomika</vt:lpstr>
      <vt:lpstr>Krize demokratického kapitalismu  (W. Streeck, 2001)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Jiří Navrátil</dc:creator>
  <cp:lastModifiedBy>Jiří Navrátil</cp:lastModifiedBy>
  <cp:revision>81</cp:revision>
  <dcterms:created xsi:type="dcterms:W3CDTF">2020-03-08T22:43:29Z</dcterms:created>
  <dcterms:modified xsi:type="dcterms:W3CDTF">2024-03-11T10:49:22Z</dcterms:modified>
</cp:coreProperties>
</file>