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74" r:id="rId3"/>
    <p:sldId id="277" r:id="rId4"/>
    <p:sldId id="276" r:id="rId5"/>
    <p:sldId id="275" r:id="rId6"/>
    <p:sldId id="278" r:id="rId7"/>
    <p:sldId id="283" r:id="rId8"/>
    <p:sldId id="332" r:id="rId9"/>
    <p:sldId id="33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7C75B-F01C-4CA7-ACA2-F05D97A63D27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B5A0C-3B01-4FF0-A7A6-FF4AB141E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56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>
                <a:latin typeface="+mn-lt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378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5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4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62D5B-9950-4260-ABED-D89400B30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134CC9-FD50-4457-8364-AB4EE237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7DE83E-814A-4AD5-9533-3EB01F6A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D6DCB7-8AB2-45C4-99F6-9DACC2CF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C3C0B3-BD89-4308-A470-EA914A97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1DE3C-BCEC-4C83-BA40-747F1EFE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B52B4E-9562-44CD-A73E-4EF450ABA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0E74C5-2F94-4910-919E-60EE890D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4A11C5-A80B-4D2F-ACD6-B4A08389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FDCFA5-EF98-411E-A22F-3F188A0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4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15DF5E-5AFF-407B-A741-9E3EC1CFE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210CED-93F3-4447-81E5-FB4916F76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F1777-A44B-4663-B777-EBB6FB4E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7DDE98-BF43-48A1-A657-C1F92CBF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D01DF3-E3C5-4798-8BE8-5FBEB44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F8B4D-AAEF-468E-AE48-AC1699D3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F8FE79-CC14-4489-8F95-A49BD264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71A7FD-6349-4CBE-BFEF-6EBAD73F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44D212-D1C1-4932-BF22-9FC7F8F7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0C9539-AC14-4AF9-B6B8-2A8D2FE0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C5052-BA56-4DD0-9593-1856D0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B5139E-846E-4219-B99C-627CE6052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17913-AC13-443F-86A8-5B4CE3C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AB1689-7DBC-4AEF-8B8A-170B7C30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B5B550-9BF6-4DF3-8930-A71990D0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2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ACC28-BACD-48AD-B8B5-D4A21C4A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D9EDD2-D6CB-417B-AC19-357AFC3AD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A550C76-C23C-4577-A0B5-282AECE30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01466E-CA6C-434C-B615-34EF9CA8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E8DCC4-4F69-4CDC-892E-C7AF1D51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9D4E60-27D3-4FFF-8A90-BFD1C065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1160A-56F3-48CD-BC99-A7980F0A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6B8B61-D6FC-43FD-8F09-37273F01D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58E3ED6-42F5-4EC4-9BBD-60961BE8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D45C537-EC79-448F-8242-842C065E1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37BB875-0EB4-49E7-9428-CC15A36B8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EE0B87-90D6-4B3C-9A85-5EAB65EA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A793298-D130-4BDD-81F6-DD95108E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691001-00DE-4A22-AEAF-E962D51D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8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76E48-428D-434B-BEDA-2A8CC150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CE1F09-606C-4AE5-B77E-7A3A15B7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4D3B29-429A-4E97-94E8-B231590F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19DF22-3BA3-4C5A-836D-D174416C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12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C23401-DD90-495C-82BE-F4214070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15E648-57E4-44D6-882E-2DA0D652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BC1136-1DD4-4F60-93C0-E31B09D5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7DF3A-B90F-4726-831F-DFC159E6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A762DB-B57B-420A-A7BD-0853734F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EF7C99-0C31-43E6-A440-88D27FB77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3F18D-24D4-4020-87A8-B4127BBF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C4AC2F-03D9-4246-897B-6D0D1DFC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2C5E7E-2104-4ECD-BD4D-B76770EA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88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CD088-22A9-4231-A355-ECC019C6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111D35-00D4-4CE8-9F95-DC7BB8726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BE94620-39B1-4628-813C-7C1CAE916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56EA6C-B6CB-4B8F-B6E0-22E4C827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7A12D5-46D5-4C6D-963D-34ACF7EB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C6891-7603-4BC9-8139-EE9D49D0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8D9FCC-116B-4238-AE27-BEBE45D7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EC924A-1845-44A2-A5B4-B28B739F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8E5F62-5D9A-46FE-A704-F65542C90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6D6C-8E1A-419F-B3E9-C78BF0F09EA3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EBA978-E2DD-424B-A498-BB8A6EE86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DCCA9F-B93F-4B48-86D3-706138E3F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6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pace.muni.cz/library/catalog/view/1002/3113/769-1/#previe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59016-C6E3-4AEE-B2D6-BA53C3F6A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9169"/>
            <a:ext cx="9541079" cy="1539356"/>
          </a:xfrm>
        </p:spPr>
        <p:txBody>
          <a:bodyPr>
            <a:normAutofit fontScale="90000"/>
          </a:bodyPr>
          <a:lstStyle/>
          <a:p>
            <a:r>
              <a:rPr lang="cs-CZ" dirty="0"/>
              <a:t>Politické postoje, hodnoty, mínění a kultura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66D40-45DF-4EA2-9055-B5644C6C3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2363"/>
            <a:ext cx="9144000" cy="508568"/>
          </a:xfrm>
        </p:spPr>
        <p:txBody>
          <a:bodyPr/>
          <a:lstStyle/>
          <a:p>
            <a:r>
              <a:rPr lang="cs-CZ" dirty="0"/>
              <a:t>SOCb2021 Politická sociologie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475514-0E94-4D73-AFA9-7A49DED9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06" y="3208003"/>
            <a:ext cx="4671588" cy="31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1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CB4E6-EB25-4208-8E3A-B58F40AD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Politické mínění, postoje, hodnoty, a kultura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2DA47F-0EDE-4AEF-9F5F-9471BA68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Mínění</a:t>
            </a:r>
            <a:r>
              <a:rPr lang="cs-CZ" dirty="0"/>
              <a:t> - subjektivní úsudek, názor, domněnka, které mohou a nemusejí být vysloveny, mohou a nemusejí být podloženy vlastním hodnocením, mají hodnotící charakter a jsou </a:t>
            </a:r>
            <a:r>
              <a:rPr lang="cs-CZ" dirty="0">
                <a:highlight>
                  <a:srgbClr val="FFFF00"/>
                </a:highlight>
              </a:rPr>
              <a:t>reflektovány</a:t>
            </a:r>
            <a:r>
              <a:rPr lang="cs-CZ" dirty="0"/>
              <a:t> subjektem</a:t>
            </a:r>
          </a:p>
          <a:p>
            <a:r>
              <a:rPr lang="cs-CZ" b="1" dirty="0"/>
              <a:t>Postoj</a:t>
            </a:r>
            <a:r>
              <a:rPr lang="cs-CZ" dirty="0"/>
              <a:t> - relativně </a:t>
            </a:r>
            <a:r>
              <a:rPr lang="cs-CZ" dirty="0">
                <a:highlight>
                  <a:srgbClr val="FFFF00"/>
                </a:highlight>
              </a:rPr>
              <a:t>ustálený sklon </a:t>
            </a:r>
            <a:r>
              <a:rPr lang="cs-CZ" dirty="0"/>
              <a:t>jedince chovat se v určité situaci určitým způsobem, příp. reagovat pozitivně nebo negativně na podněty s takovou situací spjaté, ovlivňuje je vzdělání, gender, povolání, rodinné zázemí atd. </a:t>
            </a:r>
          </a:p>
          <a:p>
            <a:r>
              <a:rPr lang="cs-CZ" b="1" dirty="0"/>
              <a:t>Hodnoty</a:t>
            </a:r>
            <a:r>
              <a:rPr lang="cs-CZ" dirty="0"/>
              <a:t> -  jevy lidského </a:t>
            </a:r>
            <a:r>
              <a:rPr lang="cs-CZ" dirty="0">
                <a:highlight>
                  <a:srgbClr val="FFFF00"/>
                </a:highlight>
              </a:rPr>
              <a:t>prostředí</a:t>
            </a:r>
            <a:r>
              <a:rPr lang="cs-CZ" dirty="0"/>
              <a:t> (tj. přírodní, umělé výtvory nebo ideje), tvořící základní dobra určité sociální skupiny; sociální skupina si vytváří vlastní hierarchii hodnot, v níž se koncentrují její základní zájmy; přijatá soustava hodnot určuje základní světonázorovou orientaci skupin i jednotlivců</a:t>
            </a:r>
          </a:p>
          <a:p>
            <a:r>
              <a:rPr lang="cs-CZ" b="1" dirty="0"/>
              <a:t>Kultura</a:t>
            </a:r>
            <a:r>
              <a:rPr lang="cs-CZ" dirty="0"/>
              <a:t> – má podobu a) </a:t>
            </a:r>
            <a:r>
              <a:rPr lang="cs-CZ" dirty="0">
                <a:highlight>
                  <a:srgbClr val="FFFF00"/>
                </a:highlight>
              </a:rPr>
              <a:t>výtvorů</a:t>
            </a:r>
            <a:r>
              <a:rPr lang="cs-CZ" dirty="0"/>
              <a:t> lidské práce (artefaktů), b) sociokulturních </a:t>
            </a:r>
            <a:r>
              <a:rPr lang="cs-CZ" dirty="0">
                <a:highlight>
                  <a:srgbClr val="FFFF00"/>
                </a:highlight>
              </a:rPr>
              <a:t>regulativů</a:t>
            </a:r>
            <a:r>
              <a:rPr lang="cs-CZ" dirty="0"/>
              <a:t> (norem, hodnot, kulturních vzorů), c) </a:t>
            </a:r>
            <a:r>
              <a:rPr lang="cs-CZ" dirty="0">
                <a:highlight>
                  <a:srgbClr val="FFFF00"/>
                </a:highlight>
              </a:rPr>
              <a:t>idejí</a:t>
            </a:r>
            <a:r>
              <a:rPr lang="cs-CZ" dirty="0"/>
              <a:t> (kognitivních systémů), d) institucí organizujících lidské chování</a:t>
            </a:r>
          </a:p>
        </p:txBody>
      </p:sp>
    </p:spTree>
    <p:extLst>
      <p:ext uri="{BB962C8B-B14F-4D97-AF65-F5344CB8AC3E}">
        <p14:creationId xmlns:p14="http://schemas.microsoft.com/office/powerpoint/2010/main" val="6785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9CE3A-357C-4148-8264-56F77E01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sociální změny (Van </a:t>
            </a:r>
            <a:r>
              <a:rPr lang="cs-CZ" dirty="0" err="1"/>
              <a:t>Deth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B79DF6-62CA-4B4B-B156-82A58B60B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Individuální jednání je určeno individuálními záměry</a:t>
            </a:r>
          </a:p>
          <a:p>
            <a:r>
              <a:rPr lang="cs-CZ" dirty="0"/>
              <a:t>Tyto záměry jsou ovlivňovány hodnotami a politickými orientacemi</a:t>
            </a:r>
          </a:p>
          <a:p>
            <a:r>
              <a:rPr lang="cs-CZ" dirty="0"/>
              <a:t>Hodnoty lidí jsou ovlivněny sociálním prostředím</a:t>
            </a:r>
          </a:p>
          <a:p>
            <a:r>
              <a:rPr lang="cs-CZ" dirty="0"/>
              <a:t>Lidské jednání v posledku ovlivňuje a proměňuje sociální prostředí - kulturu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3A5DD6-B97D-4E20-9B96-D67B962C4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607" y="4164896"/>
            <a:ext cx="8240785" cy="2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4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9D7B5-CF42-46B5-8E53-B834B6EC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transformace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565EE0-0055-447C-801D-F676CBA57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51987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Hodnoty po 2. </a:t>
            </a:r>
            <a:r>
              <a:rPr lang="cs-CZ" dirty="0" err="1"/>
              <a:t>světocé</a:t>
            </a:r>
            <a:r>
              <a:rPr lang="cs-CZ" dirty="0"/>
              <a:t> válce v souladu s požadavky ekonomické obnovy, příp. rekonstrukcí politického systému, bezpečností atd.</a:t>
            </a:r>
          </a:p>
          <a:p>
            <a:r>
              <a:rPr lang="cs-CZ" dirty="0"/>
              <a:t>V 60. letech – změna a začátku důrazu na individuální autonomii a emancipaci: změna </a:t>
            </a:r>
            <a:r>
              <a:rPr lang="cs-CZ" dirty="0">
                <a:highlight>
                  <a:srgbClr val="FFFF00"/>
                </a:highlight>
              </a:rPr>
              <a:t>hlavního typu konfliktu</a:t>
            </a:r>
          </a:p>
          <a:p>
            <a:r>
              <a:rPr lang="cs-CZ" dirty="0"/>
              <a:t>Než se politické systémy přenastavily – nedůvěra</a:t>
            </a:r>
          </a:p>
          <a:p>
            <a:r>
              <a:rPr lang="cs-CZ" dirty="0"/>
              <a:t>Konec 60. let 20. století – rostoucí důraz na post-materiální a emancipační cíle (sebenaplnění, nezávislost), odklon od autority, tradice a materiálního blahobytu</a:t>
            </a:r>
          </a:p>
          <a:p>
            <a:r>
              <a:rPr lang="cs-CZ" dirty="0"/>
              <a:t>Nová sociální hnutí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F0D9FE-5BCE-419E-BC1F-79F0E77F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5" y="4515405"/>
            <a:ext cx="3749040" cy="210921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AD978F8-07F0-430A-A048-01DB5A343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20" y="4491178"/>
            <a:ext cx="3055049" cy="213344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AB15757-BDC5-4940-9E85-CDBD22687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80" y="4503292"/>
            <a:ext cx="3150489" cy="21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2C5889-8BB3-48B9-B952-E5FD48045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0509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Na počátku stojí technologický rozvoj, ekonomický růst, a vzestup industriálního kapitalismu (následně dělba práce, pokles zemědělské výroby, urbanizace, nárůst vzdělanosti, mobilita mas média …)</a:t>
            </a:r>
          </a:p>
          <a:p>
            <a:r>
              <a:rPr lang="cs-CZ" dirty="0"/>
              <a:t>Postupné nahrazování tradičních hodnot novými </a:t>
            </a:r>
          </a:p>
          <a:p>
            <a:r>
              <a:rPr lang="cs-CZ" dirty="0"/>
              <a:t>Změna hodnot → změna modů a úrovní politické participace (důsledky pro stranické systémy, konfliktní linie, důvěru ve stát …)</a:t>
            </a:r>
          </a:p>
          <a:p>
            <a:r>
              <a:rPr lang="cs-CZ" dirty="0"/>
              <a:t>Kulturní změna (</a:t>
            </a:r>
            <a:r>
              <a:rPr lang="cs-CZ" dirty="0" err="1"/>
              <a:t>Habermas</a:t>
            </a:r>
            <a:r>
              <a:rPr lang="cs-CZ" dirty="0"/>
              <a:t>, </a:t>
            </a:r>
            <a:r>
              <a:rPr lang="cs-CZ" dirty="0" err="1"/>
              <a:t>Inglehart</a:t>
            </a:r>
            <a:r>
              <a:rPr lang="cs-CZ" dirty="0"/>
              <a:t> …)</a:t>
            </a:r>
          </a:p>
          <a:p>
            <a:r>
              <a:rPr lang="cs-CZ" dirty="0"/>
              <a:t>Změna </a:t>
            </a:r>
            <a:r>
              <a:rPr lang="cs-CZ" u="sng" dirty="0"/>
              <a:t>obsahu</a:t>
            </a:r>
            <a:r>
              <a:rPr lang="cs-CZ" dirty="0"/>
              <a:t> hodnot nebo jejich </a:t>
            </a:r>
            <a:r>
              <a:rPr lang="cs-CZ" u="sng" dirty="0"/>
              <a:t>fragmentace/</a:t>
            </a:r>
            <a:r>
              <a:rPr lang="cs-CZ" u="sng" dirty="0" err="1"/>
              <a:t>pluralizace</a:t>
            </a:r>
            <a:r>
              <a:rPr lang="cs-CZ" dirty="0"/>
              <a:t>?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5BC208-D656-4CC0-9586-50B75985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transformace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524BCD-466E-4094-960B-C6F9087E5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9" y="4632545"/>
            <a:ext cx="3976608" cy="223684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514D0F-1BB9-401B-AE71-19DCC6010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55" y="4636189"/>
            <a:ext cx="3270588" cy="22331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9B29DC4-BAF7-4EFA-B2E2-FE989C795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69" y="4630723"/>
            <a:ext cx="3366247" cy="22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DAEFE-B455-44C5-AD03-9DEBED44F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Hodnotové orientace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5C5A51-14D1-4CAB-8C3F-7AF85147F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Tradiční (autoritářství, konzervatismus, materialismus…)</a:t>
            </a:r>
          </a:p>
          <a:p>
            <a:r>
              <a:rPr lang="cs-CZ" dirty="0"/>
              <a:t>Nové (post-materialismus, environmentalismus, feminismus 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Klíčové konflikty: </a:t>
            </a:r>
          </a:p>
          <a:p>
            <a:r>
              <a:rPr lang="cs-CZ" dirty="0"/>
              <a:t>Materialismus vs. Post-materialismus</a:t>
            </a:r>
          </a:p>
          <a:p>
            <a:r>
              <a:rPr lang="cs-CZ" dirty="0"/>
              <a:t>Materiální levice vs. Pravice</a:t>
            </a:r>
          </a:p>
          <a:p>
            <a:r>
              <a:rPr lang="cs-CZ" dirty="0"/>
              <a:t>Náboženství vs. Sekularismus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https://munispace.muni.cz/library/catalog/view/1002/3113/769-1/#preview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787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99E463-47AE-47E9-B514-71A641EE0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2828" y="645529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247" y="114796"/>
            <a:ext cx="10920306" cy="451576"/>
          </a:xfrm>
        </p:spPr>
        <p:txBody>
          <a:bodyPr>
            <a:no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Příklad: Normy občanství (postoje – hodnoty)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5DCA947-9860-4F8C-AD92-C9C8631A1A5F}"/>
              </a:ext>
            </a:extLst>
          </p:cNvPr>
          <p:cNvSpPr txBox="1">
            <a:spLocks/>
          </p:cNvSpPr>
          <p:nvPr/>
        </p:nvSpPr>
        <p:spPr>
          <a:xfrm>
            <a:off x="280957" y="828905"/>
            <a:ext cx="4966227" cy="3507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360363" indent="-360363">
              <a:lnSpc>
                <a:spcPct val="100000"/>
              </a:lnSpc>
              <a:spcAft>
                <a:spcPts val="1200"/>
              </a:spcAft>
            </a:pP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en-US" sz="1400" b="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tomu</a:t>
            </a: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, aby </a:t>
            </a:r>
            <a:r>
              <a:rPr lang="en-US" sz="1400" b="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byl</a:t>
            </a: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člověk</a:t>
            </a: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dobrým</a:t>
            </a: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občanem</a:t>
            </a: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, je </a:t>
            </a:r>
            <a:r>
              <a:rPr lang="en-US" sz="1400" b="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podle</a:t>
            </a: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Vás</a:t>
            </a: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důležité</a:t>
            </a: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, aby: 	</a:t>
            </a:r>
          </a:p>
          <a:p>
            <a:pPr marL="360363" indent="-360363">
              <a:lnSpc>
                <a:spcPct val="100000"/>
              </a:lnSpc>
              <a:spcAft>
                <a:spcPts val="1200"/>
              </a:spcAft>
            </a:pPr>
            <a:endParaRPr lang="cs-CZ" sz="1400" b="0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121166"/>
              </p:ext>
            </p:extLst>
          </p:nvPr>
        </p:nvGraphicFramePr>
        <p:xfrm>
          <a:off x="280957" y="1128777"/>
          <a:ext cx="5615345" cy="265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021">
                  <a:extLst>
                    <a:ext uri="{9D8B030D-6E8A-4147-A177-3AD203B41FA5}">
                      <a16:colId xmlns:a16="http://schemas.microsoft.com/office/drawing/2014/main" val="1834652520"/>
                    </a:ext>
                  </a:extLst>
                </a:gridCol>
                <a:gridCol w="1033337">
                  <a:extLst>
                    <a:ext uri="{9D8B030D-6E8A-4147-A177-3AD203B41FA5}">
                      <a16:colId xmlns:a16="http://schemas.microsoft.com/office/drawing/2014/main" val="921953963"/>
                    </a:ext>
                  </a:extLst>
                </a:gridCol>
                <a:gridCol w="1127987">
                  <a:extLst>
                    <a:ext uri="{9D8B030D-6E8A-4147-A177-3AD203B41FA5}">
                      <a16:colId xmlns:a16="http://schemas.microsoft.com/office/drawing/2014/main" val="1669855877"/>
                    </a:ext>
                  </a:extLst>
                </a:gridCol>
              </a:tblGrid>
              <a:tr h="440373">
                <a:tc>
                  <a:txBody>
                    <a:bodyPr/>
                    <a:lstStyle/>
                    <a:p>
                      <a:r>
                        <a:rPr lang="cs-CZ" sz="1200" dirty="0"/>
                        <a:t>Položky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ESS 2002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TAČR 2020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046499"/>
                  </a:ext>
                </a:extLst>
              </a:tr>
              <a:tr h="440373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 p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odporoval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lidi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kteří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jsou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tom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hůře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než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615801"/>
                  </a:ext>
                </a:extLst>
              </a:tr>
              <a:tr h="298866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 </a:t>
                      </a: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lasoval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volbách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40063"/>
                  </a:ext>
                </a:extLst>
              </a:tr>
              <a:tr h="298866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 v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ždy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dodržoval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zákony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nařízení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931899"/>
                  </a:ext>
                </a:extLst>
              </a:tr>
              <a:tr h="440373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 </a:t>
                      </a: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ytvářel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svůj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vlastní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názor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nezávisle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ostatních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73732"/>
                  </a:ext>
                </a:extLst>
              </a:tr>
              <a:tr h="440373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 b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yl</a:t>
                      </a: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tivní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dobrovolných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organizacích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94090"/>
                  </a:ext>
                </a:extLst>
              </a:tr>
              <a:tr h="298866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 </a:t>
                      </a: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yl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aktivní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politice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12578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35648"/>
              </p:ext>
            </p:extLst>
          </p:nvPr>
        </p:nvGraphicFramePr>
        <p:xfrm>
          <a:off x="6204851" y="1123609"/>
          <a:ext cx="5036702" cy="5326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4088">
                  <a:extLst>
                    <a:ext uri="{9D8B030D-6E8A-4147-A177-3AD203B41FA5}">
                      <a16:colId xmlns:a16="http://schemas.microsoft.com/office/drawing/2014/main" val="1834652520"/>
                    </a:ext>
                  </a:extLst>
                </a:gridCol>
                <a:gridCol w="960203">
                  <a:extLst>
                    <a:ext uri="{9D8B030D-6E8A-4147-A177-3AD203B41FA5}">
                      <a16:colId xmlns:a16="http://schemas.microsoft.com/office/drawing/2014/main" val="921953963"/>
                    </a:ext>
                  </a:extLst>
                </a:gridCol>
                <a:gridCol w="1082411">
                  <a:extLst>
                    <a:ext uri="{9D8B030D-6E8A-4147-A177-3AD203B41FA5}">
                      <a16:colId xmlns:a16="http://schemas.microsoft.com/office/drawing/2014/main" val="1669855877"/>
                    </a:ext>
                  </a:extLst>
                </a:gridCol>
              </a:tblGrid>
              <a:tr h="303584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Položky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ISSP 2004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ISSP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046499"/>
                  </a:ext>
                </a:extLst>
              </a:tr>
              <a:tr h="745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 p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omáhat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lidem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České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republice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kteří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jsou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tom,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smyslu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životní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úrovně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hůře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než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615801"/>
                  </a:ext>
                </a:extLst>
              </a:tr>
              <a:tr h="303584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…v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ždy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hlasovat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volbách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40063"/>
                  </a:ext>
                </a:extLst>
              </a:tr>
              <a:tr h="303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 v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ždy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dodržovat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zákony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nařízení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931899"/>
                  </a:ext>
                </a:extLst>
              </a:tr>
              <a:tr h="524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 snažit se </a:t>
                      </a:r>
                      <a:r>
                        <a:rPr lang="cs-CZ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porozumet</a:t>
                      </a: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lidem s odlišnými názory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73732"/>
                  </a:ext>
                </a:extLst>
              </a:tr>
              <a:tr h="524372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 b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ýt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aktivní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občanských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politických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sdruženích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94090"/>
                  </a:ext>
                </a:extLst>
              </a:tr>
              <a:tr h="745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…po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máhat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lidem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zbývajících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částech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světa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kteří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jsou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tom,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smyslu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životní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úrovně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hůře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než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12578"/>
                  </a:ext>
                </a:extLst>
              </a:tr>
              <a:tr h="524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 </a:t>
                      </a: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ikdy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nepokoušet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daňové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úniky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88830"/>
                  </a:ext>
                </a:extLst>
              </a:tr>
              <a:tr h="303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 </a:t>
                      </a: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ledovat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činnost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vlády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038490"/>
                  </a:ext>
                </a:extLst>
              </a:tr>
              <a:tr h="524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 vybírat si výrobky z politických, etických nebo ekologických důvodů, i když jsou dražší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716742"/>
                  </a:ext>
                </a:extLst>
              </a:tr>
              <a:tr h="524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r>
                        <a:rPr lang="cs-CZ" sz="1200" baseline="0" dirty="0">
                          <a:solidFill>
                            <a:schemeClr val="tx1"/>
                          </a:solidFill>
                        </a:rPr>
                        <a:t> b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ýt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ochoten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sloužit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armádě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případě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potřeby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656703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80957" y="4091615"/>
            <a:ext cx="5213131" cy="954107"/>
          </a:xfrm>
          <a:prstGeom prst="rect">
            <a:avLst/>
          </a:prstGeom>
          <a:noFill/>
          <a:ln w="38100">
            <a:solidFill>
              <a:srgbClr val="0000D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ESS 2002 a TAČR 2020 – 11bodová škála (0 až 10)</a:t>
            </a:r>
            <a:endParaRPr lang="en-US" sz="2800" dirty="0" err="1"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83779" y="5252169"/>
            <a:ext cx="5213131" cy="954107"/>
          </a:xfrm>
          <a:prstGeom prst="rect">
            <a:avLst/>
          </a:prstGeom>
          <a:noFill/>
          <a:ln w="38100">
            <a:solidFill>
              <a:srgbClr val="007A5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ISSP 2004 a ISSP 2014 – 7bodová škála (1 až 7)</a:t>
            </a:r>
            <a:endParaRPr lang="en-US" sz="2800" dirty="0" err="1">
              <a:latin typeface="+mn-lt"/>
            </a:endParaRPr>
          </a:p>
        </p:txBody>
      </p:sp>
      <p:sp>
        <p:nvSpPr>
          <p:cNvPr id="13" name="Šipka ohnutá nahoru 12"/>
          <p:cNvSpPr/>
          <p:nvPr/>
        </p:nvSpPr>
        <p:spPr bwMode="auto">
          <a:xfrm>
            <a:off x="5496909" y="3842597"/>
            <a:ext cx="399393" cy="694489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Šipka doprava 13"/>
          <p:cNvSpPr/>
          <p:nvPr/>
        </p:nvSpPr>
        <p:spPr bwMode="auto">
          <a:xfrm>
            <a:off x="5496910" y="5481679"/>
            <a:ext cx="707941" cy="284946"/>
          </a:xfrm>
          <a:prstGeom prst="rightArrow">
            <a:avLst/>
          </a:prstGeom>
          <a:solidFill>
            <a:srgbClr val="007A53"/>
          </a:solidFill>
          <a:ln w="952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37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14000" y="215504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Teoretický model - hodnoty</a:t>
            </a:r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235496" y="1418145"/>
          <a:ext cx="7721007" cy="379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019">
                  <a:extLst>
                    <a:ext uri="{9D8B030D-6E8A-4147-A177-3AD203B41FA5}">
                      <a16:colId xmlns:a16="http://schemas.microsoft.com/office/drawing/2014/main" val="1834652520"/>
                    </a:ext>
                  </a:extLst>
                </a:gridCol>
                <a:gridCol w="1271781">
                  <a:extLst>
                    <a:ext uri="{9D8B030D-6E8A-4147-A177-3AD203B41FA5}">
                      <a16:colId xmlns:a16="http://schemas.microsoft.com/office/drawing/2014/main" val="3805134023"/>
                    </a:ext>
                  </a:extLst>
                </a:gridCol>
                <a:gridCol w="1471448">
                  <a:extLst>
                    <a:ext uri="{9D8B030D-6E8A-4147-A177-3AD203B41FA5}">
                      <a16:colId xmlns:a16="http://schemas.microsoft.com/office/drawing/2014/main" val="921953963"/>
                    </a:ext>
                  </a:extLst>
                </a:gridCol>
                <a:gridCol w="1786759">
                  <a:extLst>
                    <a:ext uri="{9D8B030D-6E8A-4147-A177-3AD203B41FA5}">
                      <a16:colId xmlns:a16="http://schemas.microsoft.com/office/drawing/2014/main" val="16698558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sz="1600" dirty="0"/>
                        <a:t>Dimenze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Povinnost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Angažovanost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04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Položky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Kategorie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2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odporoval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lidi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kteří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jsou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tom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hůře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než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Solidarita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61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lasoval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volbách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Participace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40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… v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ždy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dodržoval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zákony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nařízení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Sociální pořádek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931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ytvářel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svůj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vlastní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názor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nezávisle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ostatních</a:t>
                      </a:r>
                      <a:endParaRPr lang="en-US" sz="16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Autonomie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7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… b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yl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ak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tivní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dobrovolných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organizacích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Participace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94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aktivní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politice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Participace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12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52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14000" y="215504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Zkouška pomocí EFA - hodnoty</a:t>
            </a:r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566737" y="1151436"/>
          <a:ext cx="11058526" cy="4786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905">
                  <a:extLst>
                    <a:ext uri="{9D8B030D-6E8A-4147-A177-3AD203B41FA5}">
                      <a16:colId xmlns:a16="http://schemas.microsoft.com/office/drawing/2014/main" val="1834652520"/>
                    </a:ext>
                  </a:extLst>
                </a:gridCol>
                <a:gridCol w="1990427">
                  <a:extLst>
                    <a:ext uri="{9D8B030D-6E8A-4147-A177-3AD203B41FA5}">
                      <a16:colId xmlns:a16="http://schemas.microsoft.com/office/drawing/2014/main" val="3805134023"/>
                    </a:ext>
                  </a:extLst>
                </a:gridCol>
                <a:gridCol w="1506566">
                  <a:extLst>
                    <a:ext uri="{9D8B030D-6E8A-4147-A177-3AD203B41FA5}">
                      <a16:colId xmlns:a16="http://schemas.microsoft.com/office/drawing/2014/main" val="921953963"/>
                    </a:ext>
                  </a:extLst>
                </a:gridCol>
                <a:gridCol w="1550554">
                  <a:extLst>
                    <a:ext uri="{9D8B030D-6E8A-4147-A177-3AD203B41FA5}">
                      <a16:colId xmlns:a16="http://schemas.microsoft.com/office/drawing/2014/main" val="1669855877"/>
                    </a:ext>
                  </a:extLst>
                </a:gridCol>
                <a:gridCol w="1605537">
                  <a:extLst>
                    <a:ext uri="{9D8B030D-6E8A-4147-A177-3AD203B41FA5}">
                      <a16:colId xmlns:a16="http://schemas.microsoft.com/office/drawing/2014/main" val="3310805898"/>
                    </a:ext>
                  </a:extLst>
                </a:gridCol>
                <a:gridCol w="1605537">
                  <a:extLst>
                    <a:ext uri="{9D8B030D-6E8A-4147-A177-3AD203B41FA5}">
                      <a16:colId xmlns:a16="http://schemas.microsoft.com/office/drawing/2014/main" val="13693195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ESS 2002 (OBLIMIN)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TAČR 2020 (OBLIMIN)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1071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sz="1600" dirty="0"/>
                        <a:t>Dimenze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aktérské občanství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občanství vnějšku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distancované občanství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aktivistické  občanství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904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Položky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Kategorie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2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… p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odporoval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lidi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kteří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jsou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tom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hůře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než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highlight>
                            <a:srgbClr val="FFFF00"/>
                          </a:highlight>
                        </a:rPr>
                        <a:t>Solidarita</a:t>
                      </a:r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highlight>
                            <a:srgbClr val="FFFF00"/>
                          </a:highlight>
                        </a:rPr>
                        <a:t>-</a:t>
                      </a:r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highlight>
                            <a:srgbClr val="FFFF00"/>
                          </a:highlight>
                        </a:rPr>
                        <a:t>-</a:t>
                      </a:r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highlight>
                            <a:srgbClr val="FFFF00"/>
                          </a:highlight>
                        </a:rPr>
                        <a:t>X</a:t>
                      </a:r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61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lasoval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volbách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highlight>
                            <a:srgbClr val="FFFF00"/>
                          </a:highlight>
                        </a:rPr>
                        <a:t>Participace</a:t>
                      </a:r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highlight>
                            <a:srgbClr val="FFFF00"/>
                          </a:highlight>
                        </a:rPr>
                        <a:t>X</a:t>
                      </a:r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highlight>
                            <a:srgbClr val="FFFF00"/>
                          </a:highlight>
                        </a:rPr>
                        <a:t>X</a:t>
                      </a:r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540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… v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ždy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dodržoval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zákony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nařízení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Sociální pořádek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5931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ytvářel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svůj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vlastní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názor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nezávisle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ostatních</a:t>
                      </a:r>
                      <a:endParaRPr lang="en-US" sz="16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Autonomie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437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… b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yl</a:t>
                      </a:r>
                      <a:r>
                        <a:rPr lang="cs-CZ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ak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tivní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dobrovolných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organizacích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Participace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994090"/>
                  </a:ext>
                </a:extLst>
              </a:tr>
              <a:tr h="407557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yl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aktivní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politice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Participace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8125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Hodnota korelace mezi faktory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0,257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0,395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98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5768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850</Words>
  <Application>Microsoft Office PowerPoint</Application>
  <PresentationFormat>Širokoúhlá obrazovka</PresentationFormat>
  <Paragraphs>158</Paragraphs>
  <Slides>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Politické postoje, hodnoty, mínění a kultura </vt:lpstr>
      <vt:lpstr>Politické mínění, postoje, hodnoty, a kultura</vt:lpstr>
      <vt:lpstr>Schéma sociální změny (Van Deth)</vt:lpstr>
      <vt:lpstr>Kulturní transformace</vt:lpstr>
      <vt:lpstr>Kulturní transformace</vt:lpstr>
      <vt:lpstr>Hodnotové orientace</vt:lpstr>
      <vt:lpstr>Příklad: Normy občanství (postoje – hodnoty)</vt:lpstr>
      <vt:lpstr>Teoretický model - hodnoty</vt:lpstr>
      <vt:lpstr>Zkouška pomocí EFA - hodnoty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Navrátil</dc:creator>
  <cp:lastModifiedBy>Jiří Navrátil</cp:lastModifiedBy>
  <cp:revision>175</cp:revision>
  <dcterms:created xsi:type="dcterms:W3CDTF">2020-03-08T22:43:29Z</dcterms:created>
  <dcterms:modified xsi:type="dcterms:W3CDTF">2024-03-25T10:56:01Z</dcterms:modified>
</cp:coreProperties>
</file>