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82" r:id="rId3"/>
    <p:sldId id="283" r:id="rId4"/>
    <p:sldId id="279" r:id="rId5"/>
    <p:sldId id="285" r:id="rId6"/>
    <p:sldId id="286" r:id="rId7"/>
    <p:sldId id="336" r:id="rId8"/>
    <p:sldId id="335" r:id="rId9"/>
    <p:sldId id="291" r:id="rId10"/>
    <p:sldId id="290" r:id="rId11"/>
    <p:sldId id="287" r:id="rId12"/>
    <p:sldId id="288" r:id="rId13"/>
    <p:sldId id="289" r:id="rId14"/>
    <p:sldId id="281" r:id="rId15"/>
    <p:sldId id="28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outlineViewPr>
    <p:cViewPr>
      <p:scale>
        <a:sx n="33" d="100"/>
        <a:sy n="33" d="100"/>
      </p:scale>
      <p:origin x="0" y="-71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je\EMP\Events\22_08_Innsbruck\Million%20Moments\data\participace%20ESS%202021_EVS_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ESS_2021!$A$1:$A$8</c:f>
              <c:strCache>
                <c:ptCount val="8"/>
                <c:pt idx="0">
                  <c:v>darovala nebo se účastnil/a činnosti politické strany nebo zájmové skupiny</c:v>
                </c:pt>
                <c:pt idx="1">
                  <c:v>veřejně nosil/a odznak v rámci kampaně </c:v>
                </c:pt>
                <c:pt idx="2">
                  <c:v>prováděl/a dobrovolnickou práci pro neziskovou organizaci </c:v>
                </c:pt>
                <c:pt idx="3">
                  <c:v>účastnil/a se veřejné demonstrace </c:v>
                </c:pt>
                <c:pt idx="4">
                  <c:v>bojkotova/a určité produkty</c:v>
                </c:pt>
                <c:pt idx="5">
                  <c:v>kontaktoval/a politika nebo vládního činitele </c:v>
                </c:pt>
                <c:pt idx="6">
                  <c:v>sdílel/a cokoli o politice online</c:v>
                </c:pt>
                <c:pt idx="7">
                  <c:v>podepsal/a petici </c:v>
                </c:pt>
              </c:strCache>
            </c:strRef>
          </c:cat>
          <c:val>
            <c:numRef>
              <c:f>ESS_2021!$B$1:$B$8</c:f>
              <c:numCache>
                <c:formatCode>General</c:formatCode>
                <c:ptCount val="8"/>
                <c:pt idx="0">
                  <c:v>3.1</c:v>
                </c:pt>
                <c:pt idx="1">
                  <c:v>4.9000000000000004</c:v>
                </c:pt>
                <c:pt idx="2">
                  <c:v>5.7</c:v>
                </c:pt>
                <c:pt idx="3">
                  <c:v>6.3</c:v>
                </c:pt>
                <c:pt idx="4">
                  <c:v>9.3000000000000007</c:v>
                </c:pt>
                <c:pt idx="5">
                  <c:v>10.6</c:v>
                </c:pt>
                <c:pt idx="6">
                  <c:v>13.1</c:v>
                </c:pt>
                <c:pt idx="7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7-4F33-AB48-49E7E0D50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0517608"/>
        <c:axId val="2144013288"/>
      </c:barChart>
      <c:catAx>
        <c:axId val="2130517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44013288"/>
        <c:crosses val="autoZero"/>
        <c:auto val="1"/>
        <c:lblAlgn val="ctr"/>
        <c:lblOffset val="100"/>
        <c:noMultiLvlLbl val="0"/>
      </c:catAx>
      <c:valAx>
        <c:axId val="21440132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30517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3DA2C-8988-4D8C-A359-F25844A0CE08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942F8-B4A9-4E91-AF24-97B506414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80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4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62D5B-9950-4260-ABED-D89400B30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134CC9-FD50-4457-8364-AB4EE237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7DE83E-814A-4AD5-9533-3EB01F6A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D6DCB7-8AB2-45C4-99F6-9DACC2CF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C3C0B3-BD89-4308-A470-EA914A97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1DE3C-BCEC-4C83-BA40-747F1EFE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B52B4E-9562-44CD-A73E-4EF450ABA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0E74C5-2F94-4910-919E-60EE890D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4A11C5-A80B-4D2F-ACD6-B4A08389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FDCFA5-EF98-411E-A22F-3F188A0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4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15DF5E-5AFF-407B-A741-9E3EC1CFE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210CED-93F3-4447-81E5-FB4916F76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F1777-A44B-4663-B777-EBB6FB4E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7DDE98-BF43-48A1-A657-C1F92CBF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D01DF3-E3C5-4798-8BE8-5FBEB44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2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F8B4D-AAEF-468E-AE48-AC1699D3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F8FE79-CC14-4489-8F95-A49BD264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71A7FD-6349-4CBE-BFEF-6EBAD73F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44D212-D1C1-4932-BF22-9FC7F8F7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0C9539-AC14-4AF9-B6B8-2A8D2FE0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8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C5052-BA56-4DD0-9593-1856D0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B5139E-846E-4219-B99C-627CE6052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17913-AC13-443F-86A8-5B4CE3C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AB1689-7DBC-4AEF-8B8A-170B7C30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B5B550-9BF6-4DF3-8930-A71990D0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2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ACC28-BACD-48AD-B8B5-D4A21C4A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D9EDD2-D6CB-417B-AC19-357AFC3AD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A550C76-C23C-4577-A0B5-282AECE30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01466E-CA6C-434C-B615-34EF9CA8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E8DCC4-4F69-4CDC-892E-C7AF1D51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9D4E60-27D3-4FFF-8A90-BFD1C065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2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1160A-56F3-48CD-BC99-A7980F0A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6B8B61-D6FC-43FD-8F09-37273F01D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58E3ED6-42F5-4EC4-9BBD-60961BE81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D45C537-EC79-448F-8242-842C065E1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37BB875-0EB4-49E7-9428-CC15A36B8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EE0B87-90D6-4B3C-9A85-5EAB65EA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A793298-D130-4BDD-81F6-DD95108E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691001-00DE-4A22-AEAF-E962D51D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82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76E48-428D-434B-BEDA-2A8CC150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CE1F09-606C-4AE5-B77E-7A3A15B7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4D3B29-429A-4E97-94E8-B231590F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19DF22-3BA3-4C5A-836D-D174416C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12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C23401-DD90-495C-82BE-F4214070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15E648-57E4-44D6-882E-2DA0D652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BC1136-1DD4-4F60-93C0-E31B09D5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7DF3A-B90F-4726-831F-DFC159E6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A762DB-B57B-420A-A7BD-0853734F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EF7C99-0C31-43E6-A440-88D27FB77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3F18D-24D4-4020-87A8-B4127BBF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C4AC2F-03D9-4246-897B-6D0D1DFC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2C5E7E-2104-4ECD-BD4D-B76770EA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88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CD088-22A9-4231-A355-ECC019C6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111D35-00D4-4CE8-9F95-DC7BB8726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BE94620-39B1-4628-813C-7C1CAE916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56EA6C-B6CB-4B8F-B6E0-22E4C827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7A12D5-46D5-4C6D-963D-34ACF7EB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5C6891-7603-4BC9-8139-EE9D49D0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8D9FCC-116B-4238-AE27-BEBE45D7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EC924A-1845-44A2-A5B4-B28B739F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8E5F62-5D9A-46FE-A704-F65542C90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6D6C-8E1A-419F-B3E9-C78BF0F09EA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EBA978-E2DD-424B-A498-BB8A6EE86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DCCA9F-B93F-4B48-86D3-706138E3F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6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59016-C6E3-4AEE-B2D6-BA53C3F6A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539356"/>
          </a:xfrm>
        </p:spPr>
        <p:txBody>
          <a:bodyPr/>
          <a:lstStyle/>
          <a:p>
            <a:r>
              <a:rPr lang="cs-CZ" dirty="0">
                <a:latin typeface="+mn-lt"/>
              </a:rPr>
              <a:t>Politická participace </a:t>
            </a:r>
            <a:endParaRPr lang="cs-CZ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66D40-45DF-4EA2-9055-B5644C6C3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2363"/>
            <a:ext cx="9144000" cy="5085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  <a:latin typeface="+mn-lt"/>
              </a:rPr>
              <a:t>SOCb2021 Politická sociologie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475514-0E94-4D73-AFA9-7A49DED96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06" y="3208003"/>
            <a:ext cx="4671588" cy="31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1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9A96A-E04A-4B9F-8DB5-71DF6122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participace v post-socialistickém kontextu (Vráblíková 2009)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1CD279-C042-4F9A-8B3A-8442F922E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058" y="1690688"/>
            <a:ext cx="3907971" cy="514901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6C96580-DB0B-4978-B29C-3962D18E2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029" y="1690688"/>
            <a:ext cx="4412974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5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E415B-2F21-4235-B35F-DF17B9FA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participace v Evropě (Newton, </a:t>
            </a:r>
            <a:r>
              <a:rPr lang="cs-CZ" dirty="0" err="1"/>
              <a:t>Montero</a:t>
            </a:r>
            <a:r>
              <a:rPr lang="cs-CZ" dirty="0"/>
              <a:t> 2007)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106B09-032F-449D-B3B4-828EF1370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71" y="1872627"/>
            <a:ext cx="6628626" cy="46758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D960CA4-3247-4A62-9873-0E4E6818E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642" y="1690688"/>
            <a:ext cx="4492487" cy="4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0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36183-0D47-4FF7-9116-26599BD4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participace v Evropě (Newton, </a:t>
            </a:r>
            <a:r>
              <a:rPr lang="cs-CZ" dirty="0" err="1"/>
              <a:t>Montero</a:t>
            </a:r>
            <a:r>
              <a:rPr lang="cs-CZ" dirty="0"/>
              <a:t> 2007)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6AEF1A-A0C6-465E-A80A-5962C07AE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2120867"/>
            <a:ext cx="7156174" cy="46018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B25F4F-15EE-47B4-9071-EB5969462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991" y="2120867"/>
            <a:ext cx="4412974" cy="40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B1D7E-BB3B-4E56-B422-A4C7272E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participace v Evropě (Newton, </a:t>
            </a:r>
            <a:r>
              <a:rPr lang="cs-CZ" dirty="0" err="1"/>
              <a:t>Montero</a:t>
            </a:r>
            <a:r>
              <a:rPr lang="cs-CZ" dirty="0"/>
              <a:t> 2007)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72E371-C2D0-4E4B-859C-7E5C0C895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7785"/>
            <a:ext cx="4653300" cy="399576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7321982-C707-4FC4-A58A-A53516479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541" y="1807785"/>
            <a:ext cx="4810053" cy="18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2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FC6B0-E908-49F2-8386-A9E64F34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  <a:latin typeface="+mn-lt"/>
              </a:rPr>
              <a:t>Úpadek politické participace?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6833EA-92F6-4069-83B2-04DC6B4FA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26234" cy="43513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  <a:latin typeface="+mn-lt"/>
              </a:rPr>
              <a:t>Pokles volební účasti</a:t>
            </a:r>
          </a:p>
          <a:p>
            <a:r>
              <a:rPr lang="cs-CZ" dirty="0">
                <a:solidFill>
                  <a:schemeClr val="tx1"/>
                </a:solidFill>
                <a:effectLst/>
                <a:latin typeface="+mn-lt"/>
              </a:rPr>
              <a:t>Pokles členů politických stran</a:t>
            </a:r>
          </a:p>
          <a:p>
            <a:r>
              <a:rPr lang="cs-CZ" dirty="0">
                <a:solidFill>
                  <a:schemeClr val="tx1"/>
                </a:solidFill>
                <a:effectLst/>
                <a:latin typeface="+mn-lt"/>
              </a:rPr>
              <a:t>Pokles počtu členství v organizacích občanské společnosti</a:t>
            </a:r>
          </a:p>
          <a:p>
            <a:r>
              <a:rPr lang="cs-CZ" dirty="0">
                <a:solidFill>
                  <a:schemeClr val="tx1"/>
                </a:solidFill>
                <a:effectLst/>
                <a:latin typeface="+mn-lt"/>
              </a:rPr>
              <a:t>Přesun aktivit do „virtuálního prostoru“</a:t>
            </a:r>
          </a:p>
          <a:p>
            <a:endParaRPr lang="cs-CZ" dirty="0">
              <a:solidFill>
                <a:schemeClr val="tx1"/>
              </a:solidFill>
              <a:effectLst/>
              <a:latin typeface="+mn-lt"/>
            </a:endParaRPr>
          </a:p>
          <a:p>
            <a:r>
              <a:rPr lang="cs-CZ" dirty="0">
                <a:solidFill>
                  <a:schemeClr val="tx1"/>
                </a:solidFill>
                <a:effectLst/>
                <a:latin typeface="+mn-lt"/>
              </a:rPr>
              <a:t>ALE: nekonvenční politická angažovanost, politické mobilizace po Velké recesi (2007/2008), Arabské jaro (2010-2012)…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1D9A91-FD44-4F38-A133-7C6E255C7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265" y="1256211"/>
            <a:ext cx="3621315" cy="21727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77B374A-F89C-4304-8634-A6B132161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20" y="3770811"/>
            <a:ext cx="3624859" cy="27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70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CAFE9-C97D-4D83-90A2-06BA6665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politické participace (</a:t>
            </a:r>
            <a:r>
              <a:rPr lang="cs-CZ" dirty="0" err="1"/>
              <a:t>Norris</a:t>
            </a:r>
            <a:r>
              <a:rPr lang="cs-CZ" dirty="0"/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71B3E1-89CB-4998-B675-5EC86356A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03" y="2218933"/>
            <a:ext cx="7926314" cy="382382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1BF7A2E-F6FD-409C-92BC-95C7AA398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79" y="3345103"/>
            <a:ext cx="2796592" cy="15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5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89EBC-5DA0-4C28-AD86-6015F39B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Klasická definice politické participace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0E233C-7152-42FE-BE73-C3562FE4A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Verba, </a:t>
            </a:r>
            <a:r>
              <a:rPr lang="cs-CZ" dirty="0" err="1"/>
              <a:t>Nie</a:t>
            </a:r>
            <a:r>
              <a:rPr lang="cs-CZ" dirty="0"/>
              <a:t>, Kim, </a:t>
            </a:r>
            <a:r>
              <a:rPr lang="cs-CZ" dirty="0" err="1"/>
              <a:t>Barnes</a:t>
            </a:r>
            <a:r>
              <a:rPr lang="cs-CZ" dirty="0"/>
              <a:t>, </a:t>
            </a:r>
            <a:r>
              <a:rPr lang="cs-CZ" dirty="0" err="1"/>
              <a:t>Kaase</a:t>
            </a:r>
            <a:r>
              <a:rPr lang="cs-CZ" dirty="0"/>
              <a:t> a další.</a:t>
            </a:r>
          </a:p>
          <a:p>
            <a:r>
              <a:rPr lang="cs-CZ" dirty="0"/>
              <a:t>Soubor „zákonných aktivit soukromých občanů, které jsou více či méně přímo zaměřeny na ovlivnění výběru vládních kádrů a/nebo opatření, které [tyto kádry] přijímají“</a:t>
            </a:r>
          </a:p>
          <a:p>
            <a:r>
              <a:rPr lang="cs-CZ" dirty="0"/>
              <a:t>Postupně začala zahrnovat i nekonvenční politickou participaci „jako aktivitu, která se neshoduje s normami zákonů a zvyklostmi, které regulují politickou participaci v daném režimu“</a:t>
            </a:r>
          </a:p>
          <a:p>
            <a:r>
              <a:rPr lang="cs-CZ" dirty="0"/>
              <a:t>Konvenční repertoár politického vyjádření pak představují</a:t>
            </a:r>
            <a:br>
              <a:rPr lang="cs-CZ" dirty="0"/>
            </a:br>
            <a:r>
              <a:rPr lang="cs-CZ" dirty="0"/>
              <a:t>(volební i nevolební) aktivity, které těmto standardům odpovídají</a:t>
            </a:r>
          </a:p>
        </p:txBody>
      </p:sp>
    </p:spTree>
    <p:extLst>
      <p:ext uri="{BB962C8B-B14F-4D97-AF65-F5344CB8AC3E}">
        <p14:creationId xmlns:p14="http://schemas.microsoft.com/office/powerpoint/2010/main" val="65604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82BD41-841C-4718-A506-7B48A1A1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Současná definice politické participace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3B8862-9CF8-40F9-AD18-FBD7DB9DD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31034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Teorell</a:t>
            </a:r>
            <a:r>
              <a:rPr lang="cs-CZ" dirty="0"/>
              <a:t>, </a:t>
            </a:r>
            <a:r>
              <a:rPr lang="cs-CZ" dirty="0" err="1"/>
              <a:t>Norris</a:t>
            </a:r>
            <a:r>
              <a:rPr lang="cs-CZ" dirty="0"/>
              <a:t>, Van </a:t>
            </a:r>
            <a:r>
              <a:rPr lang="cs-CZ" dirty="0" err="1"/>
              <a:t>Deth</a:t>
            </a:r>
            <a:r>
              <a:rPr lang="cs-CZ" dirty="0"/>
              <a:t>, a další</a:t>
            </a:r>
          </a:p>
          <a:p>
            <a:r>
              <a:rPr lang="cs-CZ" dirty="0"/>
              <a:t>„Aktivity obyčejných občanů zaměřené na ovlivnění politických výstupů“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politická participace je </a:t>
            </a:r>
            <a:r>
              <a:rPr lang="cs-CZ" b="1" dirty="0"/>
              <a:t>akcí</a:t>
            </a:r>
            <a:r>
              <a:rPr lang="cs-CZ" dirty="0"/>
              <a:t>, což představuje pozorovatelné chování</a:t>
            </a:r>
            <a:br>
              <a:rPr lang="cs-CZ" dirty="0"/>
            </a:br>
            <a:r>
              <a:rPr lang="cs-CZ" dirty="0"/>
              <a:t>konané jednotlivcem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politickou akci vykonávají </a:t>
            </a:r>
            <a:r>
              <a:rPr lang="cs-CZ" b="1" dirty="0"/>
              <a:t>obyčejní</a:t>
            </a:r>
            <a:r>
              <a:rPr lang="cs-CZ" dirty="0"/>
              <a:t> </a:t>
            </a:r>
            <a:r>
              <a:rPr lang="cs-CZ" b="1" dirty="0"/>
              <a:t>občané</a:t>
            </a:r>
            <a:r>
              <a:rPr lang="cs-CZ" dirty="0"/>
              <a:t>, tedy jednotlivci, kteří nepředstavují politickou elitu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politická participace je vedená </a:t>
            </a:r>
            <a:r>
              <a:rPr lang="cs-CZ" b="1" dirty="0"/>
              <a:t>s úmyslem ovlivnit </a:t>
            </a:r>
            <a:r>
              <a:rPr lang="cs-CZ" dirty="0"/>
              <a:t>rozhodnutí, které přijímá někdo jiný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tento „někdo jiný“ nemusí být vládní ministr ani stát; cílem politické akce může být jakýkoli </a:t>
            </a:r>
            <a:r>
              <a:rPr lang="cs-CZ" b="1" dirty="0"/>
              <a:t>politický výstup </a:t>
            </a:r>
            <a:r>
              <a:rPr lang="cs-CZ" dirty="0"/>
              <a:t>– tedy jde o „aktivitu zaměřenou explicitně na ovlivnění distribuce sociálních statků a norem“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C98B3B-48BE-46E7-922D-6D8E486D5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34" y="2420983"/>
            <a:ext cx="3575721" cy="23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9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EF9ED-2D6A-4FF4-A65B-816B92B70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  <a:latin typeface="+mn-lt"/>
              </a:rPr>
              <a:t>Politická participace vs. Politický aktivismus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292BEC-79A3-4FAA-9D85-D90C096D6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00703" cy="4351338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chemeClr val="tx1"/>
                </a:solidFill>
                <a:effectLst/>
                <a:latin typeface="+mn-lt"/>
              </a:rPr>
              <a:t>Participace</a:t>
            </a:r>
            <a:r>
              <a:rPr lang="cs-CZ" dirty="0">
                <a:solidFill>
                  <a:schemeClr val="tx1"/>
                </a:solidFill>
                <a:effectLst/>
                <a:latin typeface="+mn-lt"/>
              </a:rPr>
              <a:t> = to, co dělají běžní občané jako jednotlivci, tj. na mikroúrovni, když se angažují v politice</a:t>
            </a:r>
          </a:p>
          <a:p>
            <a:r>
              <a:rPr lang="cs-CZ" b="1" dirty="0">
                <a:solidFill>
                  <a:schemeClr val="tx1"/>
                </a:solidFill>
                <a:effectLst/>
                <a:latin typeface="+mn-lt"/>
              </a:rPr>
              <a:t>Aktivismus</a:t>
            </a:r>
            <a:r>
              <a:rPr lang="cs-CZ" dirty="0">
                <a:solidFill>
                  <a:schemeClr val="tx1"/>
                </a:solidFill>
                <a:effectLst/>
                <a:latin typeface="+mn-lt"/>
              </a:rPr>
              <a:t> = více či méně profesionální aktivity obhájců určitých politik a sociálních opatření na úrovni politických organizací, tj. na </a:t>
            </a:r>
            <a:r>
              <a:rPr lang="cs-CZ" dirty="0" err="1">
                <a:solidFill>
                  <a:schemeClr val="tx1"/>
                </a:solidFill>
                <a:effectLst/>
                <a:latin typeface="+mn-lt"/>
              </a:rPr>
              <a:t>mezoúrovni</a:t>
            </a:r>
            <a:endParaRPr lang="cs-CZ" dirty="0">
              <a:solidFill>
                <a:schemeClr val="tx1"/>
              </a:solidFill>
              <a:effectLst/>
              <a:latin typeface="+mn-lt"/>
            </a:endParaRPr>
          </a:p>
          <a:p>
            <a:r>
              <a:rPr lang="cs-CZ" dirty="0">
                <a:solidFill>
                  <a:schemeClr val="tx1"/>
                </a:solidFill>
                <a:effectLst/>
                <a:latin typeface="+mn-lt"/>
              </a:rPr>
              <a:t>Participace bez aktivismu / aktivismus bez participace </a:t>
            </a:r>
          </a:p>
          <a:p>
            <a:r>
              <a:rPr lang="cs-CZ" dirty="0">
                <a:solidFill>
                  <a:schemeClr val="tx1"/>
                </a:solidFill>
                <a:effectLst/>
                <a:latin typeface="+mn-lt"/>
              </a:rPr>
              <a:t>Druhá kombinace typická pro postkomunistickou realitu (?)</a:t>
            </a:r>
          </a:p>
          <a:p>
            <a:r>
              <a:rPr lang="cs-CZ" dirty="0">
                <a:solidFill>
                  <a:schemeClr val="tx1"/>
                </a:solidFill>
                <a:effectLst/>
                <a:latin typeface="+mn-lt"/>
              </a:rPr>
              <a:t>Nižší participace neznamená slabou občanskou společnost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E51821-BB1A-4FFC-9899-E0E06C993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901" y="1866161"/>
            <a:ext cx="3406784" cy="18132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BCE275-E3DE-4E5E-B219-D507ED683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901" y="3937786"/>
            <a:ext cx="3406785" cy="25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8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6D6CB-0CA9-4B5E-B48E-EBD88561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064726" cy="5304155"/>
          </a:xfrm>
        </p:spPr>
        <p:txBody>
          <a:bodyPr>
            <a:normAutofit/>
          </a:bodyPr>
          <a:lstStyle/>
          <a:p>
            <a:r>
              <a:rPr lang="cs-CZ" dirty="0"/>
              <a:t>Van </a:t>
            </a:r>
            <a:r>
              <a:rPr lang="cs-CZ" dirty="0" err="1"/>
              <a:t>Deth</a:t>
            </a:r>
            <a:r>
              <a:rPr lang="cs-CZ" dirty="0"/>
              <a:t>: konceptuální mapa politické participace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5543F1-10D0-4200-904C-41344801F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912" y="19878"/>
            <a:ext cx="5406887" cy="68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8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F92A2-AF1F-4BAC-80C7-1FA5E11A7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Van </a:t>
            </a:r>
            <a:r>
              <a:rPr lang="cs-CZ" dirty="0" err="1"/>
              <a:t>Deth</a:t>
            </a:r>
            <a:r>
              <a:rPr lang="cs-CZ" dirty="0"/>
              <a:t>: typy politické participace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AF9E87-740D-4C4B-B1D0-C2C1FF828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8" y="1925396"/>
            <a:ext cx="7752522" cy="438315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80E673-6585-4D71-BA05-C272DED42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37" y="1523999"/>
            <a:ext cx="3747313" cy="209615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5C5DEF7-7EDB-4D63-B265-BFAD15DEE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01" y="4116974"/>
            <a:ext cx="3766750" cy="16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4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39634"/>
              </p:ext>
            </p:extLst>
          </p:nvPr>
        </p:nvGraphicFramePr>
        <p:xfrm>
          <a:off x="6220098" y="1912711"/>
          <a:ext cx="4369526" cy="367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96C78C0F-9C0E-4C07-8D31-42106EFF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participace v Česku (EVS 2017, ESS 2021)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76E9FCB-86F5-49B0-BD43-C004C4D1E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77606"/>
              </p:ext>
            </p:extLst>
          </p:nvPr>
        </p:nvGraphicFramePr>
        <p:xfrm>
          <a:off x="586014" y="1912711"/>
          <a:ext cx="4708797" cy="3678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6606">
                  <a:extLst>
                    <a:ext uri="{9D8B030D-6E8A-4147-A177-3AD203B41FA5}">
                      <a16:colId xmlns:a16="http://schemas.microsoft.com/office/drawing/2014/main" val="66495672"/>
                    </a:ext>
                  </a:extLst>
                </a:gridCol>
                <a:gridCol w="602191">
                  <a:extLst>
                    <a:ext uri="{9D8B030D-6E8A-4147-A177-3AD203B41FA5}">
                      <a16:colId xmlns:a16="http://schemas.microsoft.com/office/drawing/2014/main" val="3329006382"/>
                    </a:ext>
                  </a:extLst>
                </a:gridCol>
              </a:tblGrid>
              <a:tr h="325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Member: Belong to sports or recreation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35,3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5266844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Belong to education, arts, music or cultural activities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18,8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962546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Member: Belong to none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13,7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4562146"/>
                  </a:ext>
                </a:extLst>
              </a:tr>
              <a:tr h="42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Belong to conservation, the environment, ecology, animal rights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12,5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3218418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Belong to religious organization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7812721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Belong to humanitarian or charitable organization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10,2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6505726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Belong to professional associations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8475176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Belong to labour unions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7,7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897483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 Belong to self-help group, mutual aid group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7,1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8453019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Belong to political parties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4,7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95990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Belong to consumer groups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4,4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1709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76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92264"/>
              </p:ext>
            </p:extLst>
          </p:nvPr>
        </p:nvGraphicFramePr>
        <p:xfrm>
          <a:off x="1214586" y="1798320"/>
          <a:ext cx="9152028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0">
                  <a:extLst>
                    <a:ext uri="{9D8B030D-6E8A-4147-A177-3AD203B41FA5}">
                      <a16:colId xmlns:a16="http://schemas.microsoft.com/office/drawing/2014/main" val="1834652520"/>
                    </a:ext>
                  </a:extLst>
                </a:gridCol>
                <a:gridCol w="1647276">
                  <a:extLst>
                    <a:ext uri="{9D8B030D-6E8A-4147-A177-3AD203B41FA5}">
                      <a16:colId xmlns:a16="http://schemas.microsoft.com/office/drawing/2014/main" val="3805134023"/>
                    </a:ext>
                  </a:extLst>
                </a:gridCol>
                <a:gridCol w="1246833">
                  <a:extLst>
                    <a:ext uri="{9D8B030D-6E8A-4147-A177-3AD203B41FA5}">
                      <a16:colId xmlns:a16="http://schemas.microsoft.com/office/drawing/2014/main" val="921953963"/>
                    </a:ext>
                  </a:extLst>
                </a:gridCol>
                <a:gridCol w="1283237">
                  <a:extLst>
                    <a:ext uri="{9D8B030D-6E8A-4147-A177-3AD203B41FA5}">
                      <a16:colId xmlns:a16="http://schemas.microsoft.com/office/drawing/2014/main" val="1669855877"/>
                    </a:ext>
                  </a:extLst>
                </a:gridCol>
                <a:gridCol w="1328741">
                  <a:extLst>
                    <a:ext uri="{9D8B030D-6E8A-4147-A177-3AD203B41FA5}">
                      <a16:colId xmlns:a16="http://schemas.microsoft.com/office/drawing/2014/main" val="3310805898"/>
                    </a:ext>
                  </a:extLst>
                </a:gridCol>
                <a:gridCol w="1328741">
                  <a:extLst>
                    <a:ext uri="{9D8B030D-6E8A-4147-A177-3AD203B41FA5}">
                      <a16:colId xmlns:a16="http://schemas.microsoft.com/office/drawing/2014/main" val="1369319529"/>
                    </a:ext>
                  </a:extLst>
                </a:gridCol>
              </a:tblGrid>
              <a:tr h="241444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ESS 2002 (OBLIMIN)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TAČR 2020 (OBLIMIN)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107101"/>
                  </a:ext>
                </a:extLst>
              </a:tr>
              <a:tr h="377050">
                <a:tc gridSpan="2">
                  <a:txBody>
                    <a:bodyPr/>
                    <a:lstStyle/>
                    <a:p>
                      <a:r>
                        <a:rPr lang="cs-CZ" sz="1600" dirty="0"/>
                        <a:t>Dimenze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aktérské občanství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občanství vnějšku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distancované občanství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aktivistické  občanství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9046499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Položky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Kategorie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29347"/>
                  </a:ext>
                </a:extLst>
              </a:tr>
              <a:tr h="377050"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 p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odporoval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lidi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kteří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jsou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tom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hůře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než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Solidarita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615801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…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lasoval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volbách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Participace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540063"/>
                  </a:ext>
                </a:extLst>
              </a:tr>
              <a:tr h="3770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… v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ždy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dodržoval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zákony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nařízení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Sociální pořádek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5931899"/>
                  </a:ext>
                </a:extLst>
              </a:tr>
              <a:tr h="3770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…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ytvářel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svůj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vlastní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názor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nezávisle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ostatních</a:t>
                      </a:r>
                      <a:endParaRPr lang="en-US" sz="16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Autonomie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4373732"/>
                  </a:ext>
                </a:extLst>
              </a:tr>
              <a:tr h="3770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… b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yl</a:t>
                      </a:r>
                      <a:r>
                        <a:rPr lang="cs-CZ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ak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tivní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dobrovolných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organizacích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Participace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994090"/>
                  </a:ext>
                </a:extLst>
              </a:tr>
              <a:tr h="2653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… </a:t>
                      </a:r>
                      <a:r>
                        <a:rPr lang="cs-CZ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yl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aktivní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politice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Participace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812578"/>
                  </a:ext>
                </a:extLst>
              </a:tr>
              <a:tr h="241444">
                <a:tc gridSpan="2"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Hodnota korelace mezi faktory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0,257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0,395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98308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42C828C2-2FF0-4C46-ABB1-6385300072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Participace bez aktivismu?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57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BDF89-D04A-4D1C-93E5-2FD05258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participace v post-socialistickém kontextu (Vráblíková 2009)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3A17CA-119E-431D-8710-6561095EE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22" y="2243253"/>
            <a:ext cx="4270576" cy="23714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2D83A74-B31F-4717-BDDC-3BB4FEED1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097" y="2243253"/>
            <a:ext cx="6122504" cy="35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128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580</Words>
  <Application>Microsoft Office PowerPoint</Application>
  <PresentationFormat>Širokoúhlá obrazovka</PresentationFormat>
  <Paragraphs>95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Politická participace </vt:lpstr>
      <vt:lpstr>Klasická definice politické participace</vt:lpstr>
      <vt:lpstr>Současná definice politické participace</vt:lpstr>
      <vt:lpstr>Politická participace vs. Politický aktivismus</vt:lpstr>
      <vt:lpstr>Van Deth: konceptuální mapa politické participace</vt:lpstr>
      <vt:lpstr>Van Deth: typy politické participace</vt:lpstr>
      <vt:lpstr>Politická participace v Česku (EVS 2017, ESS 2021)</vt:lpstr>
      <vt:lpstr>Prezentace aplikace PowerPoint</vt:lpstr>
      <vt:lpstr>Politická participace v post-socialistickém kontextu (Vráblíková 2009)</vt:lpstr>
      <vt:lpstr>Politická participace v post-socialistickém kontextu (Vráblíková 2009)</vt:lpstr>
      <vt:lpstr>Politická participace v Evropě (Newton, Montero 2007)</vt:lpstr>
      <vt:lpstr>Politická participace v Evropě (Newton, Montero 2007)</vt:lpstr>
      <vt:lpstr>Politická participace v Evropě (Newton, Montero 2007)</vt:lpstr>
      <vt:lpstr>Úpadek politické participace?</vt:lpstr>
      <vt:lpstr>Vysvětlení politické participace (Norris)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Navrátil</dc:creator>
  <cp:lastModifiedBy>Jiří Navrátil</cp:lastModifiedBy>
  <cp:revision>175</cp:revision>
  <dcterms:created xsi:type="dcterms:W3CDTF">2020-03-08T22:43:29Z</dcterms:created>
  <dcterms:modified xsi:type="dcterms:W3CDTF">2024-04-08T09:43:09Z</dcterms:modified>
</cp:coreProperties>
</file>