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9" r:id="rId4"/>
    <p:sldId id="280" r:id="rId5"/>
    <p:sldId id="258" r:id="rId6"/>
    <p:sldId id="259" r:id="rId7"/>
    <p:sldId id="281" r:id="rId8"/>
    <p:sldId id="282" r:id="rId9"/>
    <p:sldId id="271" r:id="rId10"/>
    <p:sldId id="287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539356"/>
          </a:xfrm>
        </p:spPr>
        <p:txBody>
          <a:bodyPr/>
          <a:lstStyle/>
          <a:p>
            <a:r>
              <a:rPr lang="cs-CZ" dirty="0"/>
              <a:t>Občanská společnost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/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E415B-2F21-4235-B35F-DF17B9FA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participace v Evropě (Newton, </a:t>
            </a:r>
            <a:r>
              <a:rPr lang="cs-CZ" dirty="0" err="1"/>
              <a:t>Montero</a:t>
            </a:r>
            <a:r>
              <a:rPr lang="cs-CZ" dirty="0"/>
              <a:t> 2007)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960CA4-3247-4A62-9873-0E4E6818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756" y="2077278"/>
            <a:ext cx="4492487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ABE52-EB65-49C8-BCDB-6D869181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094FD3-C2C9-4377-BE8D-8386FAE0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58" y="1825625"/>
            <a:ext cx="6661540" cy="4518909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90A393C-4884-4C77-8EF4-5CFF95E1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6589" cy="4351338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V jakých občanských organizacích se Češi nejvíc sdružují….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99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96C73-8CD7-4B29-97EA-1739231B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občanské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136128-5053-43BB-B242-2D8A5882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959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Adam </a:t>
            </a:r>
            <a:r>
              <a:rPr lang="cs-CZ" dirty="0" err="1"/>
              <a:t>Ferguson</a:t>
            </a:r>
            <a:r>
              <a:rPr lang="cs-CZ" dirty="0"/>
              <a:t> – „civilizovaná“ společnost</a:t>
            </a:r>
          </a:p>
          <a:p>
            <a:r>
              <a:rPr lang="cs-CZ" dirty="0"/>
              <a:t>G.W.F. </a:t>
            </a:r>
            <a:r>
              <a:rPr lang="cs-CZ" dirty="0" err="1"/>
              <a:t>Hegel</a:t>
            </a:r>
            <a:r>
              <a:rPr lang="cs-CZ" dirty="0"/>
              <a:t> – protiklad státu v diferencované společnosti</a:t>
            </a:r>
          </a:p>
          <a:p>
            <a:r>
              <a:rPr lang="cs-CZ" dirty="0" err="1"/>
              <a:t>Gramsci</a:t>
            </a:r>
            <a:r>
              <a:rPr lang="cs-CZ" dirty="0"/>
              <a:t> – prostor pro vybudování hegemonie</a:t>
            </a:r>
          </a:p>
          <a:p>
            <a:r>
              <a:rPr lang="cs-CZ" dirty="0"/>
              <a:t>Komunistické režimy – politizace občanské angažovanosti vs. Její „nepolitický“ obsah</a:t>
            </a:r>
          </a:p>
          <a:p>
            <a:r>
              <a:rPr lang="cs-CZ" dirty="0"/>
              <a:t>Západní Evropa – nová sociálních hnutí vs. korporativismus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49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127E4-4EED-4ADD-86A0-FC6783E2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typů občanské společnosti (M. </a:t>
            </a:r>
            <a:r>
              <a:rPr lang="cs-CZ" dirty="0" err="1"/>
              <a:t>Kaldor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014E4-42DB-4D2B-8460-2BFE67BB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823" y="1690688"/>
            <a:ext cx="710035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7525E-21A6-4C06-AC6F-4D383C37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občanské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FD776C-7BCC-41F1-B477-01E432BA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Socializace</a:t>
            </a:r>
            <a:r>
              <a:rPr lang="cs-CZ" dirty="0"/>
              <a:t> (</a:t>
            </a:r>
            <a:r>
              <a:rPr lang="cs-CZ" dirty="0" err="1"/>
              <a:t>Tocqueville</a:t>
            </a:r>
            <a:r>
              <a:rPr lang="cs-CZ" dirty="0"/>
              <a:t>) – osvojování si občanských schopností a hodnot – tvorba sociálního kapitálu! (</a:t>
            </a:r>
            <a:r>
              <a:rPr lang="cs-CZ" dirty="0" err="1"/>
              <a:t>Putnam</a:t>
            </a:r>
            <a:r>
              <a:rPr lang="cs-CZ" dirty="0"/>
              <a:t>: sítě, normy reciprocity, důvěra – usnadňují kolektivní jednání, jsou podmínkou demokratických společností; sociální kapitál jako přístup ke klíčovým zdrojům, usnadňující určitý typ jednání)</a:t>
            </a:r>
          </a:p>
          <a:p>
            <a:r>
              <a:rPr lang="cs-CZ" b="1" dirty="0"/>
              <a:t>Veřejné a kvazi-veřejné f</a:t>
            </a:r>
            <a:r>
              <a:rPr lang="cs-CZ" dirty="0"/>
              <a:t>unkce – poskytování služeb, pomoc potřebným, servis občanům</a:t>
            </a:r>
          </a:p>
          <a:p>
            <a:r>
              <a:rPr lang="cs-CZ" b="1" dirty="0"/>
              <a:t>Reprezentační/protestní </a:t>
            </a:r>
            <a:r>
              <a:rPr lang="cs-CZ" dirty="0"/>
              <a:t>funkce – obhajoba různých zájmů a identit</a:t>
            </a:r>
          </a:p>
        </p:txBody>
      </p:sp>
    </p:spTree>
    <p:extLst>
      <p:ext uri="{BB962C8B-B14F-4D97-AF65-F5344CB8AC3E}">
        <p14:creationId xmlns:p14="http://schemas.microsoft.com/office/powerpoint/2010/main" val="298248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786E4-1EDD-4562-A034-5A59EB02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F27E2E-DCC2-45CA-AC7B-43F09CFE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463"/>
            <a:ext cx="10515600" cy="359759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Právní, politologická, ekonomická, sociologická definice</a:t>
            </a:r>
          </a:p>
          <a:p>
            <a:r>
              <a:rPr lang="cs-CZ" dirty="0"/>
              <a:t>Mimo vládu a obchodní zájmy, někdy mimo rodinu a soukromý život, a někdy s nimi, nepřerozdělování zisku</a:t>
            </a:r>
          </a:p>
          <a:p>
            <a:r>
              <a:rPr lang="cs-CZ" dirty="0"/>
              <a:t>Všechny nevládní organizace a instituce reprezentující určité hodnoty, „zájmy a vůli občanů“ (všech?)</a:t>
            </a:r>
          </a:p>
          <a:p>
            <a:r>
              <a:rPr lang="cs-CZ" dirty="0"/>
              <a:t>Jednotlivci a organizace ve společnosti, kteří jsou nezávislí na vládě i trhu</a:t>
            </a:r>
          </a:p>
          <a:p>
            <a:r>
              <a:rPr lang="cs-CZ" b="1" dirty="0"/>
              <a:t>Ne-občanská společnost </a:t>
            </a:r>
            <a:r>
              <a:rPr lang="cs-CZ" dirty="0"/>
              <a:t>– hodnotící, politická nálepka pro označení domnělých negativních jevů ve občanské společnosti. Je umožněný tím, že má koncept občanské společnosti tolik různých významů. Jde o označení nejasné a dvojznačné (je absence organizací občanské společností vždy škodlivá? Je netolerance vždy negativní? Je užití násilných prostředků vždy nelegitimní?)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13CFE9-C784-49B9-9B39-9FBF5ED42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9810"/>
            <a:ext cx="2966705" cy="19781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73A724E-53C1-43C8-80AD-A264DDEDA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7" y="4869973"/>
            <a:ext cx="2966705" cy="19790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C55E9FB-2F1D-4219-B1CE-9C9BFFAE4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94" y="4878767"/>
            <a:ext cx="2966705" cy="19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2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29509-0098-436C-819D-626A56A2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38247" cy="1325563"/>
          </a:xfrm>
        </p:spPr>
        <p:txBody>
          <a:bodyPr/>
          <a:lstStyle/>
          <a:p>
            <a:r>
              <a:rPr lang="cs-CZ" dirty="0"/>
              <a:t>Kdo jsou aktéři občanské společnosti?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2ABF2F-0C42-4950-942C-DD8C80C4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52907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Neziskový sektor (NNO, NGO)  – „neziskovky“ – hlavně pojem v ekonomii, nepřerozdělují zisk – byť ho mohou vytvářet + pracují tam profesionálové – sociologické pojetí: organizace občanské společnosti</a:t>
            </a:r>
          </a:p>
          <a:p>
            <a:r>
              <a:rPr lang="cs-CZ" i="1" dirty="0"/>
              <a:t>Quasi-</a:t>
            </a:r>
            <a:r>
              <a:rPr lang="cs-CZ" i="1" dirty="0" err="1"/>
              <a:t>autonomous</a:t>
            </a:r>
            <a:r>
              <a:rPr lang="cs-CZ" i="1" dirty="0"/>
              <a:t> NGO </a:t>
            </a:r>
            <a:r>
              <a:rPr lang="cs-CZ" dirty="0"/>
              <a:t>– QANGO (částečně kontrolována a/nebo financována státem) – Člověk k tísni?</a:t>
            </a:r>
          </a:p>
          <a:p>
            <a:r>
              <a:rPr lang="cs-CZ" i="1" dirty="0" err="1"/>
              <a:t>Government-operated</a:t>
            </a:r>
            <a:r>
              <a:rPr lang="cs-CZ" i="1" dirty="0"/>
              <a:t> NGO </a:t>
            </a:r>
            <a:r>
              <a:rPr lang="cs-CZ" dirty="0"/>
              <a:t>– GONGO (NED, Svaz měst a obcí?)</a:t>
            </a:r>
          </a:p>
          <a:p>
            <a:r>
              <a:rPr lang="cs-CZ" dirty="0"/>
              <a:t>Dobrovolnický sektor</a:t>
            </a:r>
          </a:p>
          <a:p>
            <a:r>
              <a:rPr lang="cs-CZ" dirty="0"/>
              <a:t>Sociální hnutí – sítě jednotlivců, organizací skupin, které se účastní sociálního nebo politického konfliktu a sdílí společnou kolektivní identitu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67F429-0F38-40AC-A2F3-AF21470C6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7" y="4756558"/>
            <a:ext cx="3191026" cy="19699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42F4A3-7154-44FC-8505-04BA18021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53" y="2562357"/>
            <a:ext cx="3212180" cy="19699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E38BD80-8534-4711-89AB-F0FFA0AF9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7" y="531741"/>
            <a:ext cx="3207158" cy="18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4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11914-DC2D-46C1-AD5C-776C599D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Sociologická témata výzkumu občanské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4C61B7-EF60-46E6-9552-8050D956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Organizační aspekty (rozhodování, zdroje, sítě, strategická kapacita)</a:t>
            </a:r>
          </a:p>
          <a:p>
            <a:r>
              <a:rPr lang="cs-CZ" dirty="0"/>
              <a:t>Vývoj (profesionalizace, kooptace)</a:t>
            </a:r>
          </a:p>
          <a:p>
            <a:r>
              <a:rPr lang="cs-CZ" dirty="0"/>
              <a:t>Vztah k politickému/ekonomickému systému (asistující vs. hlídající)</a:t>
            </a:r>
          </a:p>
          <a:p>
            <a:r>
              <a:rPr lang="cs-CZ" dirty="0"/>
              <a:t>Vztah k občanům (expertíza vs. reprezentace vs. mobilizace)</a:t>
            </a:r>
          </a:p>
          <a:p>
            <a:r>
              <a:rPr lang="cs-CZ" dirty="0"/>
              <a:t>Výstupy (sociální kapitál, vliv na veřejné politiky, vliv na mínění/hodnoty/jednání občanů)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28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0EBBA-F1FE-47D5-8131-5B2F4FF0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vzniku (</a:t>
            </a:r>
            <a:r>
              <a:rPr lang="cs-CZ" dirty="0" err="1"/>
              <a:t>Salamon</a:t>
            </a:r>
            <a:r>
              <a:rPr lang="cs-CZ" dirty="0"/>
              <a:t>, Anheier)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33765-4E56-415A-84A7-23C866512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38365" cy="450345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Selhání trhu/selhání státu (</a:t>
            </a:r>
            <a:r>
              <a:rPr lang="cs-CZ" dirty="0" err="1"/>
              <a:t>Weisbrod</a:t>
            </a:r>
            <a:r>
              <a:rPr lang="cs-CZ" dirty="0"/>
              <a:t> 1977)</a:t>
            </a:r>
          </a:p>
          <a:p>
            <a:r>
              <a:rPr lang="cs-CZ" dirty="0"/>
              <a:t>Teorie nabídky/poptávky (aktivní občané)</a:t>
            </a:r>
          </a:p>
          <a:p>
            <a:r>
              <a:rPr lang="cs-CZ" dirty="0"/>
              <a:t>Teorie důvěry (v kvalitu služby/zboží)</a:t>
            </a:r>
          </a:p>
          <a:p>
            <a:r>
              <a:rPr lang="cs-CZ" dirty="0"/>
              <a:t>Teorie státu blahobytu (stát vytlačuje neziskový sektor)</a:t>
            </a:r>
          </a:p>
          <a:p>
            <a:r>
              <a:rPr lang="cs-CZ" dirty="0"/>
              <a:t>Teorie vzájemné závislosti (stát si neziskový sektor pěstuje)</a:t>
            </a:r>
          </a:p>
          <a:p>
            <a:r>
              <a:rPr lang="cs-CZ" dirty="0"/>
              <a:t>Teorie sociálních počátků (režimy neziskového sektoru závisí na postavení/moci různých sociálních tříd v modernizačním procesu)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8DC2D-B0EA-4785-A65C-387C1038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92" y="2214282"/>
            <a:ext cx="4393708" cy="26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0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6DDFF37-E857-4686-BFA8-5D40D725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Občanská společnost před r. </a:t>
            </a:r>
            <a:r>
              <a:rPr lang="en-GB" altLang="cs-CZ" dirty="0"/>
              <a:t>1989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E690D42B-D4EF-4519-8000-5122D47F7E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972235"/>
            <a:ext cx="9491663" cy="4336490"/>
          </a:xfrm>
        </p:spPr>
        <p:txBody>
          <a:bodyPr/>
          <a:lstStyle/>
          <a:p>
            <a:pPr eaLnBrk="1" hangingPunct="1"/>
            <a:r>
              <a:rPr lang="cs-CZ" altLang="cs-CZ" dirty="0"/>
              <a:t>Existovala občanská společnost před r. 1989</a:t>
            </a:r>
            <a:r>
              <a:rPr lang="en-GB" altLang="cs-CZ" dirty="0"/>
              <a:t>?</a:t>
            </a:r>
          </a:p>
          <a:p>
            <a:pPr eaLnBrk="1" hangingPunct="1"/>
            <a:r>
              <a:rPr lang="cs-CZ" altLang="cs-CZ" dirty="0"/>
              <a:t>Ilegální vs. Legální občanské aktivity</a:t>
            </a:r>
            <a:endParaRPr lang="en-GB" altLang="cs-CZ" dirty="0"/>
          </a:p>
          <a:p>
            <a:pPr eaLnBrk="1" hangingPunct="1"/>
            <a:r>
              <a:rPr lang="cs-CZ" altLang="cs-CZ" dirty="0"/>
              <a:t>Hlavní témata občanské společnosti </a:t>
            </a:r>
            <a:r>
              <a:rPr lang="en-GB" altLang="cs-CZ" dirty="0"/>
              <a:t>(</a:t>
            </a:r>
            <a:r>
              <a:rPr lang="en-GB" altLang="cs-CZ" dirty="0" err="1"/>
              <a:t>Frič</a:t>
            </a:r>
            <a:r>
              <a:rPr lang="en-GB" altLang="cs-CZ" dirty="0"/>
              <a:t>, Císař):</a:t>
            </a:r>
          </a:p>
          <a:p>
            <a:pPr eaLnBrk="1" hangingPunct="1"/>
            <a:endParaRPr lang="en-GB" alt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C075A94-C5D8-4742-B190-859A789F3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94926"/>
              </p:ext>
            </p:extLst>
          </p:nvPr>
        </p:nvGraphicFramePr>
        <p:xfrm>
          <a:off x="838199" y="3770312"/>
          <a:ext cx="10515600" cy="2538413"/>
        </p:xfrm>
        <a:graphic>
          <a:graphicData uri="http://schemas.openxmlformats.org/drawingml/2006/table">
            <a:tbl>
              <a:tblPr/>
              <a:tblGrid>
                <a:gridCol w="23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poskytování služeb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obhajoba zájmů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před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1989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port,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volnočasové aktivity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mládež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odbory (?), profesní zájmy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po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1989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charita, sociální a zdravotnické služby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ekologie, lidská práva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564</Words>
  <Application>Microsoft Office PowerPoint</Application>
  <PresentationFormat>Širokoúhlá obrazovka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Motiv Office</vt:lpstr>
      <vt:lpstr>Občanská společnost </vt:lpstr>
      <vt:lpstr>Koncept občanské společnosti</vt:lpstr>
      <vt:lpstr>5 typů občanské společnosti (M. Kaldor)</vt:lpstr>
      <vt:lpstr>Funkce občanské společnosti</vt:lpstr>
      <vt:lpstr>Struktury</vt:lpstr>
      <vt:lpstr>Kdo jsou aktéři občanské společnosti?</vt:lpstr>
      <vt:lpstr>Sociologická témata výzkumu občanské společnosti</vt:lpstr>
      <vt:lpstr>Vysvětlení vzniku (Salamon, Anheier)</vt:lpstr>
      <vt:lpstr>Občanská společnost před r. 1989</vt:lpstr>
      <vt:lpstr>Politická participace v Evropě (Newton, Montero 2007)</vt:lpstr>
      <vt:lpstr>Aktéři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141</cp:revision>
  <dcterms:created xsi:type="dcterms:W3CDTF">2020-03-08T22:43:29Z</dcterms:created>
  <dcterms:modified xsi:type="dcterms:W3CDTF">2024-04-15T09:56:37Z</dcterms:modified>
</cp:coreProperties>
</file>