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318" r:id="rId3"/>
    <p:sldId id="280" r:id="rId4"/>
    <p:sldId id="317" r:id="rId5"/>
    <p:sldId id="320" r:id="rId6"/>
    <p:sldId id="321" r:id="rId7"/>
    <p:sldId id="266" r:id="rId8"/>
    <p:sldId id="262" r:id="rId9"/>
    <p:sldId id="264" r:id="rId10"/>
    <p:sldId id="326" r:id="rId11"/>
    <p:sldId id="260" r:id="rId12"/>
    <p:sldId id="261" r:id="rId13"/>
    <p:sldId id="27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List1!$C$5:$C$39</c:f>
              <c:numCache>
                <c:formatCode>General</c:formatCode>
                <c:ptCount val="35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  <c:pt idx="33">
                  <c:v>2021</c:v>
                </c:pt>
                <c:pt idx="34">
                  <c:v>2022</c:v>
                </c:pt>
              </c:numCache>
            </c:numRef>
          </c:cat>
          <c:val>
            <c:numRef>
              <c:f>List1!$D$5:$D$39</c:f>
              <c:numCache>
                <c:formatCode>General</c:formatCode>
                <c:ptCount val="35"/>
                <c:pt idx="0">
                  <c:v>55</c:v>
                </c:pt>
                <c:pt idx="1">
                  <c:v>216</c:v>
                </c:pt>
                <c:pt idx="2">
                  <c:v>304</c:v>
                </c:pt>
                <c:pt idx="3">
                  <c:v>295</c:v>
                </c:pt>
                <c:pt idx="4">
                  <c:v>260</c:v>
                </c:pt>
                <c:pt idx="5">
                  <c:v>120</c:v>
                </c:pt>
                <c:pt idx="6">
                  <c:v>132</c:v>
                </c:pt>
                <c:pt idx="7">
                  <c:v>202</c:v>
                </c:pt>
                <c:pt idx="8">
                  <c:v>186</c:v>
                </c:pt>
                <c:pt idx="9">
                  <c:v>194</c:v>
                </c:pt>
                <c:pt idx="10">
                  <c:v>278</c:v>
                </c:pt>
                <c:pt idx="11">
                  <c:v>363</c:v>
                </c:pt>
                <c:pt idx="12">
                  <c:v>395</c:v>
                </c:pt>
                <c:pt idx="13">
                  <c:v>341</c:v>
                </c:pt>
                <c:pt idx="14">
                  <c:v>290</c:v>
                </c:pt>
                <c:pt idx="15">
                  <c:v>366</c:v>
                </c:pt>
                <c:pt idx="16">
                  <c:v>320</c:v>
                </c:pt>
                <c:pt idx="17">
                  <c:v>334</c:v>
                </c:pt>
                <c:pt idx="18">
                  <c:v>304</c:v>
                </c:pt>
                <c:pt idx="19">
                  <c:v>276</c:v>
                </c:pt>
                <c:pt idx="20">
                  <c:v>383</c:v>
                </c:pt>
                <c:pt idx="21">
                  <c:v>369</c:v>
                </c:pt>
                <c:pt idx="22">
                  <c:v>251</c:v>
                </c:pt>
                <c:pt idx="23">
                  <c:v>453</c:v>
                </c:pt>
                <c:pt idx="24">
                  <c:v>387</c:v>
                </c:pt>
                <c:pt idx="25">
                  <c:v>263</c:v>
                </c:pt>
                <c:pt idx="26">
                  <c:v>264</c:v>
                </c:pt>
                <c:pt idx="27">
                  <c:v>266</c:v>
                </c:pt>
                <c:pt idx="28">
                  <c:v>233</c:v>
                </c:pt>
                <c:pt idx="29">
                  <c:v>186</c:v>
                </c:pt>
                <c:pt idx="30">
                  <c:v>706</c:v>
                </c:pt>
                <c:pt idx="31">
                  <c:v>1447</c:v>
                </c:pt>
                <c:pt idx="32">
                  <c:v>466</c:v>
                </c:pt>
                <c:pt idx="33">
                  <c:v>448</c:v>
                </c:pt>
                <c:pt idx="34">
                  <c:v>477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FE5-4204-9A93-DCE3918FD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41137279"/>
        <c:axId val="1541137695"/>
      </c:lineChart>
      <c:catAx>
        <c:axId val="15411372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41137695"/>
        <c:crosses val="autoZero"/>
        <c:auto val="1"/>
        <c:lblAlgn val="ctr"/>
        <c:lblOffset val="100"/>
        <c:noMultiLvlLbl val="0"/>
      </c:catAx>
      <c:valAx>
        <c:axId val="15411376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411372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462D5B-9950-4260-ABED-D89400B301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134CC9-FD50-4457-8364-AB4EE23715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7DE83E-814A-4AD5-9533-3EB01F6AB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D6DCB7-8AB2-45C4-99F6-9DACC2CF0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C3C0B3-BD89-4308-A470-EA914A97A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94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61DE3C-BCEC-4C83-BA40-747F1EFEB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FB52B4E-9562-44CD-A73E-4EF450ABA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0E74C5-2F94-4910-919E-60EE890DE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4A11C5-A80B-4D2F-ACD6-B4A08389A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FDCFA5-EF98-411E-A22F-3F188A0CB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408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A15DF5E-5AFF-407B-A741-9E3EC1CFEA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210CED-93F3-4447-81E5-FB4916F76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7F1777-A44B-4663-B777-EBB6FB4EA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7DDE98-BF43-48A1-A657-C1F92CBF4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D01DF3-E3C5-4798-8BE8-5FBEB44EF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22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FF8B4D-AAEF-468E-AE48-AC1699D3C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F8FE79-CC14-4489-8F95-A49BD2641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71A7FD-6349-4CBE-BFEF-6EBAD73FD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44D212-D1C1-4932-BF22-9FC7F8F70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0C9539-AC14-4AF9-B6B8-2A8D2FE02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180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DC5052-BA56-4DD0-9593-1856D0B0A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0B5139E-846E-4219-B99C-627CE6052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717913-AC13-443F-86A8-5B4CE3C93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AB1689-7DBC-4AEF-8B8A-170B7C30B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B5B550-9BF6-4DF3-8930-A71990D0E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425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DACC28-BACD-48AD-B8B5-D4A21C4A4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D9EDD2-D6CB-417B-AC19-357AFC3AD3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A550C76-C23C-4577-A0B5-282AECE30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01466E-CA6C-434C-B615-34EF9CA86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E8DCC4-4F69-4CDC-892E-C7AF1D515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E9D4E60-27D3-4FFF-8A90-BFD1C0657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27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1160A-56F3-48CD-BC99-A7980F0A4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16B8B61-D6FC-43FD-8F09-37273F01D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58E3ED6-42F5-4EC4-9BBD-60961BE818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D45C537-EC79-448F-8242-842C065E14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37BB875-0EB4-49E7-9428-CC15A36B89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1EE0B87-90D6-4B3C-9A85-5EAB65EA4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A793298-D130-4BDD-81F6-DD95108E9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2691001-00DE-4A22-AEAF-E962D51DB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824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676E48-428D-434B-BEDA-2A8CC150D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FCE1F09-606C-4AE5-B77E-7A3A15B71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F4D3B29-429A-4E97-94E8-B231590F8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E19DF22-3BA3-4C5A-836D-D174416C9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12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CC23401-DD90-495C-82BE-F42140705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E15E648-57E4-44D6-882E-2DA0D652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9BC1136-1DD4-4F60-93C0-E31B09D5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1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07DF3A-B90F-4726-831F-DFC159E68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A762DB-B57B-420A-A7BD-0853734F3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AEF7C99-0C31-43E6-A440-88D27FB77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23F18D-24D4-4020-87A8-B4127BBFE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EC4AC2F-03D9-4246-897B-6D0D1DFCB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12C5E7E-2104-4ECD-BD4D-B76770EA2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885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CD088-22A9-4231-A355-ECC019C68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9111D35-00D4-4CE8-9F95-DC7BB87266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BE94620-39B1-4628-813C-7C1CAE916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56EA6C-B6CB-4B8F-B6E0-22E4C827A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7A12D5-46D5-4C6D-963D-34ACF7EB5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5C6891-7603-4BC9-8139-EE9D49D09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737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E8D9FCC-116B-4238-AE27-BEBE45D7D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3EC924A-1845-44A2-A5B4-B28B739FF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8E5F62-5D9A-46FE-A704-F65542C90F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E6D6C-8E1A-419F-B3E9-C78BF0F09EA3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EBA978-E2DD-424B-A498-BB8A6EE864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DCCA9F-B93F-4B48-86D3-706138E3F5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62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F59016-C6E3-4AEE-B2D6-BA53C3F6A3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3732" y="1122364"/>
            <a:ext cx="9854268" cy="1539356"/>
          </a:xfrm>
        </p:spPr>
        <p:txBody>
          <a:bodyPr>
            <a:normAutofit fontScale="90000"/>
          </a:bodyPr>
          <a:lstStyle/>
          <a:p>
            <a:r>
              <a:rPr lang="cs-CZ" dirty="0"/>
              <a:t>Kolektivní jednání a sociální hnutí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9966D40-45DF-4EA2-9055-B5644C6C35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22363"/>
            <a:ext cx="9144000" cy="508568"/>
          </a:xfrm>
        </p:spPr>
        <p:txBody>
          <a:bodyPr/>
          <a:lstStyle/>
          <a:p>
            <a:r>
              <a:rPr lang="cs-CZ" dirty="0"/>
              <a:t>SOCb2021 Politická sociologie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2475514-0E94-4D73-AFA9-7A49DED964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206" y="3208003"/>
            <a:ext cx="4671588" cy="3106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619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5400" dirty="0">
                <a:solidFill>
                  <a:schemeClr val="tx1"/>
                </a:solidFill>
                <a:effectLst/>
                <a:latin typeface="+mn-lt"/>
              </a:rPr>
              <a:t>Protesty v ČR (1989-2022)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63E5766D-6DBD-4E8A-B934-A7857C2339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5849316"/>
              </p:ext>
            </p:extLst>
          </p:nvPr>
        </p:nvGraphicFramePr>
        <p:xfrm>
          <a:off x="1783556" y="1690688"/>
          <a:ext cx="8624887" cy="4438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9816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431D37-EB8D-462A-ADB0-6AF8B2DD0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Aktéři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358ABC-841A-4C59-8CC1-5AAE38C1A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608439" cy="4351338"/>
          </a:xfrm>
        </p:spPr>
        <p:txBody>
          <a:bodyPr/>
          <a:lstStyle/>
          <a:p>
            <a:pPr marL="0" indent="0">
              <a:buNone/>
            </a:pPr>
            <a:r>
              <a:rPr lang="cs-CZ" i="1" dirty="0">
                <a:solidFill>
                  <a:schemeClr val="tx1"/>
                </a:solidFill>
                <a:effectLst/>
                <a:latin typeface="+mn-lt"/>
              </a:rPr>
              <a:t>…. které organizace v Česku nejčastěji organizuje politické protesty …..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0D2BC685-7FC3-4659-8C20-27528E6AF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762088"/>
              </p:ext>
            </p:extLst>
          </p:nvPr>
        </p:nvGraphicFramePr>
        <p:xfrm>
          <a:off x="4892749" y="1482666"/>
          <a:ext cx="5705227" cy="43544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13887">
                  <a:extLst>
                    <a:ext uri="{9D8B030D-6E8A-4147-A177-3AD203B41FA5}">
                      <a16:colId xmlns:a16="http://schemas.microsoft.com/office/drawing/2014/main" val="2224574009"/>
                    </a:ext>
                  </a:extLst>
                </a:gridCol>
                <a:gridCol w="847835">
                  <a:extLst>
                    <a:ext uri="{9D8B030D-6E8A-4147-A177-3AD203B41FA5}">
                      <a16:colId xmlns:a16="http://schemas.microsoft.com/office/drawing/2014/main" val="4071939978"/>
                    </a:ext>
                  </a:extLst>
                </a:gridCol>
                <a:gridCol w="847835">
                  <a:extLst>
                    <a:ext uri="{9D8B030D-6E8A-4147-A177-3AD203B41FA5}">
                      <a16:colId xmlns:a16="http://schemas.microsoft.com/office/drawing/2014/main" val="1127972677"/>
                    </a:ext>
                  </a:extLst>
                </a:gridCol>
                <a:gridCol w="847835">
                  <a:extLst>
                    <a:ext uri="{9D8B030D-6E8A-4147-A177-3AD203B41FA5}">
                      <a16:colId xmlns:a16="http://schemas.microsoft.com/office/drawing/2014/main" val="3618434144"/>
                    </a:ext>
                  </a:extLst>
                </a:gridCol>
                <a:gridCol w="847835">
                  <a:extLst>
                    <a:ext uri="{9D8B030D-6E8A-4147-A177-3AD203B41FA5}">
                      <a16:colId xmlns:a16="http://schemas.microsoft.com/office/drawing/2014/main" val="1988032916"/>
                    </a:ext>
                  </a:extLst>
                </a:gridCol>
              </a:tblGrid>
              <a:tr h="278892">
                <a:tc>
                  <a:txBody>
                    <a:bodyPr/>
                    <a:lstStyle/>
                    <a:p>
                      <a:pPr algn="l" fontAlgn="b"/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Frequency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Percent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Valid Percent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Cumulative Percent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3492594477"/>
                  </a:ext>
                </a:extLst>
              </a:tr>
              <a:tr h="15408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Total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11830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100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100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399635703"/>
                  </a:ext>
                </a:extLst>
              </a:tr>
              <a:tr h="278892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org. na fungování demokracie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1874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15,8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15,8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43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3020843834"/>
                  </a:ext>
                </a:extLst>
              </a:tr>
              <a:tr h="15408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není konkrétní org.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1372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11,6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11,6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82,6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3831375720"/>
                  </a:ext>
                </a:extLst>
              </a:tr>
              <a:tr h="15408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environmentální org.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1028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8,7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8,7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25,9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1810052713"/>
                  </a:ext>
                </a:extLst>
              </a:tr>
              <a:tr h="15408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obyvatelé jednoho místa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1022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8,6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8,6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91,3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3010784926"/>
                  </a:ext>
                </a:extLst>
              </a:tr>
              <a:tr h="15408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odbory, ne/zaměstnanci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888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7,5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7,5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7,5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2727027727"/>
                  </a:ext>
                </a:extLst>
              </a:tr>
              <a:tr h="15408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ostatní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494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4,2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4,2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96,9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3352202641"/>
                  </a:ext>
                </a:extLst>
              </a:tr>
              <a:tr h="15408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Kulturní org.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392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3,3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3,3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67,8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1102578943"/>
                  </a:ext>
                </a:extLst>
              </a:tr>
              <a:tr h="15408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mláděž a studenti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351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71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847066022"/>
                  </a:ext>
                </a:extLst>
              </a:tr>
              <a:tr h="278892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org. na základní lidská/politická práva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335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2,8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2,8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14,2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1623681513"/>
                  </a:ext>
                </a:extLst>
              </a:tr>
              <a:tr h="15408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politici obecně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312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2,6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2,6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54,5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43078621"/>
                  </a:ext>
                </a:extLst>
              </a:tr>
              <a:tr h="15408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etnické org.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221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1,9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1,9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16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135508916"/>
                  </a:ext>
                </a:extLst>
              </a:tr>
              <a:tr h="15408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radikálně levicové org.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206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1,7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1,7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47,2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1259239545"/>
                  </a:ext>
                </a:extLst>
              </a:tr>
              <a:tr h="15408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radikální pravice neorg.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198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1,7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1,7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51,5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3034495081"/>
                  </a:ext>
                </a:extLst>
              </a:tr>
              <a:tr h="15408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profesní asociace, komory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189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1,6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1,6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9,1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990388306"/>
                  </a:ext>
                </a:extLst>
              </a:tr>
              <a:tr h="15408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mírové, rozvojové org.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190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1,6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1,6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45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3383749592"/>
                  </a:ext>
                </a:extLst>
              </a:tr>
              <a:tr h="15408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neznámí org.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168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1,4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1,4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92,7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1023012996"/>
                  </a:ext>
                </a:extLst>
              </a:tr>
              <a:tr h="15408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org. na ochranu zvířat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152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1,3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1,3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27,2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3042823944"/>
                  </a:ext>
                </a:extLst>
              </a:tr>
              <a:tr h="15408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radikální levice neorg.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150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1,3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1,3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48,5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2716344439"/>
                  </a:ext>
                </a:extLst>
              </a:tr>
              <a:tr h="15408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radikální pravice org.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159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1,3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1,3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49,9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1240296772"/>
                  </a:ext>
                </a:extLst>
              </a:tr>
              <a:tr h="15408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KSČM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151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1,3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1,3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57,1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1820139503"/>
                  </a:ext>
                </a:extLst>
              </a:tr>
              <a:tr h="278892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>
                          <a:effectLst/>
                        </a:rPr>
                        <a:t>org. na práva ostatních specifických skupin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140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17,2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933859742"/>
                  </a:ext>
                </a:extLst>
              </a:tr>
              <a:tr h="15408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Jiná strana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138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62,2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2162224525"/>
                  </a:ext>
                </a:extLst>
              </a:tr>
              <a:tr h="154084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náboženské org.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141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>
                          <a:effectLst/>
                        </a:rPr>
                        <a:t>1,2</a:t>
                      </a:r>
                      <a:endParaRPr lang="cs-CZ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900" u="none" strike="noStrike" dirty="0">
                          <a:effectLst/>
                        </a:rPr>
                        <a:t>64,1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4" marR="7704" marT="7704" marB="0" anchor="b"/>
                </a:tc>
                <a:extLst>
                  <a:ext uri="{0D108BD9-81ED-4DB2-BD59-A6C34878D82A}">
                    <a16:rowId xmlns:a16="http://schemas.microsoft.com/office/drawing/2014/main" val="3731694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041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431D37-EB8D-462A-ADB0-6AF8B2DD0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Témata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358ABC-841A-4C59-8CC1-5AAE38C1A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56589" cy="4351338"/>
          </a:xfrm>
        </p:spPr>
        <p:txBody>
          <a:bodyPr/>
          <a:lstStyle/>
          <a:p>
            <a:pPr marL="0" indent="0">
              <a:buNone/>
            </a:pPr>
            <a:r>
              <a:rPr lang="cs-CZ" i="1" dirty="0">
                <a:solidFill>
                  <a:schemeClr val="tx1"/>
                </a:solidFill>
                <a:effectLst/>
                <a:latin typeface="+mn-lt"/>
              </a:rPr>
              <a:t>…. a proč? 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0BF91205-7B29-4B38-A193-078895D574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546226"/>
              </p:ext>
            </p:extLst>
          </p:nvPr>
        </p:nvGraphicFramePr>
        <p:xfrm>
          <a:off x="3457006" y="1825636"/>
          <a:ext cx="6056109" cy="43513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5621">
                  <a:extLst>
                    <a:ext uri="{9D8B030D-6E8A-4147-A177-3AD203B41FA5}">
                      <a16:colId xmlns:a16="http://schemas.microsoft.com/office/drawing/2014/main" val="911176276"/>
                    </a:ext>
                  </a:extLst>
                </a:gridCol>
                <a:gridCol w="889233">
                  <a:extLst>
                    <a:ext uri="{9D8B030D-6E8A-4147-A177-3AD203B41FA5}">
                      <a16:colId xmlns:a16="http://schemas.microsoft.com/office/drawing/2014/main" val="3829013609"/>
                    </a:ext>
                  </a:extLst>
                </a:gridCol>
                <a:gridCol w="645952">
                  <a:extLst>
                    <a:ext uri="{9D8B030D-6E8A-4147-A177-3AD203B41FA5}">
                      <a16:colId xmlns:a16="http://schemas.microsoft.com/office/drawing/2014/main" val="2071997750"/>
                    </a:ext>
                  </a:extLst>
                </a:gridCol>
                <a:gridCol w="838899">
                  <a:extLst>
                    <a:ext uri="{9D8B030D-6E8A-4147-A177-3AD203B41FA5}">
                      <a16:colId xmlns:a16="http://schemas.microsoft.com/office/drawing/2014/main" val="2316121596"/>
                    </a:ext>
                  </a:extLst>
                </a:gridCol>
                <a:gridCol w="1216404">
                  <a:extLst>
                    <a:ext uri="{9D8B030D-6E8A-4147-A177-3AD203B41FA5}">
                      <a16:colId xmlns:a16="http://schemas.microsoft.com/office/drawing/2014/main" val="27870756"/>
                    </a:ext>
                  </a:extLst>
                </a:gridCol>
              </a:tblGrid>
              <a:tr h="317449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Frequency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Percent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Valid Percent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Cumulative Percent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2646460591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státní instituce, kvalita demokracie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3086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26,1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26,1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26,1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2069757366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průmyslové politiky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1096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9,3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9,3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1106759366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sociální politiky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1074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9,1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9,1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57,6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947646027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zahraniční politika a bezpečnost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1003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8,5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8,5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1771628638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územní plánování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888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7,5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7,5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48,5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393846798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téma radikální pravice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715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93,3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4002408443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environmentální téma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627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5,3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5,3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79,3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766039278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ostatní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532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4,5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4,5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1338962197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ekonomická témata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465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3,9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3,9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31,7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1052256715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základní lidská a politická práva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410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3,5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3,5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3183917438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kulturní politika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346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2,9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2,9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60,5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1391471057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domácí bezpečnost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334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2,8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2,8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65,5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2473488332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téma radikální levice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2,2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2,2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95,5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1811028274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etnické, národnostní téma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82,6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3553266026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zemědělství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1,4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1,4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61,9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4284912493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historická spravedlnost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1,2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1,2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27,3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701378852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náboženské téma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0,8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0,8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87,2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294658595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spotřebitelské téma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0,7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0,7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62,7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2695773437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LGBT práva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0,7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0,7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80,5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435513376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ženská práva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0,5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0,5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79,8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765044442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EU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0,5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0,5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27,8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1646487340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práva ostatních skupin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0,4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0,4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86,4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3935124329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Total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11830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</a:rPr>
                        <a:t> 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69" marR="8769" marT="8769" marB="0" anchor="b"/>
                </a:tc>
                <a:extLst>
                  <a:ext uri="{0D108BD9-81ED-4DB2-BD59-A6C34878D82A}">
                    <a16:rowId xmlns:a16="http://schemas.microsoft.com/office/drawing/2014/main" val="4234195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020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66E033-09CD-4CC1-B9AB-26E7A8B00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Politický kontext českého aktivismu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C3044E-10C4-41CC-8F69-EF1DF33BE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effectLst/>
                <a:latin typeface="+mn-lt"/>
              </a:rPr>
              <a:t>1989-1991: „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aktivismus</a:t>
            </a:r>
            <a:r>
              <a:rPr lang="en-US" dirty="0">
                <a:solidFill>
                  <a:schemeClr val="tx1"/>
                </a:solidFill>
                <a:effectLst/>
                <a:latin typeface="+mn-lt"/>
              </a:rPr>
              <a:t>“</a:t>
            </a:r>
          </a:p>
          <a:p>
            <a:r>
              <a:rPr lang="en-US" dirty="0">
                <a:solidFill>
                  <a:schemeClr val="tx1"/>
                </a:solidFill>
                <a:effectLst/>
                <a:latin typeface="+mn-lt"/>
              </a:rPr>
              <a:t>1992-1997: „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ochlazení</a:t>
            </a:r>
            <a:r>
              <a:rPr lang="en-US" dirty="0">
                <a:solidFill>
                  <a:schemeClr val="tx1"/>
                </a:solidFill>
                <a:effectLst/>
                <a:latin typeface="+mn-lt"/>
              </a:rPr>
              <a:t>“</a:t>
            </a:r>
          </a:p>
          <a:p>
            <a:r>
              <a:rPr lang="en-US" dirty="0">
                <a:solidFill>
                  <a:schemeClr val="tx1"/>
                </a:solidFill>
                <a:effectLst/>
                <a:latin typeface="+mn-lt"/>
              </a:rPr>
              <a:t>1998-2005: 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otevírání příležitostí </a:t>
            </a:r>
            <a:r>
              <a:rPr lang="en-US" dirty="0">
                <a:solidFill>
                  <a:schemeClr val="tx1"/>
                </a:solidFill>
                <a:effectLst/>
                <a:latin typeface="+mn-lt"/>
              </a:rPr>
              <a:t>(EU, 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sociální demokracie ve vládě</a:t>
            </a:r>
            <a:r>
              <a:rPr lang="en-US" dirty="0">
                <a:solidFill>
                  <a:schemeClr val="tx1"/>
                </a:solidFill>
                <a:effectLst/>
                <a:latin typeface="+mn-lt"/>
              </a:rPr>
              <a:t>) </a:t>
            </a:r>
          </a:p>
          <a:p>
            <a:r>
              <a:rPr lang="en-US" dirty="0">
                <a:solidFill>
                  <a:schemeClr val="tx1"/>
                </a:solidFill>
                <a:effectLst/>
                <a:latin typeface="+mn-lt"/>
              </a:rPr>
              <a:t>2006-2009: 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liberálové – proměnlivé příležitosti (SZ, Klaus)</a:t>
            </a:r>
          </a:p>
          <a:p>
            <a:r>
              <a:rPr lang="en-US" dirty="0">
                <a:solidFill>
                  <a:schemeClr val="tx1"/>
                </a:solidFill>
                <a:effectLst/>
                <a:latin typeface="+mn-lt"/>
              </a:rPr>
              <a:t>2010-2013: 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konzervativní vlády</a:t>
            </a:r>
            <a:endParaRPr lang="en-US" dirty="0">
              <a:solidFill>
                <a:schemeClr val="tx1"/>
              </a:solidFill>
              <a:effectLst/>
              <a:latin typeface="+mn-lt"/>
            </a:endParaRPr>
          </a:p>
          <a:p>
            <a:r>
              <a:rPr lang="en-US" dirty="0">
                <a:solidFill>
                  <a:schemeClr val="tx1"/>
                </a:solidFill>
                <a:effectLst/>
                <a:latin typeface="+mn-lt"/>
              </a:rPr>
              <a:t>2014-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2017</a:t>
            </a:r>
            <a:r>
              <a:rPr lang="en-US" dirty="0">
                <a:solidFill>
                  <a:schemeClr val="tx1"/>
                </a:solidFill>
                <a:effectLst/>
                <a:latin typeface="+mn-lt"/>
              </a:rPr>
              <a:t>: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 otevírání příležitostí (ČSSD + ANO)</a:t>
            </a:r>
          </a:p>
          <a:p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2018-2021:</a:t>
            </a:r>
            <a:r>
              <a:rPr lang="en-US" dirty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mobilizace (</a:t>
            </a:r>
            <a:r>
              <a:rPr lang="cs-CZ" dirty="0" err="1">
                <a:solidFill>
                  <a:schemeClr val="tx1"/>
                </a:solidFill>
                <a:effectLst/>
                <a:latin typeface="+mn-lt"/>
              </a:rPr>
              <a:t>Babiš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 + Zeman)</a:t>
            </a:r>
            <a:endParaRPr lang="en-US" dirty="0">
              <a:solidFill>
                <a:schemeClr val="tx1"/>
              </a:solidFill>
              <a:effectLst/>
              <a:latin typeface="+mn-lt"/>
            </a:endParaRPr>
          </a:p>
          <a:p>
            <a:endParaRPr lang="cs-CZ" dirty="0"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1034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6000" dirty="0">
                <a:solidFill>
                  <a:schemeClr val="tx1"/>
                </a:solidFill>
                <a:effectLst/>
                <a:latin typeface="+mn-lt"/>
              </a:rPr>
              <a:t>Sociální hnutí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2296"/>
            <a:ext cx="10515600" cy="492304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600" dirty="0">
                <a:solidFill>
                  <a:schemeClr val="tx1"/>
                </a:solidFill>
                <a:effectLst/>
                <a:latin typeface="+mn-lt"/>
              </a:rPr>
              <a:t>M. Diani: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tx1"/>
                </a:solidFill>
                <a:effectLst/>
                <a:latin typeface="+mn-lt"/>
              </a:rPr>
              <a:t>1. Sítě neformální interakce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tx1"/>
                </a:solidFill>
                <a:effectLst/>
                <a:latin typeface="+mn-lt"/>
              </a:rPr>
              <a:t>2. Se sdílenou solidaritou/kolektivní identitou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tx1"/>
                </a:solidFill>
                <a:effectLst/>
                <a:latin typeface="+mn-lt"/>
              </a:rPr>
              <a:t>3. Vstupující do kolektivního konfliktního jednání vůči jasně vymezeným oponentům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tx1"/>
                </a:solidFill>
                <a:effectLst/>
                <a:latin typeface="+mn-lt"/>
              </a:rPr>
              <a:t>4. Které se z velké části odehrává mimo institucionalizovanou sféru sociálního života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endParaRPr lang="cs-CZ" sz="2600" dirty="0">
              <a:solidFill>
                <a:schemeClr val="tx1"/>
              </a:solidFill>
              <a:effectLst/>
              <a:latin typeface="+mn-lt"/>
            </a:endParaRPr>
          </a:p>
          <a:p>
            <a:pPr marL="0" indent="0">
              <a:buNone/>
            </a:pPr>
            <a:r>
              <a:rPr lang="cs-CZ" sz="2600" dirty="0">
                <a:solidFill>
                  <a:schemeClr val="tx1"/>
                </a:solidFill>
                <a:effectLst/>
                <a:latin typeface="+mn-lt"/>
              </a:rPr>
              <a:t>Ch. Tilly:</a:t>
            </a:r>
          </a:p>
          <a:p>
            <a:pPr marL="514350" indent="-514350">
              <a:buAutoNum type="arabicPeriod"/>
            </a:pPr>
            <a:r>
              <a:rPr lang="cs-CZ" sz="2600" dirty="0">
                <a:solidFill>
                  <a:schemeClr val="tx1"/>
                </a:solidFill>
                <a:effectLst/>
                <a:latin typeface="+mn-lt"/>
              </a:rPr>
              <a:t>Trvalé kampaně proti autoritám</a:t>
            </a:r>
          </a:p>
          <a:p>
            <a:pPr marL="514350" indent="-514350">
              <a:buAutoNum type="arabicPeriod"/>
            </a:pPr>
            <a:r>
              <a:rPr lang="cs-CZ" sz="2600" dirty="0">
                <a:solidFill>
                  <a:schemeClr val="tx1"/>
                </a:solidFill>
                <a:effectLst/>
                <a:latin typeface="+mn-lt"/>
              </a:rPr>
              <a:t>Konkrétní formy jednání a sdružování (repertoár)</a:t>
            </a:r>
          </a:p>
          <a:p>
            <a:pPr marL="514350" indent="-514350">
              <a:buAutoNum type="arabicPeriod"/>
            </a:pPr>
            <a:r>
              <a:rPr lang="cs-CZ" sz="2600" dirty="0">
                <a:solidFill>
                  <a:schemeClr val="tx1"/>
                </a:solidFill>
                <a:effectLst/>
                <a:latin typeface="+mn-lt"/>
              </a:rPr>
              <a:t>Veřejná sebeprezentace</a:t>
            </a:r>
          </a:p>
        </p:txBody>
      </p:sp>
    </p:spTree>
    <p:extLst>
      <p:ext uri="{BB962C8B-B14F-4D97-AF65-F5344CB8AC3E}">
        <p14:creationId xmlns:p14="http://schemas.microsoft.com/office/powerpoint/2010/main" val="190969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72EF05-F3C0-4FAD-AC3B-565023F7B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Sociální hnutí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954410-6FD3-462B-9C7C-722F32726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Sociální hnutí – sítě jednotlivců, organizací skupin, které se účastní sociálního nebo politického konfliktu a sdílí společnou kolektivní identitu.</a:t>
            </a:r>
          </a:p>
          <a:p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Vs. Neziskový sektor – „neziskovky“ – hlavně pojem v ekonomii, nepřerozdělují zisk – byť ho mohou vytvářet + pracují tam profesionálové</a:t>
            </a:r>
          </a:p>
          <a:p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Vs. organizace občanské společnosti (nemusí být přítomen konflikt – GONGO)</a:t>
            </a:r>
          </a:p>
          <a:p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Vs. zájmové skupiny – nemusí být přítomna sdílená identita (např. Obchodní komora)</a:t>
            </a:r>
          </a:p>
          <a:p>
            <a:endParaRPr lang="cs-CZ" dirty="0"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97309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800" dirty="0">
                <a:solidFill>
                  <a:schemeClr val="tx1"/>
                </a:solidFill>
                <a:effectLst/>
                <a:latin typeface="+mn-lt"/>
              </a:rPr>
              <a:t>Srovnání – nutné podmínky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847528" y="1974030"/>
          <a:ext cx="8352928" cy="4263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4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4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0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Zájmové skupiny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Politické strany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Sociální hnutí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941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Formální organizovanost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941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Sdílený</a:t>
                      </a:r>
                      <a:r>
                        <a:rPr lang="cs-CZ" b="0" baseline="0" dirty="0">
                          <a:latin typeface="Cambria" pitchFamily="18" charset="0"/>
                        </a:rPr>
                        <a:t> zájem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6343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Usilování</a:t>
                      </a:r>
                      <a:r>
                        <a:rPr lang="cs-CZ" b="0" baseline="0" dirty="0">
                          <a:latin typeface="Cambria" pitchFamily="18" charset="0"/>
                        </a:rPr>
                        <a:t> o moc ve volbách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4171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Dobrovolné</a:t>
                      </a:r>
                      <a:r>
                        <a:rPr lang="cs-CZ" b="0" baseline="0" dirty="0">
                          <a:latin typeface="Cambria" pitchFamily="18" charset="0"/>
                        </a:rPr>
                        <a:t> členství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711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Sdílená</a:t>
                      </a:r>
                      <a:r>
                        <a:rPr lang="cs-CZ" b="0" baseline="0" dirty="0">
                          <a:latin typeface="Cambria" pitchFamily="18" charset="0"/>
                        </a:rPr>
                        <a:t> kolektivní identita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7251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Konfliktní vztah k politickým</a:t>
                      </a:r>
                      <a:r>
                        <a:rPr lang="cs-CZ" b="0" baseline="0" dirty="0">
                          <a:latin typeface="Cambria" pitchFamily="18" charset="0"/>
                        </a:rPr>
                        <a:t> elitám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latin typeface="Cambria" pitchFamily="18" charset="0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1131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5400" dirty="0">
                <a:solidFill>
                  <a:schemeClr val="tx1"/>
                </a:solidFill>
                <a:effectLst/>
                <a:latin typeface="+mn-lt"/>
              </a:rPr>
              <a:t>Stará a nová sociální hnutí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199" y="1412776"/>
            <a:ext cx="10515599" cy="5112568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Rozlišující znaky: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effectLst/>
              <a:latin typeface="+mn-lt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 hodnotová a ideová výbava,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 organizační struktura a formy, 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 taktika a oblast (cíle) působení,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 sociální základna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endParaRPr lang="cs-CZ" dirty="0">
              <a:solidFill>
                <a:schemeClr val="tx1"/>
              </a:solidFill>
              <a:effectLst/>
              <a:latin typeface="+mn-lt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Odbory? „Zelené“ neziskovky? Lidsko-právní organizace?</a:t>
            </a:r>
          </a:p>
        </p:txBody>
      </p:sp>
    </p:spTree>
    <p:extLst>
      <p:ext uri="{BB962C8B-B14F-4D97-AF65-F5344CB8AC3E}">
        <p14:creationId xmlns:p14="http://schemas.microsoft.com/office/powerpoint/2010/main" val="4032092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5400" dirty="0">
                <a:solidFill>
                  <a:schemeClr val="tx1"/>
                </a:solidFill>
                <a:effectLst/>
                <a:latin typeface="+mn-lt"/>
              </a:rPr>
              <a:t>Sociální hnutí v ČR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622" y="1412776"/>
            <a:ext cx="10456178" cy="260147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Starý participační aktivismus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Nový transakční aktivismus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Nový radikální aktivismus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cs-CZ" dirty="0">
              <a:solidFill>
                <a:schemeClr val="tx1"/>
              </a:solidFill>
              <a:effectLst/>
              <a:latin typeface="+mn-lt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ČMKOS, Greenpeace, Socialistická solidarita…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23CE133-98A0-4374-A015-2EFE94993C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420" y="4014250"/>
            <a:ext cx="3296699" cy="228322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47528A8-0020-481C-B838-B2CD19DF7A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4501" y="4014250"/>
            <a:ext cx="3896549" cy="2396798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BFEE6AD1-8D18-470B-A400-8D1A64AFDB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6838" y="3996052"/>
            <a:ext cx="3896549" cy="2861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477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C25171-F851-41C6-AB70-C95DE562E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Repertoár jednání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B88945-AE71-4D24-B5E7-909C853F5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i="1" dirty="0">
                <a:solidFill>
                  <a:schemeClr val="tx1"/>
                </a:solidFill>
                <a:effectLst/>
                <a:latin typeface="+mn-lt"/>
              </a:rPr>
              <a:t>Co všechno lze považovat za politický aktivismus?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effectLst/>
              <a:latin typeface="+mn-lt"/>
            </a:endParaRPr>
          </a:p>
          <a:p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poradenství (příprava expertních zpráv/politických doporučení); přednášky, konference, školení; tiskové konference a vydávání tiskových zpráv; vystupování v médiích; produkce tištěných materiálů; zveřejňování informací s pomocí internetu; vylepování plakátů, pronájem billboardů; oslovování lidí na ulici či před dveřmi jejich bytů; oslovování občanů telefonem, e-mailem; setkávání se s politiky, úředníky (lobování); oslovování politiků a veřejných osob telefonem, e-mailem; podávání žalob; účast ve správním řízení; bojkot produktů; organizace kulturních akcí, festivalů; </a:t>
            </a:r>
            <a:r>
              <a:rPr lang="pt-BR" dirty="0">
                <a:solidFill>
                  <a:schemeClr val="tx1"/>
                </a:solidFill>
                <a:effectLst/>
                <a:latin typeface="+mn-lt"/>
              </a:rPr>
              <a:t>pořádání happeningů a performancí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; organizování petičních akcí; organizování demonstrací; organizování stávek; blokády; okupace majetku; ničení majetku; útok na osoby …</a:t>
            </a:r>
          </a:p>
        </p:txBody>
      </p:sp>
    </p:spTree>
    <p:extLst>
      <p:ext uri="{BB962C8B-B14F-4D97-AF65-F5344CB8AC3E}">
        <p14:creationId xmlns:p14="http://schemas.microsoft.com/office/powerpoint/2010/main" val="3285477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29CA9C-C904-4073-BD7A-3248B648A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Aktivity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6A4EF1-1B22-4BF9-8D52-289C45B40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58886" cy="4351338"/>
          </a:xfrm>
        </p:spPr>
        <p:txBody>
          <a:bodyPr/>
          <a:lstStyle/>
          <a:p>
            <a:pPr marL="0" indent="0">
              <a:buNone/>
            </a:pPr>
            <a:r>
              <a:rPr lang="cs-CZ" i="1" dirty="0">
                <a:solidFill>
                  <a:schemeClr val="tx1"/>
                </a:solidFill>
                <a:effectLst/>
                <a:latin typeface="+mn-lt"/>
              </a:rPr>
              <a:t>(české) mýty o občanském aktivismu</a:t>
            </a:r>
            <a:endParaRPr lang="cs-CZ" dirty="0">
              <a:solidFill>
                <a:schemeClr val="tx1"/>
              </a:solidFill>
              <a:effectLst/>
              <a:latin typeface="+mn-lt"/>
            </a:endParaRPr>
          </a:p>
          <a:p>
            <a:pPr lvl="0"/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Jde většinou o demonstrace</a:t>
            </a:r>
          </a:p>
          <a:p>
            <a:pPr lvl="0"/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Jde o spontánní, neorganizovanou aktivitu</a:t>
            </a:r>
          </a:p>
          <a:p>
            <a:pPr lvl="0"/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Primární příčinou protestu je nespokojenost nebo objektivní problém</a:t>
            </a:r>
          </a:p>
          <a:p>
            <a:pPr lvl="0"/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Účastní se ho lidé, na které nespravedlnost/problém dopadá nejvíc</a:t>
            </a:r>
          </a:p>
          <a:p>
            <a:pPr lvl="0"/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Nejde o politickou aktivitu</a:t>
            </a:r>
          </a:p>
          <a:p>
            <a:endParaRPr lang="cs-CZ" dirty="0"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0E37933-E679-4B38-967D-0CDED820E5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8363" y="1878140"/>
            <a:ext cx="4797467" cy="4246562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07AA1FF9-1A0B-4206-A4D8-52EC14C0A8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5794" y="651361"/>
            <a:ext cx="5430036" cy="1034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27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EB5C02D6-5990-4478-854D-D4170845C9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084" y="298151"/>
            <a:ext cx="4195872" cy="6261697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46C4027-B0BD-472E-BF11-64A9D5A177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49" y="403014"/>
            <a:ext cx="5342368" cy="6051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6288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</TotalTime>
  <Words>852</Words>
  <Application>Microsoft Office PowerPoint</Application>
  <PresentationFormat>Širokoúhlá obrazovka</PresentationFormat>
  <Paragraphs>329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Motiv Office</vt:lpstr>
      <vt:lpstr>Kolektivní jednání a sociální hnutí </vt:lpstr>
      <vt:lpstr>Sociální hnutí</vt:lpstr>
      <vt:lpstr>Sociální hnutí</vt:lpstr>
      <vt:lpstr>Srovnání – nutné podmínky</vt:lpstr>
      <vt:lpstr>Stará a nová sociální hnutí</vt:lpstr>
      <vt:lpstr>Sociální hnutí v ČR</vt:lpstr>
      <vt:lpstr>Repertoár jednání</vt:lpstr>
      <vt:lpstr>Aktivity</vt:lpstr>
      <vt:lpstr>Prezentace aplikace PowerPoint</vt:lpstr>
      <vt:lpstr>Protesty v ČR (1989-2022)</vt:lpstr>
      <vt:lpstr>Aktéři</vt:lpstr>
      <vt:lpstr>Témata</vt:lpstr>
      <vt:lpstr>Politický kontext českého aktivismu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Jiří Navrátil</dc:creator>
  <cp:lastModifiedBy>Jiří Navrátil</cp:lastModifiedBy>
  <cp:revision>139</cp:revision>
  <dcterms:created xsi:type="dcterms:W3CDTF">2020-03-08T22:43:29Z</dcterms:created>
  <dcterms:modified xsi:type="dcterms:W3CDTF">2024-04-22T09:49:59Z</dcterms:modified>
</cp:coreProperties>
</file>