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18" r:id="rId3"/>
    <p:sldId id="280" r:id="rId4"/>
    <p:sldId id="317" r:id="rId5"/>
    <p:sldId id="320" r:id="rId6"/>
    <p:sldId id="321" r:id="rId7"/>
    <p:sldId id="266" r:id="rId8"/>
    <p:sldId id="262" r:id="rId9"/>
    <p:sldId id="264" r:id="rId10"/>
    <p:sldId id="326" r:id="rId11"/>
    <p:sldId id="260" r:id="rId12"/>
    <p:sldId id="261" r:id="rId13"/>
    <p:sldId id="27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List1!$C$5:$C$39</c:f>
              <c:numCache>
                <c:formatCode>General</c:formatCode>
                <c:ptCount val="3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</c:numCache>
            </c:numRef>
          </c:cat>
          <c:val>
            <c:numRef>
              <c:f>List1!$D$5:$D$39</c:f>
              <c:numCache>
                <c:formatCode>General</c:formatCode>
                <c:ptCount val="35"/>
                <c:pt idx="0">
                  <c:v>55</c:v>
                </c:pt>
                <c:pt idx="1">
                  <c:v>216</c:v>
                </c:pt>
                <c:pt idx="2">
                  <c:v>304</c:v>
                </c:pt>
                <c:pt idx="3">
                  <c:v>295</c:v>
                </c:pt>
                <c:pt idx="4">
                  <c:v>260</c:v>
                </c:pt>
                <c:pt idx="5">
                  <c:v>120</c:v>
                </c:pt>
                <c:pt idx="6">
                  <c:v>132</c:v>
                </c:pt>
                <c:pt idx="7">
                  <c:v>202</c:v>
                </c:pt>
                <c:pt idx="8">
                  <c:v>186</c:v>
                </c:pt>
                <c:pt idx="9">
                  <c:v>194</c:v>
                </c:pt>
                <c:pt idx="10">
                  <c:v>278</c:v>
                </c:pt>
                <c:pt idx="11">
                  <c:v>363</c:v>
                </c:pt>
                <c:pt idx="12">
                  <c:v>395</c:v>
                </c:pt>
                <c:pt idx="13">
                  <c:v>341</c:v>
                </c:pt>
                <c:pt idx="14">
                  <c:v>290</c:v>
                </c:pt>
                <c:pt idx="15">
                  <c:v>366</c:v>
                </c:pt>
                <c:pt idx="16">
                  <c:v>320</c:v>
                </c:pt>
                <c:pt idx="17">
                  <c:v>334</c:v>
                </c:pt>
                <c:pt idx="18">
                  <c:v>304</c:v>
                </c:pt>
                <c:pt idx="19">
                  <c:v>276</c:v>
                </c:pt>
                <c:pt idx="20">
                  <c:v>383</c:v>
                </c:pt>
                <c:pt idx="21">
                  <c:v>369</c:v>
                </c:pt>
                <c:pt idx="22">
                  <c:v>251</c:v>
                </c:pt>
                <c:pt idx="23">
                  <c:v>453</c:v>
                </c:pt>
                <c:pt idx="24">
                  <c:v>387</c:v>
                </c:pt>
                <c:pt idx="25">
                  <c:v>263</c:v>
                </c:pt>
                <c:pt idx="26">
                  <c:v>264</c:v>
                </c:pt>
                <c:pt idx="27">
                  <c:v>266</c:v>
                </c:pt>
                <c:pt idx="28">
                  <c:v>233</c:v>
                </c:pt>
                <c:pt idx="29">
                  <c:v>186</c:v>
                </c:pt>
                <c:pt idx="30">
                  <c:v>706</c:v>
                </c:pt>
                <c:pt idx="31">
                  <c:v>1447</c:v>
                </c:pt>
                <c:pt idx="32">
                  <c:v>466</c:v>
                </c:pt>
                <c:pt idx="33">
                  <c:v>448</c:v>
                </c:pt>
                <c:pt idx="34">
                  <c:v>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E5-4204-9A93-DCE3918FD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1137279"/>
        <c:axId val="1541137695"/>
      </c:lineChart>
      <c:catAx>
        <c:axId val="1541137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41137695"/>
        <c:crosses val="autoZero"/>
        <c:auto val="1"/>
        <c:lblAlgn val="ctr"/>
        <c:lblOffset val="100"/>
        <c:noMultiLvlLbl val="0"/>
      </c:catAx>
      <c:valAx>
        <c:axId val="15411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41137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62D5B-9950-4260-ABED-D89400B30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134CC9-FD50-4457-8364-AB4EE23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7DE83E-814A-4AD5-9533-3EB01F6A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D6DCB7-8AB2-45C4-99F6-9DACC2CF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C3C0B3-BD89-4308-A470-EA914A97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9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1DE3C-BCEC-4C83-BA40-747F1EFE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B52B4E-9562-44CD-A73E-4EF450ABA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0E74C5-2F94-4910-919E-60EE890D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4A11C5-A80B-4D2F-ACD6-B4A08389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FDCFA5-EF98-411E-A22F-3F188A0C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15DF5E-5AFF-407B-A741-9E3EC1CFE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210CED-93F3-4447-81E5-FB4916F76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7F1777-A44B-4663-B777-EBB6FB4E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DDE98-BF43-48A1-A657-C1F92CBF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01DF3-E3C5-4798-8BE8-5FBEB44E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8B4D-AAEF-468E-AE48-AC1699D3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F8FE79-CC14-4489-8F95-A49BD264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71A7FD-6349-4CBE-BFEF-6EBAD73F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4D212-D1C1-4932-BF22-9FC7F8F7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0C9539-AC14-4AF9-B6B8-2A8D2FE0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8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C5052-BA56-4DD0-9593-1856D0B0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B5139E-846E-4219-B99C-627CE6052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17913-AC13-443F-86A8-5B4CE3C9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AB1689-7DBC-4AEF-8B8A-170B7C30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5B550-9BF6-4DF3-8930-A71990D0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42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ACC28-BACD-48AD-B8B5-D4A21C4A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9EDD2-D6CB-417B-AC19-357AFC3AD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550C76-C23C-4577-A0B5-282AECE30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01466E-CA6C-434C-B615-34EF9CA8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E8DCC4-4F69-4CDC-892E-C7AF1D51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9D4E60-27D3-4FFF-8A90-BFD1C065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2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1160A-56F3-48CD-BC99-A7980F0A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6B8B61-D6FC-43FD-8F09-37273F01D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8E3ED6-42F5-4EC4-9BBD-60961BE81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D45C537-EC79-448F-8242-842C065E1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7BB875-0EB4-49E7-9428-CC15A36B8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EE0B87-90D6-4B3C-9A85-5EAB65EA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793298-D130-4BDD-81F6-DD95108E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691001-00DE-4A22-AEAF-E962D51D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2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76E48-428D-434B-BEDA-2A8CC150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CE1F09-606C-4AE5-B77E-7A3A15B7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4D3B29-429A-4E97-94E8-B231590F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19DF22-3BA3-4C5A-836D-D174416C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C23401-DD90-495C-82BE-F4214070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15E648-57E4-44D6-882E-2DA0D652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BC1136-1DD4-4F60-93C0-E31B09D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7DF3A-B90F-4726-831F-DFC159E6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A762DB-B57B-420A-A7BD-0853734F3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AEF7C99-0C31-43E6-A440-88D27FB7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23F18D-24D4-4020-87A8-B4127BBF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C4AC2F-03D9-4246-897B-6D0D1DFC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2C5E7E-2104-4ECD-BD4D-B76770EA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8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CD088-22A9-4231-A355-ECC019C6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111D35-00D4-4CE8-9F95-DC7BB8726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BE94620-39B1-4628-813C-7C1CAE916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56EA6C-B6CB-4B8F-B6E0-22E4C827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7A12D5-46D5-4C6D-963D-34ACF7EB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5C6891-7603-4BC9-8139-EE9D49D0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8D9FCC-116B-4238-AE27-BEBE45D7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EC924A-1845-44A2-A5B4-B28B739FF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8E5F62-5D9A-46FE-A704-F65542C90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6D6C-8E1A-419F-B3E9-C78BF0F09EA3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BA978-E2DD-424B-A498-BB8A6EE86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DCCA9F-B93F-4B48-86D3-706138E3F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2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59016-C6E3-4AEE-B2D6-BA53C3F6A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732" y="1122364"/>
            <a:ext cx="9854268" cy="1539356"/>
          </a:xfrm>
        </p:spPr>
        <p:txBody>
          <a:bodyPr>
            <a:normAutofit fontScale="90000"/>
          </a:bodyPr>
          <a:lstStyle/>
          <a:p>
            <a:r>
              <a:rPr lang="cs-CZ" dirty="0"/>
              <a:t>Kolektivní jednání a sociální hnutí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966D40-45DF-4EA2-9055-B5644C6C3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22363"/>
            <a:ext cx="9144000" cy="508568"/>
          </a:xfrm>
        </p:spPr>
        <p:txBody>
          <a:bodyPr/>
          <a:lstStyle/>
          <a:p>
            <a:r>
              <a:rPr lang="cs-CZ" dirty="0"/>
              <a:t>SOCb2021 Politická sociologie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2475514-0E94-4D73-AFA9-7A49DED96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206" y="3208003"/>
            <a:ext cx="4671588" cy="310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1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>
                <a:solidFill>
                  <a:schemeClr val="tx1"/>
                </a:solidFill>
                <a:effectLst/>
                <a:latin typeface="+mn-lt"/>
              </a:rPr>
              <a:t>Protesty v ČR (1989-2022)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63E5766D-6DBD-4E8A-B934-A7857C2339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849316"/>
              </p:ext>
            </p:extLst>
          </p:nvPr>
        </p:nvGraphicFramePr>
        <p:xfrm>
          <a:off x="1783556" y="1690688"/>
          <a:ext cx="8624887" cy="4438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81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31D37-EB8D-462A-ADB0-6AF8B2DD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Aktéři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358ABC-841A-4C59-8CC1-5AAE38C1A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08439" cy="4351338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…. které organizace v Česku nejčastěji organizuje politické protesty …..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D2BC685-7FC3-4659-8C20-27528E6AF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62088"/>
              </p:ext>
            </p:extLst>
          </p:nvPr>
        </p:nvGraphicFramePr>
        <p:xfrm>
          <a:off x="4892749" y="1482666"/>
          <a:ext cx="5705227" cy="4354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3887">
                  <a:extLst>
                    <a:ext uri="{9D8B030D-6E8A-4147-A177-3AD203B41FA5}">
                      <a16:colId xmlns:a16="http://schemas.microsoft.com/office/drawing/2014/main" val="2224574009"/>
                    </a:ext>
                  </a:extLst>
                </a:gridCol>
                <a:gridCol w="847835">
                  <a:extLst>
                    <a:ext uri="{9D8B030D-6E8A-4147-A177-3AD203B41FA5}">
                      <a16:colId xmlns:a16="http://schemas.microsoft.com/office/drawing/2014/main" val="4071939978"/>
                    </a:ext>
                  </a:extLst>
                </a:gridCol>
                <a:gridCol w="847835">
                  <a:extLst>
                    <a:ext uri="{9D8B030D-6E8A-4147-A177-3AD203B41FA5}">
                      <a16:colId xmlns:a16="http://schemas.microsoft.com/office/drawing/2014/main" val="1127972677"/>
                    </a:ext>
                  </a:extLst>
                </a:gridCol>
                <a:gridCol w="847835">
                  <a:extLst>
                    <a:ext uri="{9D8B030D-6E8A-4147-A177-3AD203B41FA5}">
                      <a16:colId xmlns:a16="http://schemas.microsoft.com/office/drawing/2014/main" val="3618434144"/>
                    </a:ext>
                  </a:extLst>
                </a:gridCol>
                <a:gridCol w="847835">
                  <a:extLst>
                    <a:ext uri="{9D8B030D-6E8A-4147-A177-3AD203B41FA5}">
                      <a16:colId xmlns:a16="http://schemas.microsoft.com/office/drawing/2014/main" val="1988032916"/>
                    </a:ext>
                  </a:extLst>
                </a:gridCol>
              </a:tblGrid>
              <a:tr h="278892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Frequency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Percent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Valid Percent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Cumulative Percent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492594477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Total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11830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99635703"/>
                  </a:ext>
                </a:extLst>
              </a:tr>
              <a:tr h="278892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org. na fungování demokracie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1874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15,8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15,8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020843834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není konkrétní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1372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82,6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831375720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environmentální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1028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8,7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8,7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25,9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810052713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obyvatelé jednoho místa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1022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010784926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odbory, ne/zaměstnanci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888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7,5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7,5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7,5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2727027727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ostatní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494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96,9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352202641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Kulturní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392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67,8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102578943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mláděž a studenti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351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847066022"/>
                  </a:ext>
                </a:extLst>
              </a:tr>
              <a:tr h="278892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org. na základní lidská/politická práva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335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14,2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623681513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politici obecně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312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54,5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43078621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etnické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221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35508916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radikálně levicové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206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47,2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259239545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radikální pravice neorg.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198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51,5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034495081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profesní asociace, komory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189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9,1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990388306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mírové, rozvojové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190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383749592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neznámí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168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92,7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023012996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org. na ochranu zvířat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27,2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042823944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radikální levice neorg.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48,5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2716344439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radikální pravice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49,9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240296772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KSČM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57,1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820139503"/>
                  </a:ext>
                </a:extLst>
              </a:tr>
              <a:tr h="278892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org. na práva ostatních specifických skupin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140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17,2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933859742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Jiná strana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138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62,2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2162224525"/>
                  </a:ext>
                </a:extLst>
              </a:tr>
              <a:tr h="15408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náboženské org.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141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64,1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73169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04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31D37-EB8D-462A-ADB0-6AF8B2DD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Témata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358ABC-841A-4C59-8CC1-5AAE38C1A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56589" cy="4351338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…. a proč?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BF91205-7B29-4B38-A193-078895D57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546226"/>
              </p:ext>
            </p:extLst>
          </p:nvPr>
        </p:nvGraphicFramePr>
        <p:xfrm>
          <a:off x="3457006" y="1825636"/>
          <a:ext cx="6056109" cy="4351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5621">
                  <a:extLst>
                    <a:ext uri="{9D8B030D-6E8A-4147-A177-3AD203B41FA5}">
                      <a16:colId xmlns:a16="http://schemas.microsoft.com/office/drawing/2014/main" val="911176276"/>
                    </a:ext>
                  </a:extLst>
                </a:gridCol>
                <a:gridCol w="889233">
                  <a:extLst>
                    <a:ext uri="{9D8B030D-6E8A-4147-A177-3AD203B41FA5}">
                      <a16:colId xmlns:a16="http://schemas.microsoft.com/office/drawing/2014/main" val="3829013609"/>
                    </a:ext>
                  </a:extLst>
                </a:gridCol>
                <a:gridCol w="645952">
                  <a:extLst>
                    <a:ext uri="{9D8B030D-6E8A-4147-A177-3AD203B41FA5}">
                      <a16:colId xmlns:a16="http://schemas.microsoft.com/office/drawing/2014/main" val="2071997750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2316121596"/>
                    </a:ext>
                  </a:extLst>
                </a:gridCol>
                <a:gridCol w="1216404">
                  <a:extLst>
                    <a:ext uri="{9D8B030D-6E8A-4147-A177-3AD203B41FA5}">
                      <a16:colId xmlns:a16="http://schemas.microsoft.com/office/drawing/2014/main" val="27870756"/>
                    </a:ext>
                  </a:extLst>
                </a:gridCol>
              </a:tblGrid>
              <a:tr h="31744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Frequency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Percent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Valid Percent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Cumulative Percent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646460591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státní instituce, kvalita demokracie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3086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26,1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26,1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26,1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069757366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průmyslové politiky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106759366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sociální politiky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9,1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9,1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57,6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947646027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zahraniční politika a bezpečnost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771628638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územní plánování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48,5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93846798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téma radikální pravice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715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93,3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4002408443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environmentální téma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627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79,3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766039278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ostatní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532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338962197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ekonomická témata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465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052256715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základní lidská a politická práva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410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183917438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kulturní politika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391471057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domácí bezpečnost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334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65,5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473488332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téma radikální levice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2,2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2,2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95,5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811028274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etnické, národnostní téma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82,6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553266026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zemědělství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61,9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4284912493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historická spravedlnost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1,2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1,2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27,3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701378852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náboženské téma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87,2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94658595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spotřebitelské téma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62,7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695773437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LGBT práva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80,5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435513376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ženská práva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79,8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765044442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EU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27,8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646487340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práva ostatních skupin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86,4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935124329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Total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11830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4234195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020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6E033-09CD-4CC1-B9AB-26E7A8B0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Politický kontext českého aktivismu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C3044E-10C4-41CC-8F69-EF1DF33B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1989-1991: „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aktivismus</a:t>
            </a:r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“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1992-1997: „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ochlazení</a:t>
            </a:r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“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1998-2005: 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otevírání příležitostí </a:t>
            </a:r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(EU, 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sociální demokracie ve vládě</a:t>
            </a:r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) 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2006-2009: 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liberálové – proměnlivé příležitosti (SZ, Klaus)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2010-2013: 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konzervativní vlády</a:t>
            </a:r>
            <a:endParaRPr lang="en-US" dirty="0"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2014-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2017</a:t>
            </a:r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: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otevírání příležitostí (ČSSD + ANO)</a:t>
            </a:r>
          </a:p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2018-2021:</a:t>
            </a:r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mobilizace (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Babiš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+ Zeman)</a:t>
            </a:r>
            <a:endParaRPr lang="en-US" dirty="0">
              <a:solidFill>
                <a:schemeClr val="tx1"/>
              </a:solidFill>
              <a:effectLst/>
              <a:latin typeface="+mn-lt"/>
            </a:endParaRPr>
          </a:p>
          <a:p>
            <a:endParaRPr lang="cs-CZ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03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>
                <a:solidFill>
                  <a:schemeClr val="tx1"/>
                </a:solidFill>
                <a:effectLst/>
                <a:latin typeface="+mn-lt"/>
              </a:rPr>
              <a:t>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2296"/>
            <a:ext cx="10515600" cy="49230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M. Diani: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1. Sítě neformální interakce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2. Se sdílenou solidaritou/kolektivní identitou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3. Vstupující do kolektivního konfliktního jednání vůči jasně vymezeným oponentům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4. Které se z velké části odehrává mimo institucionalizovanou sféru sociálního života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600" dirty="0">
              <a:solidFill>
                <a:schemeClr val="tx1"/>
              </a:solidFill>
              <a:effectLst/>
              <a:latin typeface="+mn-lt"/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Ch. Tilly:</a:t>
            </a:r>
          </a:p>
          <a:p>
            <a:pPr marL="514350" indent="-514350">
              <a:buAutoNum type="arabicPeriod"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Trvalé kampaně proti autoritám</a:t>
            </a:r>
          </a:p>
          <a:p>
            <a:pPr marL="514350" indent="-514350">
              <a:buAutoNum type="arabicPeriod"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Konkrétní formy jednání a sdružování (repertoár)</a:t>
            </a:r>
          </a:p>
          <a:p>
            <a:pPr marL="514350" indent="-514350">
              <a:buAutoNum type="arabicPeriod"/>
            </a:pPr>
            <a:r>
              <a:rPr lang="cs-CZ" sz="2600" dirty="0">
                <a:solidFill>
                  <a:schemeClr val="tx1"/>
                </a:solidFill>
                <a:effectLst/>
                <a:latin typeface="+mn-lt"/>
              </a:rPr>
              <a:t>Veřejná sebeprezentace</a:t>
            </a:r>
          </a:p>
        </p:txBody>
      </p:sp>
    </p:spTree>
    <p:extLst>
      <p:ext uri="{BB962C8B-B14F-4D97-AF65-F5344CB8AC3E}">
        <p14:creationId xmlns:p14="http://schemas.microsoft.com/office/powerpoint/2010/main" val="19096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2EF05-F3C0-4FAD-AC3B-565023F7B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Sociální hnutí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954410-6FD3-462B-9C7C-722F32726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Sociální hnutí – sítě jednotlivců, organizací skupin, které se účastní sociálního nebo politického konfliktu a sdílí společnou kolektivní identitu.</a:t>
            </a:r>
          </a:p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Vs. Neziskový sektor – „neziskovky“ – hlavně pojem v ekonomii, nepřerozdělují zisk – byť ho mohou vytvářet + pracují tam profesionálové</a:t>
            </a:r>
          </a:p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Vs. organizace občanské společnosti (nemusí být přítomen konflikt – GONGO)</a:t>
            </a:r>
          </a:p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Vs. zájmové skupiny – nemusí být přítomna sdílená identita (např. Obchodní komora)</a:t>
            </a:r>
          </a:p>
          <a:p>
            <a:endParaRPr lang="cs-CZ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730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dirty="0">
                <a:solidFill>
                  <a:schemeClr val="tx1"/>
                </a:solidFill>
                <a:effectLst/>
                <a:latin typeface="+mn-lt"/>
              </a:rPr>
              <a:t>Srovnání – nutné podmínky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847528" y="1974030"/>
          <a:ext cx="8352928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Zájmové skupiny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Politické strany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Sociální hnutí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Formální organizovanost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Sdílený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zájem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343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Usilování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o moc ve volbách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17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Dobrovolné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členství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71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Sdílená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kolektivní identita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25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Konfliktní vztah k politickým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elitám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13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>
                <a:solidFill>
                  <a:schemeClr val="tx1"/>
                </a:solidFill>
                <a:effectLst/>
                <a:latin typeface="+mn-lt"/>
              </a:rPr>
              <a:t>Stará a nová 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412776"/>
            <a:ext cx="10515599" cy="511256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Rozlišující znaky: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effectLst/>
              <a:latin typeface="+mn-lt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hodnotová a ideová výbava,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organizační struktura a formy,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taktika a oblast (cíle) působení,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sociální základna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dirty="0">
              <a:solidFill>
                <a:schemeClr val="tx1"/>
              </a:solidFill>
              <a:effectLst/>
              <a:latin typeface="+mn-lt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Odbory? „Zelené“ neziskovky? Lidsko-právní organizace?</a:t>
            </a:r>
          </a:p>
        </p:txBody>
      </p:sp>
    </p:spTree>
    <p:extLst>
      <p:ext uri="{BB962C8B-B14F-4D97-AF65-F5344CB8AC3E}">
        <p14:creationId xmlns:p14="http://schemas.microsoft.com/office/powerpoint/2010/main" val="403209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>
                <a:solidFill>
                  <a:schemeClr val="tx1"/>
                </a:solidFill>
                <a:effectLst/>
                <a:latin typeface="+mn-lt"/>
              </a:rPr>
              <a:t>Sociální hnutí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622" y="1412776"/>
            <a:ext cx="10456178" cy="260147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Starý participační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Nový transakční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Nový radikální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  <a:effectLst/>
              <a:latin typeface="+mn-lt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ČMKOS, Greenpeace, Socialistická solidarita…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3CE133-98A0-4374-A015-2EFE94993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" y="4014250"/>
            <a:ext cx="3296699" cy="228322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47528A8-0020-481C-B838-B2CD19DF7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501" y="4014250"/>
            <a:ext cx="3896549" cy="239679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FEE6AD1-8D18-470B-A400-8D1A64AFD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838" y="3996052"/>
            <a:ext cx="3896549" cy="286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7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25171-F851-41C6-AB70-C95DE562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Repertoár jednání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B88945-AE71-4D24-B5E7-909C853F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Co všechno lze považovat za politický aktivismus?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effectLst/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poradenství (příprava expertních zpráv/politických doporučení); přednášky, konference, školení; tiskové konference a vydávání tiskových zpráv; vystupování v médiích; produkce tištěných materiálů; zveřejňování informací s pomocí internetu; vylepování plakátů, pronájem billboardů; oslovování lidí na ulici či před dveřmi jejich bytů; oslovování občanů telefonem, e-mailem; setkávání se s politiky, úředníky (lobování); oslovování politiků a veřejných osob telefonem, e-mailem; podávání žalob; účast ve správním řízení; bojkot produktů; organizace kulturních akcí, festivalů; </a:t>
            </a:r>
            <a:r>
              <a:rPr lang="pt-BR" dirty="0">
                <a:solidFill>
                  <a:schemeClr val="tx1"/>
                </a:solidFill>
                <a:effectLst/>
                <a:latin typeface="+mn-lt"/>
              </a:rPr>
              <a:t>pořádání happeningů a performancí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; organizování petičních akcí; organizování demonstrací; organizování stávek; blokády; okupace majetku; ničení majetku; útok na osoby …</a:t>
            </a:r>
          </a:p>
        </p:txBody>
      </p:sp>
    </p:spTree>
    <p:extLst>
      <p:ext uri="{BB962C8B-B14F-4D97-AF65-F5344CB8AC3E}">
        <p14:creationId xmlns:p14="http://schemas.microsoft.com/office/powerpoint/2010/main" val="328547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9CA9C-C904-4073-BD7A-3248B64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6A4EF1-1B22-4BF9-8D52-289C45B4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58886" cy="4351338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(české) mýty o občanském aktivismu</a:t>
            </a:r>
            <a:endParaRPr lang="cs-CZ" dirty="0"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Jde většinou o demonstrace</a:t>
            </a:r>
          </a:p>
          <a:p>
            <a:pPr lvl="0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Jde o spontánní, neorganizovanou aktivitu</a:t>
            </a:r>
          </a:p>
          <a:p>
            <a:pPr lvl="0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Primární příčinou protestu je nespokojenost nebo objektivní problém</a:t>
            </a:r>
          </a:p>
          <a:p>
            <a:pPr lvl="0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Účastní se ho lidé, na které nespravedlnost/problém dopadá nejvíc</a:t>
            </a:r>
          </a:p>
          <a:p>
            <a:pPr lvl="0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Nejde o politickou aktivitu</a:t>
            </a:r>
          </a:p>
          <a:p>
            <a:endParaRPr lang="cs-CZ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0E37933-E679-4B38-967D-0CDED820E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363" y="1878140"/>
            <a:ext cx="4797467" cy="424656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7AA1FF9-1A0B-4206-A4D8-52EC14C0A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794" y="651361"/>
            <a:ext cx="5430036" cy="103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2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B5C02D6-5990-4478-854D-D4170845C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084" y="298151"/>
            <a:ext cx="4195872" cy="626169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46C4027-B0BD-472E-BF11-64A9D5A17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49" y="403014"/>
            <a:ext cx="5342368" cy="605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288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852</Words>
  <Application>Microsoft Office PowerPoint</Application>
  <PresentationFormat>Širokoúhlá obrazovka</PresentationFormat>
  <Paragraphs>329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Motiv Office</vt:lpstr>
      <vt:lpstr>Kolektivní jednání a sociální hnutí </vt:lpstr>
      <vt:lpstr>Sociální hnutí</vt:lpstr>
      <vt:lpstr>Sociální hnutí</vt:lpstr>
      <vt:lpstr>Srovnání – nutné podmínky</vt:lpstr>
      <vt:lpstr>Stará a nová sociální hnutí</vt:lpstr>
      <vt:lpstr>Sociální hnutí v ČR</vt:lpstr>
      <vt:lpstr>Repertoár jednání</vt:lpstr>
      <vt:lpstr>Aktivity</vt:lpstr>
      <vt:lpstr>Prezentace aplikace PowerPoint</vt:lpstr>
      <vt:lpstr>Protesty v ČR (1989-2022)</vt:lpstr>
      <vt:lpstr>Aktéři</vt:lpstr>
      <vt:lpstr>Témata</vt:lpstr>
      <vt:lpstr>Politický kontext českého aktivismu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Navrátil</dc:creator>
  <cp:lastModifiedBy>Jiří Navrátil</cp:lastModifiedBy>
  <cp:revision>139</cp:revision>
  <dcterms:created xsi:type="dcterms:W3CDTF">2020-03-08T22:43:29Z</dcterms:created>
  <dcterms:modified xsi:type="dcterms:W3CDTF">2024-04-22T09:49:59Z</dcterms:modified>
</cp:coreProperties>
</file>