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403" r:id="rId3"/>
    <p:sldId id="400" r:id="rId4"/>
    <p:sldId id="324" r:id="rId5"/>
    <p:sldId id="330" r:id="rId6"/>
    <p:sldId id="331" r:id="rId7"/>
    <p:sldId id="333" r:id="rId8"/>
    <p:sldId id="323" r:id="rId9"/>
    <p:sldId id="406" r:id="rId10"/>
    <p:sldId id="392" r:id="rId11"/>
    <p:sldId id="393" r:id="rId12"/>
    <p:sldId id="394" r:id="rId13"/>
    <p:sldId id="404" r:id="rId14"/>
    <p:sldId id="405" r:id="rId15"/>
    <p:sldId id="40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74" autoAdjust="0"/>
  </p:normalViewPr>
  <p:slideViewPr>
    <p:cSldViewPr snapToGrid="0">
      <p:cViewPr varScale="1">
        <p:scale>
          <a:sx n="103" d="100"/>
          <a:sy n="103" d="100"/>
        </p:scale>
        <p:origin x="120" y="258"/>
      </p:cViewPr>
      <p:guideLst/>
    </p:cSldViewPr>
  </p:slideViewPr>
  <p:outlineViewPr>
    <p:cViewPr>
      <p:scale>
        <a:sx n="33" d="100"/>
        <a:sy n="33" d="100"/>
      </p:scale>
      <p:origin x="0" y="-138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oje\EMP\Publikace\N22_Contesting%20Communism\data\frekve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019731670597014E-2"/>
          <c:y val="4.3816380095345227E-2"/>
          <c:w val="0.70920276589791753"/>
          <c:h val="0.87964861535165251"/>
        </c:manualLayout>
      </c:layout>
      <c:lineChart>
        <c:grouping val="standard"/>
        <c:varyColors val="0"/>
        <c:ser>
          <c:idx val="1"/>
          <c:order val="0"/>
          <c:tx>
            <c:strRef>
              <c:f>freq!$C$2</c:f>
              <c:strCache>
                <c:ptCount val="1"/>
                <c:pt idx="0">
                  <c:v>anti-communist claim-making</c:v>
                </c:pt>
              </c:strCache>
            </c:strRef>
          </c:tx>
          <c:marker>
            <c:symbol val="none"/>
          </c:marker>
          <c:cat>
            <c:strRef>
              <c:f>freq!$A$3:$A$23</c:f>
              <c:strCach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strCache>
            </c:strRef>
          </c:cat>
          <c:val>
            <c:numRef>
              <c:f>freq!$C$3:$C$23</c:f>
              <c:numCache>
                <c:formatCode>###0</c:formatCode>
                <c:ptCount val="21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7</c:v>
                </c:pt>
                <c:pt idx="11">
                  <c:v>1</c:v>
                </c:pt>
                <c:pt idx="12">
                  <c:v>2</c:v>
                </c:pt>
                <c:pt idx="13">
                  <c:v>8</c:v>
                </c:pt>
                <c:pt idx="14">
                  <c:v>9</c:v>
                </c:pt>
                <c:pt idx="15">
                  <c:v>11</c:v>
                </c:pt>
                <c:pt idx="16">
                  <c:v>5</c:v>
                </c:pt>
                <c:pt idx="17">
                  <c:v>2</c:v>
                </c:pt>
                <c:pt idx="18">
                  <c:v>2</c:v>
                </c:pt>
                <c:pt idx="19">
                  <c:v>6</c:v>
                </c:pt>
                <c:pt idx="20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82-4D22-9479-83671EEEFB28}"/>
            </c:ext>
          </c:extLst>
        </c:ser>
        <c:ser>
          <c:idx val="2"/>
          <c:order val="1"/>
          <c:tx>
            <c:strRef>
              <c:f>freq!$D$2</c:f>
              <c:strCache>
                <c:ptCount val="1"/>
                <c:pt idx="0">
                  <c:v>anti-communist framing</c:v>
                </c:pt>
              </c:strCache>
            </c:strRef>
          </c:tx>
          <c:marker>
            <c:symbol val="none"/>
          </c:marker>
          <c:cat>
            <c:strRef>
              <c:f>freq!$A$3:$A$23</c:f>
              <c:strCach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strCache>
            </c:strRef>
          </c:cat>
          <c:val>
            <c:numRef>
              <c:f>freq!$D$3:$D$23</c:f>
              <c:numCache>
                <c:formatCode>###0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  <c:pt idx="16">
                  <c:v>10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  <c:pt idx="2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82-4D22-9479-83671EEEF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648192"/>
        <c:axId val="92649728"/>
      </c:lineChart>
      <c:catAx>
        <c:axId val="92648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cs-CZ"/>
          </a:p>
        </c:txPr>
        <c:crossAx val="92649728"/>
        <c:crosses val="autoZero"/>
        <c:auto val="1"/>
        <c:lblAlgn val="ctr"/>
        <c:lblOffset val="200"/>
        <c:tickLblSkip val="1"/>
        <c:noMultiLvlLbl val="0"/>
      </c:catAx>
      <c:valAx>
        <c:axId val="92649728"/>
        <c:scaling>
          <c:orientation val="minMax"/>
        </c:scaling>
        <c:delete val="0"/>
        <c:axPos val="l"/>
        <c:majorGridlines/>
        <c:numFmt formatCode="###0" sourceLinked="1"/>
        <c:majorTickMark val="out"/>
        <c:minorTickMark val="none"/>
        <c:tickLblPos val="nextTo"/>
        <c:crossAx val="92648192"/>
        <c:crossesAt val="1"/>
        <c:crossBetween val="midCat"/>
      </c:valAx>
    </c:plotArea>
    <c:legend>
      <c:legendPos val="r"/>
      <c:layout>
        <c:manualLayout>
          <c:xMode val="edge"/>
          <c:yMode val="edge"/>
          <c:x val="0.70305238552965665"/>
          <c:y val="6.4275537339354719E-2"/>
          <c:w val="0.29558498516048481"/>
          <c:h val="0.1218198749157124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D345B-A905-4E1C-A5EE-DD0E223139B3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CD8C4-425A-4279-A3F1-65BA518B1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63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2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14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9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62D5B-9950-4260-ABED-D89400B30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134CC9-FD50-4457-8364-AB4EE2371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7DE83E-814A-4AD5-9533-3EB01F6A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D6DCB7-8AB2-45C4-99F6-9DACC2CF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C3C0B3-BD89-4308-A470-EA914A97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9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1DE3C-BCEC-4C83-BA40-747F1EFEB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B52B4E-9562-44CD-A73E-4EF450ABA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0E74C5-2F94-4910-919E-60EE890DE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4A11C5-A80B-4D2F-ACD6-B4A08389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FDCFA5-EF98-411E-A22F-3F188A0C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4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15DF5E-5AFF-407B-A741-9E3EC1CFE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210CED-93F3-4447-81E5-FB4916F76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F1777-A44B-4663-B777-EBB6FB4E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7DDE98-BF43-48A1-A657-C1F92CBF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D01DF3-E3C5-4798-8BE8-5FBEB44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2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F8B4D-AAEF-468E-AE48-AC1699D3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F8FE79-CC14-4489-8F95-A49BD2641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71A7FD-6349-4CBE-BFEF-6EBAD73F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44D212-D1C1-4932-BF22-9FC7F8F70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0C9539-AC14-4AF9-B6B8-2A8D2FE0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18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C5052-BA56-4DD0-9593-1856D0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0B5139E-846E-4219-B99C-627CE6052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17913-AC13-443F-86A8-5B4CE3C9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AB1689-7DBC-4AEF-8B8A-170B7C30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B5B550-9BF6-4DF3-8930-A71990D0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42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ACC28-BACD-48AD-B8B5-D4A21C4A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D9EDD2-D6CB-417B-AC19-357AFC3AD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A550C76-C23C-4577-A0B5-282AECE30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01466E-CA6C-434C-B615-34EF9CA8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E8DCC4-4F69-4CDC-892E-C7AF1D51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9D4E60-27D3-4FFF-8A90-BFD1C065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2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1160A-56F3-48CD-BC99-A7980F0A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16B8B61-D6FC-43FD-8F09-37273F01D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58E3ED6-42F5-4EC4-9BBD-60961BE81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D45C537-EC79-448F-8242-842C065E1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37BB875-0EB4-49E7-9428-CC15A36B8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EE0B87-90D6-4B3C-9A85-5EAB65EA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A793298-D130-4BDD-81F6-DD95108E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691001-00DE-4A22-AEAF-E962D51D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82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76E48-428D-434B-BEDA-2A8CC150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FCE1F09-606C-4AE5-B77E-7A3A15B7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4D3B29-429A-4E97-94E8-B231590F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19DF22-3BA3-4C5A-836D-D174416C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12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C23401-DD90-495C-82BE-F4214070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15E648-57E4-44D6-882E-2DA0D652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BC1136-1DD4-4F60-93C0-E31B09D5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7DF3A-B90F-4726-831F-DFC159E6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A762DB-B57B-420A-A7BD-0853734F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EF7C99-0C31-43E6-A440-88D27FB77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23F18D-24D4-4020-87A8-B4127BBF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C4AC2F-03D9-4246-897B-6D0D1DFC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2C5E7E-2104-4ECD-BD4D-B76770EA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88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CD088-22A9-4231-A355-ECC019C6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9111D35-00D4-4CE8-9F95-DC7BB8726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BE94620-39B1-4628-813C-7C1CAE916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56EA6C-B6CB-4B8F-B6E0-22E4C827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7A12D5-46D5-4C6D-963D-34ACF7EB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5C6891-7603-4BC9-8139-EE9D49D0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E8D9FCC-116B-4238-AE27-BEBE45D7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EC924A-1845-44A2-A5B4-B28B739FF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8E5F62-5D9A-46FE-A704-F65542C90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6D6C-8E1A-419F-B3E9-C78BF0F09EA3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EBA978-E2DD-424B-A498-BB8A6EE86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DCCA9F-B93F-4B48-86D3-706138E3F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62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irozhlas.cz/zpravy-domov/pullmann-klima-barsa-komunisticky-rezim-ceskoslovensko-identita_2007261729_k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59016-C6E3-4AEE-B2D6-BA53C3F6A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32" y="1122364"/>
            <a:ext cx="9854268" cy="1539356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Postkomunismus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66D40-45DF-4EA2-9055-B5644C6C3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2363"/>
            <a:ext cx="9144000" cy="508568"/>
          </a:xfrm>
        </p:spPr>
        <p:txBody>
          <a:bodyPr/>
          <a:lstStyle/>
          <a:p>
            <a:r>
              <a:rPr lang="cs-CZ" dirty="0">
                <a:latin typeface="+mj-lt"/>
              </a:rPr>
              <a:t>SOCb2021 Politická sociologie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475514-0E94-4D73-AFA9-7A49DED96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206" y="3208003"/>
            <a:ext cx="4671588" cy="31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1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+mj-lt"/>
              </a:rPr>
              <a:t>„Boj s komunismem“ po r. 1989 – </a:t>
            </a:r>
            <a:br>
              <a:rPr lang="cs-CZ" dirty="0">
                <a:latin typeface="+mj-lt"/>
              </a:rPr>
            </a:br>
            <a:r>
              <a:rPr lang="cs-CZ" dirty="0">
                <a:latin typeface="+mj-lt"/>
              </a:rPr>
              <a:t>politika paměti</a:t>
            </a: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584182"/>
              </p:ext>
            </p:extLst>
          </p:nvPr>
        </p:nvGraphicFramePr>
        <p:xfrm>
          <a:off x="1576251" y="2204865"/>
          <a:ext cx="9344298" cy="3743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8883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 | na serveru Lidovky.cz | aktuální zprá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6" y="1589"/>
            <a:ext cx="9147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56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 | na serveru Lidovky.cz | aktuální zprá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6" y="-3175"/>
            <a:ext cx="91471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43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CEAC89-1ECF-4267-ABFE-9E9FB4859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49" y="296405"/>
            <a:ext cx="4252135" cy="268628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6B15C6E-587C-4CE5-BF0E-A8777AF0B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175" y="219643"/>
            <a:ext cx="6699602" cy="345704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18FA01-0F32-4BA7-BA7A-72F129848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41" y="3344092"/>
            <a:ext cx="4078778" cy="25946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2DC86CA-B4D0-46BA-B833-D1F1D8FFC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413" y="3948728"/>
            <a:ext cx="3361587" cy="241732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E7C54A9-5B06-414C-882D-0C346B217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20" y="3948728"/>
            <a:ext cx="3799946" cy="26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69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F1EA798-6D64-419E-89EB-D5A796EBC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036"/>
            <a:ext cx="4741441" cy="309628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6AA4970-CC1F-42A0-A03D-E2AD5C26D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59321"/>
            <a:ext cx="4741440" cy="360547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3FEAED89-3875-4160-98EE-5FDE16490C55}"/>
              </a:ext>
            </a:extLst>
          </p:cNvPr>
          <p:cNvSpPr/>
          <p:nvPr/>
        </p:nvSpPr>
        <p:spPr>
          <a:xfrm>
            <a:off x="5356633" y="10648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4"/>
              </a:rPr>
              <a:t>https://www.irozhlas.cz/zpravy-domov/pullmann-klima-barsa-komunisticky-rezim-ceskoslovensko-identita_2007261729_ktm</a:t>
            </a:r>
            <a:r>
              <a:rPr lang="cs-CZ" dirty="0"/>
              <a:t>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068C610-D245-491D-A349-10A5E46D2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203" y="2040492"/>
            <a:ext cx="5686430" cy="37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91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F500F-6428-43A5-A751-51964DBF0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orientalismus?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C8E400-BA2C-4C98-B568-872BDD20B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6" y="2341984"/>
            <a:ext cx="6217376" cy="381498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8149074-7CD5-4EC9-9EB7-8FBDC3EB9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074" y="168352"/>
            <a:ext cx="2817713" cy="322332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3274402-E3CD-4063-AA86-C5D19D385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074" y="3676261"/>
            <a:ext cx="3000014" cy="301338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FC17B5-0169-4475-8A66-59E780717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0168" y="3843811"/>
            <a:ext cx="2621166" cy="284583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4DE0F3E-1531-42B2-A49E-6CA58A7B3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4725" y="702157"/>
            <a:ext cx="2807275" cy="262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atin typeface="+mj-lt"/>
              </a:rPr>
              <a:t>Politologický pohled: </a:t>
            </a:r>
            <a:r>
              <a:rPr lang="cs-CZ" dirty="0" err="1"/>
              <a:t>t</a:t>
            </a:r>
            <a:r>
              <a:rPr lang="cs-CZ" dirty="0" err="1">
                <a:latin typeface="+mj-lt"/>
              </a:rPr>
              <a:t>ranzitologie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>
                <a:latin typeface="+mj-lt"/>
              </a:rPr>
              <a:t>Přechod – interval mezi jedním a druhým režimem (mění se „pravidla hry“)</a:t>
            </a:r>
          </a:p>
          <a:p>
            <a:r>
              <a:rPr lang="cs-CZ" dirty="0">
                <a:latin typeface="+mj-lt"/>
              </a:rPr>
              <a:t>Nedemokracie -</a:t>
            </a:r>
            <a:r>
              <a:rPr lang="en-US" dirty="0">
                <a:latin typeface="+mj-lt"/>
              </a:rPr>
              <a:t>&gt;</a:t>
            </a:r>
            <a:r>
              <a:rPr lang="cs-CZ" dirty="0">
                <a:latin typeface="+mj-lt"/>
              </a:rPr>
              <a:t> demokracie (ideologie, strana, monopol na ozbrojené síly, komunikace, kontrola, ekonomika)</a:t>
            </a:r>
          </a:p>
          <a:p>
            <a:r>
              <a:rPr lang="cs-CZ" dirty="0">
                <a:latin typeface="+mj-lt"/>
              </a:rPr>
              <a:t>Totalita vs. autoritářský režim (omezený pluralismus, bez jednotné ideologie, bez mobilizace, omezení moci vůdce)</a:t>
            </a:r>
          </a:p>
          <a:p>
            <a:pPr marL="0" indent="0">
              <a:buNone/>
            </a:pPr>
            <a:endParaRPr lang="cs-CZ" u="sng" dirty="0">
              <a:latin typeface="+mj-lt"/>
            </a:endParaRPr>
          </a:p>
          <a:p>
            <a:pPr marL="0" indent="0">
              <a:buNone/>
            </a:pPr>
            <a:r>
              <a:rPr lang="cs-CZ" u="sng" dirty="0">
                <a:latin typeface="+mj-lt"/>
              </a:rPr>
              <a:t>Fáze konsolidace demokracie v ČR</a:t>
            </a:r>
            <a:endParaRPr lang="cs-CZ" dirty="0">
              <a:latin typeface="+mj-lt"/>
            </a:endParaRPr>
          </a:p>
          <a:p>
            <a:pPr marL="609600" indent="-609600"/>
            <a:r>
              <a:rPr lang="cs-CZ" dirty="0">
                <a:latin typeface="+mj-lt"/>
              </a:rPr>
              <a:t>Strukturální konsolidace</a:t>
            </a:r>
            <a:r>
              <a:rPr lang="en-GB" dirty="0">
                <a:latin typeface="+mj-lt"/>
              </a:rPr>
              <a:t> </a:t>
            </a:r>
          </a:p>
          <a:p>
            <a:pPr marL="609600" indent="-609600"/>
            <a:r>
              <a:rPr lang="cs-CZ" dirty="0">
                <a:latin typeface="+mj-lt"/>
              </a:rPr>
              <a:t>Konsolidace procesu reprezentace</a:t>
            </a:r>
            <a:endParaRPr lang="en-GB" dirty="0">
              <a:latin typeface="+mj-lt"/>
            </a:endParaRPr>
          </a:p>
          <a:p>
            <a:pPr marL="609600" indent="-609600"/>
            <a:r>
              <a:rPr lang="cs-CZ" dirty="0">
                <a:latin typeface="+mj-lt"/>
              </a:rPr>
              <a:t>Behaviorální konsolidace</a:t>
            </a:r>
            <a:endParaRPr lang="en-GB" dirty="0">
              <a:latin typeface="+mj-lt"/>
            </a:endParaRPr>
          </a:p>
          <a:p>
            <a:pPr marL="609600" indent="-609600"/>
            <a:r>
              <a:rPr lang="cs-CZ" dirty="0">
                <a:latin typeface="+mj-lt"/>
              </a:rPr>
              <a:t>Konsolidace postojů</a:t>
            </a:r>
          </a:p>
          <a:p>
            <a:pPr marL="609600" indent="-609600"/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b="1" dirty="0">
                <a:latin typeface="+mj-lt"/>
              </a:rPr>
              <a:t>Přechod k čemu? Věda nebo ideologie? „Západní liberální demokracie“?</a:t>
            </a:r>
          </a:p>
        </p:txBody>
      </p:sp>
    </p:spTree>
    <p:extLst>
      <p:ext uri="{BB962C8B-B14F-4D97-AF65-F5344CB8AC3E}">
        <p14:creationId xmlns:p14="http://schemas.microsoft.com/office/powerpoint/2010/main" val="179190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38099"/>
            <a:ext cx="9144000" cy="123031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3200" dirty="0"/>
              <a:t>Příklad: české představy o distributivní spravedlnosti mezi lety</a:t>
            </a:r>
            <a:r>
              <a:rPr lang="en-US" sz="3200" dirty="0"/>
              <a:t> 1991 </a:t>
            </a:r>
            <a:r>
              <a:rPr lang="cs-CZ" sz="3200" dirty="0"/>
              <a:t>a</a:t>
            </a:r>
            <a:r>
              <a:rPr lang="en-US" sz="3200" dirty="0"/>
              <a:t> 2009</a:t>
            </a:r>
            <a:r>
              <a:rPr lang="cs-CZ" sz="3200" dirty="0"/>
              <a:t> (</a:t>
            </a:r>
            <a:r>
              <a:rPr lang="en-US" sz="3200" dirty="0" err="1"/>
              <a:t>Matějů</a:t>
            </a:r>
            <a:r>
              <a:rPr lang="en-US" sz="3200" dirty="0"/>
              <a:t>,</a:t>
            </a:r>
            <a:r>
              <a:rPr lang="cs-CZ" sz="3200" dirty="0"/>
              <a:t> </a:t>
            </a:r>
            <a:r>
              <a:rPr lang="en-US" sz="3200" dirty="0"/>
              <a:t>Smith</a:t>
            </a:r>
            <a:r>
              <a:rPr lang="cs-CZ" sz="3200" dirty="0"/>
              <a:t>)</a:t>
            </a:r>
            <a:endParaRPr lang="en-US" sz="3200" dirty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70" y="1336383"/>
            <a:ext cx="7232918" cy="548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88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82260" y="1464354"/>
            <a:ext cx="11427480" cy="5074558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Občanství jako vztah jednotlivce ke státu - behaviorální a </a:t>
            </a:r>
            <a:r>
              <a:rPr lang="cs-CZ" b="1" dirty="0">
                <a:latin typeface="+mj-lt"/>
              </a:rPr>
              <a:t>normativní</a:t>
            </a:r>
            <a:r>
              <a:rPr lang="cs-CZ" dirty="0">
                <a:latin typeface="+mj-lt"/>
              </a:rPr>
              <a:t> dimenze</a:t>
            </a:r>
          </a:p>
          <a:p>
            <a:r>
              <a:rPr lang="cs-CZ" dirty="0">
                <a:latin typeface="+mj-lt"/>
              </a:rPr>
              <a:t>Normy občanství ovlivňují politické jednání (van </a:t>
            </a:r>
            <a:r>
              <a:rPr lang="cs-CZ" dirty="0" err="1">
                <a:latin typeface="+mj-lt"/>
              </a:rPr>
              <a:t>Deth</a:t>
            </a:r>
            <a:r>
              <a:rPr lang="cs-CZ" dirty="0">
                <a:latin typeface="+mj-lt"/>
              </a:rPr>
              <a:t> 2007; </a:t>
            </a:r>
            <a:r>
              <a:rPr lang="cs-CZ" dirty="0" err="1">
                <a:latin typeface="+mj-lt"/>
              </a:rPr>
              <a:t>Bolzendahl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Coffé</a:t>
            </a:r>
            <a:r>
              <a:rPr lang="cs-CZ" dirty="0">
                <a:latin typeface="+mj-lt"/>
              </a:rPr>
              <a:t> 2013)</a:t>
            </a:r>
            <a:endParaRPr lang="en-US" dirty="0">
              <a:latin typeface="+mj-lt"/>
            </a:endParaRPr>
          </a:p>
          <a:p>
            <a:r>
              <a:rPr lang="cs-CZ" dirty="0">
                <a:latin typeface="+mj-lt"/>
              </a:rPr>
              <a:t>Normy občanství -  představa “dobrého občana“</a:t>
            </a:r>
          </a:p>
          <a:p>
            <a:r>
              <a:rPr lang="cs-CZ" dirty="0">
                <a:latin typeface="+mj-lt"/>
              </a:rPr>
              <a:t>Poslušnost a akceptace vs. participace a kritika</a:t>
            </a:r>
          </a:p>
          <a:p>
            <a:r>
              <a:rPr lang="cs-CZ" dirty="0">
                <a:latin typeface="+mj-lt"/>
              </a:rPr>
              <a:t>Západní země: </a:t>
            </a:r>
            <a:r>
              <a:rPr lang="cs-CZ" b="1" dirty="0">
                <a:latin typeface="+mj-lt"/>
              </a:rPr>
              <a:t>pořádek</a:t>
            </a:r>
            <a:r>
              <a:rPr lang="cs-CZ" dirty="0">
                <a:latin typeface="+mj-lt"/>
              </a:rPr>
              <a:t>, </a:t>
            </a:r>
            <a:r>
              <a:rPr lang="cs-CZ" b="1" dirty="0">
                <a:latin typeface="+mj-lt"/>
              </a:rPr>
              <a:t>participace</a:t>
            </a:r>
            <a:r>
              <a:rPr lang="cs-CZ" dirty="0">
                <a:latin typeface="+mj-lt"/>
              </a:rPr>
              <a:t>, </a:t>
            </a:r>
            <a:r>
              <a:rPr lang="cs-CZ" b="1" dirty="0">
                <a:latin typeface="+mj-lt"/>
              </a:rPr>
              <a:t>solidarita</a:t>
            </a:r>
            <a:r>
              <a:rPr lang="cs-CZ" dirty="0">
                <a:latin typeface="+mj-lt"/>
              </a:rPr>
              <a:t>, </a:t>
            </a:r>
            <a:r>
              <a:rPr lang="cs-CZ" b="1" dirty="0">
                <a:latin typeface="+mj-lt"/>
              </a:rPr>
              <a:t>autonomie</a:t>
            </a:r>
          </a:p>
          <a:p>
            <a:r>
              <a:rPr lang="cs-CZ" dirty="0">
                <a:latin typeface="+mj-lt"/>
              </a:rPr>
              <a:t>Obecné trendy k </a:t>
            </a:r>
            <a:r>
              <a:rPr lang="cs-CZ" b="1" dirty="0">
                <a:latin typeface="+mj-lt"/>
              </a:rPr>
              <a:t>oslabování důrazu na pořádek </a:t>
            </a:r>
            <a:r>
              <a:rPr lang="cs-CZ" dirty="0">
                <a:latin typeface="+mj-lt"/>
              </a:rPr>
              <a:t>a </a:t>
            </a:r>
            <a:r>
              <a:rPr lang="cs-CZ" b="1" dirty="0">
                <a:latin typeface="+mj-lt"/>
              </a:rPr>
              <a:t>posilování důrazu na participaci </a:t>
            </a:r>
            <a:r>
              <a:rPr lang="cs-CZ" dirty="0">
                <a:latin typeface="+mj-lt"/>
              </a:rPr>
              <a:t>(Dalton 2008; </a:t>
            </a:r>
            <a:r>
              <a:rPr lang="cs-CZ" dirty="0" err="1">
                <a:latin typeface="+mj-lt"/>
              </a:rPr>
              <a:t>Hooghe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Oser</a:t>
            </a:r>
            <a:r>
              <a:rPr lang="cs-CZ" dirty="0">
                <a:latin typeface="+mj-lt"/>
              </a:rPr>
              <a:t> 2015)</a:t>
            </a:r>
          </a:p>
          <a:p>
            <a:r>
              <a:rPr lang="cs-CZ" dirty="0">
                <a:latin typeface="+mj-lt"/>
              </a:rPr>
              <a:t>V ČR vzestup důležitosti </a:t>
            </a:r>
            <a:r>
              <a:rPr lang="cs-CZ" b="1" dirty="0">
                <a:latin typeface="+mj-lt"/>
              </a:rPr>
              <a:t>participace</a:t>
            </a:r>
            <a:r>
              <a:rPr lang="cs-CZ" dirty="0">
                <a:latin typeface="+mj-lt"/>
              </a:rPr>
              <a:t>, ale i </a:t>
            </a:r>
            <a:r>
              <a:rPr lang="cs-CZ" b="1" dirty="0">
                <a:latin typeface="+mj-lt"/>
              </a:rPr>
              <a:t>pořádku</a:t>
            </a:r>
            <a:r>
              <a:rPr lang="cs-CZ" dirty="0">
                <a:latin typeface="+mj-lt"/>
              </a:rPr>
              <a:t> a </a:t>
            </a:r>
            <a:r>
              <a:rPr lang="cs-CZ" b="1" dirty="0">
                <a:latin typeface="+mj-lt"/>
              </a:rPr>
              <a:t>solidarity</a:t>
            </a:r>
            <a:r>
              <a:rPr lang="cs-CZ" dirty="0">
                <a:latin typeface="+mj-lt"/>
              </a:rPr>
              <a:t> (data ISSP 2004 a 2014 - </a:t>
            </a:r>
            <a:r>
              <a:rPr lang="cs-CZ" dirty="0" err="1">
                <a:latin typeface="+mj-lt"/>
              </a:rPr>
              <a:t>Petrúšek</a:t>
            </a:r>
            <a:r>
              <a:rPr lang="cs-CZ" dirty="0">
                <a:latin typeface="+mj-lt"/>
              </a:rPr>
              <a:t> 2017)</a:t>
            </a: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8FC4EF63-CE3A-4EC6-BC00-25D052971E95}"/>
              </a:ext>
            </a:extLst>
          </p:cNvPr>
          <p:cNvSpPr txBox="1">
            <a:spLocks/>
          </p:cNvSpPr>
          <p:nvPr/>
        </p:nvSpPr>
        <p:spPr>
          <a:xfrm>
            <a:off x="838200" y="1300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Politická sociologie postkomunismu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6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400" y="319088"/>
            <a:ext cx="10753200" cy="852805"/>
          </a:xfrm>
        </p:spPr>
        <p:txBody>
          <a:bodyPr>
            <a:normAutofit/>
          </a:bodyPr>
          <a:lstStyle/>
          <a:p>
            <a:r>
              <a:rPr lang="cs-CZ" dirty="0"/>
              <a:t>Politická angažovanost v ČR (1991-2017)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599" y="1367665"/>
            <a:ext cx="7920001" cy="51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3418" y="201390"/>
            <a:ext cx="10753200" cy="113303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Občanská náležitost/angažovanost v ČR </a:t>
            </a:r>
            <a:br>
              <a:rPr lang="cs-CZ" dirty="0"/>
            </a:br>
            <a:r>
              <a:rPr lang="cs-CZ" dirty="0"/>
              <a:t>(1991-2017)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915" y="1989120"/>
            <a:ext cx="7536957" cy="453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15504"/>
            <a:ext cx="10753200" cy="943340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Občanská náležitost podle typu organizace v ČR (1991-2017)</a:t>
            </a:r>
            <a:endParaRPr lang="en-US" sz="3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315" y="1475059"/>
            <a:ext cx="7538570" cy="499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2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251914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Politická sociologie postkomunismu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Převládající teze: slabost post-socialistických občanských společností a idea politického dohánění Západu (</a:t>
            </a:r>
            <a:r>
              <a:rPr lang="cs-CZ" dirty="0" err="1">
                <a:latin typeface="+mj-lt"/>
              </a:rPr>
              <a:t>Habermas</a:t>
            </a:r>
            <a:r>
              <a:rPr lang="cs-CZ" dirty="0">
                <a:latin typeface="+mj-lt"/>
              </a:rPr>
              <a:t> 1990; </a:t>
            </a:r>
            <a:r>
              <a:rPr lang="cs-CZ" dirty="0" err="1">
                <a:latin typeface="+mj-lt"/>
              </a:rPr>
              <a:t>Howard</a:t>
            </a:r>
            <a:r>
              <a:rPr lang="cs-CZ" dirty="0">
                <a:latin typeface="+mj-lt"/>
              </a:rPr>
              <a:t> 2003; </a:t>
            </a:r>
            <a:r>
              <a:rPr lang="cs-CZ" dirty="0" err="1">
                <a:latin typeface="+mj-lt"/>
              </a:rPr>
              <a:t>ibid</a:t>
            </a:r>
            <a:r>
              <a:rPr lang="cs-CZ" dirty="0">
                <a:latin typeface="+mj-lt"/>
              </a:rPr>
              <a:t> 2011; Bernhard &amp; </a:t>
            </a:r>
            <a:r>
              <a:rPr lang="cs-CZ" dirty="0" err="1">
                <a:latin typeface="+mj-lt"/>
              </a:rPr>
              <a:t>Kaya</a:t>
            </a:r>
            <a:r>
              <a:rPr lang="cs-CZ" dirty="0">
                <a:latin typeface="+mj-lt"/>
              </a:rPr>
              <a:t> 2012; </a:t>
            </a:r>
            <a:r>
              <a:rPr lang="cs-CZ" dirty="0" err="1">
                <a:latin typeface="+mj-lt"/>
              </a:rPr>
              <a:t>Ekiert</a:t>
            </a:r>
            <a:r>
              <a:rPr lang="cs-CZ" dirty="0">
                <a:latin typeface="+mj-lt"/>
              </a:rPr>
              <a:t> &amp; </a:t>
            </a:r>
            <a:r>
              <a:rPr lang="cs-CZ" dirty="0" err="1">
                <a:latin typeface="+mj-lt"/>
              </a:rPr>
              <a:t>Foa</a:t>
            </a:r>
            <a:r>
              <a:rPr lang="cs-CZ" dirty="0">
                <a:latin typeface="+mj-lt"/>
              </a:rPr>
              <a:t> 2012) – </a:t>
            </a:r>
            <a:r>
              <a:rPr lang="cs-CZ" b="1" dirty="0">
                <a:latin typeface="+mj-lt"/>
              </a:rPr>
              <a:t>nedůvěra, pasivita, </a:t>
            </a:r>
            <a:r>
              <a:rPr lang="cs-CZ" b="1" dirty="0" err="1">
                <a:latin typeface="+mj-lt"/>
              </a:rPr>
              <a:t>privatismus</a:t>
            </a:r>
            <a:r>
              <a:rPr lang="cs-CZ" b="1" dirty="0">
                <a:latin typeface="+mj-lt"/>
              </a:rPr>
              <a:t> </a:t>
            </a:r>
            <a:r>
              <a:rPr lang="cs-CZ" dirty="0">
                <a:latin typeface="+mj-lt"/>
              </a:rPr>
              <a:t>– je nutné se (po)učit od „starých demokracií“</a:t>
            </a:r>
          </a:p>
          <a:p>
            <a:r>
              <a:rPr lang="cs-CZ" dirty="0">
                <a:latin typeface="+mj-lt"/>
              </a:rPr>
              <a:t>Kritický pohled: Východoevropané v r. 1989/1990 osvědčili </a:t>
            </a:r>
            <a:r>
              <a:rPr lang="cs-CZ" b="1" dirty="0">
                <a:latin typeface="+mj-lt"/>
              </a:rPr>
              <a:t>politickou zralost </a:t>
            </a:r>
            <a:r>
              <a:rPr lang="cs-CZ" dirty="0">
                <a:latin typeface="+mj-lt"/>
              </a:rPr>
              <a:t>(</a:t>
            </a:r>
            <a:r>
              <a:rPr lang="cs-CZ" dirty="0" err="1">
                <a:latin typeface="+mj-lt"/>
              </a:rPr>
              <a:t>Buden</a:t>
            </a:r>
            <a:r>
              <a:rPr lang="cs-CZ" dirty="0">
                <a:latin typeface="+mj-lt"/>
              </a:rPr>
              <a:t> 2013); tradice </a:t>
            </a:r>
            <a:r>
              <a:rPr lang="cs-CZ" b="1" dirty="0">
                <a:latin typeface="+mj-lt"/>
              </a:rPr>
              <a:t>dobrovolnictví</a:t>
            </a:r>
            <a:r>
              <a:rPr lang="cs-CZ" dirty="0">
                <a:latin typeface="+mj-lt"/>
              </a:rPr>
              <a:t> před r. 1989 (</a:t>
            </a:r>
            <a:r>
              <a:rPr lang="cs-CZ" dirty="0" err="1">
                <a:latin typeface="+mj-lt"/>
              </a:rPr>
              <a:t>Carmin</a:t>
            </a:r>
            <a:r>
              <a:rPr lang="cs-CZ" dirty="0">
                <a:latin typeface="+mj-lt"/>
              </a:rPr>
              <a:t>, Jehlička 2005); svébytné formy </a:t>
            </a:r>
            <a:r>
              <a:rPr lang="cs-CZ" b="1" dirty="0">
                <a:latin typeface="+mj-lt"/>
              </a:rPr>
              <a:t>občanské společnosti</a:t>
            </a:r>
            <a:r>
              <a:rPr lang="cs-CZ" dirty="0">
                <a:latin typeface="+mj-lt"/>
              </a:rPr>
              <a:t> (</a:t>
            </a:r>
            <a:r>
              <a:rPr lang="cs-CZ" dirty="0" err="1">
                <a:latin typeface="+mj-lt"/>
              </a:rPr>
              <a:t>Hann</a:t>
            </a:r>
            <a:r>
              <a:rPr lang="cs-CZ" dirty="0">
                <a:latin typeface="+mj-lt"/>
              </a:rPr>
              <a:t> 1992)</a:t>
            </a:r>
          </a:p>
          <a:p>
            <a:r>
              <a:rPr lang="cs-CZ" dirty="0">
                <a:latin typeface="+mj-lt"/>
              </a:rPr>
              <a:t>Počáteční </a:t>
            </a:r>
            <a:r>
              <a:rPr lang="cs-CZ" b="1" dirty="0">
                <a:latin typeface="+mj-lt"/>
              </a:rPr>
              <a:t>demokratické ideály </a:t>
            </a:r>
            <a:r>
              <a:rPr lang="cs-CZ" dirty="0">
                <a:latin typeface="+mj-lt"/>
              </a:rPr>
              <a:t>a </a:t>
            </a:r>
            <a:r>
              <a:rPr lang="cs-CZ" b="1" dirty="0">
                <a:latin typeface="+mj-lt"/>
              </a:rPr>
              <a:t>revoluční požadavky </a:t>
            </a:r>
            <a:r>
              <a:rPr lang="cs-CZ" dirty="0">
                <a:latin typeface="+mj-lt"/>
              </a:rPr>
              <a:t>během revolucí v r. 1989 byly „usměrněny“ a normalizovány novými elitami (</a:t>
            </a:r>
            <a:r>
              <a:rPr lang="cs-CZ" dirty="0" err="1">
                <a:latin typeface="+mj-lt"/>
              </a:rPr>
              <a:t>Krapfl</a:t>
            </a:r>
            <a:r>
              <a:rPr lang="cs-CZ" dirty="0">
                <a:latin typeface="+mj-lt"/>
              </a:rPr>
              <a:t> 2009)</a:t>
            </a:r>
          </a:p>
        </p:txBody>
      </p:sp>
    </p:spTree>
    <p:extLst>
      <p:ext uri="{BB962C8B-B14F-4D97-AF65-F5344CB8AC3E}">
        <p14:creationId xmlns:p14="http://schemas.microsoft.com/office/powerpoint/2010/main" val="392182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BC52B-B066-4FBC-A7B8-26EE0DEA4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sociologie postkomunismu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1E1BBE-C4E0-4B8B-A312-807D29548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byly ideály demokratických revolucí v r. 1989?</a:t>
            </a:r>
          </a:p>
          <a:p>
            <a:r>
              <a:rPr lang="cs-CZ" dirty="0"/>
              <a:t>Proč byly tyto revoluce rámovány pozitivně, změkčovány?</a:t>
            </a:r>
          </a:p>
          <a:p>
            <a:r>
              <a:rPr lang="cs-CZ" dirty="0"/>
              <a:t>Jak byli vnímáni nositelé těchto revolucí zvenčí?</a:t>
            </a:r>
          </a:p>
          <a:p>
            <a:r>
              <a:rPr lang="cs-CZ" dirty="0"/>
              <a:t>Jak byly tyto změny popisovány „západní“ sociální vědou?</a:t>
            </a:r>
          </a:p>
          <a:p>
            <a:r>
              <a:rPr lang="cs-CZ" dirty="0"/>
              <a:t>Byl pád „komunismu“ automaticky vítězstvím demokracie/kapitalismu?</a:t>
            </a:r>
          </a:p>
          <a:p>
            <a:r>
              <a:rPr lang="cs-CZ" dirty="0"/>
              <a:t>Co má cílem politického vývoje post-socialistických zemí?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35665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437</Words>
  <Application>Microsoft Office PowerPoint</Application>
  <PresentationFormat>Širokoúhlá obrazovka</PresentationFormat>
  <Paragraphs>42</Paragraphs>
  <Slides>15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Postkomunismus </vt:lpstr>
      <vt:lpstr>Politologický pohled: tranzitologie</vt:lpstr>
      <vt:lpstr>Příklad: české představy o distributivní spravedlnosti mezi lety 1991 a 2009 (Matějů, Smith)</vt:lpstr>
      <vt:lpstr>Prezentace aplikace PowerPoint</vt:lpstr>
      <vt:lpstr>Politická angažovanost v ČR (1991-2017)</vt:lpstr>
      <vt:lpstr>Občanská náležitost/angažovanost v ČR  (1991-2017)</vt:lpstr>
      <vt:lpstr>Občanská náležitost podle typu organizace v ČR (1991-2017)</vt:lpstr>
      <vt:lpstr>Politická sociologie postkomunismu</vt:lpstr>
      <vt:lpstr>Politická sociologie postkomunismu</vt:lpstr>
      <vt:lpstr>„Boj s komunismem“ po r. 1989 –  politika paměti</vt:lpstr>
      <vt:lpstr>Prezentace aplikace PowerPoint</vt:lpstr>
      <vt:lpstr>Prezentace aplikace PowerPoint</vt:lpstr>
      <vt:lpstr>Prezentace aplikace PowerPoint</vt:lpstr>
      <vt:lpstr>Prezentace aplikace PowerPoint</vt:lpstr>
      <vt:lpstr>Nový orientalismus?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Navrátil</dc:creator>
  <cp:lastModifiedBy>Jiří Navrátil</cp:lastModifiedBy>
  <cp:revision>191</cp:revision>
  <dcterms:created xsi:type="dcterms:W3CDTF">2020-03-08T22:43:29Z</dcterms:created>
  <dcterms:modified xsi:type="dcterms:W3CDTF">2024-04-29T09:54:34Z</dcterms:modified>
</cp:coreProperties>
</file>