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29" r:id="rId3"/>
    <p:sldId id="331" r:id="rId4"/>
    <p:sldId id="357" r:id="rId5"/>
    <p:sldId id="344" r:id="rId6"/>
    <p:sldId id="332" r:id="rId7"/>
    <p:sldId id="341" r:id="rId8"/>
    <p:sldId id="335" r:id="rId9"/>
    <p:sldId id="353" r:id="rId10"/>
    <p:sldId id="355" r:id="rId11"/>
    <p:sldId id="347" r:id="rId12"/>
    <p:sldId id="349" r:id="rId13"/>
    <p:sldId id="338" r:id="rId14"/>
    <p:sldId id="333" r:id="rId15"/>
    <p:sldId id="35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woja9vZPvE" TargetMode="External"/><Relationship Id="rId2" Type="http://schemas.openxmlformats.org/officeDocument/2006/relationships/hyperlink" Target="http://www.youtube.com/watch?v=yBUZH2vCD_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32" y="1122364"/>
            <a:ext cx="9854268" cy="1539356"/>
          </a:xfrm>
        </p:spPr>
        <p:txBody>
          <a:bodyPr>
            <a:normAutofit/>
          </a:bodyPr>
          <a:lstStyle/>
          <a:p>
            <a:r>
              <a:rPr lang="cs-CZ" dirty="0">
                <a:latin typeface="Calibri Light (Nadpisy)"/>
              </a:rPr>
              <a:t>Globalizace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>
                <a:latin typeface="Calibri Light (Nadpisy)"/>
              </a:rPr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Jak měřit globalizaci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11" y="1027906"/>
            <a:ext cx="3891309" cy="562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33237B-D624-4C31-97C0-B0E220FA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66" y="3841236"/>
            <a:ext cx="4389597" cy="29371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8720F1-D7B4-4A4C-9D10-FDEBF52B4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066" y="1282584"/>
            <a:ext cx="4104731" cy="25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Přeshraniční bankovní vztahy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43695"/>
            <a:ext cx="9143999" cy="43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8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Mezinárodní finanční vazby (Schweitzer et al. 2009)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585616"/>
            <a:ext cx="52768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52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 Light (Nadpisy)"/>
              </a:rPr>
              <a:t>Struktura mezinárodní korporátní moci (</a:t>
            </a:r>
            <a:r>
              <a:rPr lang="cs-CZ" dirty="0" err="1">
                <a:latin typeface="Calibri Light (Nadpisy)"/>
              </a:rPr>
              <a:t>Vitali</a:t>
            </a:r>
            <a:r>
              <a:rPr lang="cs-CZ" dirty="0">
                <a:latin typeface="Calibri Light (Nadpisy)"/>
              </a:rPr>
              <a:t> et al. 2011)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79576" y="553027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We start from a list of 43060 TNCs identified according to the OECD definition, taken from</a:t>
            </a:r>
          </a:p>
          <a:p>
            <a:pPr algn="just"/>
            <a:r>
              <a:rPr lang="en-US" sz="1400" dirty="0"/>
              <a:t>a sample of about 30 million economic actors contained in the </a:t>
            </a:r>
            <a:r>
              <a:rPr lang="en-US" sz="1400" dirty="0" err="1"/>
              <a:t>Orbis</a:t>
            </a:r>
            <a:r>
              <a:rPr lang="en-US" sz="1400" dirty="0"/>
              <a:t> 2007 database (see SI</a:t>
            </a:r>
          </a:p>
          <a:p>
            <a:pPr algn="just"/>
            <a:r>
              <a:rPr lang="en-US" sz="1400" dirty="0"/>
              <a:t>Appendix, Sec. 2). We then apply a recursive search (Fig. S1 and SI Appendix, Sec. 2) which</a:t>
            </a:r>
          </a:p>
          <a:p>
            <a:pPr algn="just"/>
            <a:r>
              <a:rPr lang="en-US" sz="1400" dirty="0"/>
              <a:t>singles out, for the first time to our knowledge, the network of all the ownership pathways</a:t>
            </a:r>
          </a:p>
          <a:p>
            <a:pPr algn="just"/>
            <a:r>
              <a:rPr lang="en-US" sz="1400" dirty="0"/>
              <a:t>originating from and pointing to TNCs (Fig. S2). The resulting TNC network includes 600508</a:t>
            </a:r>
          </a:p>
          <a:p>
            <a:pPr algn="just"/>
            <a:r>
              <a:rPr lang="en-US" sz="1400" dirty="0"/>
              <a:t>nodes and 1006987 ownership ties.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16" y="1484784"/>
            <a:ext cx="91869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1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Cambria" pitchFamily="18" charset="0"/>
              </a:rPr>
              <a:t> </a:t>
            </a:r>
          </a:p>
          <a:p>
            <a:endParaRPr lang="cs-CZ" sz="2800" dirty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5360" y="274638"/>
            <a:ext cx="101193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The World’s Largest 100 Economic Entities</a:t>
            </a:r>
            <a:r>
              <a:rPr lang="cs-CZ" dirty="0">
                <a:solidFill>
                  <a:schemeClr val="tx1"/>
                </a:solidFill>
                <a:latin typeface="Cambria" pitchFamily="18" charset="0"/>
              </a:rPr>
              <a:t> (2018)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2636D8-6EEB-4E81-8268-58478BD4E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59" y="1509232"/>
            <a:ext cx="3811882" cy="53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FD6C1-419C-488C-9F5F-62E31A1B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De-globalizace?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A52C7B-D749-49FF-8DE2-AA856ACB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1" y="1514475"/>
            <a:ext cx="4293598" cy="28774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3E91A1-05DD-448A-8618-0B945C166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1514475"/>
            <a:ext cx="4663839" cy="26831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D37428-29E0-423D-9F54-9E41BF8F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130" y="4248720"/>
            <a:ext cx="4565740" cy="25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4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314" y="1628800"/>
            <a:ext cx="730649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>
                <a:latin typeface="+mj-lt"/>
              </a:rPr>
              <a:t>Tok zboží, kapitálu, lidí, informací, idejí, obrazů a rizik napříč národními hranicemi</a:t>
            </a:r>
          </a:p>
          <a:p>
            <a:r>
              <a:rPr lang="cs-CZ" sz="2400" dirty="0">
                <a:latin typeface="+mj-lt"/>
              </a:rPr>
              <a:t>Proces mezinárodní integrace, který je důsledkem výměny a střetu idejí, myšlenek, výrobků a dalších aspektů kultury</a:t>
            </a:r>
          </a:p>
          <a:p>
            <a:r>
              <a:rPr lang="cs-CZ" sz="2400" dirty="0">
                <a:latin typeface="+mj-lt"/>
              </a:rPr>
              <a:t>Klíčové pokroky v oblasti dopravy a telekomunikací, nárůst internetu a další hlavní faktory globalizace dále napomáhají zvyšování vzájemné ekonomické a kulturní závislosti ekonomických a kulturních vztahů</a:t>
            </a:r>
          </a:p>
          <a:p>
            <a:r>
              <a:rPr lang="cs-CZ" sz="2400" dirty="0">
                <a:latin typeface="+mj-lt"/>
              </a:rPr>
              <a:t>Spory o vznik globalizace – cykly globalizace? (eurasijský, afroasijský, orientální, kolonialismus, euroatlantický, po 2. světové válce, po r. 2000)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Definice globalizace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5585CC-1C75-4043-BFB6-462887E8A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2" y="2488890"/>
            <a:ext cx="3686806" cy="26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0229" y="1628800"/>
            <a:ext cx="6653348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600" dirty="0">
                <a:latin typeface="+mj-lt"/>
              </a:rPr>
              <a:t>Nejvýraznější projevy – v kultuře, politice a ekonomice</a:t>
            </a:r>
          </a:p>
          <a:p>
            <a:r>
              <a:rPr lang="cs-CZ" sz="2600" dirty="0">
                <a:latin typeface="+mj-lt"/>
              </a:rPr>
              <a:t>Nárůst mezinárodních dohod, nárůst ekonomických transakcí, posilování role nadnárodních podniků, nárůst mezinárodní konkurence</a:t>
            </a:r>
          </a:p>
          <a:p>
            <a:r>
              <a:rPr lang="cs-CZ" sz="2600" dirty="0">
                <a:latin typeface="+mj-lt"/>
              </a:rPr>
              <a:t>Vznik vzájemných závislostí, větší vliv událostí a rozhodnutí, které „velmi daleko od nás“</a:t>
            </a:r>
          </a:p>
          <a:p>
            <a:r>
              <a:rPr lang="cs-CZ" sz="2600" dirty="0">
                <a:latin typeface="+mj-lt"/>
              </a:rPr>
              <a:t>Spjatost globalizace s rozšiřováním tržní směny a tržních praktik – neoliberální globalizace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Definice globalizace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41A77B-8242-4EAF-A8E8-1CAF91DF5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2420983"/>
            <a:ext cx="438912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latin typeface="Calibri Light (Nadpisy)"/>
              </a:rPr>
              <a:t>Politická globalizace: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600200"/>
            <a:ext cx="7487195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„Staří aktéři“: OSN a jeho specializované 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založena 26. června 1945 v San Franciscu na základě přijetí Charty OSN 50 státy (včetně ČSR)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Cílem je zachování mezinárodního míru a bezpečnosti a zajištění mezinárodní spolupráce.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Členství v OSN je založeno na principu suverénní rovnosti, státy mají svá zastoupení, tzv. stálé mise, zejména v hlavním sídle OSN New Yorku, ale také např. v Ženevě nebo ve Vídni. ´´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Každý členský stát (193) má své zástupce ve Valném shromáždění a disponuje jedním stejně platným hlasem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Nečlenské národní státy: </a:t>
            </a:r>
            <a:r>
              <a:rPr lang="cs-CZ" sz="2300" dirty="0" err="1">
                <a:latin typeface="Calibri Light (Nadpisy)"/>
              </a:rPr>
              <a:t>Taiwan</a:t>
            </a:r>
            <a:r>
              <a:rPr lang="cs-CZ" sz="2300" dirty="0">
                <a:latin typeface="Calibri Light (Nadpisy)"/>
              </a:rPr>
              <a:t>, Kosovo, Vatikán, Palestina (status stálého pozorovatele)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Nevládní organizace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5CEBE7-6D1B-46EE-A677-B6BDF198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4" y="2442870"/>
            <a:ext cx="3775438" cy="23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latin typeface="Calibri Light (Nadpisy)"/>
              </a:rPr>
              <a:t>Politická globalizace: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61664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„Staro-noví aktéři“: EU a její specializované 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politická a ekonomická unie, kterou od posledního rozšíření v roce 2013 tvoří 28 evropských států s 510,3 miliony obyvatel (přibližně 7,3 % světové populace).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vznik v roce 1993 na základě Smlouvy o Evropské unii (Maastrichtská smlouva), která navazovala na evropský integrační proces od padesátých let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Lisabonskou smlouvou nahradila Evropská unie Evropské společenství (ES; dříve Evropské hospodářské společenství), čímž získala právní subjektivitu a některé vlastnosti ES – především nadstátnost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čtyři základní svobody vnitřního trhu: volný pohyb zboží, osob, služeb a kapitálu, a dále společné politiky Evropské unie (hospodářská soutěž, společná vnější obchodní politika a zemědělství)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0CA2ED-5024-41C6-9BED-A1CFB1430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49" y="1600200"/>
            <a:ext cx="2930434" cy="45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7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3440" y="1628800"/>
            <a:ext cx="7297784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600" dirty="0">
                <a:latin typeface="+mj-lt"/>
              </a:rPr>
              <a:t>(</a:t>
            </a:r>
            <a:r>
              <a:rPr lang="cs-CZ" sz="2600" dirty="0" err="1">
                <a:latin typeface="+mj-lt"/>
              </a:rPr>
              <a:t>Neo</a:t>
            </a:r>
            <a:r>
              <a:rPr lang="cs-CZ" sz="2600" dirty="0">
                <a:latin typeface="+mj-lt"/>
              </a:rPr>
              <a:t>-)marxisté – transnacionální ekonomické vztahy a role korporací klíčová, ztráta státní suverenity (</a:t>
            </a:r>
            <a:r>
              <a:rPr lang="cs-CZ" sz="2600" dirty="0" err="1">
                <a:latin typeface="+mj-lt"/>
              </a:rPr>
              <a:t>Wallerstein</a:t>
            </a:r>
            <a:r>
              <a:rPr lang="cs-CZ" sz="2600" dirty="0">
                <a:latin typeface="+mj-lt"/>
              </a:rPr>
              <a:t>, </a:t>
            </a:r>
            <a:r>
              <a:rPr lang="cs-CZ" sz="2600" dirty="0" err="1">
                <a:latin typeface="+mj-lt"/>
              </a:rPr>
              <a:t>Lash</a:t>
            </a:r>
            <a:r>
              <a:rPr lang="cs-CZ" sz="2600" dirty="0">
                <a:latin typeface="+mj-lt"/>
              </a:rPr>
              <a:t> + </a:t>
            </a:r>
            <a:r>
              <a:rPr lang="cs-CZ" sz="2600" dirty="0" err="1">
                <a:latin typeface="+mj-lt"/>
              </a:rPr>
              <a:t>Urry</a:t>
            </a:r>
            <a:r>
              <a:rPr lang="cs-CZ" sz="2600" dirty="0">
                <a:latin typeface="+mj-lt"/>
              </a:rPr>
              <a:t>, Harvey)</a:t>
            </a:r>
          </a:p>
          <a:p>
            <a:r>
              <a:rPr lang="cs-CZ" sz="2600" dirty="0">
                <a:latin typeface="+mj-lt"/>
              </a:rPr>
              <a:t>Teoretici modernity (</a:t>
            </a:r>
            <a:r>
              <a:rPr lang="cs-CZ" sz="2600" dirty="0" err="1">
                <a:latin typeface="+mj-lt"/>
              </a:rPr>
              <a:t>Giddens</a:t>
            </a:r>
            <a:r>
              <a:rPr lang="cs-CZ" sz="2600" dirty="0">
                <a:latin typeface="+mj-lt"/>
              </a:rPr>
              <a:t>, Beck) – globalizace jako důsledek modernity, ne její popření, riziková společnost jako nutně globální</a:t>
            </a:r>
          </a:p>
          <a:p>
            <a:r>
              <a:rPr lang="cs-CZ" sz="2600" dirty="0">
                <a:latin typeface="+mj-lt"/>
              </a:rPr>
              <a:t>Globalizace kultury – vznik světové kultury, </a:t>
            </a:r>
            <a:r>
              <a:rPr lang="cs-CZ" sz="2600" dirty="0" err="1">
                <a:latin typeface="+mj-lt"/>
              </a:rPr>
              <a:t>světostát</a:t>
            </a:r>
            <a:r>
              <a:rPr lang="cs-CZ" sz="2600" dirty="0">
                <a:latin typeface="+mj-lt"/>
              </a:rPr>
              <a:t> – jak organizovat politiku, isomorfismus, měkká moc</a:t>
            </a:r>
          </a:p>
          <a:p>
            <a:r>
              <a:rPr lang="cs-CZ" sz="2600" dirty="0">
                <a:latin typeface="+mj-lt"/>
              </a:rPr>
              <a:t>Skeptici: mezinárodní řád, mezivládní koordinace, </a:t>
            </a:r>
            <a:r>
              <a:rPr lang="cs-CZ" sz="2600" dirty="0" err="1">
                <a:latin typeface="+mj-lt"/>
              </a:rPr>
              <a:t>transnacionalismus</a:t>
            </a:r>
            <a:r>
              <a:rPr lang="cs-CZ" sz="2600" dirty="0">
                <a:latin typeface="+mj-lt"/>
              </a:rPr>
              <a:t> není globalizace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7646" y="292055"/>
            <a:ext cx="94531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Pohledy na globalizaci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DCA5B8-DDB9-4B27-BB41-5E6B08E1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69" y="2342605"/>
            <a:ext cx="4086445" cy="22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7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Kritika globalizace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173686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>
                <a:latin typeface="Calibri Light (Nadpisy)"/>
              </a:rPr>
              <a:t>Ekonomické rozhodování spojeno s globálními finančními trhy</a:t>
            </a:r>
          </a:p>
          <a:p>
            <a:pPr marL="514350" indent="-514350">
              <a:buAutoNum type="arabicParenR"/>
            </a:pPr>
            <a:r>
              <a:rPr lang="cs-CZ" dirty="0">
                <a:latin typeface="Calibri Light (Nadpisy)"/>
              </a:rPr>
              <a:t>klesá </a:t>
            </a:r>
            <a:r>
              <a:rPr lang="cs-CZ" dirty="0" err="1">
                <a:latin typeface="Calibri Light (Nadpisy)"/>
              </a:rPr>
              <a:t>prediktabilita</a:t>
            </a:r>
            <a:r>
              <a:rPr lang="cs-CZ" dirty="0">
                <a:latin typeface="Calibri Light (Nadpisy)"/>
              </a:rPr>
              <a:t> ekonomických a sociálních změn</a:t>
            </a:r>
          </a:p>
          <a:p>
            <a:pPr marL="514350" indent="-514350">
              <a:buAutoNum type="arabicParenR"/>
            </a:pPr>
            <a:r>
              <a:rPr lang="cs-CZ" dirty="0">
                <a:latin typeface="Calibri Light (Nadpisy)"/>
              </a:rPr>
              <a:t>roste demokratický deficit (koncentrace ekonomické a politické moci v rukou nadnárodních korporací, rychlejší ekonomická než politický globalizace)</a:t>
            </a:r>
          </a:p>
          <a:p>
            <a:r>
              <a:rPr lang="cs-CZ" dirty="0">
                <a:latin typeface="Calibri Light (Nadpisy)"/>
              </a:rPr>
              <a:t>„Noví“ aktéři: transnacionální hnutí, advokační sítě, </a:t>
            </a:r>
            <a:r>
              <a:rPr lang="cs-CZ" dirty="0" err="1">
                <a:latin typeface="Calibri Light (Nadpisy)"/>
              </a:rPr>
              <a:t>INGOs</a:t>
            </a:r>
            <a:r>
              <a:rPr lang="cs-CZ" dirty="0">
                <a:latin typeface="Calibri Light (Nadpisy)"/>
              </a:rPr>
              <a:t>, Alter/anti-globalizační hnutí</a:t>
            </a:r>
          </a:p>
          <a:p>
            <a:pPr marL="0" indent="0">
              <a:buNone/>
            </a:pPr>
            <a:endParaRPr lang="cs-CZ" dirty="0">
              <a:latin typeface="Calibri Light (Nadpisy)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07F6BF-1FE7-415F-AB28-D1FF0AAD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4" y="2508067"/>
            <a:ext cx="3968590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latin typeface="Calibri Light (Nadpisy)"/>
              </a:rPr>
              <a:t>Protesty proti globalizaci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  <a:hlinkClick r:id="rId2"/>
              </a:rPr>
              <a:t>http://www.youtube.com/watch?v=yBUZH2vCD_k</a:t>
            </a: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  <a:hlinkClick r:id="rId3"/>
              </a:rPr>
              <a:t>http://www.youtube.com/watch?v=4woja9vZPvE</a:t>
            </a: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</p:txBody>
      </p:sp>
    </p:spTree>
    <p:extLst>
      <p:ext uri="{BB962C8B-B14F-4D97-AF65-F5344CB8AC3E}">
        <p14:creationId xmlns:p14="http://schemas.microsoft.com/office/powerpoint/2010/main" val="426823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Jak měřit globalizaci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0" y="1978962"/>
            <a:ext cx="10515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+mj-lt"/>
              </a:rPr>
              <a:t>Economic Integration:</a:t>
            </a:r>
            <a:r>
              <a:rPr lang="en-US" dirty="0">
                <a:latin typeface="+mj-lt"/>
              </a:rPr>
              <a:t> trade, foreign direct investment, portfolio capital flows, and investment income </a:t>
            </a:r>
            <a:endParaRPr lang="cs-CZ" dirty="0">
              <a:latin typeface="+mj-l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Technological Connectivity: </a:t>
            </a:r>
            <a:r>
              <a:rPr lang="en-US" dirty="0">
                <a:latin typeface="+mj-lt"/>
              </a:rPr>
              <a:t>Internet users, Internet hosts, and secure servers </a:t>
            </a:r>
            <a:endParaRPr lang="cs-CZ" dirty="0">
              <a:latin typeface="+mj-l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Personal Contact:</a:t>
            </a:r>
            <a:r>
              <a:rPr lang="en-US" dirty="0">
                <a:latin typeface="+mj-lt"/>
              </a:rPr>
              <a:t> international travel and tourism, international telephone traffic, and remittances and personal transfers (including worker remittances, compensation to employees, and other person-to-person and nongovernmental transfers) </a:t>
            </a:r>
            <a:endParaRPr lang="cs-CZ" dirty="0">
              <a:latin typeface="+mj-l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Political Engagement:</a:t>
            </a:r>
            <a:r>
              <a:rPr lang="en-US" dirty="0">
                <a:latin typeface="+mj-lt"/>
              </a:rPr>
              <a:t> memberships in international organizations, personnel and financial contributions to U.N. Security Council missions, international treaties ratified, and governmental transfers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109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793</Words>
  <Application>Microsoft Office PowerPoint</Application>
  <PresentationFormat>Širokoúhlá obrazovka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Calibri Light (Nadpisy)</vt:lpstr>
      <vt:lpstr>Cambria</vt:lpstr>
      <vt:lpstr>Motiv Office</vt:lpstr>
      <vt:lpstr>Globalizace</vt:lpstr>
      <vt:lpstr>Prezentace aplikace PowerPoint</vt:lpstr>
      <vt:lpstr>Prezentace aplikace PowerPoint</vt:lpstr>
      <vt:lpstr>Politická globalizace: globální instituce</vt:lpstr>
      <vt:lpstr>Politická globalizace: globální instituce</vt:lpstr>
      <vt:lpstr>Prezentace aplikace PowerPoint</vt:lpstr>
      <vt:lpstr>Kritika globalizace</vt:lpstr>
      <vt:lpstr>Protesty proti globalizaci</vt:lpstr>
      <vt:lpstr>Jak měřit globalizaci</vt:lpstr>
      <vt:lpstr>Jak měřit globalizaci</vt:lpstr>
      <vt:lpstr>Přeshraniční bankovní vztahy</vt:lpstr>
      <vt:lpstr>Mezinárodní finanční vazby (Schweitzer et al. 2009)</vt:lpstr>
      <vt:lpstr>Struktura mezinárodní korporátní moci (Vitali et al. 2011)</vt:lpstr>
      <vt:lpstr>Prezentace aplikace PowerPoint</vt:lpstr>
      <vt:lpstr>De-globalizace?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165</cp:revision>
  <dcterms:created xsi:type="dcterms:W3CDTF">2020-03-08T22:43:29Z</dcterms:created>
  <dcterms:modified xsi:type="dcterms:W3CDTF">2024-05-06T09:59:29Z</dcterms:modified>
</cp:coreProperties>
</file>