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23"/>
  </p:notesMasterIdLst>
  <p:sldIdLst>
    <p:sldId id="256" r:id="rId2"/>
    <p:sldId id="259" r:id="rId3"/>
    <p:sldId id="257" r:id="rId4"/>
    <p:sldId id="258" r:id="rId5"/>
    <p:sldId id="260" r:id="rId6"/>
    <p:sldId id="262" r:id="rId7"/>
    <p:sldId id="261" r:id="rId8"/>
    <p:sldId id="273" r:id="rId9"/>
    <p:sldId id="263" r:id="rId10"/>
    <p:sldId id="265" r:id="rId11"/>
    <p:sldId id="266" r:id="rId12"/>
    <p:sldId id="268" r:id="rId13"/>
    <p:sldId id="267" r:id="rId14"/>
    <p:sldId id="269" r:id="rId15"/>
    <p:sldId id="276" r:id="rId16"/>
    <p:sldId id="278" r:id="rId17"/>
    <p:sldId id="271" r:id="rId18"/>
    <p:sldId id="274" r:id="rId19"/>
    <p:sldId id="270" r:id="rId20"/>
    <p:sldId id="275" r:id="rId21"/>
    <p:sldId id="272"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333"/>
    <p:restoredTop sz="86420"/>
  </p:normalViewPr>
  <p:slideViewPr>
    <p:cSldViewPr snapToGrid="0">
      <p:cViewPr>
        <p:scale>
          <a:sx n="76" d="100"/>
          <a:sy n="76" d="100"/>
        </p:scale>
        <p:origin x="144" y="808"/>
      </p:cViewPr>
      <p:guideLst/>
    </p:cSldViewPr>
  </p:slideViewPr>
  <p:outlineViewPr>
    <p:cViewPr>
      <p:scale>
        <a:sx n="33" d="100"/>
        <a:sy n="33" d="100"/>
      </p:scale>
      <p:origin x="0" y="-17928"/>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524C7-0F42-44EA-996E-F7974CE2D449}"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AC671E8A-15EF-4AEB-9D2C-2722D4ABF1F3}">
      <dgm:prSet/>
      <dgm:spPr/>
      <dgm:t>
        <a:bodyPr/>
        <a:lstStyle/>
        <a:p>
          <a:r>
            <a:rPr lang="en-US" noProof="0" dirty="0"/>
            <a:t>Religion</a:t>
          </a:r>
        </a:p>
      </dgm:t>
    </dgm:pt>
    <dgm:pt modelId="{289E320E-ACF1-44C4-B9B5-DADC3A2AC069}" type="parTrans" cxnId="{57E5B6B0-0721-4D19-BB84-04B1B79311B4}">
      <dgm:prSet/>
      <dgm:spPr/>
      <dgm:t>
        <a:bodyPr/>
        <a:lstStyle/>
        <a:p>
          <a:endParaRPr lang="en-US"/>
        </a:p>
      </dgm:t>
    </dgm:pt>
    <dgm:pt modelId="{ABB20AFE-3580-4953-9B95-8E64040FA626}" type="sibTrans" cxnId="{57E5B6B0-0721-4D19-BB84-04B1B79311B4}">
      <dgm:prSet/>
      <dgm:spPr/>
      <dgm:t>
        <a:bodyPr/>
        <a:lstStyle/>
        <a:p>
          <a:endParaRPr lang="en-US"/>
        </a:p>
      </dgm:t>
    </dgm:pt>
    <dgm:pt modelId="{305EC4B7-D190-4B17-860C-1CEE8CBA047D}">
      <dgm:prSet/>
      <dgm:spPr/>
      <dgm:t>
        <a:bodyPr/>
        <a:lstStyle/>
        <a:p>
          <a:r>
            <a:rPr lang="en-US" noProof="0" dirty="0"/>
            <a:t>Names</a:t>
          </a:r>
        </a:p>
      </dgm:t>
    </dgm:pt>
    <dgm:pt modelId="{5030C789-8F87-4A01-A40B-C8F8ECD08830}" type="parTrans" cxnId="{CE14587D-2A36-42C5-89DD-3A63A5C877A1}">
      <dgm:prSet/>
      <dgm:spPr/>
      <dgm:t>
        <a:bodyPr/>
        <a:lstStyle/>
        <a:p>
          <a:endParaRPr lang="en-US"/>
        </a:p>
      </dgm:t>
    </dgm:pt>
    <dgm:pt modelId="{D175610A-9AE9-426A-B395-A814A37AF72C}" type="sibTrans" cxnId="{CE14587D-2A36-42C5-89DD-3A63A5C877A1}">
      <dgm:prSet/>
      <dgm:spPr/>
      <dgm:t>
        <a:bodyPr/>
        <a:lstStyle/>
        <a:p>
          <a:endParaRPr lang="en-US"/>
        </a:p>
      </dgm:t>
    </dgm:pt>
    <dgm:pt modelId="{EEBA6047-6D7B-4B21-95A6-9522731029B7}">
      <dgm:prSet/>
      <dgm:spPr/>
      <dgm:t>
        <a:bodyPr/>
        <a:lstStyle/>
        <a:p>
          <a:r>
            <a:rPr lang="en-US" noProof="0" dirty="0"/>
            <a:t>Hair</a:t>
          </a:r>
        </a:p>
      </dgm:t>
    </dgm:pt>
    <dgm:pt modelId="{6C8DE5D1-7001-4582-A69F-C2B75F7F0D71}" type="parTrans" cxnId="{4865C88E-A274-47A5-AF93-4775CF8BF423}">
      <dgm:prSet/>
      <dgm:spPr/>
      <dgm:t>
        <a:bodyPr/>
        <a:lstStyle/>
        <a:p>
          <a:endParaRPr lang="en-US"/>
        </a:p>
      </dgm:t>
    </dgm:pt>
    <dgm:pt modelId="{99B5CCC4-4C15-44B3-869D-92FF64AD2BCD}" type="sibTrans" cxnId="{4865C88E-A274-47A5-AF93-4775CF8BF423}">
      <dgm:prSet/>
      <dgm:spPr/>
      <dgm:t>
        <a:bodyPr/>
        <a:lstStyle/>
        <a:p>
          <a:endParaRPr lang="en-US"/>
        </a:p>
      </dgm:t>
    </dgm:pt>
    <dgm:pt modelId="{5FC3E016-0B3D-43B6-B4BE-A54EAA0EA027}">
      <dgm:prSet/>
      <dgm:spPr/>
      <dgm:t>
        <a:bodyPr/>
        <a:lstStyle/>
        <a:p>
          <a:r>
            <a:rPr lang="en-US" noProof="0" dirty="0"/>
            <a:t>Social status</a:t>
          </a:r>
        </a:p>
      </dgm:t>
    </dgm:pt>
    <dgm:pt modelId="{30E9395A-4FCC-4089-A191-5ED834A4EA4D}" type="parTrans" cxnId="{7225A6AC-FC0C-4FBE-B786-A0A9B384B0B4}">
      <dgm:prSet/>
      <dgm:spPr/>
      <dgm:t>
        <a:bodyPr/>
        <a:lstStyle/>
        <a:p>
          <a:endParaRPr lang="en-US"/>
        </a:p>
      </dgm:t>
    </dgm:pt>
    <dgm:pt modelId="{2D396643-7C2C-4C7B-9225-68F78709893D}" type="sibTrans" cxnId="{7225A6AC-FC0C-4FBE-B786-A0A9B384B0B4}">
      <dgm:prSet/>
      <dgm:spPr/>
      <dgm:t>
        <a:bodyPr/>
        <a:lstStyle/>
        <a:p>
          <a:endParaRPr lang="en-US"/>
        </a:p>
      </dgm:t>
    </dgm:pt>
    <dgm:pt modelId="{21375BBB-6018-4569-B1AB-210259AE8D93}">
      <dgm:prSet/>
      <dgm:spPr/>
      <dgm:t>
        <a:bodyPr/>
        <a:lstStyle/>
        <a:p>
          <a:r>
            <a:rPr lang="en-US" noProof="0" dirty="0"/>
            <a:t>Health</a:t>
          </a:r>
        </a:p>
      </dgm:t>
    </dgm:pt>
    <dgm:pt modelId="{E55D8CEF-B94C-4502-A4A9-62540ECB31E0}" type="parTrans" cxnId="{0BF72CD1-F2CB-4A21-BF84-C2E5B380529C}">
      <dgm:prSet/>
      <dgm:spPr/>
      <dgm:t>
        <a:bodyPr/>
        <a:lstStyle/>
        <a:p>
          <a:endParaRPr lang="en-US"/>
        </a:p>
      </dgm:t>
    </dgm:pt>
    <dgm:pt modelId="{30BC6326-74B7-4EF4-AF06-5D9661C9B803}" type="sibTrans" cxnId="{0BF72CD1-F2CB-4A21-BF84-C2E5B380529C}">
      <dgm:prSet/>
      <dgm:spPr/>
      <dgm:t>
        <a:bodyPr/>
        <a:lstStyle/>
        <a:p>
          <a:endParaRPr lang="en-US"/>
        </a:p>
      </dgm:t>
    </dgm:pt>
    <dgm:pt modelId="{165C27C8-EC70-4163-BBF2-95BD28A55E9D}">
      <dgm:prSet/>
      <dgm:spPr/>
      <dgm:t>
        <a:bodyPr/>
        <a:lstStyle/>
        <a:p>
          <a:r>
            <a:rPr lang="en-US" noProof="0" dirty="0"/>
            <a:t>Education</a:t>
          </a:r>
        </a:p>
      </dgm:t>
    </dgm:pt>
    <dgm:pt modelId="{857E68D0-2F6B-4F06-89C8-5B42F6307B04}" type="parTrans" cxnId="{E0A133DD-C81E-4723-B888-570CBADE03E6}">
      <dgm:prSet/>
      <dgm:spPr/>
      <dgm:t>
        <a:bodyPr/>
        <a:lstStyle/>
        <a:p>
          <a:endParaRPr lang="en-US"/>
        </a:p>
      </dgm:t>
    </dgm:pt>
    <dgm:pt modelId="{279C0368-48E0-4AD7-839E-5D7C6DEF447D}" type="sibTrans" cxnId="{E0A133DD-C81E-4723-B888-570CBADE03E6}">
      <dgm:prSet/>
      <dgm:spPr/>
      <dgm:t>
        <a:bodyPr/>
        <a:lstStyle/>
        <a:p>
          <a:endParaRPr lang="en-US"/>
        </a:p>
      </dgm:t>
    </dgm:pt>
    <dgm:pt modelId="{F4E7CBAB-D31F-460E-94E1-51C6AB979071}">
      <dgm:prSet/>
      <dgm:spPr/>
      <dgm:t>
        <a:bodyPr/>
        <a:lstStyle/>
        <a:p>
          <a:r>
            <a:rPr lang="en-US" noProof="0" dirty="0"/>
            <a:t>Politics</a:t>
          </a:r>
        </a:p>
      </dgm:t>
    </dgm:pt>
    <dgm:pt modelId="{78EE6F57-3CF7-464B-A2FC-2D18D35C12D4}" type="parTrans" cxnId="{672D5EBF-A193-4CAE-A651-68A41B4FDDD2}">
      <dgm:prSet/>
      <dgm:spPr/>
      <dgm:t>
        <a:bodyPr/>
        <a:lstStyle/>
        <a:p>
          <a:endParaRPr lang="en-US"/>
        </a:p>
      </dgm:t>
    </dgm:pt>
    <dgm:pt modelId="{2A38A451-2B22-4400-8E3D-AFDE120A1C4C}" type="sibTrans" cxnId="{672D5EBF-A193-4CAE-A651-68A41B4FDDD2}">
      <dgm:prSet/>
      <dgm:spPr/>
      <dgm:t>
        <a:bodyPr/>
        <a:lstStyle/>
        <a:p>
          <a:endParaRPr lang="en-US"/>
        </a:p>
      </dgm:t>
    </dgm:pt>
    <dgm:pt modelId="{3510B36D-EDF9-4321-B4F2-5DD8EAD7FDFF}">
      <dgm:prSet/>
      <dgm:spPr/>
      <dgm:t>
        <a:bodyPr/>
        <a:lstStyle/>
        <a:p>
          <a:r>
            <a:rPr lang="en-US" noProof="0" dirty="0"/>
            <a:t>Money</a:t>
          </a:r>
        </a:p>
      </dgm:t>
    </dgm:pt>
    <dgm:pt modelId="{6A519F52-70FB-4065-88E7-53621EC8149D}" type="parTrans" cxnId="{45776FD1-49DD-4A77-ABDF-90ADABB4C7D0}">
      <dgm:prSet/>
      <dgm:spPr/>
      <dgm:t>
        <a:bodyPr/>
        <a:lstStyle/>
        <a:p>
          <a:endParaRPr lang="en-US"/>
        </a:p>
      </dgm:t>
    </dgm:pt>
    <dgm:pt modelId="{B031B2F7-29C1-4626-B50B-C955E89E8257}" type="sibTrans" cxnId="{45776FD1-49DD-4A77-ABDF-90ADABB4C7D0}">
      <dgm:prSet/>
      <dgm:spPr/>
      <dgm:t>
        <a:bodyPr/>
        <a:lstStyle/>
        <a:p>
          <a:endParaRPr lang="en-US"/>
        </a:p>
      </dgm:t>
    </dgm:pt>
    <dgm:pt modelId="{31EAA365-68E8-435A-BEAA-BF8AFF68E537}">
      <dgm:prSet/>
      <dgm:spPr/>
      <dgm:t>
        <a:bodyPr/>
        <a:lstStyle/>
        <a:p>
          <a:r>
            <a:rPr lang="en-US" noProof="0" dirty="0"/>
            <a:t>Culture </a:t>
          </a:r>
        </a:p>
      </dgm:t>
    </dgm:pt>
    <dgm:pt modelId="{724E1041-F6BA-461C-A5F6-86DEFADF3111}" type="parTrans" cxnId="{424BE357-59D5-4022-8588-D83F9D02290D}">
      <dgm:prSet/>
      <dgm:spPr/>
      <dgm:t>
        <a:bodyPr/>
        <a:lstStyle/>
        <a:p>
          <a:endParaRPr lang="en-US"/>
        </a:p>
      </dgm:t>
    </dgm:pt>
    <dgm:pt modelId="{6E1553C0-6ED9-40C3-8F49-2EAA603A88F4}" type="sibTrans" cxnId="{424BE357-59D5-4022-8588-D83F9D02290D}">
      <dgm:prSet/>
      <dgm:spPr/>
      <dgm:t>
        <a:bodyPr/>
        <a:lstStyle/>
        <a:p>
          <a:endParaRPr lang="en-US"/>
        </a:p>
      </dgm:t>
    </dgm:pt>
    <dgm:pt modelId="{BE3C5A61-3710-49BF-A256-196A99394732}">
      <dgm:prSet/>
      <dgm:spPr/>
      <dgm:t>
        <a:bodyPr/>
        <a:lstStyle/>
        <a:p>
          <a:r>
            <a:rPr lang="en-US" noProof="0" dirty="0"/>
            <a:t>Food </a:t>
          </a:r>
        </a:p>
      </dgm:t>
    </dgm:pt>
    <dgm:pt modelId="{55658AE3-2396-4B93-BE10-1D51A1CB2EF4}" type="parTrans" cxnId="{050E314A-A886-4F66-A41D-42342FBFC105}">
      <dgm:prSet/>
      <dgm:spPr/>
      <dgm:t>
        <a:bodyPr/>
        <a:lstStyle/>
        <a:p>
          <a:endParaRPr lang="en-US"/>
        </a:p>
      </dgm:t>
    </dgm:pt>
    <dgm:pt modelId="{EDF58D0F-9A1D-445F-B90C-A5888C19BDCF}" type="sibTrans" cxnId="{050E314A-A886-4F66-A41D-42342FBFC105}">
      <dgm:prSet/>
      <dgm:spPr/>
      <dgm:t>
        <a:bodyPr/>
        <a:lstStyle/>
        <a:p>
          <a:endParaRPr lang="en-US"/>
        </a:p>
      </dgm:t>
    </dgm:pt>
    <dgm:pt modelId="{4F741E53-6736-4793-8A1D-86E353EC35A7}">
      <dgm:prSet/>
      <dgm:spPr/>
      <dgm:t>
        <a:bodyPr/>
        <a:lstStyle/>
        <a:p>
          <a:r>
            <a:rPr lang="en-US" noProof="0" dirty="0"/>
            <a:t>Family</a:t>
          </a:r>
        </a:p>
      </dgm:t>
    </dgm:pt>
    <dgm:pt modelId="{AF0C5B91-2BDF-48B2-BF61-1EFF0C45D209}" type="parTrans" cxnId="{42247D8B-8BE2-4EF2-8A27-EB47E39F8022}">
      <dgm:prSet/>
      <dgm:spPr/>
      <dgm:t>
        <a:bodyPr/>
        <a:lstStyle/>
        <a:p>
          <a:endParaRPr lang="en-US"/>
        </a:p>
      </dgm:t>
    </dgm:pt>
    <dgm:pt modelId="{EBB8D1E4-E315-4EC1-BEF0-83950A75B795}" type="sibTrans" cxnId="{42247D8B-8BE2-4EF2-8A27-EB47E39F8022}">
      <dgm:prSet/>
      <dgm:spPr/>
      <dgm:t>
        <a:bodyPr/>
        <a:lstStyle/>
        <a:p>
          <a:endParaRPr lang="en-US"/>
        </a:p>
      </dgm:t>
    </dgm:pt>
    <dgm:pt modelId="{9A8CCF9C-43F4-0844-B573-946E94D63812}">
      <dgm:prSet/>
      <dgm:spPr/>
      <dgm:t>
        <a:bodyPr/>
        <a:lstStyle/>
        <a:p>
          <a:r>
            <a:rPr lang="en-US" noProof="0" dirty="0"/>
            <a:t>Pride</a:t>
          </a:r>
        </a:p>
      </dgm:t>
    </dgm:pt>
    <dgm:pt modelId="{A500F5E1-939C-E24A-B109-32CE6D7506D9}" type="parTrans" cxnId="{3B558009-DBBB-D447-863B-4EF9652423DB}">
      <dgm:prSet/>
      <dgm:spPr/>
      <dgm:t>
        <a:bodyPr/>
        <a:lstStyle/>
        <a:p>
          <a:endParaRPr lang="cs-CZ"/>
        </a:p>
      </dgm:t>
    </dgm:pt>
    <dgm:pt modelId="{7BB1757E-C8D6-9442-8BEF-E28388A3ADBB}" type="sibTrans" cxnId="{3B558009-DBBB-D447-863B-4EF9652423DB}">
      <dgm:prSet/>
      <dgm:spPr/>
      <dgm:t>
        <a:bodyPr/>
        <a:lstStyle/>
        <a:p>
          <a:endParaRPr lang="cs-CZ"/>
        </a:p>
      </dgm:t>
    </dgm:pt>
    <dgm:pt modelId="{0BAA88FF-B967-E64F-88E6-F0F4670104E9}">
      <dgm:prSet/>
      <dgm:spPr/>
      <dgm:t>
        <a:bodyPr/>
        <a:lstStyle/>
        <a:p>
          <a:r>
            <a:rPr lang="en-US" noProof="0" dirty="0"/>
            <a:t>Geography</a:t>
          </a:r>
        </a:p>
      </dgm:t>
    </dgm:pt>
    <dgm:pt modelId="{42FDEF84-07F4-C541-A5D0-12D154091965}" type="parTrans" cxnId="{82263BC9-D05E-C248-AEAF-653F24FA7C12}">
      <dgm:prSet/>
      <dgm:spPr/>
      <dgm:t>
        <a:bodyPr/>
        <a:lstStyle/>
        <a:p>
          <a:endParaRPr lang="cs-CZ"/>
        </a:p>
      </dgm:t>
    </dgm:pt>
    <dgm:pt modelId="{1A241DB9-5031-C643-ACAC-A5C141E20D77}" type="sibTrans" cxnId="{82263BC9-D05E-C248-AEAF-653F24FA7C12}">
      <dgm:prSet/>
      <dgm:spPr/>
      <dgm:t>
        <a:bodyPr/>
        <a:lstStyle/>
        <a:p>
          <a:endParaRPr lang="cs-CZ"/>
        </a:p>
      </dgm:t>
    </dgm:pt>
    <dgm:pt modelId="{C6117DA9-C6B2-C640-86DD-D7AF70F36D3A}">
      <dgm:prSet/>
      <dgm:spPr/>
      <dgm:t>
        <a:bodyPr/>
        <a:lstStyle/>
        <a:p>
          <a:r>
            <a:rPr lang="en-US" noProof="0" dirty="0"/>
            <a:t>Music</a:t>
          </a:r>
        </a:p>
      </dgm:t>
    </dgm:pt>
    <dgm:pt modelId="{8BAF2F38-D59A-1E48-84F3-3868ABE40854}" type="parTrans" cxnId="{BFD6543B-2E1D-1442-A0FD-6326DEEB1D32}">
      <dgm:prSet/>
      <dgm:spPr/>
      <dgm:t>
        <a:bodyPr/>
        <a:lstStyle/>
        <a:p>
          <a:endParaRPr lang="cs-CZ"/>
        </a:p>
      </dgm:t>
    </dgm:pt>
    <dgm:pt modelId="{DDEC2F23-AA1E-DF45-941E-CB17F63A969B}" type="sibTrans" cxnId="{BFD6543B-2E1D-1442-A0FD-6326DEEB1D32}">
      <dgm:prSet/>
      <dgm:spPr/>
      <dgm:t>
        <a:bodyPr/>
        <a:lstStyle/>
        <a:p>
          <a:endParaRPr lang="cs-CZ"/>
        </a:p>
      </dgm:t>
    </dgm:pt>
    <dgm:pt modelId="{E30F72D0-6252-D24F-A07E-3A8199C7C4AA}">
      <dgm:prSet/>
      <dgm:spPr/>
      <dgm:t>
        <a:bodyPr/>
        <a:lstStyle/>
        <a:p>
          <a:r>
            <a:rPr lang="en-US" noProof="0" dirty="0"/>
            <a:t>Physical description</a:t>
          </a:r>
        </a:p>
      </dgm:t>
    </dgm:pt>
    <dgm:pt modelId="{45ED5533-596C-184F-8487-EDF23C673DFA}" type="parTrans" cxnId="{3EE00FB3-1EB9-5440-8F6D-E08315B31D87}">
      <dgm:prSet/>
      <dgm:spPr/>
      <dgm:t>
        <a:bodyPr/>
        <a:lstStyle/>
        <a:p>
          <a:endParaRPr lang="cs-CZ"/>
        </a:p>
      </dgm:t>
    </dgm:pt>
    <dgm:pt modelId="{0ADCC660-DAE7-A340-A9F0-0864EB8DB557}" type="sibTrans" cxnId="{3EE00FB3-1EB9-5440-8F6D-E08315B31D87}">
      <dgm:prSet/>
      <dgm:spPr/>
      <dgm:t>
        <a:bodyPr/>
        <a:lstStyle/>
        <a:p>
          <a:endParaRPr lang="cs-CZ"/>
        </a:p>
      </dgm:t>
    </dgm:pt>
    <dgm:pt modelId="{4671EDE5-4FB6-DB42-B7C3-963C044B4E56}">
      <dgm:prSet/>
      <dgm:spPr/>
      <dgm:t>
        <a:bodyPr/>
        <a:lstStyle/>
        <a:p>
          <a:r>
            <a:rPr lang="en-US" noProof="0" dirty="0"/>
            <a:t>Free time</a:t>
          </a:r>
        </a:p>
      </dgm:t>
    </dgm:pt>
    <dgm:pt modelId="{D896A277-1D5B-4E41-AC76-D349DF5F7BFB}" type="parTrans" cxnId="{4481BB0D-0096-0A47-9155-A19BD725A8ED}">
      <dgm:prSet/>
      <dgm:spPr/>
      <dgm:t>
        <a:bodyPr/>
        <a:lstStyle/>
        <a:p>
          <a:endParaRPr lang="cs-CZ"/>
        </a:p>
      </dgm:t>
    </dgm:pt>
    <dgm:pt modelId="{03F882F8-CBF2-C840-A72E-A864742AAC4F}" type="sibTrans" cxnId="{4481BB0D-0096-0A47-9155-A19BD725A8ED}">
      <dgm:prSet/>
      <dgm:spPr/>
      <dgm:t>
        <a:bodyPr/>
        <a:lstStyle/>
        <a:p>
          <a:endParaRPr lang="cs-CZ"/>
        </a:p>
      </dgm:t>
    </dgm:pt>
    <dgm:pt modelId="{F4AC4CC2-7E0F-7C43-BF82-B7E2E77F4D97}" type="pres">
      <dgm:prSet presAssocID="{18C524C7-0F42-44EA-996E-F7974CE2D449}" presName="diagram" presStyleCnt="0">
        <dgm:presLayoutVars>
          <dgm:dir/>
          <dgm:resizeHandles val="exact"/>
        </dgm:presLayoutVars>
      </dgm:prSet>
      <dgm:spPr/>
    </dgm:pt>
    <dgm:pt modelId="{AD9D12FD-D13C-2C45-A09E-5B99CA43D8EE}" type="pres">
      <dgm:prSet presAssocID="{AC671E8A-15EF-4AEB-9D2C-2722D4ABF1F3}" presName="node" presStyleLbl="node1" presStyleIdx="0" presStyleCnt="16">
        <dgm:presLayoutVars>
          <dgm:bulletEnabled val="1"/>
        </dgm:presLayoutVars>
      </dgm:prSet>
      <dgm:spPr/>
    </dgm:pt>
    <dgm:pt modelId="{8B3B539A-5E92-4D4A-BEE4-E49CC02BB122}" type="pres">
      <dgm:prSet presAssocID="{ABB20AFE-3580-4953-9B95-8E64040FA626}" presName="sibTrans" presStyleCnt="0"/>
      <dgm:spPr/>
    </dgm:pt>
    <dgm:pt modelId="{67300AF8-EF23-DB45-AC27-BA8D238FD81F}" type="pres">
      <dgm:prSet presAssocID="{305EC4B7-D190-4B17-860C-1CEE8CBA047D}" presName="node" presStyleLbl="node1" presStyleIdx="1" presStyleCnt="16">
        <dgm:presLayoutVars>
          <dgm:bulletEnabled val="1"/>
        </dgm:presLayoutVars>
      </dgm:prSet>
      <dgm:spPr/>
    </dgm:pt>
    <dgm:pt modelId="{B22D3553-02FD-7F4F-85EC-101C5DFC5462}" type="pres">
      <dgm:prSet presAssocID="{D175610A-9AE9-426A-B395-A814A37AF72C}" presName="sibTrans" presStyleCnt="0"/>
      <dgm:spPr/>
    </dgm:pt>
    <dgm:pt modelId="{D0B3044E-78C7-1742-855C-E78402FA807C}" type="pres">
      <dgm:prSet presAssocID="{EEBA6047-6D7B-4B21-95A6-9522731029B7}" presName="node" presStyleLbl="node1" presStyleIdx="2" presStyleCnt="16">
        <dgm:presLayoutVars>
          <dgm:bulletEnabled val="1"/>
        </dgm:presLayoutVars>
      </dgm:prSet>
      <dgm:spPr/>
    </dgm:pt>
    <dgm:pt modelId="{CA121CAB-35E3-384A-A701-2B06CF3A8F57}" type="pres">
      <dgm:prSet presAssocID="{99B5CCC4-4C15-44B3-869D-92FF64AD2BCD}" presName="sibTrans" presStyleCnt="0"/>
      <dgm:spPr/>
    </dgm:pt>
    <dgm:pt modelId="{8C309268-C84D-264C-BAB2-BF4076237D2C}" type="pres">
      <dgm:prSet presAssocID="{5FC3E016-0B3D-43B6-B4BE-A54EAA0EA027}" presName="node" presStyleLbl="node1" presStyleIdx="3" presStyleCnt="16">
        <dgm:presLayoutVars>
          <dgm:bulletEnabled val="1"/>
        </dgm:presLayoutVars>
      </dgm:prSet>
      <dgm:spPr/>
    </dgm:pt>
    <dgm:pt modelId="{6C4C7323-07C4-FF40-90EB-06CD1A309961}" type="pres">
      <dgm:prSet presAssocID="{2D396643-7C2C-4C7B-9225-68F78709893D}" presName="sibTrans" presStyleCnt="0"/>
      <dgm:spPr/>
    </dgm:pt>
    <dgm:pt modelId="{4122AEE6-3A46-474E-95B1-334AFEDAB8B8}" type="pres">
      <dgm:prSet presAssocID="{21375BBB-6018-4569-B1AB-210259AE8D93}" presName="node" presStyleLbl="node1" presStyleIdx="4" presStyleCnt="16">
        <dgm:presLayoutVars>
          <dgm:bulletEnabled val="1"/>
        </dgm:presLayoutVars>
      </dgm:prSet>
      <dgm:spPr/>
    </dgm:pt>
    <dgm:pt modelId="{A4BFEA5E-EB8A-FC40-8928-943E2735B8C2}" type="pres">
      <dgm:prSet presAssocID="{30BC6326-74B7-4EF4-AF06-5D9661C9B803}" presName="sibTrans" presStyleCnt="0"/>
      <dgm:spPr/>
    </dgm:pt>
    <dgm:pt modelId="{C2016391-FC9D-8B4C-B12E-3064FAD07572}" type="pres">
      <dgm:prSet presAssocID="{165C27C8-EC70-4163-BBF2-95BD28A55E9D}" presName="node" presStyleLbl="node1" presStyleIdx="5" presStyleCnt="16">
        <dgm:presLayoutVars>
          <dgm:bulletEnabled val="1"/>
        </dgm:presLayoutVars>
      </dgm:prSet>
      <dgm:spPr/>
    </dgm:pt>
    <dgm:pt modelId="{5E093A07-64FD-CD43-9133-499862731AB4}" type="pres">
      <dgm:prSet presAssocID="{279C0368-48E0-4AD7-839E-5D7C6DEF447D}" presName="sibTrans" presStyleCnt="0"/>
      <dgm:spPr/>
    </dgm:pt>
    <dgm:pt modelId="{30614DB0-E4CB-7844-9737-8156D37DBAF6}" type="pres">
      <dgm:prSet presAssocID="{F4E7CBAB-D31F-460E-94E1-51C6AB979071}" presName="node" presStyleLbl="node1" presStyleIdx="6" presStyleCnt="16">
        <dgm:presLayoutVars>
          <dgm:bulletEnabled val="1"/>
        </dgm:presLayoutVars>
      </dgm:prSet>
      <dgm:spPr/>
    </dgm:pt>
    <dgm:pt modelId="{88F5F801-0CDB-CD4F-BF92-CA6ACF205E83}" type="pres">
      <dgm:prSet presAssocID="{2A38A451-2B22-4400-8E3D-AFDE120A1C4C}" presName="sibTrans" presStyleCnt="0"/>
      <dgm:spPr/>
    </dgm:pt>
    <dgm:pt modelId="{6363CC31-282A-6B49-A736-03D469AA8A55}" type="pres">
      <dgm:prSet presAssocID="{3510B36D-EDF9-4321-B4F2-5DD8EAD7FDFF}" presName="node" presStyleLbl="node1" presStyleIdx="7" presStyleCnt="16">
        <dgm:presLayoutVars>
          <dgm:bulletEnabled val="1"/>
        </dgm:presLayoutVars>
      </dgm:prSet>
      <dgm:spPr/>
    </dgm:pt>
    <dgm:pt modelId="{E15C0ACA-9F37-3E4B-9185-0798333B1DB9}" type="pres">
      <dgm:prSet presAssocID="{B031B2F7-29C1-4626-B50B-C955E89E8257}" presName="sibTrans" presStyleCnt="0"/>
      <dgm:spPr/>
    </dgm:pt>
    <dgm:pt modelId="{DB935347-D14E-4549-A8F7-AD8CDEF49BA1}" type="pres">
      <dgm:prSet presAssocID="{31EAA365-68E8-435A-BEAA-BF8AFF68E537}" presName="node" presStyleLbl="node1" presStyleIdx="8" presStyleCnt="16">
        <dgm:presLayoutVars>
          <dgm:bulletEnabled val="1"/>
        </dgm:presLayoutVars>
      </dgm:prSet>
      <dgm:spPr/>
    </dgm:pt>
    <dgm:pt modelId="{85D3B23D-3873-B845-87B2-A24DEE818A02}" type="pres">
      <dgm:prSet presAssocID="{6E1553C0-6ED9-40C3-8F49-2EAA603A88F4}" presName="sibTrans" presStyleCnt="0"/>
      <dgm:spPr/>
    </dgm:pt>
    <dgm:pt modelId="{CFF79749-3490-1841-A66F-2E331C54A3CD}" type="pres">
      <dgm:prSet presAssocID="{BE3C5A61-3710-49BF-A256-196A99394732}" presName="node" presStyleLbl="node1" presStyleIdx="9" presStyleCnt="16">
        <dgm:presLayoutVars>
          <dgm:bulletEnabled val="1"/>
        </dgm:presLayoutVars>
      </dgm:prSet>
      <dgm:spPr/>
    </dgm:pt>
    <dgm:pt modelId="{34ACE704-B3C9-244D-8F00-DF42275D2613}" type="pres">
      <dgm:prSet presAssocID="{EDF58D0F-9A1D-445F-B90C-A5888C19BDCF}" presName="sibTrans" presStyleCnt="0"/>
      <dgm:spPr/>
    </dgm:pt>
    <dgm:pt modelId="{61B28B0A-9A63-DE44-8CE6-75AE57DC528C}" type="pres">
      <dgm:prSet presAssocID="{4F741E53-6736-4793-8A1D-86E353EC35A7}" presName="node" presStyleLbl="node1" presStyleIdx="10" presStyleCnt="16">
        <dgm:presLayoutVars>
          <dgm:bulletEnabled val="1"/>
        </dgm:presLayoutVars>
      </dgm:prSet>
      <dgm:spPr/>
    </dgm:pt>
    <dgm:pt modelId="{272C763C-4678-4040-9222-648F6A96AF5A}" type="pres">
      <dgm:prSet presAssocID="{EBB8D1E4-E315-4EC1-BEF0-83950A75B795}" presName="sibTrans" presStyleCnt="0"/>
      <dgm:spPr/>
    </dgm:pt>
    <dgm:pt modelId="{BE52E174-FD77-D24A-A806-98F434D742F8}" type="pres">
      <dgm:prSet presAssocID="{9A8CCF9C-43F4-0844-B573-946E94D63812}" presName="node" presStyleLbl="node1" presStyleIdx="11" presStyleCnt="16">
        <dgm:presLayoutVars>
          <dgm:bulletEnabled val="1"/>
        </dgm:presLayoutVars>
      </dgm:prSet>
      <dgm:spPr/>
    </dgm:pt>
    <dgm:pt modelId="{B727C289-B96F-BB41-BFD7-087AB01FA091}" type="pres">
      <dgm:prSet presAssocID="{7BB1757E-C8D6-9442-8BEF-E28388A3ADBB}" presName="sibTrans" presStyleCnt="0"/>
      <dgm:spPr/>
    </dgm:pt>
    <dgm:pt modelId="{697AAAE6-B871-D74F-B37A-28DF9B443F21}" type="pres">
      <dgm:prSet presAssocID="{0BAA88FF-B967-E64F-88E6-F0F4670104E9}" presName="node" presStyleLbl="node1" presStyleIdx="12" presStyleCnt="16">
        <dgm:presLayoutVars>
          <dgm:bulletEnabled val="1"/>
        </dgm:presLayoutVars>
      </dgm:prSet>
      <dgm:spPr/>
    </dgm:pt>
    <dgm:pt modelId="{29C9C5DC-E0B9-7F40-A273-BD2F91787D63}" type="pres">
      <dgm:prSet presAssocID="{1A241DB9-5031-C643-ACAC-A5C141E20D77}" presName="sibTrans" presStyleCnt="0"/>
      <dgm:spPr/>
    </dgm:pt>
    <dgm:pt modelId="{51021538-A890-9546-B8F9-45E6318444F6}" type="pres">
      <dgm:prSet presAssocID="{C6117DA9-C6B2-C640-86DD-D7AF70F36D3A}" presName="node" presStyleLbl="node1" presStyleIdx="13" presStyleCnt="16">
        <dgm:presLayoutVars>
          <dgm:bulletEnabled val="1"/>
        </dgm:presLayoutVars>
      </dgm:prSet>
      <dgm:spPr/>
    </dgm:pt>
    <dgm:pt modelId="{4D327CDC-3E9B-D346-9ACA-7D8B71E0D072}" type="pres">
      <dgm:prSet presAssocID="{DDEC2F23-AA1E-DF45-941E-CB17F63A969B}" presName="sibTrans" presStyleCnt="0"/>
      <dgm:spPr/>
    </dgm:pt>
    <dgm:pt modelId="{F3463C51-D17F-A54D-8136-B8F6F30E9CC8}" type="pres">
      <dgm:prSet presAssocID="{E30F72D0-6252-D24F-A07E-3A8199C7C4AA}" presName="node" presStyleLbl="node1" presStyleIdx="14" presStyleCnt="16">
        <dgm:presLayoutVars>
          <dgm:bulletEnabled val="1"/>
        </dgm:presLayoutVars>
      </dgm:prSet>
      <dgm:spPr/>
    </dgm:pt>
    <dgm:pt modelId="{1E714320-F92F-B648-BB36-73CC5016B3A4}" type="pres">
      <dgm:prSet presAssocID="{0ADCC660-DAE7-A340-A9F0-0864EB8DB557}" presName="sibTrans" presStyleCnt="0"/>
      <dgm:spPr/>
    </dgm:pt>
    <dgm:pt modelId="{6C5962AE-A44F-084A-9579-433BEA95FD32}" type="pres">
      <dgm:prSet presAssocID="{4671EDE5-4FB6-DB42-B7C3-963C044B4E56}" presName="node" presStyleLbl="node1" presStyleIdx="15" presStyleCnt="16">
        <dgm:presLayoutVars>
          <dgm:bulletEnabled val="1"/>
        </dgm:presLayoutVars>
      </dgm:prSet>
      <dgm:spPr/>
    </dgm:pt>
  </dgm:ptLst>
  <dgm:cxnLst>
    <dgm:cxn modelId="{3B558009-DBBB-D447-863B-4EF9652423DB}" srcId="{18C524C7-0F42-44EA-996E-F7974CE2D449}" destId="{9A8CCF9C-43F4-0844-B573-946E94D63812}" srcOrd="11" destOrd="0" parTransId="{A500F5E1-939C-E24A-B109-32CE6D7506D9}" sibTransId="{7BB1757E-C8D6-9442-8BEF-E28388A3ADBB}"/>
    <dgm:cxn modelId="{76A8B10B-7E24-5D42-86C5-9C75E8485229}" type="presOf" srcId="{305EC4B7-D190-4B17-860C-1CEE8CBA047D}" destId="{67300AF8-EF23-DB45-AC27-BA8D238FD81F}" srcOrd="0" destOrd="0" presId="urn:microsoft.com/office/officeart/2005/8/layout/default"/>
    <dgm:cxn modelId="{4481BB0D-0096-0A47-9155-A19BD725A8ED}" srcId="{18C524C7-0F42-44EA-996E-F7974CE2D449}" destId="{4671EDE5-4FB6-DB42-B7C3-963C044B4E56}" srcOrd="15" destOrd="0" parTransId="{D896A277-1D5B-4E41-AC76-D349DF5F7BFB}" sibTransId="{03F882F8-CBF2-C840-A72E-A864742AAC4F}"/>
    <dgm:cxn modelId="{E918180F-7829-B643-A006-10283BD3E07E}" type="presOf" srcId="{21375BBB-6018-4569-B1AB-210259AE8D93}" destId="{4122AEE6-3A46-474E-95B1-334AFEDAB8B8}" srcOrd="0" destOrd="0" presId="urn:microsoft.com/office/officeart/2005/8/layout/default"/>
    <dgm:cxn modelId="{EC234F10-BCE7-9E42-B533-B2D078B505AD}" type="presOf" srcId="{C6117DA9-C6B2-C640-86DD-D7AF70F36D3A}" destId="{51021538-A890-9546-B8F9-45E6318444F6}" srcOrd="0" destOrd="0" presId="urn:microsoft.com/office/officeart/2005/8/layout/default"/>
    <dgm:cxn modelId="{00D1952B-B449-4845-9082-86A44A3C6D0E}" type="presOf" srcId="{3510B36D-EDF9-4321-B4F2-5DD8EAD7FDFF}" destId="{6363CC31-282A-6B49-A736-03D469AA8A55}" srcOrd="0" destOrd="0" presId="urn:microsoft.com/office/officeart/2005/8/layout/default"/>
    <dgm:cxn modelId="{BFD6543B-2E1D-1442-A0FD-6326DEEB1D32}" srcId="{18C524C7-0F42-44EA-996E-F7974CE2D449}" destId="{C6117DA9-C6B2-C640-86DD-D7AF70F36D3A}" srcOrd="13" destOrd="0" parTransId="{8BAF2F38-D59A-1E48-84F3-3868ABE40854}" sibTransId="{DDEC2F23-AA1E-DF45-941E-CB17F63A969B}"/>
    <dgm:cxn modelId="{050E314A-A886-4F66-A41D-42342FBFC105}" srcId="{18C524C7-0F42-44EA-996E-F7974CE2D449}" destId="{BE3C5A61-3710-49BF-A256-196A99394732}" srcOrd="9" destOrd="0" parTransId="{55658AE3-2396-4B93-BE10-1D51A1CB2EF4}" sibTransId="{EDF58D0F-9A1D-445F-B90C-A5888C19BDCF}"/>
    <dgm:cxn modelId="{424BE357-59D5-4022-8588-D83F9D02290D}" srcId="{18C524C7-0F42-44EA-996E-F7974CE2D449}" destId="{31EAA365-68E8-435A-BEAA-BF8AFF68E537}" srcOrd="8" destOrd="0" parTransId="{724E1041-F6BA-461C-A5F6-86DEFADF3111}" sibTransId="{6E1553C0-6ED9-40C3-8F49-2EAA603A88F4}"/>
    <dgm:cxn modelId="{2FF44D5B-D24A-8B49-A111-CBE288ED557C}" type="presOf" srcId="{AC671E8A-15EF-4AEB-9D2C-2722D4ABF1F3}" destId="{AD9D12FD-D13C-2C45-A09E-5B99CA43D8EE}" srcOrd="0" destOrd="0" presId="urn:microsoft.com/office/officeart/2005/8/layout/default"/>
    <dgm:cxn modelId="{41CE885E-6530-A542-9510-1E64D8C165DE}" type="presOf" srcId="{F4E7CBAB-D31F-460E-94E1-51C6AB979071}" destId="{30614DB0-E4CB-7844-9737-8156D37DBAF6}" srcOrd="0" destOrd="0" presId="urn:microsoft.com/office/officeart/2005/8/layout/default"/>
    <dgm:cxn modelId="{6EBF8162-917F-2147-9933-9E7A90406546}" type="presOf" srcId="{E30F72D0-6252-D24F-A07E-3A8199C7C4AA}" destId="{F3463C51-D17F-A54D-8136-B8F6F30E9CC8}" srcOrd="0" destOrd="0" presId="urn:microsoft.com/office/officeart/2005/8/layout/default"/>
    <dgm:cxn modelId="{E4B46B63-7714-7147-BBE9-3F971FCAA1F7}" type="presOf" srcId="{4671EDE5-4FB6-DB42-B7C3-963C044B4E56}" destId="{6C5962AE-A44F-084A-9579-433BEA95FD32}" srcOrd="0" destOrd="0" presId="urn:microsoft.com/office/officeart/2005/8/layout/default"/>
    <dgm:cxn modelId="{7F80F36B-815C-F14A-91B1-1AAB75444901}" type="presOf" srcId="{9A8CCF9C-43F4-0844-B573-946E94D63812}" destId="{BE52E174-FD77-D24A-A806-98F434D742F8}" srcOrd="0" destOrd="0" presId="urn:microsoft.com/office/officeart/2005/8/layout/default"/>
    <dgm:cxn modelId="{63567670-21ED-3C43-BE56-9E97DFB9FE80}" type="presOf" srcId="{0BAA88FF-B967-E64F-88E6-F0F4670104E9}" destId="{697AAAE6-B871-D74F-B37A-28DF9B443F21}" srcOrd="0" destOrd="0" presId="urn:microsoft.com/office/officeart/2005/8/layout/default"/>
    <dgm:cxn modelId="{7A191E71-27E7-B145-9C5A-1899232E497E}" type="presOf" srcId="{BE3C5A61-3710-49BF-A256-196A99394732}" destId="{CFF79749-3490-1841-A66F-2E331C54A3CD}" srcOrd="0" destOrd="0" presId="urn:microsoft.com/office/officeart/2005/8/layout/default"/>
    <dgm:cxn modelId="{CE14587D-2A36-42C5-89DD-3A63A5C877A1}" srcId="{18C524C7-0F42-44EA-996E-F7974CE2D449}" destId="{305EC4B7-D190-4B17-860C-1CEE8CBA047D}" srcOrd="1" destOrd="0" parTransId="{5030C789-8F87-4A01-A40B-C8F8ECD08830}" sibTransId="{D175610A-9AE9-426A-B395-A814A37AF72C}"/>
    <dgm:cxn modelId="{83FD7486-63C5-CA49-ABEE-8F284BB9CC8F}" type="presOf" srcId="{4F741E53-6736-4793-8A1D-86E353EC35A7}" destId="{61B28B0A-9A63-DE44-8CE6-75AE57DC528C}" srcOrd="0" destOrd="0" presId="urn:microsoft.com/office/officeart/2005/8/layout/default"/>
    <dgm:cxn modelId="{42247D8B-8BE2-4EF2-8A27-EB47E39F8022}" srcId="{18C524C7-0F42-44EA-996E-F7974CE2D449}" destId="{4F741E53-6736-4793-8A1D-86E353EC35A7}" srcOrd="10" destOrd="0" parTransId="{AF0C5B91-2BDF-48B2-BF61-1EFF0C45D209}" sibTransId="{EBB8D1E4-E315-4EC1-BEF0-83950A75B795}"/>
    <dgm:cxn modelId="{4865C88E-A274-47A5-AF93-4775CF8BF423}" srcId="{18C524C7-0F42-44EA-996E-F7974CE2D449}" destId="{EEBA6047-6D7B-4B21-95A6-9522731029B7}" srcOrd="2" destOrd="0" parTransId="{6C8DE5D1-7001-4582-A69F-C2B75F7F0D71}" sibTransId="{99B5CCC4-4C15-44B3-869D-92FF64AD2BCD}"/>
    <dgm:cxn modelId="{F3580D92-E536-B540-8348-D83F98289CC0}" type="presOf" srcId="{165C27C8-EC70-4163-BBF2-95BD28A55E9D}" destId="{C2016391-FC9D-8B4C-B12E-3064FAD07572}" srcOrd="0" destOrd="0" presId="urn:microsoft.com/office/officeart/2005/8/layout/default"/>
    <dgm:cxn modelId="{39024D9A-08BC-2F43-BAE9-4674FF05415D}" type="presOf" srcId="{5FC3E016-0B3D-43B6-B4BE-A54EAA0EA027}" destId="{8C309268-C84D-264C-BAB2-BF4076237D2C}" srcOrd="0" destOrd="0" presId="urn:microsoft.com/office/officeart/2005/8/layout/default"/>
    <dgm:cxn modelId="{161D43A4-1B6F-504C-A39F-FC6368F7C79E}" type="presOf" srcId="{EEBA6047-6D7B-4B21-95A6-9522731029B7}" destId="{D0B3044E-78C7-1742-855C-E78402FA807C}" srcOrd="0" destOrd="0" presId="urn:microsoft.com/office/officeart/2005/8/layout/default"/>
    <dgm:cxn modelId="{7225A6AC-FC0C-4FBE-B786-A0A9B384B0B4}" srcId="{18C524C7-0F42-44EA-996E-F7974CE2D449}" destId="{5FC3E016-0B3D-43B6-B4BE-A54EAA0EA027}" srcOrd="3" destOrd="0" parTransId="{30E9395A-4FCC-4089-A191-5ED834A4EA4D}" sibTransId="{2D396643-7C2C-4C7B-9225-68F78709893D}"/>
    <dgm:cxn modelId="{57E5B6B0-0721-4D19-BB84-04B1B79311B4}" srcId="{18C524C7-0F42-44EA-996E-F7974CE2D449}" destId="{AC671E8A-15EF-4AEB-9D2C-2722D4ABF1F3}" srcOrd="0" destOrd="0" parTransId="{289E320E-ACF1-44C4-B9B5-DADC3A2AC069}" sibTransId="{ABB20AFE-3580-4953-9B95-8E64040FA626}"/>
    <dgm:cxn modelId="{3EE00FB3-1EB9-5440-8F6D-E08315B31D87}" srcId="{18C524C7-0F42-44EA-996E-F7974CE2D449}" destId="{E30F72D0-6252-D24F-A07E-3A8199C7C4AA}" srcOrd="14" destOrd="0" parTransId="{45ED5533-596C-184F-8487-EDF23C673DFA}" sibTransId="{0ADCC660-DAE7-A340-A9F0-0864EB8DB557}"/>
    <dgm:cxn modelId="{672D5EBF-A193-4CAE-A651-68A41B4FDDD2}" srcId="{18C524C7-0F42-44EA-996E-F7974CE2D449}" destId="{F4E7CBAB-D31F-460E-94E1-51C6AB979071}" srcOrd="6" destOrd="0" parTransId="{78EE6F57-3CF7-464B-A2FC-2D18D35C12D4}" sibTransId="{2A38A451-2B22-4400-8E3D-AFDE120A1C4C}"/>
    <dgm:cxn modelId="{82263BC9-D05E-C248-AEAF-653F24FA7C12}" srcId="{18C524C7-0F42-44EA-996E-F7974CE2D449}" destId="{0BAA88FF-B967-E64F-88E6-F0F4670104E9}" srcOrd="12" destOrd="0" parTransId="{42FDEF84-07F4-C541-A5D0-12D154091965}" sibTransId="{1A241DB9-5031-C643-ACAC-A5C141E20D77}"/>
    <dgm:cxn modelId="{0BF72CD1-F2CB-4A21-BF84-C2E5B380529C}" srcId="{18C524C7-0F42-44EA-996E-F7974CE2D449}" destId="{21375BBB-6018-4569-B1AB-210259AE8D93}" srcOrd="4" destOrd="0" parTransId="{E55D8CEF-B94C-4502-A4A9-62540ECB31E0}" sibTransId="{30BC6326-74B7-4EF4-AF06-5D9661C9B803}"/>
    <dgm:cxn modelId="{45776FD1-49DD-4A77-ABDF-90ADABB4C7D0}" srcId="{18C524C7-0F42-44EA-996E-F7974CE2D449}" destId="{3510B36D-EDF9-4321-B4F2-5DD8EAD7FDFF}" srcOrd="7" destOrd="0" parTransId="{6A519F52-70FB-4065-88E7-53621EC8149D}" sibTransId="{B031B2F7-29C1-4626-B50B-C955E89E8257}"/>
    <dgm:cxn modelId="{2FE0D3D8-D6F6-0F43-B89A-4C0DA1FE3753}" type="presOf" srcId="{31EAA365-68E8-435A-BEAA-BF8AFF68E537}" destId="{DB935347-D14E-4549-A8F7-AD8CDEF49BA1}" srcOrd="0" destOrd="0" presId="urn:microsoft.com/office/officeart/2005/8/layout/default"/>
    <dgm:cxn modelId="{E0A133DD-C81E-4723-B888-570CBADE03E6}" srcId="{18C524C7-0F42-44EA-996E-F7974CE2D449}" destId="{165C27C8-EC70-4163-BBF2-95BD28A55E9D}" srcOrd="5" destOrd="0" parTransId="{857E68D0-2F6B-4F06-89C8-5B42F6307B04}" sibTransId="{279C0368-48E0-4AD7-839E-5D7C6DEF447D}"/>
    <dgm:cxn modelId="{59F802E2-3B9D-F14F-A9C7-F48DBF885B2C}" type="presOf" srcId="{18C524C7-0F42-44EA-996E-F7974CE2D449}" destId="{F4AC4CC2-7E0F-7C43-BF82-B7E2E77F4D97}" srcOrd="0" destOrd="0" presId="urn:microsoft.com/office/officeart/2005/8/layout/default"/>
    <dgm:cxn modelId="{79A17F65-9496-884E-AF09-73094EF0AC38}" type="presParOf" srcId="{F4AC4CC2-7E0F-7C43-BF82-B7E2E77F4D97}" destId="{AD9D12FD-D13C-2C45-A09E-5B99CA43D8EE}" srcOrd="0" destOrd="0" presId="urn:microsoft.com/office/officeart/2005/8/layout/default"/>
    <dgm:cxn modelId="{297C7AD9-9040-E848-802F-6D8E44EDF9A7}" type="presParOf" srcId="{F4AC4CC2-7E0F-7C43-BF82-B7E2E77F4D97}" destId="{8B3B539A-5E92-4D4A-BEE4-E49CC02BB122}" srcOrd="1" destOrd="0" presId="urn:microsoft.com/office/officeart/2005/8/layout/default"/>
    <dgm:cxn modelId="{60B6DCCB-5AE5-0343-A014-E70F49A86F93}" type="presParOf" srcId="{F4AC4CC2-7E0F-7C43-BF82-B7E2E77F4D97}" destId="{67300AF8-EF23-DB45-AC27-BA8D238FD81F}" srcOrd="2" destOrd="0" presId="urn:microsoft.com/office/officeart/2005/8/layout/default"/>
    <dgm:cxn modelId="{0B17EEB0-1770-824B-A69C-61553D98A1D0}" type="presParOf" srcId="{F4AC4CC2-7E0F-7C43-BF82-B7E2E77F4D97}" destId="{B22D3553-02FD-7F4F-85EC-101C5DFC5462}" srcOrd="3" destOrd="0" presId="urn:microsoft.com/office/officeart/2005/8/layout/default"/>
    <dgm:cxn modelId="{D5F82152-5A18-0648-A50B-F1B0E0370C00}" type="presParOf" srcId="{F4AC4CC2-7E0F-7C43-BF82-B7E2E77F4D97}" destId="{D0B3044E-78C7-1742-855C-E78402FA807C}" srcOrd="4" destOrd="0" presId="urn:microsoft.com/office/officeart/2005/8/layout/default"/>
    <dgm:cxn modelId="{0A824295-8A62-A44D-89B9-6753C936AE94}" type="presParOf" srcId="{F4AC4CC2-7E0F-7C43-BF82-B7E2E77F4D97}" destId="{CA121CAB-35E3-384A-A701-2B06CF3A8F57}" srcOrd="5" destOrd="0" presId="urn:microsoft.com/office/officeart/2005/8/layout/default"/>
    <dgm:cxn modelId="{657E7A6D-54F7-AE44-8BAF-F11BD9B0A925}" type="presParOf" srcId="{F4AC4CC2-7E0F-7C43-BF82-B7E2E77F4D97}" destId="{8C309268-C84D-264C-BAB2-BF4076237D2C}" srcOrd="6" destOrd="0" presId="urn:microsoft.com/office/officeart/2005/8/layout/default"/>
    <dgm:cxn modelId="{75361E80-0FE9-F843-89C5-CDA909045AAA}" type="presParOf" srcId="{F4AC4CC2-7E0F-7C43-BF82-B7E2E77F4D97}" destId="{6C4C7323-07C4-FF40-90EB-06CD1A309961}" srcOrd="7" destOrd="0" presId="urn:microsoft.com/office/officeart/2005/8/layout/default"/>
    <dgm:cxn modelId="{5119BA52-D536-1B41-9E90-01FEB2592E55}" type="presParOf" srcId="{F4AC4CC2-7E0F-7C43-BF82-B7E2E77F4D97}" destId="{4122AEE6-3A46-474E-95B1-334AFEDAB8B8}" srcOrd="8" destOrd="0" presId="urn:microsoft.com/office/officeart/2005/8/layout/default"/>
    <dgm:cxn modelId="{F3FFA229-AD4A-A548-8B73-CD6ECC6EAE9E}" type="presParOf" srcId="{F4AC4CC2-7E0F-7C43-BF82-B7E2E77F4D97}" destId="{A4BFEA5E-EB8A-FC40-8928-943E2735B8C2}" srcOrd="9" destOrd="0" presId="urn:microsoft.com/office/officeart/2005/8/layout/default"/>
    <dgm:cxn modelId="{B28A19C1-3884-1D4F-834A-E86272288277}" type="presParOf" srcId="{F4AC4CC2-7E0F-7C43-BF82-B7E2E77F4D97}" destId="{C2016391-FC9D-8B4C-B12E-3064FAD07572}" srcOrd="10" destOrd="0" presId="urn:microsoft.com/office/officeart/2005/8/layout/default"/>
    <dgm:cxn modelId="{4ADB713B-FF5A-8748-8754-223ADDA3E22F}" type="presParOf" srcId="{F4AC4CC2-7E0F-7C43-BF82-B7E2E77F4D97}" destId="{5E093A07-64FD-CD43-9133-499862731AB4}" srcOrd="11" destOrd="0" presId="urn:microsoft.com/office/officeart/2005/8/layout/default"/>
    <dgm:cxn modelId="{8FF0A163-E749-7146-981D-D553DCBEB6C9}" type="presParOf" srcId="{F4AC4CC2-7E0F-7C43-BF82-B7E2E77F4D97}" destId="{30614DB0-E4CB-7844-9737-8156D37DBAF6}" srcOrd="12" destOrd="0" presId="urn:microsoft.com/office/officeart/2005/8/layout/default"/>
    <dgm:cxn modelId="{A25E2633-722F-0B45-B5D1-22D1211DCEA0}" type="presParOf" srcId="{F4AC4CC2-7E0F-7C43-BF82-B7E2E77F4D97}" destId="{88F5F801-0CDB-CD4F-BF92-CA6ACF205E83}" srcOrd="13" destOrd="0" presId="urn:microsoft.com/office/officeart/2005/8/layout/default"/>
    <dgm:cxn modelId="{28D9904E-83C2-C34B-A907-810E91409EE6}" type="presParOf" srcId="{F4AC4CC2-7E0F-7C43-BF82-B7E2E77F4D97}" destId="{6363CC31-282A-6B49-A736-03D469AA8A55}" srcOrd="14" destOrd="0" presId="urn:microsoft.com/office/officeart/2005/8/layout/default"/>
    <dgm:cxn modelId="{E1A96E75-5A6B-AC4C-8B2E-6F9B13A41CE9}" type="presParOf" srcId="{F4AC4CC2-7E0F-7C43-BF82-B7E2E77F4D97}" destId="{E15C0ACA-9F37-3E4B-9185-0798333B1DB9}" srcOrd="15" destOrd="0" presId="urn:microsoft.com/office/officeart/2005/8/layout/default"/>
    <dgm:cxn modelId="{9574EE31-E3B4-C046-96B7-9751C5911683}" type="presParOf" srcId="{F4AC4CC2-7E0F-7C43-BF82-B7E2E77F4D97}" destId="{DB935347-D14E-4549-A8F7-AD8CDEF49BA1}" srcOrd="16" destOrd="0" presId="urn:microsoft.com/office/officeart/2005/8/layout/default"/>
    <dgm:cxn modelId="{7559BE37-74DF-9B47-9829-1D1710D6A431}" type="presParOf" srcId="{F4AC4CC2-7E0F-7C43-BF82-B7E2E77F4D97}" destId="{85D3B23D-3873-B845-87B2-A24DEE818A02}" srcOrd="17" destOrd="0" presId="urn:microsoft.com/office/officeart/2005/8/layout/default"/>
    <dgm:cxn modelId="{0CFEAD79-0CFC-274B-9674-AAA60D99CC64}" type="presParOf" srcId="{F4AC4CC2-7E0F-7C43-BF82-B7E2E77F4D97}" destId="{CFF79749-3490-1841-A66F-2E331C54A3CD}" srcOrd="18" destOrd="0" presId="urn:microsoft.com/office/officeart/2005/8/layout/default"/>
    <dgm:cxn modelId="{E5FD7304-9461-A349-ABB4-B4C2B7AD11F6}" type="presParOf" srcId="{F4AC4CC2-7E0F-7C43-BF82-B7E2E77F4D97}" destId="{34ACE704-B3C9-244D-8F00-DF42275D2613}" srcOrd="19" destOrd="0" presId="urn:microsoft.com/office/officeart/2005/8/layout/default"/>
    <dgm:cxn modelId="{0FE363EA-5729-5340-B41E-7760FE5D9D67}" type="presParOf" srcId="{F4AC4CC2-7E0F-7C43-BF82-B7E2E77F4D97}" destId="{61B28B0A-9A63-DE44-8CE6-75AE57DC528C}" srcOrd="20" destOrd="0" presId="urn:microsoft.com/office/officeart/2005/8/layout/default"/>
    <dgm:cxn modelId="{C2FF3272-7D0E-E346-8F16-F2BDDCA835A4}" type="presParOf" srcId="{F4AC4CC2-7E0F-7C43-BF82-B7E2E77F4D97}" destId="{272C763C-4678-4040-9222-648F6A96AF5A}" srcOrd="21" destOrd="0" presId="urn:microsoft.com/office/officeart/2005/8/layout/default"/>
    <dgm:cxn modelId="{261735E7-A226-AD4D-8B4A-6E44FF42FB31}" type="presParOf" srcId="{F4AC4CC2-7E0F-7C43-BF82-B7E2E77F4D97}" destId="{BE52E174-FD77-D24A-A806-98F434D742F8}" srcOrd="22" destOrd="0" presId="urn:microsoft.com/office/officeart/2005/8/layout/default"/>
    <dgm:cxn modelId="{887006FB-CEB4-F24C-82C2-CC8F73FF5227}" type="presParOf" srcId="{F4AC4CC2-7E0F-7C43-BF82-B7E2E77F4D97}" destId="{B727C289-B96F-BB41-BFD7-087AB01FA091}" srcOrd="23" destOrd="0" presId="urn:microsoft.com/office/officeart/2005/8/layout/default"/>
    <dgm:cxn modelId="{CACB5739-2479-3E44-A810-AE8C105CAEF2}" type="presParOf" srcId="{F4AC4CC2-7E0F-7C43-BF82-B7E2E77F4D97}" destId="{697AAAE6-B871-D74F-B37A-28DF9B443F21}" srcOrd="24" destOrd="0" presId="urn:microsoft.com/office/officeart/2005/8/layout/default"/>
    <dgm:cxn modelId="{47450AA1-AB9C-4F4D-9549-CA5A4D576AC5}" type="presParOf" srcId="{F4AC4CC2-7E0F-7C43-BF82-B7E2E77F4D97}" destId="{29C9C5DC-E0B9-7F40-A273-BD2F91787D63}" srcOrd="25" destOrd="0" presId="urn:microsoft.com/office/officeart/2005/8/layout/default"/>
    <dgm:cxn modelId="{91484904-4EC9-D844-BEED-A0A87411EB1B}" type="presParOf" srcId="{F4AC4CC2-7E0F-7C43-BF82-B7E2E77F4D97}" destId="{51021538-A890-9546-B8F9-45E6318444F6}" srcOrd="26" destOrd="0" presId="urn:microsoft.com/office/officeart/2005/8/layout/default"/>
    <dgm:cxn modelId="{F93250EF-FA25-2946-B0AF-36CF4D68A70D}" type="presParOf" srcId="{F4AC4CC2-7E0F-7C43-BF82-B7E2E77F4D97}" destId="{4D327CDC-3E9B-D346-9ACA-7D8B71E0D072}" srcOrd="27" destOrd="0" presId="urn:microsoft.com/office/officeart/2005/8/layout/default"/>
    <dgm:cxn modelId="{3FA6DB2E-9306-C142-824C-6C8636225EAD}" type="presParOf" srcId="{F4AC4CC2-7E0F-7C43-BF82-B7E2E77F4D97}" destId="{F3463C51-D17F-A54D-8136-B8F6F30E9CC8}" srcOrd="28" destOrd="0" presId="urn:microsoft.com/office/officeart/2005/8/layout/default"/>
    <dgm:cxn modelId="{955C65C1-238F-FF4A-8ABD-DBC928CDF749}" type="presParOf" srcId="{F4AC4CC2-7E0F-7C43-BF82-B7E2E77F4D97}" destId="{1E714320-F92F-B648-BB36-73CC5016B3A4}" srcOrd="29" destOrd="0" presId="urn:microsoft.com/office/officeart/2005/8/layout/default"/>
    <dgm:cxn modelId="{31B99D5E-1F32-A64C-B466-4457092BF888}" type="presParOf" srcId="{F4AC4CC2-7E0F-7C43-BF82-B7E2E77F4D97}" destId="{6C5962AE-A44F-084A-9579-433BEA95FD32}"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D12FD-D13C-2C45-A09E-5B99CA43D8EE}">
      <dsp:nvSpPr>
        <dsp:cNvPr id="0" name=""/>
        <dsp:cNvSpPr/>
      </dsp:nvSpPr>
      <dsp:spPr>
        <a:xfrm>
          <a:off x="705136" y="2514"/>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Religion</a:t>
          </a:r>
        </a:p>
      </dsp:txBody>
      <dsp:txXfrm>
        <a:off x="705136" y="2514"/>
        <a:ext cx="1654858" cy="992914"/>
      </dsp:txXfrm>
    </dsp:sp>
    <dsp:sp modelId="{67300AF8-EF23-DB45-AC27-BA8D238FD81F}">
      <dsp:nvSpPr>
        <dsp:cNvPr id="0" name=""/>
        <dsp:cNvSpPr/>
      </dsp:nvSpPr>
      <dsp:spPr>
        <a:xfrm>
          <a:off x="2525479" y="2514"/>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Names</a:t>
          </a:r>
        </a:p>
      </dsp:txBody>
      <dsp:txXfrm>
        <a:off x="2525479" y="2514"/>
        <a:ext cx="1654858" cy="992914"/>
      </dsp:txXfrm>
    </dsp:sp>
    <dsp:sp modelId="{D0B3044E-78C7-1742-855C-E78402FA807C}">
      <dsp:nvSpPr>
        <dsp:cNvPr id="0" name=""/>
        <dsp:cNvSpPr/>
      </dsp:nvSpPr>
      <dsp:spPr>
        <a:xfrm>
          <a:off x="4345823" y="2514"/>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Hair</a:t>
          </a:r>
        </a:p>
      </dsp:txBody>
      <dsp:txXfrm>
        <a:off x="4345823" y="2514"/>
        <a:ext cx="1654858" cy="992914"/>
      </dsp:txXfrm>
    </dsp:sp>
    <dsp:sp modelId="{8C309268-C84D-264C-BAB2-BF4076237D2C}">
      <dsp:nvSpPr>
        <dsp:cNvPr id="0" name=""/>
        <dsp:cNvSpPr/>
      </dsp:nvSpPr>
      <dsp:spPr>
        <a:xfrm>
          <a:off x="6166167" y="2514"/>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Social status</a:t>
          </a:r>
        </a:p>
      </dsp:txBody>
      <dsp:txXfrm>
        <a:off x="6166167" y="2514"/>
        <a:ext cx="1654858" cy="992914"/>
      </dsp:txXfrm>
    </dsp:sp>
    <dsp:sp modelId="{4122AEE6-3A46-474E-95B1-334AFEDAB8B8}">
      <dsp:nvSpPr>
        <dsp:cNvPr id="0" name=""/>
        <dsp:cNvSpPr/>
      </dsp:nvSpPr>
      <dsp:spPr>
        <a:xfrm>
          <a:off x="705136" y="11609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Health</a:t>
          </a:r>
        </a:p>
      </dsp:txBody>
      <dsp:txXfrm>
        <a:off x="705136" y="1160915"/>
        <a:ext cx="1654858" cy="992914"/>
      </dsp:txXfrm>
    </dsp:sp>
    <dsp:sp modelId="{C2016391-FC9D-8B4C-B12E-3064FAD07572}">
      <dsp:nvSpPr>
        <dsp:cNvPr id="0" name=""/>
        <dsp:cNvSpPr/>
      </dsp:nvSpPr>
      <dsp:spPr>
        <a:xfrm>
          <a:off x="2525479" y="11609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Education</a:t>
          </a:r>
        </a:p>
      </dsp:txBody>
      <dsp:txXfrm>
        <a:off x="2525479" y="1160915"/>
        <a:ext cx="1654858" cy="992914"/>
      </dsp:txXfrm>
    </dsp:sp>
    <dsp:sp modelId="{30614DB0-E4CB-7844-9737-8156D37DBAF6}">
      <dsp:nvSpPr>
        <dsp:cNvPr id="0" name=""/>
        <dsp:cNvSpPr/>
      </dsp:nvSpPr>
      <dsp:spPr>
        <a:xfrm>
          <a:off x="4345823" y="11609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Politics</a:t>
          </a:r>
        </a:p>
      </dsp:txBody>
      <dsp:txXfrm>
        <a:off x="4345823" y="1160915"/>
        <a:ext cx="1654858" cy="992914"/>
      </dsp:txXfrm>
    </dsp:sp>
    <dsp:sp modelId="{6363CC31-282A-6B49-A736-03D469AA8A55}">
      <dsp:nvSpPr>
        <dsp:cNvPr id="0" name=""/>
        <dsp:cNvSpPr/>
      </dsp:nvSpPr>
      <dsp:spPr>
        <a:xfrm>
          <a:off x="6166167" y="11609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Money</a:t>
          </a:r>
        </a:p>
      </dsp:txBody>
      <dsp:txXfrm>
        <a:off x="6166167" y="1160915"/>
        <a:ext cx="1654858" cy="992914"/>
      </dsp:txXfrm>
    </dsp:sp>
    <dsp:sp modelId="{DB935347-D14E-4549-A8F7-AD8CDEF49BA1}">
      <dsp:nvSpPr>
        <dsp:cNvPr id="0" name=""/>
        <dsp:cNvSpPr/>
      </dsp:nvSpPr>
      <dsp:spPr>
        <a:xfrm>
          <a:off x="705136" y="23193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Culture </a:t>
          </a:r>
        </a:p>
      </dsp:txBody>
      <dsp:txXfrm>
        <a:off x="705136" y="2319315"/>
        <a:ext cx="1654858" cy="992914"/>
      </dsp:txXfrm>
    </dsp:sp>
    <dsp:sp modelId="{CFF79749-3490-1841-A66F-2E331C54A3CD}">
      <dsp:nvSpPr>
        <dsp:cNvPr id="0" name=""/>
        <dsp:cNvSpPr/>
      </dsp:nvSpPr>
      <dsp:spPr>
        <a:xfrm>
          <a:off x="2525479" y="23193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Food </a:t>
          </a:r>
        </a:p>
      </dsp:txBody>
      <dsp:txXfrm>
        <a:off x="2525479" y="2319315"/>
        <a:ext cx="1654858" cy="992914"/>
      </dsp:txXfrm>
    </dsp:sp>
    <dsp:sp modelId="{61B28B0A-9A63-DE44-8CE6-75AE57DC528C}">
      <dsp:nvSpPr>
        <dsp:cNvPr id="0" name=""/>
        <dsp:cNvSpPr/>
      </dsp:nvSpPr>
      <dsp:spPr>
        <a:xfrm>
          <a:off x="4345823" y="23193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Family</a:t>
          </a:r>
        </a:p>
      </dsp:txBody>
      <dsp:txXfrm>
        <a:off x="4345823" y="2319315"/>
        <a:ext cx="1654858" cy="992914"/>
      </dsp:txXfrm>
    </dsp:sp>
    <dsp:sp modelId="{BE52E174-FD77-D24A-A806-98F434D742F8}">
      <dsp:nvSpPr>
        <dsp:cNvPr id="0" name=""/>
        <dsp:cNvSpPr/>
      </dsp:nvSpPr>
      <dsp:spPr>
        <a:xfrm>
          <a:off x="6166167" y="2319315"/>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Pride</a:t>
          </a:r>
        </a:p>
      </dsp:txBody>
      <dsp:txXfrm>
        <a:off x="6166167" y="2319315"/>
        <a:ext cx="1654858" cy="992914"/>
      </dsp:txXfrm>
    </dsp:sp>
    <dsp:sp modelId="{697AAAE6-B871-D74F-B37A-28DF9B443F21}">
      <dsp:nvSpPr>
        <dsp:cNvPr id="0" name=""/>
        <dsp:cNvSpPr/>
      </dsp:nvSpPr>
      <dsp:spPr>
        <a:xfrm>
          <a:off x="705136" y="3477716"/>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Geography</a:t>
          </a:r>
        </a:p>
      </dsp:txBody>
      <dsp:txXfrm>
        <a:off x="705136" y="3477716"/>
        <a:ext cx="1654858" cy="992914"/>
      </dsp:txXfrm>
    </dsp:sp>
    <dsp:sp modelId="{51021538-A890-9546-B8F9-45E6318444F6}">
      <dsp:nvSpPr>
        <dsp:cNvPr id="0" name=""/>
        <dsp:cNvSpPr/>
      </dsp:nvSpPr>
      <dsp:spPr>
        <a:xfrm>
          <a:off x="2525479" y="3477716"/>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Music</a:t>
          </a:r>
        </a:p>
      </dsp:txBody>
      <dsp:txXfrm>
        <a:off x="2525479" y="3477716"/>
        <a:ext cx="1654858" cy="992914"/>
      </dsp:txXfrm>
    </dsp:sp>
    <dsp:sp modelId="{F3463C51-D17F-A54D-8136-B8F6F30E9CC8}">
      <dsp:nvSpPr>
        <dsp:cNvPr id="0" name=""/>
        <dsp:cNvSpPr/>
      </dsp:nvSpPr>
      <dsp:spPr>
        <a:xfrm>
          <a:off x="4345823" y="3477716"/>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Physical description</a:t>
          </a:r>
        </a:p>
      </dsp:txBody>
      <dsp:txXfrm>
        <a:off x="4345823" y="3477716"/>
        <a:ext cx="1654858" cy="992914"/>
      </dsp:txXfrm>
    </dsp:sp>
    <dsp:sp modelId="{6C5962AE-A44F-084A-9579-433BEA95FD32}">
      <dsp:nvSpPr>
        <dsp:cNvPr id="0" name=""/>
        <dsp:cNvSpPr/>
      </dsp:nvSpPr>
      <dsp:spPr>
        <a:xfrm>
          <a:off x="6166167" y="3477716"/>
          <a:ext cx="1654858" cy="9929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noProof="0" dirty="0"/>
            <a:t>Free time</a:t>
          </a:r>
        </a:p>
      </dsp:txBody>
      <dsp:txXfrm>
        <a:off x="6166167" y="3477716"/>
        <a:ext cx="1654858" cy="99291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CE318-335D-034B-B1DD-780E2434A5FF}" type="datetimeFigureOut">
              <a:rPr lang="cs-CZ" smtClean="0"/>
              <a:t>25.04.2024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6AA9F-A290-E44D-893A-6292FAAA2FE0}" type="slidenum">
              <a:rPr lang="cs-CZ" smtClean="0"/>
              <a:t>‹#›</a:t>
            </a:fld>
            <a:endParaRPr lang="cs-CZ"/>
          </a:p>
        </p:txBody>
      </p:sp>
    </p:spTree>
    <p:extLst>
      <p:ext uri="{BB962C8B-B14F-4D97-AF65-F5344CB8AC3E}">
        <p14:creationId xmlns:p14="http://schemas.microsoft.com/office/powerpoint/2010/main" val="382968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a:t>
            </a:fld>
            <a:endParaRPr lang="cs-CZ"/>
          </a:p>
        </p:txBody>
      </p:sp>
    </p:spTree>
    <p:extLst>
      <p:ext uri="{BB962C8B-B14F-4D97-AF65-F5344CB8AC3E}">
        <p14:creationId xmlns:p14="http://schemas.microsoft.com/office/powerpoint/2010/main" val="63443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10</a:t>
            </a:fld>
            <a:endParaRPr lang="cs-CZ"/>
          </a:p>
        </p:txBody>
      </p:sp>
    </p:spTree>
    <p:extLst>
      <p:ext uri="{BB962C8B-B14F-4D97-AF65-F5344CB8AC3E}">
        <p14:creationId xmlns:p14="http://schemas.microsoft.com/office/powerpoint/2010/main" val="299632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11</a:t>
            </a:fld>
            <a:endParaRPr lang="cs-CZ"/>
          </a:p>
        </p:txBody>
      </p:sp>
    </p:spTree>
    <p:extLst>
      <p:ext uri="{BB962C8B-B14F-4D97-AF65-F5344CB8AC3E}">
        <p14:creationId xmlns:p14="http://schemas.microsoft.com/office/powerpoint/2010/main" val="2602917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12</a:t>
            </a:fld>
            <a:endParaRPr lang="cs-CZ"/>
          </a:p>
        </p:txBody>
      </p:sp>
    </p:spTree>
    <p:extLst>
      <p:ext uri="{BB962C8B-B14F-4D97-AF65-F5344CB8AC3E}">
        <p14:creationId xmlns:p14="http://schemas.microsoft.com/office/powerpoint/2010/main" val="219002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13</a:t>
            </a:fld>
            <a:endParaRPr lang="cs-CZ"/>
          </a:p>
        </p:txBody>
      </p:sp>
    </p:spTree>
    <p:extLst>
      <p:ext uri="{BB962C8B-B14F-4D97-AF65-F5344CB8AC3E}">
        <p14:creationId xmlns:p14="http://schemas.microsoft.com/office/powerpoint/2010/main" val="145461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14</a:t>
            </a:fld>
            <a:endParaRPr lang="cs-CZ"/>
          </a:p>
        </p:txBody>
      </p:sp>
    </p:spTree>
    <p:extLst>
      <p:ext uri="{BB962C8B-B14F-4D97-AF65-F5344CB8AC3E}">
        <p14:creationId xmlns:p14="http://schemas.microsoft.com/office/powerpoint/2010/main" val="222637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15</a:t>
            </a:fld>
            <a:endParaRPr lang="cs-CZ"/>
          </a:p>
        </p:txBody>
      </p:sp>
    </p:spTree>
    <p:extLst>
      <p:ext uri="{BB962C8B-B14F-4D97-AF65-F5344CB8AC3E}">
        <p14:creationId xmlns:p14="http://schemas.microsoft.com/office/powerpoint/2010/main" val="131940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16</a:t>
            </a:fld>
            <a:endParaRPr lang="cs-CZ"/>
          </a:p>
        </p:txBody>
      </p:sp>
    </p:spTree>
    <p:extLst>
      <p:ext uri="{BB962C8B-B14F-4D97-AF65-F5344CB8AC3E}">
        <p14:creationId xmlns:p14="http://schemas.microsoft.com/office/powerpoint/2010/main" val="172944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17</a:t>
            </a:fld>
            <a:endParaRPr lang="cs-CZ"/>
          </a:p>
        </p:txBody>
      </p:sp>
    </p:spTree>
    <p:extLst>
      <p:ext uri="{BB962C8B-B14F-4D97-AF65-F5344CB8AC3E}">
        <p14:creationId xmlns:p14="http://schemas.microsoft.com/office/powerpoint/2010/main" val="335035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18</a:t>
            </a:fld>
            <a:endParaRPr lang="cs-CZ"/>
          </a:p>
        </p:txBody>
      </p:sp>
    </p:spTree>
    <p:extLst>
      <p:ext uri="{BB962C8B-B14F-4D97-AF65-F5344CB8AC3E}">
        <p14:creationId xmlns:p14="http://schemas.microsoft.com/office/powerpoint/2010/main" val="802825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19</a:t>
            </a:fld>
            <a:endParaRPr lang="cs-CZ"/>
          </a:p>
        </p:txBody>
      </p:sp>
    </p:spTree>
    <p:extLst>
      <p:ext uri="{BB962C8B-B14F-4D97-AF65-F5344CB8AC3E}">
        <p14:creationId xmlns:p14="http://schemas.microsoft.com/office/powerpoint/2010/main" val="241779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2</a:t>
            </a:fld>
            <a:endParaRPr lang="cs-CZ"/>
          </a:p>
        </p:txBody>
      </p:sp>
    </p:spTree>
    <p:extLst>
      <p:ext uri="{BB962C8B-B14F-4D97-AF65-F5344CB8AC3E}">
        <p14:creationId xmlns:p14="http://schemas.microsoft.com/office/powerpoint/2010/main" val="27444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20</a:t>
            </a:fld>
            <a:endParaRPr lang="cs-CZ"/>
          </a:p>
        </p:txBody>
      </p:sp>
    </p:spTree>
    <p:extLst>
      <p:ext uri="{BB962C8B-B14F-4D97-AF65-F5344CB8AC3E}">
        <p14:creationId xmlns:p14="http://schemas.microsoft.com/office/powerpoint/2010/main" val="166188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21</a:t>
            </a:fld>
            <a:endParaRPr lang="cs-CZ"/>
          </a:p>
        </p:txBody>
      </p:sp>
    </p:spTree>
    <p:extLst>
      <p:ext uri="{BB962C8B-B14F-4D97-AF65-F5344CB8AC3E}">
        <p14:creationId xmlns:p14="http://schemas.microsoft.com/office/powerpoint/2010/main" val="202442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3</a:t>
            </a:fld>
            <a:endParaRPr lang="cs-CZ"/>
          </a:p>
        </p:txBody>
      </p:sp>
    </p:spTree>
    <p:extLst>
      <p:ext uri="{BB962C8B-B14F-4D97-AF65-F5344CB8AC3E}">
        <p14:creationId xmlns:p14="http://schemas.microsoft.com/office/powerpoint/2010/main" val="200231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4</a:t>
            </a:fld>
            <a:endParaRPr lang="cs-CZ"/>
          </a:p>
        </p:txBody>
      </p:sp>
    </p:spTree>
    <p:extLst>
      <p:ext uri="{BB962C8B-B14F-4D97-AF65-F5344CB8AC3E}">
        <p14:creationId xmlns:p14="http://schemas.microsoft.com/office/powerpoint/2010/main" val="40092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5</a:t>
            </a:fld>
            <a:endParaRPr lang="cs-CZ"/>
          </a:p>
        </p:txBody>
      </p:sp>
    </p:spTree>
    <p:extLst>
      <p:ext uri="{BB962C8B-B14F-4D97-AF65-F5344CB8AC3E}">
        <p14:creationId xmlns:p14="http://schemas.microsoft.com/office/powerpoint/2010/main" val="36297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6</a:t>
            </a:fld>
            <a:endParaRPr lang="cs-CZ"/>
          </a:p>
        </p:txBody>
      </p:sp>
    </p:spTree>
    <p:extLst>
      <p:ext uri="{BB962C8B-B14F-4D97-AF65-F5344CB8AC3E}">
        <p14:creationId xmlns:p14="http://schemas.microsoft.com/office/powerpoint/2010/main" val="400420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7</a:t>
            </a:fld>
            <a:endParaRPr lang="cs-CZ"/>
          </a:p>
        </p:txBody>
      </p:sp>
    </p:spTree>
    <p:extLst>
      <p:ext uri="{BB962C8B-B14F-4D97-AF65-F5344CB8AC3E}">
        <p14:creationId xmlns:p14="http://schemas.microsoft.com/office/powerpoint/2010/main" val="346529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8</a:t>
            </a:fld>
            <a:endParaRPr lang="cs-CZ"/>
          </a:p>
        </p:txBody>
      </p:sp>
    </p:spTree>
    <p:extLst>
      <p:ext uri="{BB962C8B-B14F-4D97-AF65-F5344CB8AC3E}">
        <p14:creationId xmlns:p14="http://schemas.microsoft.com/office/powerpoint/2010/main" val="287678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F56AA9F-A290-E44D-893A-6292FAAA2FE0}" type="slidenum">
              <a:rPr lang="cs-CZ" smtClean="0"/>
              <a:t>9</a:t>
            </a:fld>
            <a:endParaRPr lang="cs-CZ"/>
          </a:p>
        </p:txBody>
      </p:sp>
    </p:spTree>
    <p:extLst>
      <p:ext uri="{BB962C8B-B14F-4D97-AF65-F5344CB8AC3E}">
        <p14:creationId xmlns:p14="http://schemas.microsoft.com/office/powerpoint/2010/main" val="102871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002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2250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3590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4780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1993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3396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812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9391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4259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1647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4/25/24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5480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4/25/24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11700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50" r:id="rId6"/>
    <p:sldLayoutId id="2147483845" r:id="rId7"/>
    <p:sldLayoutId id="2147483846" r:id="rId8"/>
    <p:sldLayoutId id="2147483847" r:id="rId9"/>
    <p:sldLayoutId id="2147483849" r:id="rId10"/>
    <p:sldLayoutId id="2147483848"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youtu.be/kfEDkWzlSD0?t=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DF0CAD46-2E46-44EB-A063-C0588176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Modrý abstraktní vzor vodových barev na bílém pozadí">
            <a:extLst>
              <a:ext uri="{FF2B5EF4-FFF2-40B4-BE49-F238E27FC236}">
                <a16:creationId xmlns:a16="http://schemas.microsoft.com/office/drawing/2014/main" id="{D9C7BD5B-197B-3F8C-7A1C-8FA15BEB930F}"/>
              </a:ext>
            </a:extLst>
          </p:cNvPr>
          <p:cNvPicPr>
            <a:picLocks noChangeAspect="1"/>
          </p:cNvPicPr>
          <p:nvPr/>
        </p:nvPicPr>
        <p:blipFill rotWithShape="1">
          <a:blip r:embed="rId3"/>
          <a:srcRect t="7865" b="7865"/>
          <a:stretch/>
        </p:blipFill>
        <p:spPr>
          <a:xfrm>
            <a:off x="20" y="10"/>
            <a:ext cx="12191980" cy="6857989"/>
          </a:xfrm>
          <a:prstGeom prst="rect">
            <a:avLst/>
          </a:prstGeom>
        </p:spPr>
      </p:pic>
      <p:sp>
        <p:nvSpPr>
          <p:cNvPr id="66" name="Rectangle 65">
            <a:extLst>
              <a:ext uri="{FF2B5EF4-FFF2-40B4-BE49-F238E27FC236}">
                <a16:creationId xmlns:a16="http://schemas.microsoft.com/office/drawing/2014/main" id="{DE8A7E9B-3161-4AE7-B85C-EE3D7786D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10134600" cy="4800600"/>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5BCB384-E9F7-A126-EF9A-5E8F9CED9611}"/>
              </a:ext>
            </a:extLst>
          </p:cNvPr>
          <p:cNvSpPr>
            <a:spLocks noGrp="1"/>
          </p:cNvSpPr>
          <p:nvPr>
            <p:ph type="ctrTitle"/>
          </p:nvPr>
        </p:nvSpPr>
        <p:spPr>
          <a:xfrm>
            <a:off x="2539253" y="1942391"/>
            <a:ext cx="7113494" cy="1486609"/>
          </a:xfrm>
        </p:spPr>
        <p:txBody>
          <a:bodyPr>
            <a:normAutofit/>
          </a:bodyPr>
          <a:lstStyle/>
          <a:p>
            <a:r>
              <a:rPr lang="cs-CZ" dirty="0">
                <a:latin typeface="Garamond" panose="02020404030301010803" pitchFamily="18" charset="0"/>
              </a:rPr>
              <a:t>Toni </a:t>
            </a:r>
            <a:r>
              <a:rPr lang="cs-CZ" dirty="0" err="1">
                <a:latin typeface="Garamond" panose="02020404030301010803" pitchFamily="18" charset="0"/>
              </a:rPr>
              <a:t>Morrison</a:t>
            </a:r>
            <a:r>
              <a:rPr lang="cs-CZ" dirty="0">
                <a:latin typeface="Garamond" panose="02020404030301010803" pitchFamily="18" charset="0"/>
              </a:rPr>
              <a:t> </a:t>
            </a:r>
            <a:br>
              <a:rPr lang="cs-CZ" dirty="0">
                <a:latin typeface="Garamond" panose="02020404030301010803" pitchFamily="18" charset="0"/>
              </a:rPr>
            </a:br>
            <a:r>
              <a:rPr lang="cs-CZ" dirty="0">
                <a:latin typeface="Garamond" panose="02020404030301010803" pitchFamily="18" charset="0"/>
              </a:rPr>
              <a:t>a epistemologie rasy</a:t>
            </a:r>
          </a:p>
        </p:txBody>
      </p:sp>
      <p:sp>
        <p:nvSpPr>
          <p:cNvPr id="3" name="Podnadpis 2">
            <a:extLst>
              <a:ext uri="{FF2B5EF4-FFF2-40B4-BE49-F238E27FC236}">
                <a16:creationId xmlns:a16="http://schemas.microsoft.com/office/drawing/2014/main" id="{98CD4BE5-683E-B6C1-F542-C0777E606B2F}"/>
              </a:ext>
            </a:extLst>
          </p:cNvPr>
          <p:cNvSpPr>
            <a:spLocks noGrp="1"/>
          </p:cNvSpPr>
          <p:nvPr>
            <p:ph type="subTitle" idx="1"/>
          </p:nvPr>
        </p:nvSpPr>
        <p:spPr>
          <a:xfrm>
            <a:off x="3558989" y="4424305"/>
            <a:ext cx="5074022" cy="972222"/>
          </a:xfrm>
        </p:spPr>
        <p:txBody>
          <a:bodyPr>
            <a:normAutofit fontScale="77500" lnSpcReduction="20000"/>
          </a:bodyPr>
          <a:lstStyle/>
          <a:p>
            <a:pPr>
              <a:lnSpc>
                <a:spcPct val="90000"/>
              </a:lnSpc>
            </a:pPr>
            <a:r>
              <a:rPr lang="cs-CZ" sz="1400" dirty="0">
                <a:latin typeface="Garamond" panose="02020404030301010803" pitchFamily="18" charset="0"/>
              </a:rPr>
              <a:t>Sociologie literatury</a:t>
            </a:r>
          </a:p>
          <a:p>
            <a:pPr>
              <a:lnSpc>
                <a:spcPct val="90000"/>
              </a:lnSpc>
            </a:pPr>
            <a:r>
              <a:rPr lang="cs-CZ" sz="1400" dirty="0">
                <a:latin typeface="Garamond" panose="02020404030301010803" pitchFamily="18" charset="0"/>
              </a:rPr>
              <a:t>FSS MUNI</a:t>
            </a:r>
          </a:p>
          <a:p>
            <a:pPr>
              <a:lnSpc>
                <a:spcPct val="90000"/>
              </a:lnSpc>
            </a:pPr>
            <a:r>
              <a:rPr lang="cs-CZ" sz="1400" dirty="0">
                <a:latin typeface="Garamond" panose="02020404030301010803" pitchFamily="18" charset="0"/>
              </a:rPr>
              <a:t>Františka Schormová</a:t>
            </a:r>
          </a:p>
          <a:p>
            <a:pPr>
              <a:lnSpc>
                <a:spcPct val="90000"/>
              </a:lnSpc>
            </a:pPr>
            <a:r>
              <a:rPr lang="cs-CZ" sz="1400" dirty="0">
                <a:latin typeface="Garamond" panose="02020404030301010803" pitchFamily="18" charset="0"/>
              </a:rPr>
              <a:t>25.4.2024</a:t>
            </a:r>
          </a:p>
        </p:txBody>
      </p:sp>
      <p:grpSp>
        <p:nvGrpSpPr>
          <p:cNvPr id="68" name="Group 67">
            <a:extLst>
              <a:ext uri="{FF2B5EF4-FFF2-40B4-BE49-F238E27FC236}">
                <a16:creationId xmlns:a16="http://schemas.microsoft.com/office/drawing/2014/main" id="{C3E45FAB-3768-4529-B0E8-A0E9BE5E38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91005"/>
            <a:ext cx="867485" cy="115439"/>
            <a:chOff x="8910933" y="1861308"/>
            <a:chExt cx="867485" cy="115439"/>
          </a:xfrm>
        </p:grpSpPr>
        <p:sp>
          <p:nvSpPr>
            <p:cNvPr id="69" name="Rectangle 68">
              <a:extLst>
                <a:ext uri="{FF2B5EF4-FFF2-40B4-BE49-F238E27FC236}">
                  <a16:creationId xmlns:a16="http://schemas.microsoft.com/office/drawing/2014/main" id="{6FF68CFF-0675-43D9-8EF2-EAC1F19D2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70" name="Straight Connector 69">
              <a:extLst>
                <a:ext uri="{FF2B5EF4-FFF2-40B4-BE49-F238E27FC236}">
                  <a16:creationId xmlns:a16="http://schemas.microsoft.com/office/drawing/2014/main" id="{E1414FA8-D7DF-4B14-AD83-846AB2899B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38B88A0-A01D-4106-8E09-1AEB09B04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269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8B9C136-88D2-AA30-2A2B-64C6582C5C0F}"/>
              </a:ext>
            </a:extLst>
          </p:cNvPr>
          <p:cNvSpPr>
            <a:spLocks noGrp="1"/>
          </p:cNvSpPr>
          <p:nvPr>
            <p:ph idx="1"/>
          </p:nvPr>
        </p:nvSpPr>
        <p:spPr>
          <a:xfrm>
            <a:off x="5630091" y="1084217"/>
            <a:ext cx="6418267" cy="5049883"/>
          </a:xfrm>
        </p:spPr>
        <p:txBody>
          <a:bodyPr>
            <a:normAutofit fontScale="25000" lnSpcReduction="20000"/>
          </a:bodyPr>
          <a:lstStyle/>
          <a:p>
            <a:r>
              <a:rPr lang="en-US" sz="5600" dirty="0">
                <a:solidFill>
                  <a:schemeClr val="tx1"/>
                </a:solidFill>
                <a:latin typeface="Garamond" panose="02020404030301010803" pitchFamily="18" charset="0"/>
              </a:rPr>
              <a:t>1. Markers often ascribed to both identities</a:t>
            </a:r>
          </a:p>
          <a:p>
            <a:r>
              <a:rPr lang="en-US" sz="5600" dirty="0">
                <a:solidFill>
                  <a:schemeClr val="tx1"/>
                </a:solidFill>
                <a:latin typeface="Garamond" panose="02020404030301010803" pitchFamily="18" charset="0"/>
              </a:rPr>
              <a:t>2. Whiteness perceived as epistemologically hegemonic and normative</a:t>
            </a:r>
          </a:p>
          <a:p>
            <a:r>
              <a:rPr lang="en-US" sz="5600" dirty="0">
                <a:solidFill>
                  <a:schemeClr val="tx1"/>
                </a:solidFill>
                <a:latin typeface="Garamond" panose="02020404030301010803" pitchFamily="18" charset="0"/>
              </a:rPr>
              <a:t>3. Assumptions based also on what we had covered so far in the course</a:t>
            </a:r>
          </a:p>
          <a:p>
            <a:endParaRPr lang="en-US" sz="5600" dirty="0">
              <a:solidFill>
                <a:schemeClr val="tx1"/>
              </a:solidFill>
              <a:latin typeface="Garamond" panose="02020404030301010803" pitchFamily="18" charset="0"/>
            </a:endParaRPr>
          </a:p>
          <a:p>
            <a:r>
              <a:rPr lang="en-US" sz="5600" dirty="0">
                <a:solidFill>
                  <a:schemeClr val="tx1"/>
                </a:solidFill>
                <a:latin typeface="Garamond" panose="02020404030301010803" pitchFamily="18" charset="0"/>
              </a:rPr>
              <a:t>1. We tend to ascribe identities as we read </a:t>
            </a:r>
          </a:p>
          <a:p>
            <a:r>
              <a:rPr lang="en-US" sz="5600" dirty="0">
                <a:solidFill>
                  <a:schemeClr val="tx1"/>
                </a:solidFill>
                <a:latin typeface="Garamond" panose="02020404030301010803" pitchFamily="18" charset="0"/>
              </a:rPr>
              <a:t>2. “Recitatif” is not about racial difference but about how we perceive this difference in the text</a:t>
            </a:r>
          </a:p>
          <a:p>
            <a:r>
              <a:rPr lang="en-US" sz="5600" dirty="0">
                <a:solidFill>
                  <a:schemeClr val="tx1"/>
                </a:solidFill>
                <a:latin typeface="Garamond" panose="02020404030301010803" pitchFamily="18" charset="0"/>
              </a:rPr>
              <a:t>3. These markers are unstable, socially constructed, sometimes arbitrary</a:t>
            </a:r>
          </a:p>
          <a:p>
            <a:r>
              <a:rPr lang="en-US" sz="5600" dirty="0">
                <a:solidFill>
                  <a:schemeClr val="tx1"/>
                </a:solidFill>
                <a:latin typeface="Garamond" panose="02020404030301010803" pitchFamily="18" charset="0"/>
                <a:ea typeface="Calibri" panose="020F0502020204030204" pitchFamily="34" charset="0"/>
              </a:rPr>
              <a:t>“Removal of all racial codes from a narrative about two characters of different races for whom racial identity is crucial.“</a:t>
            </a:r>
            <a:endParaRPr lang="en-US" sz="5600" dirty="0">
              <a:solidFill>
                <a:schemeClr val="tx1"/>
              </a:solidFill>
              <a:latin typeface="Garamond" panose="02020404030301010803" pitchFamily="18" charset="0"/>
            </a:endParaRPr>
          </a:p>
          <a:p>
            <a:pPr marL="0" indent="0" algn="r">
              <a:buNone/>
            </a:pPr>
            <a:r>
              <a:rPr lang="en-US" sz="5600" dirty="0">
                <a:solidFill>
                  <a:schemeClr val="tx1"/>
                </a:solidFill>
                <a:latin typeface="Garamond" panose="02020404030301010803" pitchFamily="18" charset="0"/>
              </a:rPr>
              <a:t>Toni Morrison, </a:t>
            </a:r>
            <a:r>
              <a:rPr lang="en-US" sz="5600" i="1" dirty="0">
                <a:solidFill>
                  <a:schemeClr val="tx1"/>
                </a:solidFill>
                <a:latin typeface="Garamond" panose="02020404030301010803" pitchFamily="18" charset="0"/>
              </a:rPr>
              <a:t>Playing in the Dark: Whiteness and the Literary Imagination </a:t>
            </a:r>
            <a:r>
              <a:rPr lang="en-US" sz="5600" dirty="0">
                <a:solidFill>
                  <a:schemeClr val="tx1"/>
                </a:solidFill>
                <a:latin typeface="Garamond" panose="02020404030301010803" pitchFamily="18" charset="0"/>
              </a:rPr>
              <a:t>(Harvard UP, 1992), 17</a:t>
            </a:r>
          </a:p>
          <a:p>
            <a:pPr marL="0" indent="0">
              <a:buNone/>
            </a:pPr>
            <a:r>
              <a:rPr lang="cs-CZ" sz="5600" dirty="0" err="1">
                <a:solidFill>
                  <a:schemeClr val="tx1"/>
                </a:solidFill>
                <a:latin typeface="Garamond" panose="02020404030301010803" pitchFamily="18" charset="0"/>
              </a:rPr>
              <a:t>Morrison</a:t>
            </a:r>
            <a:r>
              <a:rPr lang="cs-CZ" sz="5600" dirty="0">
                <a:solidFill>
                  <a:schemeClr val="tx1"/>
                </a:solidFill>
                <a:latin typeface="Garamond" panose="02020404030301010803" pitchFamily="18" charset="0"/>
              </a:rPr>
              <a:t> dekonstruuje epistemologii </a:t>
            </a:r>
            <a:r>
              <a:rPr lang="cs-CZ" sz="5600" dirty="0" err="1">
                <a:solidFill>
                  <a:schemeClr val="tx1"/>
                </a:solidFill>
                <a:latin typeface="Garamond" panose="02020404030301010803" pitchFamily="18" charset="0"/>
              </a:rPr>
              <a:t>bělošství</a:t>
            </a:r>
            <a:r>
              <a:rPr lang="cs-CZ" sz="5600" dirty="0">
                <a:solidFill>
                  <a:schemeClr val="tx1"/>
                </a:solidFill>
                <a:latin typeface="Garamond" panose="02020404030301010803" pitchFamily="18" charset="0"/>
              </a:rPr>
              <a:t>: </a:t>
            </a:r>
            <a:r>
              <a:rPr lang="cs-CZ" sz="5600" dirty="0" err="1">
                <a:solidFill>
                  <a:schemeClr val="tx1"/>
                </a:solidFill>
                <a:latin typeface="Garamond" panose="02020404030301010803" pitchFamily="18" charset="0"/>
              </a:rPr>
              <a:t>whiteness</a:t>
            </a:r>
            <a:r>
              <a:rPr lang="cs-CZ" sz="5600" dirty="0">
                <a:solidFill>
                  <a:schemeClr val="tx1"/>
                </a:solidFill>
                <a:latin typeface="Garamond" panose="02020404030301010803" pitchFamily="18" charset="0"/>
              </a:rPr>
              <a:t> také rasová identita postihnutelná textovými prostředky</a:t>
            </a:r>
          </a:p>
          <a:p>
            <a:r>
              <a:rPr lang="cs-CZ" sz="5600" dirty="0">
                <a:solidFill>
                  <a:schemeClr val="tx1"/>
                </a:solidFill>
                <a:latin typeface="Garamond" panose="02020404030301010803" pitchFamily="18" charset="0"/>
              </a:rPr>
              <a:t>V povídce „</a:t>
            </a:r>
            <a:r>
              <a:rPr lang="cs-CZ" sz="5600" dirty="0" err="1">
                <a:solidFill>
                  <a:schemeClr val="tx1"/>
                </a:solidFill>
                <a:latin typeface="Garamond" panose="02020404030301010803" pitchFamily="18" charset="0"/>
              </a:rPr>
              <a:t>Recitatif</a:t>
            </a:r>
            <a:r>
              <a:rPr lang="cs-CZ" sz="5600" dirty="0">
                <a:solidFill>
                  <a:schemeClr val="tx1"/>
                </a:solidFill>
                <a:latin typeface="Garamond" panose="02020404030301010803" pitchFamily="18" charset="0"/>
              </a:rPr>
              <a:t>“ vzdoruje dekódování typickému pro studium literatury (</a:t>
            </a:r>
            <a:r>
              <a:rPr lang="cs-CZ" sz="6000" dirty="0">
                <a:latin typeface="Garamond" panose="02020404030301010803" pitchFamily="18" charset="0"/>
              </a:rPr>
              <a:t>„I </a:t>
            </a:r>
            <a:r>
              <a:rPr lang="cs-CZ" sz="6000" dirty="0" err="1">
                <a:latin typeface="Garamond" panose="02020404030301010803" pitchFamily="18" charset="0"/>
              </a:rPr>
              <a:t>am</a:t>
            </a:r>
            <a:r>
              <a:rPr lang="cs-CZ" sz="6000" dirty="0">
                <a:latin typeface="Garamond" panose="02020404030301010803" pitchFamily="18" charset="0"/>
              </a:rPr>
              <a:t> so </a:t>
            </a:r>
            <a:r>
              <a:rPr lang="cs-CZ" sz="6000" dirty="0" err="1">
                <a:latin typeface="Garamond" panose="02020404030301010803" pitchFamily="18" charset="0"/>
              </a:rPr>
              <a:t>glad</a:t>
            </a:r>
            <a:r>
              <a:rPr lang="cs-CZ" sz="6000" dirty="0">
                <a:latin typeface="Garamond" panose="02020404030301010803" pitchFamily="18" charset="0"/>
              </a:rPr>
              <a:t> </a:t>
            </a:r>
            <a:r>
              <a:rPr lang="cs-CZ" sz="6000" dirty="0" err="1">
                <a:latin typeface="Garamond" panose="02020404030301010803" pitchFamily="18" charset="0"/>
              </a:rPr>
              <a:t>it</a:t>
            </a:r>
            <a:r>
              <a:rPr lang="cs-CZ" sz="6000" dirty="0">
                <a:latin typeface="Garamond" panose="02020404030301010803" pitchFamily="18" charset="0"/>
              </a:rPr>
              <a:t> </a:t>
            </a:r>
            <a:r>
              <a:rPr lang="cs-CZ" sz="6000" dirty="0" err="1">
                <a:latin typeface="Garamond" panose="02020404030301010803" pitchFamily="18" charset="0"/>
              </a:rPr>
              <a:t>wasn‘t</a:t>
            </a:r>
            <a:r>
              <a:rPr lang="cs-CZ" sz="6000" dirty="0">
                <a:latin typeface="Garamond" panose="02020404030301010803" pitchFamily="18" charset="0"/>
              </a:rPr>
              <a:t> my </a:t>
            </a:r>
            <a:r>
              <a:rPr lang="cs-CZ" sz="6000" dirty="0" err="1">
                <a:latin typeface="Garamond" panose="02020404030301010803" pitchFamily="18" charset="0"/>
              </a:rPr>
              <a:t>fault</a:t>
            </a:r>
            <a:r>
              <a:rPr lang="cs-CZ" sz="6000" dirty="0">
                <a:latin typeface="Garamond" panose="02020404030301010803" pitchFamily="18" charset="0"/>
              </a:rPr>
              <a:t> I </a:t>
            </a:r>
            <a:r>
              <a:rPr lang="cs-CZ" sz="6000" dirty="0" err="1">
                <a:latin typeface="Garamond" panose="02020404030301010803" pitchFamily="18" charset="0"/>
              </a:rPr>
              <a:t>could</a:t>
            </a:r>
            <a:r>
              <a:rPr lang="cs-CZ" sz="6000" dirty="0">
                <a:latin typeface="Garamond" panose="02020404030301010803" pitchFamily="18" charset="0"/>
              </a:rPr>
              <a:t> not </a:t>
            </a:r>
            <a:r>
              <a:rPr lang="cs-CZ" sz="6000" dirty="0" err="1">
                <a:latin typeface="Garamond" panose="02020404030301010803" pitchFamily="18" charset="0"/>
              </a:rPr>
              <a:t>figure</a:t>
            </a:r>
            <a:r>
              <a:rPr lang="cs-CZ" sz="6000" dirty="0">
                <a:latin typeface="Garamond" panose="02020404030301010803" pitchFamily="18" charset="0"/>
              </a:rPr>
              <a:t> </a:t>
            </a:r>
            <a:r>
              <a:rPr lang="cs-CZ" sz="6000" dirty="0" err="1">
                <a:latin typeface="Garamond" panose="02020404030301010803" pitchFamily="18" charset="0"/>
              </a:rPr>
              <a:t>it</a:t>
            </a:r>
            <a:r>
              <a:rPr lang="cs-CZ" sz="6000" dirty="0">
                <a:latin typeface="Garamond" panose="02020404030301010803" pitchFamily="18" charset="0"/>
              </a:rPr>
              <a:t> out.“</a:t>
            </a:r>
            <a:r>
              <a:rPr lang="cs-CZ" sz="5600" dirty="0">
                <a:solidFill>
                  <a:schemeClr val="tx1"/>
                </a:solidFill>
                <a:latin typeface="Garamond" panose="02020404030301010803" pitchFamily="18" charset="0"/>
              </a:rPr>
              <a:t>)</a:t>
            </a:r>
          </a:p>
          <a:p>
            <a:pPr marL="0" indent="0">
              <a:buNone/>
            </a:pPr>
            <a:r>
              <a:rPr lang="cs-CZ" sz="5600" dirty="0">
                <a:solidFill>
                  <a:schemeClr val="tx1"/>
                </a:solidFill>
                <a:latin typeface="Garamond" panose="02020404030301010803" pitchFamily="18" charset="0"/>
              </a:rPr>
              <a:t>Ve své studii čte kanonické americké autory a dívá se na to, jak zpracovávání </a:t>
            </a:r>
            <a:r>
              <a:rPr lang="cs-CZ" sz="5600" dirty="0" err="1">
                <a:solidFill>
                  <a:schemeClr val="tx1"/>
                </a:solidFill>
                <a:latin typeface="Garamond" panose="02020404030301010803" pitchFamily="18" charset="0"/>
              </a:rPr>
              <a:t>blackness</a:t>
            </a:r>
            <a:r>
              <a:rPr lang="cs-CZ" sz="5600" dirty="0">
                <a:solidFill>
                  <a:schemeClr val="tx1"/>
                </a:solidFill>
                <a:latin typeface="Garamond" panose="02020404030301010803" pitchFamily="18" charset="0"/>
              </a:rPr>
              <a:t> (černošství?) a na vznik amerického literárního kánonu v opozici k tomuto konceptu</a:t>
            </a:r>
          </a:p>
        </p:txBody>
      </p:sp>
      <p:sp>
        <p:nvSpPr>
          <p:cNvPr id="5" name="TextovéPole 4">
            <a:extLst>
              <a:ext uri="{FF2B5EF4-FFF2-40B4-BE49-F238E27FC236}">
                <a16:creationId xmlns:a16="http://schemas.microsoft.com/office/drawing/2014/main" id="{FBE11B84-E185-6300-A1F0-1E4B190322FC}"/>
              </a:ext>
            </a:extLst>
          </p:cNvPr>
          <p:cNvSpPr txBox="1"/>
          <p:nvPr/>
        </p:nvSpPr>
        <p:spPr>
          <a:xfrm>
            <a:off x="600843" y="473947"/>
            <a:ext cx="3980301" cy="5447645"/>
          </a:xfrm>
          <a:prstGeom prst="rect">
            <a:avLst/>
          </a:prstGeom>
          <a:noFill/>
        </p:spPr>
        <p:txBody>
          <a:bodyPr wrap="square" rtlCol="0">
            <a:spAutoFit/>
          </a:bodyPr>
          <a:lstStyle/>
          <a:p>
            <a:r>
              <a:rPr lang="en-US" sz="1000" kern="100" dirty="0">
                <a:solidFill>
                  <a:srgbClr val="000000"/>
                </a:solidFill>
                <a:effectLst/>
                <a:highlight>
                  <a:srgbClr val="FF00FF"/>
                </a:highlight>
                <a:latin typeface="Times" pitchFamily="2" charset="0"/>
                <a:ea typeface="Calibri" panose="020F0502020204030204" pitchFamily="34" charset="0"/>
                <a:cs typeface="Times New Roman" panose="02020603050405020304" pitchFamily="18" charset="0"/>
              </a:rPr>
              <a:t>Purple:</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this is about an African American person</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highlight>
                  <a:srgbClr val="00FFFF"/>
                </a:highlight>
                <a:latin typeface="Times" pitchFamily="2" charset="0"/>
                <a:ea typeface="Calibri" panose="020F0502020204030204" pitchFamily="34" charset="0"/>
                <a:cs typeface="Times New Roman" panose="02020603050405020304" pitchFamily="18" charset="0"/>
              </a:rPr>
              <a:t>Blue:</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this is about a white American person</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Green:</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both opinions were expressed</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My mother danced all night</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and </a:t>
            </a:r>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Roberta's</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was sick. That's why we were taken to St. Bonny's. People want to put their arms around you when you tell them you were in a shelter, but it really wasn't bad. No big long room with one hundred beds like Bellevue. There were four to a room, and when Roberta and me came, there was a shortage of state kids, so we were the only ones assigned to 406 and could go from bed to bed if we wanted to. And we wanted to, too. We changed beds every night and for the whole four months we were there we never picked one out as our own permanent bed.</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It didn't start out that way. The minute I walked in and the Big Bozo introduced us, I got sick to my stomach. It was one thing to be taken out of your own bed early in the morning-it was something else to be </a:t>
            </a:r>
            <a:r>
              <a:rPr lang="en-US" sz="1000" kern="100" dirty="0">
                <a:solidFill>
                  <a:srgbClr val="000000"/>
                </a:solidFill>
                <a:effectLst/>
                <a:highlight>
                  <a:srgbClr val="00FFFF"/>
                </a:highlight>
                <a:latin typeface="Times" pitchFamily="2" charset="0"/>
                <a:ea typeface="Calibri" panose="020F0502020204030204" pitchFamily="34" charset="0"/>
                <a:cs typeface="Times New Roman" panose="02020603050405020304" pitchFamily="18" charset="0"/>
              </a:rPr>
              <a:t>stuck in a</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r>
              <a:rPr lang="en-US" sz="1000" kern="100" dirty="0">
                <a:solidFill>
                  <a:srgbClr val="000000"/>
                </a:solidFill>
                <a:effectLst/>
                <a:highlight>
                  <a:srgbClr val="00FFFF"/>
                </a:highlight>
                <a:latin typeface="Times" pitchFamily="2" charset="0"/>
                <a:ea typeface="Calibri" panose="020F0502020204030204" pitchFamily="34" charset="0"/>
                <a:cs typeface="Times New Roman" panose="02020603050405020304" pitchFamily="18" charset="0"/>
              </a:rPr>
              <a:t>strange place with a girl from a whole other race</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The food was good, though. At least I thought so. Roberta hated it and left whole pieces of things on her plate: Spam, Salisbury steak-even </a:t>
            </a:r>
            <a:r>
              <a:rPr lang="en-US" sz="1000" kern="100" dirty="0" err="1">
                <a:solidFill>
                  <a:srgbClr val="000000"/>
                </a:solidFill>
                <a:effectLst/>
                <a:latin typeface="Times" pitchFamily="2" charset="0"/>
                <a:ea typeface="Calibri" panose="020F0502020204030204" pitchFamily="34" charset="0"/>
                <a:cs typeface="Times New Roman" panose="02020603050405020304" pitchFamily="18" charset="0"/>
              </a:rPr>
              <a:t>jello</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with fruit cocktail in it, and she didn't care if I ate what she wouldn't. </a:t>
            </a:r>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Mary's idea of supper was popcorn and a can of Yoo-Hoo</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Hot mashed potatoes and two weenies was like Thanksgiving for me.</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I felt a tap on my shoulder, turned, and saw Roberta smiling. I smiled back, but not too much lest somebody think this visit was the biggest thing that ever happened in my life. Then Roberta said, "Mother, I want you to meet my roommate, </a:t>
            </a:r>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Twyla</a:t>
            </a:r>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And that's Twyla's mother."</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kern="100" dirty="0">
                <a:solidFill>
                  <a:srgbClr val="000000"/>
                </a:solidFill>
                <a:effectLst/>
                <a:latin typeface="Times" pitchFamily="2" charset="0"/>
                <a:ea typeface="Calibri" panose="020F0502020204030204" pitchFamily="34" charset="0"/>
                <a:cs typeface="Times New Roman" panose="02020603050405020304" pitchFamily="18" charset="0"/>
              </a:rPr>
              <a:t> I looked up it seemed for miles. </a:t>
            </a:r>
            <a:r>
              <a:rPr lang="en-US" sz="1000" kern="100" dirty="0">
                <a:solidFill>
                  <a:srgbClr val="000000"/>
                </a:solidFill>
                <a:effectLst/>
                <a:highlight>
                  <a:srgbClr val="00FF00"/>
                </a:highlight>
                <a:latin typeface="Times" pitchFamily="2" charset="0"/>
                <a:ea typeface="Calibri" panose="020F0502020204030204" pitchFamily="34" charset="0"/>
                <a:cs typeface="Times New Roman" panose="02020603050405020304" pitchFamily="18" charset="0"/>
              </a:rPr>
              <a:t>She was big. Bigger than any man and on her chest was the biggest cross I'd ever seen. I swear it was six inches long each way. And in the crook of her arm was the biggest Bible ever made.</a:t>
            </a:r>
            <a:endParaRPr lang="cs-CZ" sz="1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19135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B2A5F-FF8A-1714-EC86-ACF59B526FBE}"/>
              </a:ext>
            </a:extLst>
          </p:cNvPr>
          <p:cNvSpPr>
            <a:spLocks noGrp="1"/>
          </p:cNvSpPr>
          <p:nvPr>
            <p:ph type="title"/>
          </p:nvPr>
        </p:nvSpPr>
        <p:spPr/>
        <p:txBody>
          <a:bodyPr/>
          <a:lstStyle/>
          <a:p>
            <a:r>
              <a:rPr lang="cs-CZ" dirty="0" err="1">
                <a:latin typeface="Garamond" panose="02020404030301010803" pitchFamily="18" charset="0"/>
              </a:rPr>
              <a:t>Critical</a:t>
            </a:r>
            <a:r>
              <a:rPr lang="cs-CZ" dirty="0">
                <a:latin typeface="Garamond" panose="02020404030301010803" pitchFamily="18" charset="0"/>
              </a:rPr>
              <a:t> </a:t>
            </a:r>
            <a:r>
              <a:rPr lang="cs-CZ" dirty="0" err="1">
                <a:latin typeface="Garamond" panose="02020404030301010803" pitchFamily="18" charset="0"/>
              </a:rPr>
              <a:t>Race</a:t>
            </a:r>
            <a:r>
              <a:rPr lang="cs-CZ" dirty="0">
                <a:latin typeface="Garamond" panose="02020404030301010803" pitchFamily="18" charset="0"/>
              </a:rPr>
              <a:t> </a:t>
            </a:r>
            <a:r>
              <a:rPr lang="cs-CZ" dirty="0" err="1">
                <a:latin typeface="Garamond" panose="02020404030301010803" pitchFamily="18" charset="0"/>
              </a:rPr>
              <a:t>Theory</a:t>
            </a:r>
            <a:endParaRPr lang="cs-CZ" dirty="0">
              <a:latin typeface="Garamond" panose="02020404030301010803" pitchFamily="18" charset="0"/>
            </a:endParaRPr>
          </a:p>
        </p:txBody>
      </p:sp>
      <p:sp>
        <p:nvSpPr>
          <p:cNvPr id="3" name="Zástupný obsah 2">
            <a:extLst>
              <a:ext uri="{FF2B5EF4-FFF2-40B4-BE49-F238E27FC236}">
                <a16:creationId xmlns:a16="http://schemas.microsoft.com/office/drawing/2014/main" id="{30B9ECB7-2E3F-915F-74D2-55CA0773BD4B}"/>
              </a:ext>
            </a:extLst>
          </p:cNvPr>
          <p:cNvSpPr>
            <a:spLocks noGrp="1"/>
          </p:cNvSpPr>
          <p:nvPr>
            <p:ph idx="1"/>
          </p:nvPr>
        </p:nvSpPr>
        <p:spPr/>
        <p:txBody>
          <a:bodyPr>
            <a:normAutofit fontScale="40000" lnSpcReduction="20000"/>
          </a:bodyPr>
          <a:lstStyle/>
          <a:p>
            <a:pPr marL="571500" indent="-571500">
              <a:buFont typeface="Wingdings" pitchFamily="2" charset="2"/>
              <a:buChar char="v"/>
            </a:pPr>
            <a:r>
              <a:rPr lang="cs-CZ" sz="4400" dirty="0">
                <a:latin typeface="Garamond" panose="02020404030301010803" pitchFamily="18" charset="0"/>
              </a:rPr>
              <a:t>sociální koncepce a konstrukce rasy a etnicity</a:t>
            </a:r>
          </a:p>
          <a:p>
            <a:pPr marL="571500" indent="-571500">
              <a:buFont typeface="Wingdings" pitchFamily="2" charset="2"/>
              <a:buChar char="v"/>
            </a:pPr>
            <a:r>
              <a:rPr lang="cs-CZ" sz="4400" dirty="0">
                <a:latin typeface="Garamond" panose="02020404030301010803" pitchFamily="18" charset="0"/>
              </a:rPr>
              <a:t>soustředí se na systémy (např. právo) spíše než individuální předsudky, rasismus jako systémový fenomén</a:t>
            </a:r>
          </a:p>
          <a:p>
            <a:pPr marL="571500" indent="-571500">
              <a:buFont typeface="Wingdings" pitchFamily="2" charset="2"/>
              <a:buChar char="v"/>
            </a:pPr>
            <a:r>
              <a:rPr lang="cs-CZ" sz="4400" dirty="0" err="1">
                <a:latin typeface="Garamond" panose="02020404030301010803" pitchFamily="18" charset="0"/>
              </a:rPr>
              <a:t>intersekcionální</a:t>
            </a:r>
            <a:endParaRPr lang="cs-CZ" sz="4400" dirty="0">
              <a:latin typeface="Garamond" panose="02020404030301010803" pitchFamily="18" charset="0"/>
            </a:endParaRPr>
          </a:p>
          <a:p>
            <a:pPr marL="571500" indent="-571500">
              <a:buFont typeface="Wingdings" pitchFamily="2" charset="2"/>
              <a:buChar char="v"/>
            </a:pPr>
            <a:r>
              <a:rPr lang="cs-CZ" sz="4400" dirty="0">
                <a:latin typeface="Garamond" panose="02020404030301010803" pitchFamily="18" charset="0"/>
              </a:rPr>
              <a:t>vidí rasu jako sociální konstrukt a dívá se na dějiny tohoto konstruování i právní a sociální implikace tohoto konstruktu</a:t>
            </a:r>
          </a:p>
          <a:p>
            <a:pPr marL="571500" indent="-571500">
              <a:buFont typeface="Wingdings" pitchFamily="2" charset="2"/>
              <a:buChar char="v"/>
            </a:pPr>
            <a:r>
              <a:rPr lang="cs-CZ" sz="4400" dirty="0">
                <a:latin typeface="Garamond" panose="02020404030301010803" pitchFamily="18" charset="0"/>
              </a:rPr>
              <a:t>vznikla při hledání odpovědi na otázku, proč hnutí za občanská práva neznamenala konec rasové oprese v USA</a:t>
            </a:r>
          </a:p>
          <a:p>
            <a:pPr marL="571500" indent="-571500">
              <a:buFont typeface="Wingdings" pitchFamily="2" charset="2"/>
              <a:buChar char="v"/>
            </a:pPr>
            <a:r>
              <a:rPr lang="cs-CZ" sz="4400" dirty="0">
                <a:latin typeface="Garamond" panose="02020404030301010803" pitchFamily="18" charset="0"/>
              </a:rPr>
              <a:t>zakládá se mj. na myšlenkách afroamerických intelektuálů a intelektuálek (Douglas, </a:t>
            </a:r>
            <a:r>
              <a:rPr lang="cs-CZ" sz="4400" dirty="0" err="1">
                <a:latin typeface="Garamond" panose="02020404030301010803" pitchFamily="18" charset="0"/>
              </a:rPr>
              <a:t>Du</a:t>
            </a:r>
            <a:r>
              <a:rPr lang="cs-CZ" sz="4400" dirty="0">
                <a:latin typeface="Garamond" panose="02020404030301010803" pitchFamily="18" charset="0"/>
              </a:rPr>
              <a:t> Bois, </a:t>
            </a:r>
            <a:r>
              <a:rPr lang="cs-CZ" sz="4400" dirty="0" err="1">
                <a:latin typeface="Garamond" panose="02020404030301010803" pitchFamily="18" charset="0"/>
              </a:rPr>
              <a:t>Truth</a:t>
            </a:r>
            <a:r>
              <a:rPr lang="cs-CZ" sz="4400" dirty="0">
                <a:latin typeface="Garamond" panose="02020404030301010803" pitchFamily="18" charset="0"/>
              </a:rPr>
              <a:t>, </a:t>
            </a:r>
            <a:r>
              <a:rPr lang="cs-CZ" sz="4400" dirty="0" err="1">
                <a:latin typeface="Garamond" panose="02020404030301010803" pitchFamily="18" charset="0"/>
              </a:rPr>
              <a:t>Crenshaw</a:t>
            </a:r>
            <a:r>
              <a:rPr lang="cs-CZ" sz="4400" dirty="0">
                <a:latin typeface="Garamond" panose="02020404030301010803" pitchFamily="18" charset="0"/>
              </a:rPr>
              <a:t>), feministickém hnutí a dalších hnutích</a:t>
            </a:r>
          </a:p>
          <a:p>
            <a:pPr marL="571500" indent="-571500">
              <a:buFont typeface="Wingdings" pitchFamily="2" charset="2"/>
              <a:buChar char="v"/>
            </a:pPr>
            <a:r>
              <a:rPr lang="cs-CZ" sz="4400" dirty="0">
                <a:latin typeface="Garamond" panose="02020404030301010803" pitchFamily="18" charset="0"/>
              </a:rPr>
              <a:t>současné kontroverze v USA</a:t>
            </a:r>
          </a:p>
          <a:p>
            <a:pPr marL="342900" indent="-342900">
              <a:buFont typeface="Wingdings" pitchFamily="2" charset="2"/>
              <a:buChar char="v"/>
            </a:pPr>
            <a:r>
              <a:rPr lang="en-US" sz="2000" noProof="0" dirty="0">
                <a:solidFill>
                  <a:schemeClr val="bg1"/>
                </a:solidFill>
                <a:latin typeface="Garamond" panose="02020404030301010803" pitchFamily="18" charset="0"/>
              </a:rPr>
              <a:t>and Distant Reading,” </a:t>
            </a:r>
            <a:r>
              <a:rPr lang="en-US" sz="2000" i="1" noProof="0" dirty="0">
                <a:solidFill>
                  <a:schemeClr val="bg1"/>
                </a:solidFill>
                <a:latin typeface="Garamond" panose="02020404030301010803" pitchFamily="18" charset="0"/>
              </a:rPr>
              <a:t>PMLA </a:t>
            </a:r>
            <a:r>
              <a:rPr lang="en-US" sz="2000" noProof="0" dirty="0">
                <a:solidFill>
                  <a:schemeClr val="bg1"/>
                </a:solidFill>
                <a:latin typeface="Garamond" panose="02020404030301010803" pitchFamily="18" charset="0"/>
              </a:rPr>
              <a:t>135, no. 1 (January 2020): 59–73.</a:t>
            </a:r>
            <a:endParaRPr lang="cs-CZ" dirty="0"/>
          </a:p>
          <a:p>
            <a:endParaRPr lang="cs-CZ" dirty="0"/>
          </a:p>
        </p:txBody>
      </p:sp>
    </p:spTree>
    <p:extLst>
      <p:ext uri="{BB962C8B-B14F-4D97-AF65-F5344CB8AC3E}">
        <p14:creationId xmlns:p14="http://schemas.microsoft.com/office/powerpoint/2010/main" val="4624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Rectangle 3096">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9EBD679-9E3F-D488-A5B6-B3246E9D84EE}"/>
              </a:ext>
            </a:extLst>
          </p:cNvPr>
          <p:cNvSpPr>
            <a:spLocks noGrp="1"/>
          </p:cNvSpPr>
          <p:nvPr>
            <p:ph type="title"/>
          </p:nvPr>
        </p:nvSpPr>
        <p:spPr>
          <a:xfrm>
            <a:off x="1193360" y="722376"/>
            <a:ext cx="6220784" cy="1288825"/>
          </a:xfrm>
        </p:spPr>
        <p:txBody>
          <a:bodyPr anchor="b">
            <a:normAutofit/>
          </a:bodyPr>
          <a:lstStyle/>
          <a:p>
            <a:pPr algn="ctr"/>
            <a:r>
              <a:rPr lang="cs-CZ" dirty="0" err="1">
                <a:latin typeface="Garamond" panose="02020404030301010803" pitchFamily="18" charset="0"/>
              </a:rPr>
              <a:t>Recitatif</a:t>
            </a:r>
            <a:endParaRPr lang="cs-CZ" dirty="0">
              <a:latin typeface="Garamond" panose="02020404030301010803" pitchFamily="18" charset="0"/>
            </a:endParaRPr>
          </a:p>
        </p:txBody>
      </p:sp>
      <p:sp>
        <p:nvSpPr>
          <p:cNvPr id="4" name="Zástupný obsah 1">
            <a:extLst>
              <a:ext uri="{FF2B5EF4-FFF2-40B4-BE49-F238E27FC236}">
                <a16:creationId xmlns:a16="http://schemas.microsoft.com/office/drawing/2014/main" id="{7F8B55BC-5FA0-3B46-D31D-B6F56A5255D5}"/>
              </a:ext>
            </a:extLst>
          </p:cNvPr>
          <p:cNvSpPr txBox="1">
            <a:spLocks noGrp="1"/>
          </p:cNvSpPr>
          <p:nvPr>
            <p:ph idx="1"/>
          </p:nvPr>
        </p:nvSpPr>
        <p:spPr>
          <a:xfrm>
            <a:off x="1193360" y="2478581"/>
            <a:ext cx="6220784" cy="3028597"/>
          </a:xfrm>
          <a:prstGeom prst="rect">
            <a:avLst/>
          </a:prstGeom>
        </p:spPr>
        <p:txBody>
          <a:bodyPr vert="horz" lIns="0" tIns="0" rIns="0" bIns="0" rtlCol="0" anchor="ctr">
            <a:normAutofit/>
          </a:bodyPr>
          <a:lstStyle>
            <a:lvl1pPr marL="457200" indent="-457200" algn="l" defTabSz="914428" rtl="0" eaLnBrk="1" latinLnBrk="0" hangingPunct="1">
              <a:lnSpc>
                <a:spcPct val="100000"/>
              </a:lnSpc>
              <a:spcBef>
                <a:spcPts val="600"/>
              </a:spcBef>
              <a:buFont typeface="Comenia Sans" panose="02000503080000020004" pitchFamily="50" charset="0"/>
              <a:buChar char="→"/>
              <a:defRPr sz="2600" kern="1200">
                <a:solidFill>
                  <a:schemeClr val="bg2"/>
                </a:solidFill>
                <a:latin typeface="+mn-lt"/>
                <a:ea typeface="+mn-ea"/>
                <a:cs typeface="+mn-cs"/>
              </a:defRPr>
            </a:lvl1pPr>
            <a:lvl2pPr marL="914414" indent="-457200" algn="l" defTabSz="914428" rtl="0" eaLnBrk="1" latinLnBrk="0" hangingPunct="1">
              <a:lnSpc>
                <a:spcPct val="100000"/>
              </a:lnSpc>
              <a:spcBef>
                <a:spcPts val="600"/>
              </a:spcBef>
              <a:buFont typeface="Comenia Sans" panose="02000503080000020004" pitchFamily="50" charset="0"/>
              <a:buChar char="→"/>
              <a:defRPr sz="2400" kern="1200">
                <a:solidFill>
                  <a:schemeClr val="bg2"/>
                </a:solidFill>
                <a:latin typeface="+mn-lt"/>
                <a:ea typeface="+mn-ea"/>
                <a:cs typeface="+mn-cs"/>
              </a:defRPr>
            </a:lvl2pPr>
            <a:lvl3pPr marL="1371628" indent="-457200" algn="l" defTabSz="914428" rtl="0" eaLnBrk="1" latinLnBrk="0" hangingPunct="1">
              <a:lnSpc>
                <a:spcPct val="100000"/>
              </a:lnSpc>
              <a:spcBef>
                <a:spcPts val="600"/>
              </a:spcBef>
              <a:buFont typeface="Comenia Sans" panose="02000503080000020004" pitchFamily="50" charset="0"/>
              <a:buChar char="→"/>
              <a:defRPr sz="2400" kern="1200">
                <a:solidFill>
                  <a:schemeClr val="bg2"/>
                </a:solidFill>
                <a:latin typeface="+mn-lt"/>
                <a:ea typeface="+mn-ea"/>
                <a:cs typeface="+mn-cs"/>
              </a:defRPr>
            </a:lvl3pPr>
            <a:lvl4pPr marL="1828842" indent="-457200" algn="l" defTabSz="914428" rtl="0" eaLnBrk="1" latinLnBrk="0" hangingPunct="1">
              <a:lnSpc>
                <a:spcPct val="100000"/>
              </a:lnSpc>
              <a:spcBef>
                <a:spcPts val="600"/>
              </a:spcBef>
              <a:buFont typeface="Comenia Sans" panose="02000503080000020004" pitchFamily="50" charset="0"/>
              <a:buChar char="→"/>
              <a:defRPr sz="2400" kern="1200">
                <a:solidFill>
                  <a:schemeClr val="bg2"/>
                </a:solidFill>
                <a:latin typeface="+mn-lt"/>
                <a:ea typeface="+mn-ea"/>
                <a:cs typeface="+mn-cs"/>
              </a:defRPr>
            </a:lvl4pPr>
            <a:lvl5pPr marL="2286057" indent="-457200" algn="l" defTabSz="914428" rtl="0" eaLnBrk="1" latinLnBrk="0" hangingPunct="1">
              <a:lnSpc>
                <a:spcPct val="100000"/>
              </a:lnSpc>
              <a:spcBef>
                <a:spcPts val="600"/>
              </a:spcBef>
              <a:buFont typeface="Comenia Sans" panose="02000503080000020004" pitchFamily="50" charset="0"/>
              <a:buChar char="→"/>
              <a:defRPr sz="2400" kern="1200">
                <a:solidFill>
                  <a:schemeClr val="bg2"/>
                </a:solidFill>
                <a:latin typeface="+mn-lt"/>
                <a:ea typeface="+mn-ea"/>
                <a:cs typeface="+mn-cs"/>
              </a:defRPr>
            </a:lvl5pPr>
            <a:lvl6pPr marL="2514679"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3"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07"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22" indent="-228608" algn="l" defTabSz="91442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2000" dirty="0">
                <a:solidFill>
                  <a:schemeClr val="tx1"/>
                </a:solidFill>
                <a:latin typeface="Garamond" panose="02020404030301010803" pitchFamily="18" charset="0"/>
              </a:rPr>
              <a:t>1</a:t>
            </a:r>
            <a:r>
              <a:rPr lang="cs-CZ" sz="2000" dirty="0">
                <a:solidFill>
                  <a:schemeClr val="tx1"/>
                </a:solidFill>
                <a:latin typeface="Garamond" panose="02020404030301010803" pitchFamily="18" charset="0"/>
              </a:rPr>
              <a:t>. Sirotčinec</a:t>
            </a:r>
          </a:p>
          <a:p>
            <a:pPr marL="0" indent="0">
              <a:lnSpc>
                <a:spcPct val="90000"/>
              </a:lnSpc>
              <a:buNone/>
            </a:pPr>
            <a:r>
              <a:rPr lang="cs-CZ" sz="2000" dirty="0">
                <a:solidFill>
                  <a:schemeClr val="tx1"/>
                </a:solidFill>
                <a:latin typeface="Garamond" panose="02020404030301010803" pitchFamily="18" charset="0"/>
              </a:rPr>
              <a:t>2. Restaurace – Howard </a:t>
            </a:r>
            <a:r>
              <a:rPr lang="cs-CZ" sz="2000" dirty="0" err="1">
                <a:solidFill>
                  <a:schemeClr val="tx1"/>
                </a:solidFill>
                <a:latin typeface="Garamond" panose="02020404030301010803" pitchFamily="18" charset="0"/>
              </a:rPr>
              <a:t>Johnson’s</a:t>
            </a:r>
            <a:r>
              <a:rPr lang="cs-CZ" sz="2000" dirty="0">
                <a:solidFill>
                  <a:schemeClr val="tx1"/>
                </a:solidFill>
                <a:latin typeface="Garamond" panose="02020404030301010803" pitchFamily="18" charset="0"/>
              </a:rPr>
              <a:t> – skandál, segregace (</a:t>
            </a:r>
            <a:r>
              <a:rPr lang="cs-CZ" sz="2000" dirty="0" err="1">
                <a:solidFill>
                  <a:schemeClr val="tx1"/>
                </a:solidFill>
                <a:latin typeface="Garamond" panose="02020404030301010803" pitchFamily="18" charset="0"/>
              </a:rPr>
              <a:t>Komla</a:t>
            </a:r>
            <a:r>
              <a:rPr lang="cs-CZ" sz="2000" dirty="0">
                <a:solidFill>
                  <a:schemeClr val="tx1"/>
                </a:solidFill>
                <a:latin typeface="Garamond" panose="02020404030301010803" pitchFamily="18" charset="0"/>
              </a:rPr>
              <a:t> </a:t>
            </a:r>
            <a:r>
              <a:rPr lang="cs-CZ" sz="2000" dirty="0" err="1">
                <a:solidFill>
                  <a:schemeClr val="tx1"/>
                </a:solidFill>
                <a:latin typeface="Garamond" panose="02020404030301010803" pitchFamily="18" charset="0"/>
              </a:rPr>
              <a:t>Agbelt</a:t>
            </a:r>
            <a:r>
              <a:rPr lang="cs-CZ" sz="2000" dirty="0">
                <a:solidFill>
                  <a:schemeClr val="tx1"/>
                </a:solidFill>
                <a:latin typeface="Garamond" panose="02020404030301010803" pitchFamily="18" charset="0"/>
              </a:rPr>
              <a:t> </a:t>
            </a:r>
            <a:r>
              <a:rPr lang="cs-CZ" sz="2000" dirty="0" err="1">
                <a:solidFill>
                  <a:schemeClr val="tx1"/>
                </a:solidFill>
                <a:latin typeface="Garamond" panose="02020404030301010803" pitchFamily="18" charset="0"/>
              </a:rPr>
              <a:t>Gbedemah</a:t>
            </a:r>
            <a:r>
              <a:rPr lang="cs-CZ" sz="2000" dirty="0">
                <a:solidFill>
                  <a:schemeClr val="tx1"/>
                </a:solidFill>
                <a:latin typeface="Garamond" panose="02020404030301010803" pitchFamily="18" charset="0"/>
              </a:rPr>
              <a:t>) v roce 1957, protesty až do začátku šedesátých let, později LGBTQ+ práva</a:t>
            </a:r>
          </a:p>
          <a:p>
            <a:pPr marL="0" indent="0">
              <a:lnSpc>
                <a:spcPct val="90000"/>
              </a:lnSpc>
              <a:buNone/>
            </a:pPr>
            <a:r>
              <a:rPr lang="cs-CZ" sz="2000" dirty="0">
                <a:solidFill>
                  <a:schemeClr val="tx1"/>
                </a:solidFill>
                <a:latin typeface="Garamond" panose="02020404030301010803" pitchFamily="18" charset="0"/>
              </a:rPr>
              <a:t>3. Supermarket – </a:t>
            </a:r>
            <a:r>
              <a:rPr lang="cs-CZ" sz="2000" dirty="0" err="1">
                <a:solidFill>
                  <a:schemeClr val="tx1"/>
                </a:solidFill>
                <a:latin typeface="Garamond" panose="02020404030301010803" pitchFamily="18" charset="0"/>
              </a:rPr>
              <a:t>Newburg</a:t>
            </a:r>
            <a:r>
              <a:rPr lang="cs-CZ" sz="2000" dirty="0">
                <a:solidFill>
                  <a:schemeClr val="tx1"/>
                </a:solidFill>
                <a:latin typeface="Garamond" panose="02020404030301010803" pitchFamily="18" charset="0"/>
              </a:rPr>
              <a:t>, New York, historie rasových nepokojů</a:t>
            </a:r>
          </a:p>
          <a:p>
            <a:pPr marL="0" indent="0">
              <a:lnSpc>
                <a:spcPct val="90000"/>
              </a:lnSpc>
              <a:buNone/>
            </a:pPr>
            <a:r>
              <a:rPr lang="cs-CZ" sz="2000" dirty="0">
                <a:solidFill>
                  <a:schemeClr val="tx1"/>
                </a:solidFill>
                <a:latin typeface="Garamond" panose="02020404030301010803" pitchFamily="18" charset="0"/>
              </a:rPr>
              <a:t>4. Protest – souvislosti s Brown vs </a:t>
            </a:r>
            <a:r>
              <a:rPr lang="cs-CZ" sz="2000" dirty="0" err="1">
                <a:solidFill>
                  <a:schemeClr val="tx1"/>
                </a:solidFill>
                <a:latin typeface="Garamond" panose="02020404030301010803" pitchFamily="18" charset="0"/>
              </a:rPr>
              <a:t>Board</a:t>
            </a:r>
            <a:r>
              <a:rPr lang="cs-CZ" sz="2000" dirty="0">
                <a:solidFill>
                  <a:schemeClr val="tx1"/>
                </a:solidFill>
                <a:latin typeface="Garamond" panose="02020404030301010803" pitchFamily="18" charset="0"/>
              </a:rPr>
              <a:t> </a:t>
            </a:r>
            <a:r>
              <a:rPr lang="cs-CZ" sz="2000" dirty="0" err="1">
                <a:solidFill>
                  <a:schemeClr val="tx1"/>
                </a:solidFill>
                <a:latin typeface="Garamond" panose="02020404030301010803" pitchFamily="18" charset="0"/>
              </a:rPr>
              <a:t>of</a:t>
            </a:r>
            <a:r>
              <a:rPr lang="cs-CZ" sz="2000" dirty="0">
                <a:solidFill>
                  <a:schemeClr val="tx1"/>
                </a:solidFill>
                <a:latin typeface="Garamond" panose="02020404030301010803" pitchFamily="18" charset="0"/>
              </a:rPr>
              <a:t> </a:t>
            </a:r>
            <a:r>
              <a:rPr lang="cs-CZ" sz="2000" dirty="0" err="1">
                <a:solidFill>
                  <a:schemeClr val="tx1"/>
                </a:solidFill>
                <a:latin typeface="Garamond" panose="02020404030301010803" pitchFamily="18" charset="0"/>
              </a:rPr>
              <a:t>Education</a:t>
            </a:r>
            <a:r>
              <a:rPr lang="cs-CZ" sz="2000" dirty="0">
                <a:solidFill>
                  <a:schemeClr val="tx1"/>
                </a:solidFill>
                <a:latin typeface="Garamond" panose="02020404030301010803" pitchFamily="18" charset="0"/>
              </a:rPr>
              <a:t> (1954), TV seriály</a:t>
            </a:r>
          </a:p>
          <a:p>
            <a:pPr marL="0" indent="0">
              <a:lnSpc>
                <a:spcPct val="90000"/>
              </a:lnSpc>
              <a:buNone/>
            </a:pPr>
            <a:r>
              <a:rPr lang="cs-CZ" sz="2000" dirty="0">
                <a:solidFill>
                  <a:schemeClr val="tx1"/>
                </a:solidFill>
                <a:latin typeface="Garamond" panose="02020404030301010803" pitchFamily="18" charset="0"/>
              </a:rPr>
              <a:t>5. Kavárna </a:t>
            </a:r>
          </a:p>
          <a:p>
            <a:pPr marL="0" indent="0" algn="ctr">
              <a:lnSpc>
                <a:spcPct val="90000"/>
              </a:lnSpc>
              <a:buNone/>
            </a:pPr>
            <a:endParaRPr lang="en-US" sz="2000" dirty="0">
              <a:latin typeface="Garamond" panose="02020404030301010803" pitchFamily="18" charset="0"/>
            </a:endParaRPr>
          </a:p>
          <a:p>
            <a:pPr marL="0" indent="0" algn="ctr">
              <a:lnSpc>
                <a:spcPct val="90000"/>
              </a:lnSpc>
              <a:buNone/>
            </a:pPr>
            <a:endParaRPr lang="en-US" sz="2000" dirty="0">
              <a:latin typeface="Garamond" panose="02020404030301010803" pitchFamily="18" charset="0"/>
            </a:endParaRPr>
          </a:p>
          <a:p>
            <a:pPr marL="0" indent="0" algn="ctr">
              <a:lnSpc>
                <a:spcPct val="90000"/>
              </a:lnSpc>
              <a:buNone/>
            </a:pPr>
            <a:endParaRPr lang="en-US" sz="2000" dirty="0">
              <a:latin typeface="Garamond" panose="02020404030301010803" pitchFamily="18" charset="0"/>
            </a:endParaRPr>
          </a:p>
        </p:txBody>
      </p:sp>
      <p:pic>
        <p:nvPicPr>
          <p:cNvPr id="5" name="Picture 2" descr="The Brady Bunch | Cast, Characters, &amp; Facts | Britannica">
            <a:extLst>
              <a:ext uri="{FF2B5EF4-FFF2-40B4-BE49-F238E27FC236}">
                <a16:creationId xmlns:a16="http://schemas.microsoft.com/office/drawing/2014/main" id="{0B828466-5138-57FE-461C-F69AF200C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75" r="2" b="26505"/>
          <a:stretch/>
        </p:blipFill>
        <p:spPr bwMode="auto">
          <a:xfrm>
            <a:off x="8264386" y="1094543"/>
            <a:ext cx="2898913" cy="21735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Last Howard Johnson's Standing | Architect Magazine">
            <a:extLst>
              <a:ext uri="{FF2B5EF4-FFF2-40B4-BE49-F238E27FC236}">
                <a16:creationId xmlns:a16="http://schemas.microsoft.com/office/drawing/2014/main" id="{28803746-C18C-4AD1-4D04-8A0371FE92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977" b="2"/>
          <a:stretch/>
        </p:blipFill>
        <p:spPr bwMode="auto">
          <a:xfrm>
            <a:off x="8264386" y="3589866"/>
            <a:ext cx="2898913" cy="2173574"/>
          </a:xfrm>
          <a:prstGeom prst="rect">
            <a:avLst/>
          </a:prstGeom>
          <a:noFill/>
          <a:extLst>
            <a:ext uri="{909E8E84-426E-40DD-AFC4-6F175D3DCCD1}">
              <a14:hiddenFill xmlns:a14="http://schemas.microsoft.com/office/drawing/2010/main">
                <a:solidFill>
                  <a:srgbClr val="FFFFFF"/>
                </a:solidFill>
              </a14:hiddenFill>
            </a:ext>
          </a:extLst>
        </p:spPr>
      </p:pic>
      <p:grpSp>
        <p:nvGrpSpPr>
          <p:cNvPr id="3099" name="Group 3098">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70010" y="5850225"/>
            <a:ext cx="867485" cy="115439"/>
            <a:chOff x="8910933" y="1861308"/>
            <a:chExt cx="867485" cy="115439"/>
          </a:xfrm>
        </p:grpSpPr>
        <p:sp>
          <p:nvSpPr>
            <p:cNvPr id="3100" name="Rectangle 3099">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101" name="Straight Connector 3100">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029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9A636D-9CEC-4A76-A113-104B10543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3EEF0-2806-4C52-A779-F5B786040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B0579A9-3ECE-CA5A-3739-AF599B059CC3}"/>
              </a:ext>
            </a:extLst>
          </p:cNvPr>
          <p:cNvSpPr>
            <a:spLocks noGrp="1"/>
          </p:cNvSpPr>
          <p:nvPr>
            <p:ph type="title"/>
          </p:nvPr>
        </p:nvSpPr>
        <p:spPr>
          <a:xfrm>
            <a:off x="1906656" y="1359628"/>
            <a:ext cx="8378688" cy="1160052"/>
          </a:xfrm>
        </p:spPr>
        <p:txBody>
          <a:bodyPr anchor="b">
            <a:normAutofit/>
          </a:bodyPr>
          <a:lstStyle/>
          <a:p>
            <a:pPr algn="ctr"/>
            <a:r>
              <a:rPr lang="cs-CZ" dirty="0">
                <a:latin typeface="Garamond" panose="02020404030301010803" pitchFamily="18" charset="0"/>
              </a:rPr>
              <a:t>SKUPINOVÁ PRÁCE</a:t>
            </a:r>
          </a:p>
        </p:txBody>
      </p:sp>
      <p:sp>
        <p:nvSpPr>
          <p:cNvPr id="3" name="Zástupný obsah 2">
            <a:extLst>
              <a:ext uri="{FF2B5EF4-FFF2-40B4-BE49-F238E27FC236}">
                <a16:creationId xmlns:a16="http://schemas.microsoft.com/office/drawing/2014/main" id="{00DA3421-00FE-94F9-666E-E4BA47634551}"/>
              </a:ext>
            </a:extLst>
          </p:cNvPr>
          <p:cNvSpPr>
            <a:spLocks noGrp="1"/>
          </p:cNvSpPr>
          <p:nvPr>
            <p:ph idx="1"/>
          </p:nvPr>
        </p:nvSpPr>
        <p:spPr>
          <a:xfrm>
            <a:off x="2985078" y="2641600"/>
            <a:ext cx="6221845" cy="3492499"/>
          </a:xfrm>
        </p:spPr>
        <p:txBody>
          <a:bodyPr anchor="ctr">
            <a:normAutofit/>
          </a:bodyPr>
          <a:lstStyle/>
          <a:p>
            <a:pPr algn="ctr"/>
            <a:endParaRPr lang="cs-CZ" dirty="0">
              <a:latin typeface="Garamond" panose="02020404030301010803" pitchFamily="18" charset="0"/>
            </a:endParaRPr>
          </a:p>
          <a:p>
            <a:pPr algn="ctr"/>
            <a:endParaRPr lang="cs-CZ" dirty="0">
              <a:latin typeface="Garamond" panose="02020404030301010803" pitchFamily="18" charset="0"/>
            </a:endParaRPr>
          </a:p>
          <a:p>
            <a:pPr algn="ctr"/>
            <a:endParaRPr lang="cs-CZ" dirty="0">
              <a:latin typeface="Garamond" panose="02020404030301010803" pitchFamily="18" charset="0"/>
            </a:endParaRPr>
          </a:p>
          <a:p>
            <a:pPr algn="ctr"/>
            <a:endParaRPr lang="cs-CZ" dirty="0">
              <a:latin typeface="Garamond" panose="02020404030301010803" pitchFamily="18" charset="0"/>
            </a:endParaRP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1016086"/>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124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ack and white photo of tree Rings">
            <a:extLst>
              <a:ext uri="{FF2B5EF4-FFF2-40B4-BE49-F238E27FC236}">
                <a16:creationId xmlns:a16="http://schemas.microsoft.com/office/drawing/2014/main" id="{EB08944B-BC58-3D77-C7D8-51F580E05CA3}"/>
              </a:ext>
            </a:extLst>
          </p:cNvPr>
          <p:cNvPicPr>
            <a:picLocks noChangeAspect="1"/>
          </p:cNvPicPr>
          <p:nvPr/>
        </p:nvPicPr>
        <p:blipFill rotWithShape="1">
          <a:blip r:embed="rId3">
            <a:alphaModFix amt="40000"/>
          </a:blip>
          <a:srcRect t="2547" b="13040"/>
          <a:stretch/>
        </p:blipFill>
        <p:spPr>
          <a:xfrm>
            <a:off x="20" y="10"/>
            <a:ext cx="12191979" cy="6869638"/>
          </a:xfrm>
          <a:prstGeom prst="rect">
            <a:avLst/>
          </a:prstGeom>
        </p:spPr>
      </p:pic>
      <p:sp>
        <p:nvSpPr>
          <p:cNvPr id="2" name="Nadpis 1">
            <a:extLst>
              <a:ext uri="{FF2B5EF4-FFF2-40B4-BE49-F238E27FC236}">
                <a16:creationId xmlns:a16="http://schemas.microsoft.com/office/drawing/2014/main" id="{EE328562-A0A6-8188-65F8-419FD5B5FB5F}"/>
              </a:ext>
            </a:extLst>
          </p:cNvPr>
          <p:cNvSpPr>
            <a:spLocks noGrp="1"/>
          </p:cNvSpPr>
          <p:nvPr>
            <p:ph type="title"/>
          </p:nvPr>
        </p:nvSpPr>
        <p:spPr>
          <a:xfrm>
            <a:off x="1736785" y="723900"/>
            <a:ext cx="8718430" cy="1288489"/>
          </a:xfrm>
          <a:effectLst>
            <a:outerShdw blurRad="50800" dist="12700" dir="2700000" algn="tl" rotWithShape="0">
              <a:prstClr val="black">
                <a:alpha val="40000"/>
              </a:prstClr>
            </a:outerShdw>
          </a:effectLst>
        </p:spPr>
        <p:txBody>
          <a:bodyPr vert="horz" lIns="91440" tIns="45720" rIns="91440" bIns="45720" rtlCol="0" anchor="b">
            <a:normAutofit/>
          </a:bodyPr>
          <a:lstStyle/>
          <a:p>
            <a:pPr algn="ctr"/>
            <a:r>
              <a:rPr lang="en-US" dirty="0">
                <a:solidFill>
                  <a:schemeClr val="tx1"/>
                </a:solidFill>
                <a:latin typeface="Garamond" panose="02020404030301010803" pitchFamily="18" charset="0"/>
              </a:rPr>
              <a:t>What the hell happened to Maggie?</a:t>
            </a:r>
          </a:p>
        </p:txBody>
      </p:sp>
      <p:sp>
        <p:nvSpPr>
          <p:cNvPr id="5" name="TextovéPole 4">
            <a:extLst>
              <a:ext uri="{FF2B5EF4-FFF2-40B4-BE49-F238E27FC236}">
                <a16:creationId xmlns:a16="http://schemas.microsoft.com/office/drawing/2014/main" id="{08E68327-4B73-DB0C-14CF-76DD1AC811A1}"/>
              </a:ext>
            </a:extLst>
          </p:cNvPr>
          <p:cNvSpPr txBox="1"/>
          <p:nvPr/>
        </p:nvSpPr>
        <p:spPr>
          <a:xfrm>
            <a:off x="2701962" y="2161903"/>
            <a:ext cx="6788076" cy="3416512"/>
          </a:xfrm>
          <a:prstGeom prst="rect">
            <a:avLst/>
          </a:prstGeom>
          <a:effectLst>
            <a:outerShdw blurRad="50800" dist="12700" dir="2700000" algn="tl" rotWithShape="0">
              <a:prstClr val="black">
                <a:alpha val="40000"/>
              </a:prstClr>
            </a:outerShdw>
          </a:effectLst>
        </p:spPr>
        <p:txBody>
          <a:bodyPr vert="horz" lIns="91440" tIns="45720" rIns="91440" bIns="45720" rtlCol="0">
            <a:normAutofit lnSpcReduction="10000"/>
          </a:bodyPr>
          <a:lstStyle/>
          <a:p>
            <a:pPr algn="ctr">
              <a:lnSpc>
                <a:spcPct val="110000"/>
              </a:lnSpc>
              <a:spcAft>
                <a:spcPts val="600"/>
              </a:spcAft>
            </a:pPr>
            <a:r>
              <a:rPr lang="en-US" dirty="0">
                <a:latin typeface="Garamond" panose="02020404030301010803" pitchFamily="18" charset="0"/>
              </a:rPr>
              <a:t>„It was the day before Maggie fell down“</a:t>
            </a:r>
          </a:p>
          <a:p>
            <a:pPr algn="ctr">
              <a:lnSpc>
                <a:spcPct val="110000"/>
              </a:lnSpc>
              <a:spcAft>
                <a:spcPts val="600"/>
              </a:spcAft>
            </a:pPr>
            <a:r>
              <a:rPr lang="en-US" dirty="0">
                <a:latin typeface="Garamond" panose="02020404030301010803" pitchFamily="18" charset="0"/>
              </a:rPr>
              <a:t>„Maggie didn‘t fall. They knocked her down. Those girls pushed her down and tore her clothes“</a:t>
            </a:r>
          </a:p>
          <a:p>
            <a:pPr algn="ctr">
              <a:lnSpc>
                <a:spcPct val="110000"/>
              </a:lnSpc>
              <a:spcAft>
                <a:spcPts val="600"/>
              </a:spcAft>
            </a:pPr>
            <a:r>
              <a:rPr lang="en-US" dirty="0">
                <a:latin typeface="Garamond" panose="02020404030301010803" pitchFamily="18" charset="0"/>
              </a:rPr>
              <a:t>„I wouldn‘t forget a thing like that. Would I?“</a:t>
            </a:r>
          </a:p>
          <a:p>
            <a:pPr algn="ctr">
              <a:lnSpc>
                <a:spcPct val="110000"/>
              </a:lnSpc>
              <a:spcAft>
                <a:spcPts val="600"/>
              </a:spcAft>
            </a:pPr>
            <a:r>
              <a:rPr lang="en-US" dirty="0">
                <a:latin typeface="Garamond" panose="02020404030301010803" pitchFamily="18" charset="0"/>
              </a:rPr>
              <a:t>„You are the same little state kid who kicked a poor old black lady when she was down on the ground. You kicked a black lady.“</a:t>
            </a:r>
          </a:p>
          <a:p>
            <a:pPr algn="ctr">
              <a:lnSpc>
                <a:spcPct val="110000"/>
              </a:lnSpc>
              <a:spcAft>
                <a:spcPts val="600"/>
              </a:spcAft>
            </a:pPr>
            <a:endParaRPr lang="en-US" dirty="0">
              <a:latin typeface="Garamond" panose="02020404030301010803" pitchFamily="18" charset="0"/>
            </a:endParaRPr>
          </a:p>
          <a:p>
            <a:pPr algn="ctr">
              <a:lnSpc>
                <a:spcPct val="110000"/>
              </a:lnSpc>
              <a:spcAft>
                <a:spcPts val="600"/>
              </a:spcAft>
            </a:pPr>
            <a:r>
              <a:rPr lang="cs-CZ" b="1" dirty="0" err="1">
                <a:latin typeface="Garamond" panose="02020404030301010803" pitchFamily="18" charset="0"/>
              </a:rPr>
              <a:t>Twyla</a:t>
            </a:r>
            <a:r>
              <a:rPr lang="cs-CZ" b="1" dirty="0">
                <a:latin typeface="Garamond" panose="02020404030301010803" pitchFamily="18" charset="0"/>
              </a:rPr>
              <a:t> i Roberta – jasně dané identity, </a:t>
            </a:r>
            <a:r>
              <a:rPr lang="cs-CZ" b="1" dirty="0" err="1">
                <a:latin typeface="Garamond" panose="02020404030301010803" pitchFamily="18" charset="0"/>
              </a:rPr>
              <a:t>Maggie</a:t>
            </a:r>
            <a:r>
              <a:rPr lang="cs-CZ" b="1" dirty="0">
                <a:latin typeface="Garamond" panose="02020404030301010803" pitchFamily="18" charset="0"/>
              </a:rPr>
              <a:t> ambivalentní, postava která doslova nemůže mluvit sama za sebe a čtenářstvo se nikdy nedozví, co se s ní stalo. </a:t>
            </a:r>
          </a:p>
          <a:p>
            <a:pPr algn="ctr">
              <a:lnSpc>
                <a:spcPct val="110000"/>
              </a:lnSpc>
              <a:spcAft>
                <a:spcPts val="600"/>
              </a:spcAft>
            </a:pPr>
            <a:endParaRPr lang="en-US" dirty="0"/>
          </a:p>
        </p:txBody>
      </p:sp>
      <p:grpSp>
        <p:nvGrpSpPr>
          <p:cNvPr id="29" name="Group 28">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30" name="Rectangle 29">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31" name="Straight Connector 30">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52448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879376-6302-8FCB-CB73-A1141B9A125D}"/>
              </a:ext>
            </a:extLst>
          </p:cNvPr>
          <p:cNvSpPr>
            <a:spLocks noGrp="1"/>
          </p:cNvSpPr>
          <p:nvPr>
            <p:ph type="title"/>
          </p:nvPr>
        </p:nvSpPr>
        <p:spPr/>
        <p:txBody>
          <a:bodyPr/>
          <a:lstStyle/>
          <a:p>
            <a:r>
              <a:rPr lang="cs-CZ" dirty="0" err="1"/>
              <a:t>Intersekcionalita</a:t>
            </a:r>
            <a:endParaRPr lang="cs-CZ" dirty="0"/>
          </a:p>
        </p:txBody>
      </p:sp>
      <p:sp>
        <p:nvSpPr>
          <p:cNvPr id="3" name="Zástupný obsah 2">
            <a:extLst>
              <a:ext uri="{FF2B5EF4-FFF2-40B4-BE49-F238E27FC236}">
                <a16:creationId xmlns:a16="http://schemas.microsoft.com/office/drawing/2014/main" id="{70933500-3A7B-3D4B-52F0-FEE5F660B16B}"/>
              </a:ext>
            </a:extLst>
          </p:cNvPr>
          <p:cNvSpPr>
            <a:spLocks noGrp="1"/>
          </p:cNvSpPr>
          <p:nvPr>
            <p:ph idx="1"/>
          </p:nvPr>
        </p:nvSpPr>
        <p:spPr/>
        <p:txBody>
          <a:bodyPr/>
          <a:lstStyle/>
          <a:p>
            <a:r>
              <a:rPr lang="cs-CZ" dirty="0">
                <a:latin typeface="Garamond" panose="02020404030301010803" pitchFamily="18" charset="0"/>
              </a:rPr>
              <a:t>Jak se v textu projevují a jaký vztah mají různé typy znevýhodnění a identit?</a:t>
            </a:r>
          </a:p>
          <a:p>
            <a:endParaRPr lang="cs-CZ" dirty="0"/>
          </a:p>
        </p:txBody>
      </p:sp>
    </p:spTree>
    <p:extLst>
      <p:ext uri="{BB962C8B-B14F-4D97-AF65-F5344CB8AC3E}">
        <p14:creationId xmlns:p14="http://schemas.microsoft.com/office/powerpoint/2010/main" val="302347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2">
            <a:extLst>
              <a:ext uri="{FF2B5EF4-FFF2-40B4-BE49-F238E27FC236}">
                <a16:creationId xmlns:a16="http://schemas.microsoft.com/office/drawing/2014/main" id="{4E142FE3-56E3-FC41-093E-8C11EA855DB4}"/>
              </a:ext>
            </a:extLst>
          </p:cNvPr>
          <p:cNvSpPr>
            <a:spLocks noGrp="1"/>
          </p:cNvSpPr>
          <p:nvPr>
            <p:ph idx="1"/>
          </p:nvPr>
        </p:nvSpPr>
        <p:spPr/>
        <p:txBody>
          <a:bodyPr>
            <a:normAutofit fontScale="85000" lnSpcReduction="20000"/>
          </a:bodyPr>
          <a:lstStyle/>
          <a:p>
            <a:r>
              <a:rPr lang="cs-CZ" sz="2600" b="1" dirty="0">
                <a:solidFill>
                  <a:schemeClr val="tx1"/>
                </a:solidFill>
                <a:latin typeface="Garamond" panose="02020404030301010803" pitchFamily="18" charset="0"/>
              </a:rPr>
              <a:t>Jak je rasa konstruována v textu? </a:t>
            </a:r>
          </a:p>
          <a:p>
            <a:r>
              <a:rPr lang="cs-CZ" sz="2600" dirty="0">
                <a:solidFill>
                  <a:schemeClr val="tx1"/>
                </a:solidFill>
                <a:latin typeface="Garamond" panose="02020404030301010803" pitchFamily="18" charset="0"/>
              </a:rPr>
              <a:t>– propletený systém referencí, který pracuje s naším dosavadním poznáním</a:t>
            </a:r>
          </a:p>
          <a:p>
            <a:r>
              <a:rPr lang="cs-CZ" sz="2600" dirty="0">
                <a:solidFill>
                  <a:schemeClr val="tx1"/>
                </a:solidFill>
                <a:latin typeface="Garamond" panose="02020404030301010803" pitchFamily="18" charset="0"/>
              </a:rPr>
              <a:t>– omezené množství příznakových lingvistických prostředků</a:t>
            </a:r>
          </a:p>
          <a:p>
            <a:r>
              <a:rPr lang="en-US" sz="2600" dirty="0" err="1">
                <a:solidFill>
                  <a:schemeClr val="tx1"/>
                </a:solidFill>
                <a:latin typeface="Garamond" panose="02020404030301010803" pitchFamily="18" charset="0"/>
              </a:rPr>
              <a:t>Více</a:t>
            </a:r>
            <a:r>
              <a:rPr lang="en-US" sz="2600" dirty="0">
                <a:solidFill>
                  <a:schemeClr val="tx1"/>
                </a:solidFill>
                <a:latin typeface="Garamond" panose="02020404030301010803" pitchFamily="18" charset="0"/>
              </a:rPr>
              <a:t> k </a:t>
            </a:r>
            <a:r>
              <a:rPr lang="en-US" sz="2600" dirty="0" err="1">
                <a:solidFill>
                  <a:schemeClr val="tx1"/>
                </a:solidFill>
                <a:latin typeface="Garamond" panose="02020404030301010803" pitchFamily="18" charset="0"/>
              </a:rPr>
              <a:t>tématu</a:t>
            </a:r>
            <a:r>
              <a:rPr lang="en-US" sz="2600" dirty="0">
                <a:solidFill>
                  <a:schemeClr val="tx1"/>
                </a:solidFill>
                <a:latin typeface="Garamond" panose="02020404030301010803" pitchFamily="18" charset="0"/>
              </a:rPr>
              <a:t>: Richard Jean So and Edwin Roland, “Race and Distant Reading,” PMLA 135, no. 1 (January 2020): 59–73.</a:t>
            </a:r>
          </a:p>
          <a:p>
            <a:endParaRPr lang="cs-CZ" sz="2600" dirty="0">
              <a:solidFill>
                <a:schemeClr val="tx1"/>
              </a:solidFill>
              <a:latin typeface="Garamond" panose="02020404030301010803" pitchFamily="18" charset="0"/>
            </a:endParaRPr>
          </a:p>
          <a:p>
            <a:r>
              <a:rPr lang="cs-CZ" sz="2600" b="1" dirty="0">
                <a:solidFill>
                  <a:schemeClr val="tx1"/>
                </a:solidFill>
                <a:latin typeface="Garamond" panose="02020404030301010803" pitchFamily="18" charset="0"/>
              </a:rPr>
              <a:t>Jak se bavit o těchto tématech z české perspektivy?</a:t>
            </a:r>
          </a:p>
          <a:p>
            <a:r>
              <a:rPr lang="cs-CZ" sz="2600" dirty="0">
                <a:solidFill>
                  <a:schemeClr val="tx1"/>
                </a:solidFill>
                <a:latin typeface="Garamond" panose="02020404030301010803" pitchFamily="18" charset="0"/>
              </a:rPr>
              <a:t>– unikátní </a:t>
            </a:r>
            <a:r>
              <a:rPr lang="cs-CZ" sz="2600" dirty="0" err="1">
                <a:solidFill>
                  <a:schemeClr val="tx1"/>
                </a:solidFill>
                <a:latin typeface="Garamond" panose="02020404030301010803" pitchFamily="18" charset="0"/>
              </a:rPr>
              <a:t>pozicionalita</a:t>
            </a:r>
            <a:endParaRPr lang="cs-CZ" sz="2600" dirty="0">
              <a:solidFill>
                <a:schemeClr val="tx1"/>
              </a:solidFill>
              <a:latin typeface="Garamond" panose="02020404030301010803" pitchFamily="18" charset="0"/>
            </a:endParaRPr>
          </a:p>
          <a:p>
            <a:r>
              <a:rPr lang="cs-CZ" sz="2600" dirty="0">
                <a:solidFill>
                  <a:schemeClr val="tx1"/>
                </a:solidFill>
                <a:latin typeface="Garamond" panose="02020404030301010803" pitchFamily="18" charset="0"/>
              </a:rPr>
              <a:t>– nemožnost jednoduchého překladu konceptů</a:t>
            </a:r>
          </a:p>
        </p:txBody>
      </p:sp>
    </p:spTree>
    <p:extLst>
      <p:ext uri="{BB962C8B-B14F-4D97-AF65-F5344CB8AC3E}">
        <p14:creationId xmlns:p14="http://schemas.microsoft.com/office/powerpoint/2010/main" val="423330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B87BDDC-9875-45B5-F4E2-BBC9E5285167}"/>
              </a:ext>
            </a:extLst>
          </p:cNvPr>
          <p:cNvSpPr>
            <a:spLocks noGrp="1"/>
          </p:cNvSpPr>
          <p:nvPr>
            <p:ph idx="1"/>
          </p:nvPr>
        </p:nvSpPr>
        <p:spPr>
          <a:xfrm>
            <a:off x="3020291" y="2272145"/>
            <a:ext cx="8588614" cy="3711212"/>
          </a:xfrm>
        </p:spPr>
        <p:txBody>
          <a:bodyPr>
            <a:normAutofit fontScale="92500" lnSpcReduction="20000"/>
          </a:bodyPr>
          <a:lstStyle/>
          <a:p>
            <a:pPr marL="0" indent="0">
              <a:lnSpc>
                <a:spcPct val="90000"/>
              </a:lnSpc>
              <a:buNone/>
            </a:pPr>
            <a:r>
              <a:rPr lang="en-US" sz="2800" noProof="0" dirty="0">
                <a:solidFill>
                  <a:schemeClr val="tx1"/>
                </a:solidFill>
              </a:rPr>
              <a:t>“It is increasingly the case that students in my Southern literature classes at Emory don’t always know who is ‘black</a:t>
            </a:r>
            <a:r>
              <a:rPr lang="en-US" sz="2800" dirty="0">
                <a:solidFill>
                  <a:schemeClr val="tx1"/>
                </a:solidFill>
              </a:rPr>
              <a:t>’</a:t>
            </a:r>
            <a:r>
              <a:rPr lang="en-US" sz="2800" noProof="0" dirty="0">
                <a:solidFill>
                  <a:schemeClr val="tx1"/>
                </a:solidFill>
              </a:rPr>
              <a:t> and who is ‘white</a:t>
            </a:r>
            <a:r>
              <a:rPr lang="en-US" sz="2800" dirty="0">
                <a:solidFill>
                  <a:schemeClr val="tx1"/>
                </a:solidFill>
              </a:rPr>
              <a:t>’</a:t>
            </a:r>
            <a:r>
              <a:rPr lang="en-US" sz="2800" noProof="0" dirty="0">
                <a:solidFill>
                  <a:schemeClr val="tx1"/>
                </a:solidFill>
              </a:rPr>
              <a:t> in William Faulkner’s work.“</a:t>
            </a:r>
          </a:p>
          <a:p>
            <a:pPr marL="0" indent="0">
              <a:lnSpc>
                <a:spcPct val="90000"/>
              </a:lnSpc>
              <a:buNone/>
            </a:pPr>
            <a:endParaRPr lang="en-US" sz="2800" noProof="0" dirty="0">
              <a:solidFill>
                <a:schemeClr val="tx1"/>
              </a:solidFill>
            </a:endParaRPr>
          </a:p>
          <a:p>
            <a:pPr marL="0" indent="0">
              <a:lnSpc>
                <a:spcPct val="90000"/>
              </a:lnSpc>
              <a:buNone/>
            </a:pPr>
            <a:r>
              <a:rPr lang="en-US" sz="2000" noProof="0" dirty="0">
                <a:solidFill>
                  <a:schemeClr val="tx1"/>
                </a:solidFill>
              </a:rPr>
              <a:t>Barbara Ladd, “Reading William Faulkner after the Civil Rights Era,” in </a:t>
            </a:r>
            <a:r>
              <a:rPr lang="en-US" sz="2000" i="1" noProof="0" dirty="0">
                <a:solidFill>
                  <a:schemeClr val="tx1"/>
                </a:solidFill>
              </a:rPr>
              <a:t>William Faulkner in Context</a:t>
            </a:r>
            <a:r>
              <a:rPr lang="en-US" sz="2000" noProof="0" dirty="0">
                <a:solidFill>
                  <a:schemeClr val="tx1"/>
                </a:solidFill>
              </a:rPr>
              <a:t>, ed. John T. Matthews (New York: Cambridge University </a:t>
            </a:r>
            <a:r>
              <a:rPr lang="en-US" dirty="0">
                <a:solidFill>
                  <a:schemeClr val="tx1"/>
                </a:solidFill>
              </a:rPr>
              <a:t>P</a:t>
            </a:r>
            <a:r>
              <a:rPr lang="en-US" sz="2000" noProof="0" dirty="0" err="1">
                <a:solidFill>
                  <a:schemeClr val="tx1"/>
                </a:solidFill>
              </a:rPr>
              <a:t>ress</a:t>
            </a:r>
            <a:r>
              <a:rPr lang="en-US" sz="2000" noProof="0" dirty="0">
                <a:solidFill>
                  <a:schemeClr val="tx1"/>
                </a:solidFill>
              </a:rPr>
              <a:t>, 2015), 207–15.</a:t>
            </a:r>
          </a:p>
          <a:p>
            <a:endParaRPr lang="cs-CZ" dirty="0">
              <a:latin typeface="Garamond" panose="02020404030301010803" pitchFamily="18" charset="0"/>
            </a:endParaRPr>
          </a:p>
          <a:p>
            <a:endParaRPr lang="cs-CZ" dirty="0">
              <a:latin typeface="Garamond" panose="02020404030301010803" pitchFamily="18" charset="0"/>
            </a:endParaRPr>
          </a:p>
          <a:p>
            <a:endParaRPr lang="cs-CZ" dirty="0">
              <a:latin typeface="Garamond" panose="02020404030301010803" pitchFamily="18" charset="0"/>
            </a:endParaRPr>
          </a:p>
          <a:p>
            <a:r>
              <a:rPr lang="cs-CZ" dirty="0">
                <a:latin typeface="Garamond" panose="02020404030301010803" pitchFamily="18" charset="0"/>
              </a:rPr>
              <a:t>  </a:t>
            </a:r>
          </a:p>
          <a:p>
            <a:endParaRPr lang="cs-CZ" dirty="0">
              <a:latin typeface="Garamond" panose="02020404030301010803" pitchFamily="18" charset="0"/>
            </a:endParaRPr>
          </a:p>
        </p:txBody>
      </p:sp>
      <p:pic>
        <p:nvPicPr>
          <p:cNvPr id="4" name="Picture 2" descr="A Rose for Emily - Wikipedia">
            <a:extLst>
              <a:ext uri="{FF2B5EF4-FFF2-40B4-BE49-F238E27FC236}">
                <a16:creationId xmlns:a16="http://schemas.microsoft.com/office/drawing/2014/main" id="{C6DD7199-2FE6-0E20-4399-2FD3A7F6B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39" y="1502514"/>
            <a:ext cx="2496569" cy="385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2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4F7910C-BBD2-C11C-3361-05DE4C7B1943}"/>
              </a:ext>
            </a:extLst>
          </p:cNvPr>
          <p:cNvSpPr>
            <a:spLocks noGrp="1"/>
          </p:cNvSpPr>
          <p:nvPr>
            <p:ph idx="1"/>
          </p:nvPr>
        </p:nvSpPr>
        <p:spPr>
          <a:xfrm>
            <a:off x="828675" y="1018903"/>
            <a:ext cx="10972800" cy="5067572"/>
          </a:xfrm>
        </p:spPr>
        <p:txBody>
          <a:bodyPr>
            <a:normAutofit fontScale="92500" lnSpcReduction="20000"/>
          </a:bodyPr>
          <a:lstStyle/>
          <a:p>
            <a:r>
              <a:rPr lang="en-US" sz="1800" b="1" kern="100" dirty="0">
                <a:solidFill>
                  <a:srgbClr val="000000"/>
                </a:solidFill>
                <a:effectLst/>
                <a:latin typeface="Times" pitchFamily="2" charset="0"/>
                <a:ea typeface="Calibri" panose="020F0502020204030204" pitchFamily="34" charset="0"/>
                <a:cs typeface="Times New Roman" panose="02020603050405020304" pitchFamily="18" charset="0"/>
              </a:rPr>
              <a:t>It is increasingly the case that students in my Southern literature classes at Emory don’t always know who is “black” and who is “white” in William Faulkner’s work. </a:t>
            </a: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I recall, in particular, a conversation about “A Rose for Emily”, in which it became clear to me that the student – an African American student – thought the story was about an upper-class, town-bred, somewhat repressed African American woman. […]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He could have encountered this depiction of upper-class African American women from any number of African American texts and, as a student in a major Southern university in the early 21st century, he was quite familiar with African American literature as a category, certainly more familiar with African American literature than with “Southern” writing or William Faulkner. Anyway he was surprised to learn that most people have read Emily Grierson as “white.”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Times" pitchFamily="2" charset="0"/>
                <a:ea typeface="Calibri" panose="020F0502020204030204" pitchFamily="34" charset="0"/>
                <a:cs typeface="Times New Roman" panose="02020603050405020304" pitchFamily="18" charset="0"/>
              </a:rPr>
              <a:t>The fact is that black and white are not so easily distinguished in Faulkner’s work for many young readers, who do not necessarily operate on the assumption that a character whose race is unmentioned is “white. Given the increasingly multiracial, multiethnic population of our communities, why should they</a:t>
            </a: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 Rather than to assume that these readers need only to be corrected and perhaps dosed with some history, we might, instead, want to accept the idea, at least provisionally, in order to see where it takes us, because the mistake (if that is what it is) does raise important questions about the future as well as the past of race in and beyond the United States and how we read Faulkner. […]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And in the twenty-first century classroom, the conjunction of a reading of “A Rose for Emily” in which an unmarked character, typically read as white, is read as African American alongside a deployment of identity politics around the political solidarity of “blackness” illuminates the complex contemporary world in which I and my student live.</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Barbara Ladd, “Reading William Faulkner after the Civil Rights Era,” in </a:t>
            </a:r>
            <a:r>
              <a:rPr lang="en-US" sz="1800" i="1" kern="100" dirty="0">
                <a:solidFill>
                  <a:srgbClr val="000000"/>
                </a:solidFill>
                <a:effectLst/>
                <a:latin typeface="Times" pitchFamily="2" charset="0"/>
                <a:ea typeface="Calibri" panose="020F0502020204030204" pitchFamily="34" charset="0"/>
                <a:cs typeface="Times New Roman" panose="02020603050405020304" pitchFamily="18" charset="0"/>
              </a:rPr>
              <a:t>William Faulkner in Context</a:t>
            </a: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 ed. John T. Matthews (Cambridge University Press, 2015), 207–15.</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10742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uthor Claudia Rankine Brings “Citizen” To Cleveland January 23 –  Anisfield-Wolf Book Awards">
            <a:extLst>
              <a:ext uri="{FF2B5EF4-FFF2-40B4-BE49-F238E27FC236}">
                <a16:creationId xmlns:a16="http://schemas.microsoft.com/office/drawing/2014/main" id="{49536E51-A7CE-C533-6308-AE0739388E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4599" y="1718906"/>
            <a:ext cx="5968770" cy="439301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EA0AB0-5585-4C54-0BC2-4B96EB0CCF56}"/>
              </a:ext>
            </a:extLst>
          </p:cNvPr>
          <p:cNvSpPr txBox="1"/>
          <p:nvPr/>
        </p:nvSpPr>
        <p:spPr>
          <a:xfrm>
            <a:off x="3635828" y="746079"/>
            <a:ext cx="8556172" cy="369332"/>
          </a:xfrm>
          <a:prstGeom prst="rect">
            <a:avLst/>
          </a:prstGeom>
          <a:noFill/>
        </p:spPr>
        <p:txBody>
          <a:bodyPr wrap="square" rtlCol="0">
            <a:spAutoFit/>
          </a:bodyPr>
          <a:lstStyle/>
          <a:p>
            <a:r>
              <a:rPr lang="cs-CZ" dirty="0">
                <a:latin typeface="Garamond" panose="02020404030301010803" pitchFamily="18" charset="0"/>
              </a:rPr>
              <a:t>Od epistemologie rasy ke způsobům vidění </a:t>
            </a:r>
          </a:p>
        </p:txBody>
      </p:sp>
    </p:spTree>
    <p:extLst>
      <p:ext uri="{BB962C8B-B14F-4D97-AF65-F5344CB8AC3E}">
        <p14:creationId xmlns:p14="http://schemas.microsoft.com/office/powerpoint/2010/main" val="351370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38" name="Rectangle 37">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9" name="Straight Connector 38">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2" name="Rectangle 41">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4">
            <a:extLst>
              <a:ext uri="{FF2B5EF4-FFF2-40B4-BE49-F238E27FC236}">
                <a16:creationId xmlns:a16="http://schemas.microsoft.com/office/drawing/2014/main" id="{0B610771-9794-981B-BEA3-F07A2DB013BF}"/>
              </a:ext>
            </a:extLst>
          </p:cNvPr>
          <p:cNvPicPr>
            <a:picLocks noChangeAspect="1"/>
          </p:cNvPicPr>
          <p:nvPr/>
        </p:nvPicPr>
        <p:blipFill rotWithShape="1">
          <a:blip r:embed="rId3">
            <a:alphaModFix/>
          </a:blip>
          <a:srcRect t="6117" b="6335"/>
          <a:stretch/>
        </p:blipFill>
        <p:spPr>
          <a:xfrm>
            <a:off x="-1" y="10"/>
            <a:ext cx="12192000" cy="6857989"/>
          </a:xfrm>
          <a:prstGeom prst="rect">
            <a:avLst/>
          </a:prstGeom>
        </p:spPr>
      </p:pic>
      <p:sp>
        <p:nvSpPr>
          <p:cNvPr id="44" name="Rectangle 43">
            <a:extLst>
              <a:ext uri="{FF2B5EF4-FFF2-40B4-BE49-F238E27FC236}">
                <a16:creationId xmlns:a16="http://schemas.microsoft.com/office/drawing/2014/main" id="{85AEFF94-0E7F-40D2-BB64-2466E9D66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2F72AF7-94A3-5293-1CFA-B87ADB4017B5}"/>
              </a:ext>
            </a:extLst>
          </p:cNvPr>
          <p:cNvSpPr>
            <a:spLocks noGrp="1"/>
          </p:cNvSpPr>
          <p:nvPr>
            <p:ph type="title"/>
          </p:nvPr>
        </p:nvSpPr>
        <p:spPr>
          <a:xfrm>
            <a:off x="2539253" y="1263650"/>
            <a:ext cx="7113494" cy="1880480"/>
          </a:xfrm>
        </p:spPr>
        <p:txBody>
          <a:bodyPr vert="horz" lIns="91440" tIns="45720" rIns="91440" bIns="45720" rtlCol="0" anchor="b">
            <a:normAutofit/>
          </a:bodyPr>
          <a:lstStyle/>
          <a:p>
            <a:pPr algn="ctr"/>
            <a:r>
              <a:rPr lang="en-US" sz="2800" kern="1200" cap="all" spc="390" baseline="0" dirty="0">
                <a:solidFill>
                  <a:schemeClr val="tx2"/>
                </a:solidFill>
                <a:latin typeface="Garamond" panose="02020404030301010803" pitchFamily="18" charset="0"/>
              </a:rPr>
              <a:t>úvodní kolečko</a:t>
            </a:r>
          </a:p>
        </p:txBody>
      </p:sp>
      <p:grpSp>
        <p:nvGrpSpPr>
          <p:cNvPr id="46" name="Group 45">
            <a:extLst>
              <a:ext uri="{FF2B5EF4-FFF2-40B4-BE49-F238E27FC236}">
                <a16:creationId xmlns:a16="http://schemas.microsoft.com/office/drawing/2014/main" id="{A206FD63-63B5-4FE3-A87F-05F94B21B8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47" name="Rectangle 46">
              <a:extLst>
                <a:ext uri="{FF2B5EF4-FFF2-40B4-BE49-F238E27FC236}">
                  <a16:creationId xmlns:a16="http://schemas.microsoft.com/office/drawing/2014/main" id="{6A86DBE9-D336-44D1-92FA-BA402C628C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48" name="Straight Connector 47">
              <a:extLst>
                <a:ext uri="{FF2B5EF4-FFF2-40B4-BE49-F238E27FC236}">
                  <a16:creationId xmlns:a16="http://schemas.microsoft.com/office/drawing/2014/main" id="{6A46B389-851B-469E-BEE7-92EA81669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423CA0E-FA7F-4ACA-9F3B-4FEBC353A4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2646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5E6E595-98ED-0586-35DB-7055DC917D7D}"/>
              </a:ext>
            </a:extLst>
          </p:cNvPr>
          <p:cNvSpPr>
            <a:spLocks noGrp="1"/>
          </p:cNvSpPr>
          <p:nvPr>
            <p:ph idx="1"/>
          </p:nvPr>
        </p:nvSpPr>
        <p:spPr>
          <a:xfrm>
            <a:off x="1041400" y="1397000"/>
            <a:ext cx="10121900" cy="4734245"/>
          </a:xfrm>
        </p:spPr>
        <p:txBody>
          <a:bodyPr>
            <a:normAutofit fontScale="92500" lnSpcReduction="10000"/>
          </a:bodyPr>
          <a:lstStyle/>
          <a:p>
            <a:pPr fontAlgn="base"/>
            <a:r>
              <a:rPr lang="en-US" sz="1800" dirty="0">
                <a:solidFill>
                  <a:srgbClr val="000000"/>
                </a:solidFill>
                <a:effectLst/>
                <a:latin typeface="Times" pitchFamily="2" charset="0"/>
                <a:ea typeface="Times New Roman" panose="02020603050405020304" pitchFamily="18" charset="0"/>
              </a:rPr>
              <a:t>You and your partner go to see the film </a:t>
            </a:r>
            <a:r>
              <a:rPr lang="en-US" sz="1800" i="0" dirty="0">
                <a:solidFill>
                  <a:srgbClr val="000000"/>
                </a:solidFill>
                <a:effectLst/>
                <a:latin typeface="Times" pitchFamily="2" charset="0"/>
                <a:ea typeface="Times New Roman" panose="02020603050405020304" pitchFamily="18" charset="0"/>
              </a:rPr>
              <a:t>The House We Live In</a:t>
            </a:r>
            <a:r>
              <a:rPr lang="en-US" sz="1800" dirty="0">
                <a:solidFill>
                  <a:srgbClr val="000000"/>
                </a:solidFill>
                <a:effectLst/>
                <a:latin typeface="Times" pitchFamily="2" charset="0"/>
                <a:ea typeface="Times New Roman" panose="02020603050405020304" pitchFamily="18" charset="0"/>
              </a:rPr>
              <a:t>. You ask your friend to pick up your child from school. On your way home your phone rings. Your neighbor tells you he is standing at his window watching a menacing black guy casing both your homes. The guy is walking back and forth talking to himself and seems disturbed.</a:t>
            </a:r>
            <a:endParaRPr lang="cs-CZ" sz="1800" dirty="0">
              <a:effectLst/>
              <a:latin typeface="Times New Roman" panose="02020603050405020304" pitchFamily="18" charset="0"/>
              <a:ea typeface="Times New Roman" panose="02020603050405020304" pitchFamily="18" charset="0"/>
            </a:endParaRPr>
          </a:p>
          <a:p>
            <a:pPr fontAlgn="base"/>
            <a:r>
              <a:rPr lang="en-US" sz="1800" dirty="0">
                <a:solidFill>
                  <a:srgbClr val="000000"/>
                </a:solidFill>
                <a:effectLst/>
                <a:latin typeface="Times" pitchFamily="2" charset="0"/>
                <a:ea typeface="Times New Roman" panose="02020603050405020304" pitchFamily="18" charset="0"/>
              </a:rPr>
              <a:t>You tell your neighbor that your friend, whom he has met, is babysitting. He says, no, it’s not him. He’s met your friend and this isn’t that nice young man. Anyway, he wants you to know, he’s called the police.</a:t>
            </a:r>
            <a:endParaRPr lang="cs-CZ" sz="1800" dirty="0">
              <a:effectLst/>
              <a:latin typeface="Times New Roman" panose="02020603050405020304" pitchFamily="18" charset="0"/>
              <a:ea typeface="Times New Roman" panose="02020603050405020304" pitchFamily="18" charset="0"/>
            </a:endParaRPr>
          </a:p>
          <a:p>
            <a:pPr fontAlgn="base"/>
            <a:r>
              <a:rPr lang="en-US" sz="1800" dirty="0">
                <a:solidFill>
                  <a:srgbClr val="000000"/>
                </a:solidFill>
                <a:effectLst/>
                <a:latin typeface="Times" pitchFamily="2" charset="0"/>
                <a:ea typeface="Times New Roman" panose="02020603050405020304" pitchFamily="18" charset="0"/>
              </a:rPr>
              <a:t>Your partner calls your friend and asks him if there’s a guy walking back and forth in front of your home. Your friend says that if anyone were outside he would see him because he is standing outside. You hear the sirens through the speakerphone.</a:t>
            </a:r>
            <a:endParaRPr lang="cs-CZ" sz="1800" dirty="0">
              <a:effectLst/>
              <a:latin typeface="Times New Roman" panose="02020603050405020304" pitchFamily="18" charset="0"/>
              <a:ea typeface="Times New Roman" panose="02020603050405020304" pitchFamily="18" charset="0"/>
            </a:endParaRPr>
          </a:p>
          <a:p>
            <a:pPr fontAlgn="base"/>
            <a:r>
              <a:rPr lang="en-US" sz="1800" dirty="0">
                <a:solidFill>
                  <a:srgbClr val="000000"/>
                </a:solidFill>
                <a:effectLst/>
                <a:latin typeface="Times" pitchFamily="2" charset="0"/>
                <a:ea typeface="Times New Roman" panose="02020603050405020304" pitchFamily="18" charset="0"/>
              </a:rPr>
              <a:t>Your friend is speaking to your neighbor when you arrive home. The four police cars are gone. Your neighbor has apologized to your friend and is now apologizing to you. Feeling somewhat responsible for the actions of your neighbor, you clumsily tell your friend that the next time he wants to talk on the phone he should just go in the backyard. He looks at you a long minute before saying he can speak on the phone wherever he wants. Yes, of course, you say. Yes, of course.</a:t>
            </a:r>
            <a:endParaRPr lang="cs-CZ" sz="1800" dirty="0">
              <a:effectLst/>
              <a:latin typeface="Times New Roman" panose="02020603050405020304" pitchFamily="18" charset="0"/>
              <a:ea typeface="Times New Roman" panose="02020603050405020304" pitchFamily="18" charset="0"/>
            </a:endParaRPr>
          </a:p>
          <a:p>
            <a:pPr algn="r" fontAlgn="base"/>
            <a:r>
              <a:rPr lang="en-US" sz="1800" dirty="0">
                <a:solidFill>
                  <a:srgbClr val="000000"/>
                </a:solidFill>
                <a:effectLst/>
                <a:latin typeface="Times" pitchFamily="2" charset="0"/>
                <a:ea typeface="Times New Roman" panose="02020603050405020304" pitchFamily="18" charset="0"/>
              </a:rPr>
              <a:t>Claudia Rankine, “You and Your Partner,” </a:t>
            </a:r>
            <a:r>
              <a:rPr lang="en-US" sz="1800" i="1" dirty="0">
                <a:solidFill>
                  <a:srgbClr val="000000"/>
                </a:solidFill>
                <a:effectLst/>
                <a:latin typeface="Times" pitchFamily="2" charset="0"/>
                <a:ea typeface="Times New Roman" panose="02020603050405020304" pitchFamily="18" charset="0"/>
              </a:rPr>
              <a:t>Citizen: An American Lyric</a:t>
            </a:r>
            <a:r>
              <a:rPr lang="en-US" sz="1800" dirty="0">
                <a:solidFill>
                  <a:srgbClr val="000000"/>
                </a:solidFill>
                <a:effectLst/>
                <a:latin typeface="Times" pitchFamily="2" charset="0"/>
                <a:ea typeface="Times New Roman" panose="02020603050405020304" pitchFamily="18" charset="0"/>
              </a:rPr>
              <a:t> (Greywolf Press, 2015), 21.</a:t>
            </a:r>
            <a:endParaRPr lang="cs-CZ" sz="1800" dirty="0">
              <a:effectLst/>
              <a:latin typeface="Times New Roman" panose="02020603050405020304" pitchFamily="18" charset="0"/>
              <a:ea typeface="Times New Roman" panose="02020603050405020304" pitchFamily="18" charset="0"/>
            </a:endParaRPr>
          </a:p>
          <a:p>
            <a:endParaRPr lang="cs-CZ" dirty="0"/>
          </a:p>
        </p:txBody>
      </p:sp>
    </p:spTree>
    <p:extLst>
      <p:ext uri="{BB962C8B-B14F-4D97-AF65-F5344CB8AC3E}">
        <p14:creationId xmlns:p14="http://schemas.microsoft.com/office/powerpoint/2010/main" val="372769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D42B3F7-5804-8715-6442-BFEB17B0D242}"/>
              </a:ext>
            </a:extLst>
          </p:cNvPr>
          <p:cNvSpPr>
            <a:spLocks noGrp="1"/>
          </p:cNvSpPr>
          <p:nvPr>
            <p:ph idx="1"/>
          </p:nvPr>
        </p:nvSpPr>
        <p:spPr>
          <a:xfrm>
            <a:off x="741405" y="1186249"/>
            <a:ext cx="10421895" cy="4944996"/>
          </a:xfrm>
        </p:spPr>
        <p:txBody>
          <a:bodyPr>
            <a:normAutofit fontScale="92500" lnSpcReduction="10000"/>
          </a:bodyPr>
          <a:lstStyle/>
          <a:p>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Citizen in general, and this reflective, narrative page in particular, keep on panning out, breaking the frame, showing how around each domain, each picture, each idea of “you” and “I” there are larger, unacknowledged assumptions and systems in play, and not only about race. </a:t>
            </a:r>
          </a:p>
          <a:p>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It may be that poetry, or poetic language, wants to give us the right to speak “wherever,” to make us heard as if from everywhere and nowhere, as if superior to our mortal, frail, and socially classified bodies. But poetic language does not always get what it seems to want, does not always work as a poet intends. And even if we could write or read poetry that way (and it is by no means clear that we can), we cannot speak as if from nowhere, live as if disembodied, from day to day, as we pick up our kids, mow our lawns, or talk on our phones.</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100" dirty="0">
                <a:solidFill>
                  <a:srgbClr val="000000"/>
                </a:solidFill>
                <a:effectLst/>
                <a:latin typeface="Times" pitchFamily="2" charset="0"/>
                <a:ea typeface="Calibri" panose="020F0502020204030204" pitchFamily="34" charset="0"/>
                <a:cs typeface="Times New Roman" panose="02020603050405020304" pitchFamily="18" charset="0"/>
              </a:rPr>
              <a:t>If your listeners cannot stop seeing you as a “menacing black man,” then everything you say will be connected, willy-nilly, to your blackness, or your manhood, or your potential menace, or the surprising absence of any of those things; nothing you say will not be racially marked. And if that is true for black speakers, for black bodies, why should it not be true for white speakers as well? If you have not seen a picture of me or heard my voice, how do you think I look? Do you think I am white, black, Taiwanese American, or all three? Male or female or both? What if you learned you were wrong?</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Stephanie Burt, </a:t>
            </a:r>
            <a:r>
              <a:rPr lang="en-US" sz="1800" i="1" kern="100" dirty="0">
                <a:solidFill>
                  <a:srgbClr val="000000"/>
                </a:solidFill>
                <a:effectLst/>
                <a:latin typeface="Times" pitchFamily="2" charset="0"/>
                <a:ea typeface="Calibri" panose="020F0502020204030204" pitchFamily="34" charset="0"/>
                <a:cs typeface="Times New Roman" panose="02020603050405020304" pitchFamily="18" charset="0"/>
              </a:rPr>
              <a:t>This Poem is You: 60 Contemporary American Poems and How to Read Them</a:t>
            </a:r>
            <a:r>
              <a:rPr lang="en-US" sz="1800" kern="100" dirty="0">
                <a:solidFill>
                  <a:srgbClr val="000000"/>
                </a:solidFill>
                <a:effectLst/>
                <a:latin typeface="Times" pitchFamily="2" charset="0"/>
                <a:ea typeface="Calibri" panose="020F0502020204030204" pitchFamily="34" charset="0"/>
                <a:cs typeface="Times New Roman" panose="02020603050405020304" pitchFamily="18" charset="0"/>
              </a:rPr>
              <a:t> (Harvard UP, 2016), 353. </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21732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C3C089A-197B-65C0-D983-D730434B8F12}"/>
              </a:ext>
            </a:extLst>
          </p:cNvPr>
          <p:cNvSpPr>
            <a:spLocks noGrp="1"/>
          </p:cNvSpPr>
          <p:nvPr>
            <p:ph idx="1"/>
          </p:nvPr>
        </p:nvSpPr>
        <p:spPr/>
        <p:txBody>
          <a:bodyPr/>
          <a:lstStyle/>
          <a:p>
            <a:r>
              <a:rPr lang="cs-CZ" dirty="0">
                <a:latin typeface="Garamond" panose="02020404030301010803" pitchFamily="18" charset="0"/>
              </a:rPr>
              <a:t>Jak je rasa konstruována v textu?</a:t>
            </a:r>
          </a:p>
          <a:p>
            <a:r>
              <a:rPr lang="cs-CZ" dirty="0">
                <a:latin typeface="Garamond" panose="02020404030301010803" pitchFamily="18" charset="0"/>
              </a:rPr>
              <a:t>Jak se bavit o těchto tématech z české perspektivy? Překlad a </a:t>
            </a:r>
            <a:r>
              <a:rPr lang="cs-CZ" dirty="0" err="1">
                <a:latin typeface="Garamond" panose="02020404030301010803" pitchFamily="18" charset="0"/>
              </a:rPr>
              <a:t>pozicionalita</a:t>
            </a:r>
            <a:r>
              <a:rPr lang="cs-CZ" dirty="0">
                <a:latin typeface="Garamond" panose="02020404030301010803" pitchFamily="18" charset="0"/>
              </a:rPr>
              <a:t>.</a:t>
            </a:r>
          </a:p>
          <a:p>
            <a:endParaRPr lang="cs-CZ" dirty="0">
              <a:latin typeface="Garamond" panose="02020404030301010803" pitchFamily="18" charset="0"/>
            </a:endParaRPr>
          </a:p>
        </p:txBody>
      </p:sp>
    </p:spTree>
    <p:extLst>
      <p:ext uri="{BB962C8B-B14F-4D97-AF65-F5344CB8AC3E}">
        <p14:creationId xmlns:p14="http://schemas.microsoft.com/office/powerpoint/2010/main" val="83612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1" name="Rectangle 1050">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0903" y="159026"/>
            <a:ext cx="5778697" cy="654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3742BA-9FAF-1460-BF13-B2CF6233E2EF}"/>
              </a:ext>
            </a:extLst>
          </p:cNvPr>
          <p:cNvSpPr>
            <a:spLocks noGrp="1"/>
          </p:cNvSpPr>
          <p:nvPr>
            <p:ph type="title"/>
          </p:nvPr>
        </p:nvSpPr>
        <p:spPr>
          <a:xfrm>
            <a:off x="6849264" y="733100"/>
            <a:ext cx="4618836" cy="1275669"/>
          </a:xfrm>
        </p:spPr>
        <p:txBody>
          <a:bodyPr anchor="b">
            <a:normAutofit/>
          </a:bodyPr>
          <a:lstStyle/>
          <a:p>
            <a:pPr algn="ctr">
              <a:lnSpc>
                <a:spcPct val="100000"/>
              </a:lnSpc>
            </a:pPr>
            <a:br>
              <a:rPr lang="cs-CZ" sz="1800" dirty="0">
                <a:latin typeface="Garamond" panose="02020404030301010803" pitchFamily="18" charset="0"/>
              </a:rPr>
            </a:br>
            <a:r>
              <a:rPr lang="cs-CZ" sz="1800" dirty="0">
                <a:latin typeface="Garamond" panose="02020404030301010803" pitchFamily="18" charset="0"/>
              </a:rPr>
              <a:t>Toni </a:t>
            </a:r>
            <a:r>
              <a:rPr lang="cs-CZ" sz="1800" dirty="0" err="1">
                <a:latin typeface="Garamond" panose="02020404030301010803" pitchFamily="18" charset="0"/>
              </a:rPr>
              <a:t>Morrison</a:t>
            </a:r>
            <a:br>
              <a:rPr lang="cs-CZ" sz="1800" dirty="0">
                <a:latin typeface="Garamond" panose="02020404030301010803" pitchFamily="18" charset="0"/>
              </a:rPr>
            </a:br>
            <a:r>
              <a:rPr lang="en-US" sz="1800" dirty="0">
                <a:latin typeface="Garamond" panose="02020404030301010803" pitchFamily="18" charset="0"/>
              </a:rPr>
              <a:t>1931-2019</a:t>
            </a:r>
            <a:br>
              <a:rPr lang="en-US" sz="1800" dirty="0">
                <a:latin typeface="Garamond" panose="02020404030301010803" pitchFamily="18" charset="0"/>
              </a:rPr>
            </a:br>
            <a:endParaRPr lang="cs-CZ" sz="1800" dirty="0">
              <a:latin typeface="Garamond" panose="02020404030301010803" pitchFamily="18" charset="0"/>
            </a:endParaRPr>
          </a:p>
        </p:txBody>
      </p:sp>
      <p:sp>
        <p:nvSpPr>
          <p:cNvPr id="1030" name="Content Placeholder 1029">
            <a:extLst>
              <a:ext uri="{FF2B5EF4-FFF2-40B4-BE49-F238E27FC236}">
                <a16:creationId xmlns:a16="http://schemas.microsoft.com/office/drawing/2014/main" id="{88D4E906-6EB6-F97A-2466-FF16B1FD98EC}"/>
              </a:ext>
            </a:extLst>
          </p:cNvPr>
          <p:cNvSpPr>
            <a:spLocks noGrp="1"/>
          </p:cNvSpPr>
          <p:nvPr>
            <p:ph idx="1"/>
          </p:nvPr>
        </p:nvSpPr>
        <p:spPr>
          <a:xfrm>
            <a:off x="7182615" y="2216151"/>
            <a:ext cx="3943575" cy="3390900"/>
          </a:xfrm>
        </p:spPr>
        <p:txBody>
          <a:bodyPr anchor="t">
            <a:normAutofit lnSpcReduction="10000"/>
          </a:bodyPr>
          <a:lstStyle/>
          <a:p>
            <a:pPr marL="285750" indent="-285750">
              <a:lnSpc>
                <a:spcPct val="100000"/>
              </a:lnSpc>
              <a:buFont typeface="Wingdings" pitchFamily="2" charset="2"/>
              <a:buChar char="v"/>
            </a:pPr>
            <a:r>
              <a:rPr lang="cs-CZ" sz="1600" dirty="0">
                <a:highlight>
                  <a:srgbClr val="FFFFFF"/>
                </a:highlight>
                <a:latin typeface="Garamond" panose="02020404030301010803" pitchFamily="18" charset="0"/>
              </a:rPr>
              <a:t>t</a:t>
            </a:r>
            <a:r>
              <a:rPr lang="cs-CZ" sz="1600" dirty="0">
                <a:effectLst/>
                <a:highlight>
                  <a:srgbClr val="FFFFFF"/>
                </a:highlight>
                <a:latin typeface="Garamond" panose="02020404030301010803" pitchFamily="18" charset="0"/>
              </a:rPr>
              <a:t>ematika rasismu v USA a zkušenosti Afroameričanů, včetně historické zkušenosti a mezigeneračního traumatu a paměti</a:t>
            </a:r>
          </a:p>
          <a:p>
            <a:pPr marL="285750" indent="-285750">
              <a:lnSpc>
                <a:spcPct val="100000"/>
              </a:lnSpc>
              <a:buFont typeface="Wingdings" pitchFamily="2" charset="2"/>
              <a:buChar char="v"/>
            </a:pPr>
            <a:r>
              <a:rPr lang="cs-CZ" sz="1600" dirty="0">
                <a:highlight>
                  <a:srgbClr val="FFFFFF"/>
                </a:highlight>
                <a:latin typeface="Garamond" panose="02020404030301010803" pitchFamily="18" charset="0"/>
              </a:rPr>
              <a:t>držitelka cen včetně Pulitzerovy ceny za </a:t>
            </a:r>
            <a:r>
              <a:rPr lang="cs-CZ" sz="1600" i="1" dirty="0" err="1">
                <a:highlight>
                  <a:srgbClr val="FFFFFF"/>
                </a:highlight>
                <a:latin typeface="Garamond" panose="02020404030301010803" pitchFamily="18" charset="0"/>
              </a:rPr>
              <a:t>Beloved</a:t>
            </a:r>
            <a:r>
              <a:rPr lang="cs-CZ" sz="1600" dirty="0">
                <a:highlight>
                  <a:srgbClr val="FFFFFF"/>
                </a:highlight>
                <a:latin typeface="Garamond" panose="02020404030301010803" pitchFamily="18" charset="0"/>
              </a:rPr>
              <a:t> (1987) a Nobelovy ceny za literaturu (1993)</a:t>
            </a:r>
          </a:p>
          <a:p>
            <a:pPr marL="285750" indent="-285750">
              <a:lnSpc>
                <a:spcPct val="100000"/>
              </a:lnSpc>
              <a:buFont typeface="Wingdings" pitchFamily="2" charset="2"/>
              <a:buChar char="v"/>
            </a:pPr>
            <a:r>
              <a:rPr lang="cs-CZ" sz="1600" dirty="0">
                <a:highlight>
                  <a:srgbClr val="FFFFFF"/>
                </a:highlight>
                <a:latin typeface="Garamond" panose="02020404030301010803" pitchFamily="18" charset="0"/>
              </a:rPr>
              <a:t>d</a:t>
            </a:r>
            <a:r>
              <a:rPr lang="cs-CZ" sz="1600" dirty="0">
                <a:effectLst/>
                <a:highlight>
                  <a:srgbClr val="FFFFFF"/>
                </a:highlight>
                <a:latin typeface="Garamond" panose="02020404030301010803" pitchFamily="18" charset="0"/>
              </a:rPr>
              <a:t>alší romány: </a:t>
            </a:r>
            <a:r>
              <a:rPr lang="cs-CZ" sz="1600" i="1" dirty="0" err="1">
                <a:effectLst/>
                <a:highlight>
                  <a:srgbClr val="FFFFFF"/>
                </a:highlight>
                <a:latin typeface="Garamond" panose="02020404030301010803" pitchFamily="18" charset="0"/>
              </a:rPr>
              <a:t>The</a:t>
            </a:r>
            <a:r>
              <a:rPr lang="cs-CZ" sz="1600" i="1" dirty="0">
                <a:effectLst/>
                <a:highlight>
                  <a:srgbClr val="FFFFFF"/>
                </a:highlight>
                <a:latin typeface="Garamond" panose="02020404030301010803" pitchFamily="18" charset="0"/>
              </a:rPr>
              <a:t> </a:t>
            </a:r>
            <a:r>
              <a:rPr lang="cs-CZ" sz="1600" i="1" dirty="0" err="1">
                <a:effectLst/>
                <a:highlight>
                  <a:srgbClr val="FFFFFF"/>
                </a:highlight>
                <a:latin typeface="Garamond" panose="02020404030301010803" pitchFamily="18" charset="0"/>
              </a:rPr>
              <a:t>Bluest</a:t>
            </a:r>
            <a:r>
              <a:rPr lang="cs-CZ" sz="1600" i="1" dirty="0">
                <a:effectLst/>
                <a:highlight>
                  <a:srgbClr val="FFFFFF"/>
                </a:highlight>
                <a:latin typeface="Garamond" panose="02020404030301010803" pitchFamily="18" charset="0"/>
              </a:rPr>
              <a:t> </a:t>
            </a:r>
            <a:r>
              <a:rPr lang="cs-CZ" sz="1600" i="1" dirty="0" err="1">
                <a:effectLst/>
                <a:highlight>
                  <a:srgbClr val="FFFFFF"/>
                </a:highlight>
                <a:latin typeface="Garamond" panose="02020404030301010803" pitchFamily="18" charset="0"/>
              </a:rPr>
              <a:t>Eye</a:t>
            </a:r>
            <a:r>
              <a:rPr lang="cs-CZ" sz="1600" i="1" dirty="0">
                <a:effectLst/>
                <a:highlight>
                  <a:srgbClr val="FFFFFF"/>
                </a:highlight>
                <a:latin typeface="Garamond" panose="02020404030301010803" pitchFamily="18" charset="0"/>
              </a:rPr>
              <a:t> </a:t>
            </a:r>
            <a:r>
              <a:rPr lang="cs-CZ" sz="1600" dirty="0">
                <a:effectLst/>
                <a:highlight>
                  <a:srgbClr val="FFFFFF"/>
                </a:highlight>
                <a:latin typeface="Garamond" panose="02020404030301010803" pitchFamily="18" charset="0"/>
              </a:rPr>
              <a:t>(1970),</a:t>
            </a:r>
            <a:r>
              <a:rPr lang="cs-CZ" sz="1600" dirty="0">
                <a:highlight>
                  <a:srgbClr val="FFFFFF"/>
                </a:highlight>
                <a:latin typeface="Garamond" panose="02020404030301010803" pitchFamily="18" charset="0"/>
              </a:rPr>
              <a:t> </a:t>
            </a:r>
            <a:r>
              <a:rPr lang="cs-CZ" sz="1600" i="1" dirty="0" err="1">
                <a:highlight>
                  <a:srgbClr val="FFFFFF"/>
                </a:highlight>
                <a:latin typeface="Garamond" panose="02020404030301010803" pitchFamily="18" charset="0"/>
              </a:rPr>
              <a:t>Sula</a:t>
            </a:r>
            <a:r>
              <a:rPr lang="cs-CZ" sz="1600" dirty="0">
                <a:highlight>
                  <a:srgbClr val="FFFFFF"/>
                </a:highlight>
                <a:latin typeface="Garamond" panose="02020404030301010803" pitchFamily="18" charset="0"/>
              </a:rPr>
              <a:t> (1974), </a:t>
            </a:r>
            <a:r>
              <a:rPr lang="cs-CZ" sz="1600" i="1" dirty="0">
                <a:highlight>
                  <a:srgbClr val="FFFFFF"/>
                </a:highlight>
                <a:latin typeface="Garamond" panose="02020404030301010803" pitchFamily="18" charset="0"/>
              </a:rPr>
              <a:t>Song </a:t>
            </a:r>
            <a:r>
              <a:rPr lang="cs-CZ" sz="1600" i="1" dirty="0" err="1">
                <a:highlight>
                  <a:srgbClr val="FFFFFF"/>
                </a:highlight>
                <a:latin typeface="Garamond" panose="02020404030301010803" pitchFamily="18" charset="0"/>
              </a:rPr>
              <a:t>of</a:t>
            </a:r>
            <a:r>
              <a:rPr lang="cs-CZ" sz="1600" i="1" dirty="0">
                <a:highlight>
                  <a:srgbClr val="FFFFFF"/>
                </a:highlight>
                <a:latin typeface="Garamond" panose="02020404030301010803" pitchFamily="18" charset="0"/>
              </a:rPr>
              <a:t> </a:t>
            </a:r>
            <a:r>
              <a:rPr lang="cs-CZ" sz="1600" i="1" dirty="0" err="1">
                <a:highlight>
                  <a:srgbClr val="FFFFFF"/>
                </a:highlight>
                <a:latin typeface="Garamond" panose="02020404030301010803" pitchFamily="18" charset="0"/>
              </a:rPr>
              <a:t>Solomon</a:t>
            </a:r>
            <a:r>
              <a:rPr lang="cs-CZ" sz="1600" i="1" dirty="0">
                <a:highlight>
                  <a:srgbClr val="FFFFFF"/>
                </a:highlight>
                <a:latin typeface="Garamond" panose="02020404030301010803" pitchFamily="18" charset="0"/>
              </a:rPr>
              <a:t> </a:t>
            </a:r>
            <a:r>
              <a:rPr lang="cs-CZ" sz="1600" dirty="0">
                <a:highlight>
                  <a:srgbClr val="FFFFFF"/>
                </a:highlight>
                <a:latin typeface="Garamond" panose="02020404030301010803" pitchFamily="18" charset="0"/>
              </a:rPr>
              <a:t>(1977), </a:t>
            </a:r>
            <a:r>
              <a:rPr lang="cs-CZ" sz="1600" i="1" dirty="0">
                <a:highlight>
                  <a:srgbClr val="FFFFFF"/>
                </a:highlight>
                <a:latin typeface="Garamond" panose="02020404030301010803" pitchFamily="18" charset="0"/>
              </a:rPr>
              <a:t>Tar Baby </a:t>
            </a:r>
            <a:r>
              <a:rPr lang="cs-CZ" sz="1600" dirty="0">
                <a:highlight>
                  <a:srgbClr val="FFFFFF"/>
                </a:highlight>
                <a:latin typeface="Garamond" panose="02020404030301010803" pitchFamily="18" charset="0"/>
              </a:rPr>
              <a:t>(1981), </a:t>
            </a:r>
            <a:r>
              <a:rPr lang="cs-CZ" sz="1600" i="1" dirty="0">
                <a:highlight>
                  <a:srgbClr val="FFFFFF"/>
                </a:highlight>
                <a:latin typeface="Garamond" panose="02020404030301010803" pitchFamily="18" charset="0"/>
              </a:rPr>
              <a:t>Jazz </a:t>
            </a:r>
            <a:r>
              <a:rPr lang="cs-CZ" sz="1600" dirty="0">
                <a:highlight>
                  <a:srgbClr val="FFFFFF"/>
                </a:highlight>
                <a:latin typeface="Garamond" panose="02020404030301010803" pitchFamily="18" charset="0"/>
              </a:rPr>
              <a:t>(1992), </a:t>
            </a:r>
            <a:r>
              <a:rPr lang="cs-CZ" sz="1600" i="1" dirty="0" err="1">
                <a:highlight>
                  <a:srgbClr val="FFFFFF"/>
                </a:highlight>
                <a:latin typeface="Garamond" panose="02020404030301010803" pitchFamily="18" charset="0"/>
              </a:rPr>
              <a:t>Paradise</a:t>
            </a:r>
            <a:r>
              <a:rPr lang="cs-CZ" sz="1600" dirty="0">
                <a:highlight>
                  <a:srgbClr val="FFFFFF"/>
                </a:highlight>
                <a:latin typeface="Garamond" panose="02020404030301010803" pitchFamily="18" charset="0"/>
              </a:rPr>
              <a:t> (1998), </a:t>
            </a:r>
            <a:r>
              <a:rPr lang="cs-CZ" sz="1600" i="1" dirty="0">
                <a:highlight>
                  <a:srgbClr val="FFFFFF"/>
                </a:highlight>
                <a:latin typeface="Garamond" panose="02020404030301010803" pitchFamily="18" charset="0"/>
              </a:rPr>
              <a:t>Love</a:t>
            </a:r>
            <a:r>
              <a:rPr lang="cs-CZ" sz="1600" dirty="0">
                <a:highlight>
                  <a:srgbClr val="FFFFFF"/>
                </a:highlight>
                <a:latin typeface="Garamond" panose="02020404030301010803" pitchFamily="18" charset="0"/>
              </a:rPr>
              <a:t> (2003), </a:t>
            </a:r>
            <a:r>
              <a:rPr lang="cs-CZ" sz="1600" i="1" dirty="0" err="1">
                <a:highlight>
                  <a:srgbClr val="FFFFFF"/>
                </a:highlight>
                <a:latin typeface="Garamond" panose="02020404030301010803" pitchFamily="18" charset="0"/>
              </a:rPr>
              <a:t>Mercy</a:t>
            </a:r>
            <a:r>
              <a:rPr lang="cs-CZ" sz="1600" dirty="0">
                <a:highlight>
                  <a:srgbClr val="FFFFFF"/>
                </a:highlight>
                <a:latin typeface="Garamond" panose="02020404030301010803" pitchFamily="18" charset="0"/>
              </a:rPr>
              <a:t> (2008)</a:t>
            </a:r>
          </a:p>
          <a:p>
            <a:pPr marL="285750" indent="-285750">
              <a:lnSpc>
                <a:spcPct val="100000"/>
              </a:lnSpc>
              <a:buFont typeface="Wingdings" pitchFamily="2" charset="2"/>
              <a:buChar char="v"/>
            </a:pPr>
            <a:r>
              <a:rPr lang="cs-CZ" sz="1600" dirty="0">
                <a:effectLst/>
                <a:highlight>
                  <a:srgbClr val="FFFFFF"/>
                </a:highlight>
                <a:latin typeface="Garamond" panose="02020404030301010803" pitchFamily="18" charset="0"/>
              </a:rPr>
              <a:t>Literární vlivy: </a:t>
            </a:r>
            <a:r>
              <a:rPr lang="cs-CZ" sz="1600" dirty="0" err="1">
                <a:effectLst/>
                <a:highlight>
                  <a:srgbClr val="FFFFFF"/>
                </a:highlight>
                <a:latin typeface="Garamond" panose="02020404030301010803" pitchFamily="18" charset="0"/>
              </a:rPr>
              <a:t>Tostoj</a:t>
            </a:r>
            <a:r>
              <a:rPr lang="cs-CZ" sz="1600" dirty="0">
                <a:effectLst/>
                <a:highlight>
                  <a:srgbClr val="FFFFFF"/>
                </a:highlight>
                <a:latin typeface="Garamond" panose="02020404030301010803" pitchFamily="18" charset="0"/>
              </a:rPr>
              <a:t>, </a:t>
            </a:r>
            <a:r>
              <a:rPr lang="cs-CZ" sz="1600" dirty="0" err="1">
                <a:effectLst/>
                <a:highlight>
                  <a:srgbClr val="FFFFFF"/>
                </a:highlight>
                <a:latin typeface="Garamond" panose="02020404030301010803" pitchFamily="18" charset="0"/>
              </a:rPr>
              <a:t>Austen</a:t>
            </a:r>
            <a:r>
              <a:rPr lang="cs-CZ" sz="1600" dirty="0">
                <a:effectLst/>
                <a:highlight>
                  <a:srgbClr val="FFFFFF"/>
                </a:highlight>
                <a:latin typeface="Garamond" panose="02020404030301010803" pitchFamily="18" charset="0"/>
              </a:rPr>
              <a:t>, </a:t>
            </a:r>
            <a:r>
              <a:rPr lang="cs-CZ" sz="1600" dirty="0" err="1">
                <a:effectLst/>
                <a:highlight>
                  <a:srgbClr val="FFFFFF"/>
                </a:highlight>
                <a:latin typeface="Garamond" panose="02020404030301010803" pitchFamily="18" charset="0"/>
              </a:rPr>
              <a:t>Wright</a:t>
            </a:r>
            <a:r>
              <a:rPr lang="cs-CZ" sz="1600" dirty="0">
                <a:effectLst/>
                <a:highlight>
                  <a:srgbClr val="FFFFFF"/>
                </a:highlight>
                <a:latin typeface="Garamond" panose="02020404030301010803" pitchFamily="18" charset="0"/>
              </a:rPr>
              <a:t>, „</a:t>
            </a:r>
            <a:r>
              <a:rPr lang="cs-CZ" sz="1600" dirty="0" err="1">
                <a:effectLst/>
                <a:highlight>
                  <a:srgbClr val="FFFFFF"/>
                </a:highlight>
                <a:latin typeface="Garamond" panose="02020404030301010803" pitchFamily="18" charset="0"/>
              </a:rPr>
              <a:t>slave</a:t>
            </a:r>
            <a:r>
              <a:rPr lang="cs-CZ" sz="1600" dirty="0">
                <a:effectLst/>
                <a:highlight>
                  <a:srgbClr val="FFFFFF"/>
                </a:highlight>
                <a:latin typeface="Garamond" panose="02020404030301010803" pitchFamily="18" charset="0"/>
              </a:rPr>
              <a:t> </a:t>
            </a:r>
            <a:r>
              <a:rPr lang="cs-CZ" sz="1600" dirty="0" err="1">
                <a:effectLst/>
                <a:highlight>
                  <a:srgbClr val="FFFFFF"/>
                </a:highlight>
                <a:latin typeface="Garamond" panose="02020404030301010803" pitchFamily="18" charset="0"/>
              </a:rPr>
              <a:t>narratives</a:t>
            </a:r>
            <a:r>
              <a:rPr lang="cs-CZ" sz="1600" dirty="0">
                <a:effectLst/>
                <a:highlight>
                  <a:srgbClr val="FFFFFF"/>
                </a:highlight>
                <a:latin typeface="Garamond" panose="02020404030301010803" pitchFamily="18" charset="0"/>
              </a:rPr>
              <a:t>“: Douglas, Jacobs</a:t>
            </a:r>
          </a:p>
          <a:p>
            <a:pPr marL="285750" indent="-285750" algn="ctr">
              <a:lnSpc>
                <a:spcPct val="100000"/>
              </a:lnSpc>
              <a:buFont typeface="Wingdings" pitchFamily="2" charset="2"/>
              <a:buChar char="v"/>
            </a:pPr>
            <a:endParaRPr lang="cs-CZ" sz="1600" b="1" i="0" dirty="0">
              <a:effectLst/>
              <a:highlight>
                <a:srgbClr val="FFFFFF"/>
              </a:highlight>
              <a:latin typeface="Garamond" panose="02020404030301010803" pitchFamily="18" charset="0"/>
            </a:endParaRPr>
          </a:p>
          <a:p>
            <a:pPr algn="ctr">
              <a:lnSpc>
                <a:spcPct val="100000"/>
              </a:lnSpc>
            </a:pPr>
            <a:endParaRPr lang="en-US" sz="1600" dirty="0">
              <a:latin typeface="Garamond" panose="02020404030301010803" pitchFamily="18" charset="0"/>
            </a:endParaRPr>
          </a:p>
        </p:txBody>
      </p:sp>
      <p:pic>
        <p:nvPicPr>
          <p:cNvPr id="1026" name="Picture 2" descr="Toni Morrison, the Teacher | The New Yorker">
            <a:extLst>
              <a:ext uri="{FF2B5EF4-FFF2-40B4-BE49-F238E27FC236}">
                <a16:creationId xmlns:a16="http://schemas.microsoft.com/office/drawing/2014/main" id="{6F99AF25-06F5-1057-C285-6794F58D9A7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7156" r="1" b="16907"/>
          <a:stretch/>
        </p:blipFill>
        <p:spPr bwMode="auto">
          <a:xfrm>
            <a:off x="1682" y="10"/>
            <a:ext cx="609600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53" name="Group 1052">
            <a:extLst>
              <a:ext uri="{FF2B5EF4-FFF2-40B4-BE49-F238E27FC236}">
                <a16:creationId xmlns:a16="http://schemas.microsoft.com/office/drawing/2014/main" id="{53745597-CF0F-4C14-83C4-612B382A90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5849932"/>
            <a:ext cx="867485" cy="115439"/>
            <a:chOff x="8910933" y="1861308"/>
            <a:chExt cx="867485" cy="115439"/>
          </a:xfrm>
        </p:grpSpPr>
        <p:sp>
          <p:nvSpPr>
            <p:cNvPr id="1054" name="Rectangle 1053">
              <a:extLst>
                <a:ext uri="{FF2B5EF4-FFF2-40B4-BE49-F238E27FC236}">
                  <a16:creationId xmlns:a16="http://schemas.microsoft.com/office/drawing/2014/main" id="{471CB755-D435-4BD8-A3DB-B304ED0E7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055" name="Straight Connector 1054">
              <a:extLst>
                <a:ext uri="{FF2B5EF4-FFF2-40B4-BE49-F238E27FC236}">
                  <a16:creationId xmlns:a16="http://schemas.microsoft.com/office/drawing/2014/main" id="{0B7F2CAE-48A1-4EAD-BDD1-4DA217AC0F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98FB73A0-9D61-4989-BA5F-7EF6308D86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1394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49E484F-B057-F908-EBC4-FC4ED600A7BA}"/>
              </a:ext>
            </a:extLst>
          </p:cNvPr>
          <p:cNvSpPr>
            <a:spLocks noGrp="1"/>
          </p:cNvSpPr>
          <p:nvPr>
            <p:ph type="title"/>
          </p:nvPr>
        </p:nvSpPr>
        <p:spPr>
          <a:xfrm>
            <a:off x="4098302" y="1000366"/>
            <a:ext cx="3995397" cy="1239627"/>
          </a:xfrm>
        </p:spPr>
        <p:txBody>
          <a:bodyPr anchor="b">
            <a:normAutofit/>
          </a:bodyPr>
          <a:lstStyle/>
          <a:p>
            <a:pPr algn="ctr"/>
            <a:r>
              <a:rPr lang="cs-CZ" dirty="0" err="1">
                <a:latin typeface="Garamond" panose="02020404030301010803" pitchFamily="18" charset="0"/>
              </a:rPr>
              <a:t>Recitatif</a:t>
            </a:r>
            <a:endParaRPr lang="cs-CZ" dirty="0">
              <a:latin typeface="Garamond" panose="02020404030301010803" pitchFamily="18" charset="0"/>
            </a:endParaRPr>
          </a:p>
        </p:txBody>
      </p:sp>
      <p:sp>
        <p:nvSpPr>
          <p:cNvPr id="8" name="Content Placeholder 7">
            <a:extLst>
              <a:ext uri="{FF2B5EF4-FFF2-40B4-BE49-F238E27FC236}">
                <a16:creationId xmlns:a16="http://schemas.microsoft.com/office/drawing/2014/main" id="{621ABE3C-9A89-1E2C-20FA-2F72D428DE36}"/>
              </a:ext>
            </a:extLst>
          </p:cNvPr>
          <p:cNvSpPr>
            <a:spLocks noGrp="1"/>
          </p:cNvSpPr>
          <p:nvPr>
            <p:ph idx="1"/>
          </p:nvPr>
        </p:nvSpPr>
        <p:spPr>
          <a:xfrm>
            <a:off x="3805678" y="2884395"/>
            <a:ext cx="4305737" cy="2519180"/>
          </a:xfrm>
        </p:spPr>
        <p:txBody>
          <a:bodyPr>
            <a:normAutofit/>
          </a:bodyPr>
          <a:lstStyle/>
          <a:p>
            <a:pPr marL="342900" indent="-342900" algn="ctr">
              <a:buFont typeface="Wingdings" pitchFamily="2" charset="2"/>
              <a:buChar char="Ø"/>
            </a:pPr>
            <a:r>
              <a:rPr lang="cs-CZ" dirty="0">
                <a:latin typeface="Garamond" panose="02020404030301010803" pitchFamily="18" charset="0"/>
              </a:rPr>
              <a:t>jediná povídka Toni </a:t>
            </a:r>
            <a:r>
              <a:rPr lang="cs-CZ" dirty="0" err="1">
                <a:latin typeface="Garamond" panose="02020404030301010803" pitchFamily="18" charset="0"/>
              </a:rPr>
              <a:t>Morrison</a:t>
            </a:r>
            <a:endParaRPr lang="cs-CZ" dirty="0">
              <a:latin typeface="Garamond" panose="02020404030301010803" pitchFamily="18" charset="0"/>
            </a:endParaRPr>
          </a:p>
          <a:p>
            <a:pPr marL="342900" indent="-342900" algn="ctr">
              <a:buFont typeface="Wingdings" pitchFamily="2" charset="2"/>
              <a:buChar char="Ø"/>
            </a:pPr>
            <a:r>
              <a:rPr lang="cs-CZ" dirty="0">
                <a:latin typeface="Garamond" panose="02020404030301010803" pitchFamily="18" charset="0"/>
              </a:rPr>
              <a:t>původně publikovaná v roce 1983</a:t>
            </a:r>
          </a:p>
          <a:p>
            <a:pPr marL="342900" indent="-342900" algn="ctr">
              <a:buFont typeface="Wingdings" pitchFamily="2" charset="2"/>
              <a:buChar char="Ø"/>
            </a:pPr>
            <a:r>
              <a:rPr lang="cs-CZ" dirty="0">
                <a:latin typeface="Garamond" panose="02020404030301010803" pitchFamily="18" charset="0"/>
              </a:rPr>
              <a:t>znovu vydaná roku 2022, úvod napsala britská autorka </a:t>
            </a:r>
            <a:r>
              <a:rPr lang="cs-CZ" dirty="0" err="1">
                <a:latin typeface="Garamond" panose="02020404030301010803" pitchFamily="18" charset="0"/>
              </a:rPr>
              <a:t>Zadie</a:t>
            </a:r>
            <a:r>
              <a:rPr lang="cs-CZ" dirty="0">
                <a:latin typeface="Garamond" panose="02020404030301010803" pitchFamily="18" charset="0"/>
              </a:rPr>
              <a:t> Smith</a:t>
            </a:r>
          </a:p>
        </p:txBody>
      </p:sp>
      <p:pic>
        <p:nvPicPr>
          <p:cNvPr id="5" name="Picture 2" descr="Recitatif: A Story: Morrison, Toni, Smith, Zadie: 9780593315033:  Amazon.com: Books">
            <a:extLst>
              <a:ext uri="{FF2B5EF4-FFF2-40B4-BE49-F238E27FC236}">
                <a16:creationId xmlns:a16="http://schemas.microsoft.com/office/drawing/2014/main" id="{2B3DB92F-5814-80B6-F059-70E221143F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48321" y="1000365"/>
            <a:ext cx="3016199" cy="4403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citatif Beginning to “Strife came to us that fall” Summary and Analysis |  GradeSaver">
            <a:extLst>
              <a:ext uri="{FF2B5EF4-FFF2-40B4-BE49-F238E27FC236}">
                <a16:creationId xmlns:a16="http://schemas.microsoft.com/office/drawing/2014/main" id="{1F8431B7-8443-C339-A6FB-5C33B661A5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46" r="591"/>
          <a:stretch/>
        </p:blipFill>
        <p:spPr bwMode="auto">
          <a:xfrm>
            <a:off x="500194" y="1219392"/>
            <a:ext cx="2778801" cy="416818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543656"/>
            <a:ext cx="867485" cy="115439"/>
            <a:chOff x="8910933" y="1861308"/>
            <a:chExt cx="867485" cy="115439"/>
          </a:xfrm>
        </p:grpSpPr>
        <p:sp>
          <p:nvSpPr>
            <p:cNvPr id="44" name="Rectangle 43">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208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28"/>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028"/>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625" y="159026"/>
            <a:ext cx="1186874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4ED51B-8477-6ABA-BC4D-721225B841EF}"/>
              </a:ext>
            </a:extLst>
          </p:cNvPr>
          <p:cNvSpPr>
            <a:spLocks noGrp="1"/>
          </p:cNvSpPr>
          <p:nvPr>
            <p:ph type="title"/>
          </p:nvPr>
        </p:nvSpPr>
        <p:spPr>
          <a:xfrm>
            <a:off x="3667759" y="723901"/>
            <a:ext cx="4856480" cy="1288884"/>
          </a:xfrm>
        </p:spPr>
        <p:txBody>
          <a:bodyPr anchor="b">
            <a:normAutofit/>
          </a:bodyPr>
          <a:lstStyle/>
          <a:p>
            <a:pPr algn="ctr"/>
            <a:r>
              <a:rPr lang="cs-CZ" dirty="0">
                <a:latin typeface="Garamond" panose="02020404030301010803" pitchFamily="18" charset="0"/>
              </a:rPr>
              <a:t>Název</a:t>
            </a:r>
          </a:p>
        </p:txBody>
      </p:sp>
      <p:sp>
        <p:nvSpPr>
          <p:cNvPr id="9" name="Content Placeholder 8">
            <a:extLst>
              <a:ext uri="{FF2B5EF4-FFF2-40B4-BE49-F238E27FC236}">
                <a16:creationId xmlns:a16="http://schemas.microsoft.com/office/drawing/2014/main" id="{F2FE4305-FABB-66CD-2937-0E5EFE414285}"/>
              </a:ext>
            </a:extLst>
          </p:cNvPr>
          <p:cNvSpPr>
            <a:spLocks noGrp="1"/>
          </p:cNvSpPr>
          <p:nvPr>
            <p:ph idx="1"/>
          </p:nvPr>
        </p:nvSpPr>
        <p:spPr>
          <a:xfrm>
            <a:off x="3688079" y="2732545"/>
            <a:ext cx="4815840" cy="3232826"/>
          </a:xfrm>
        </p:spPr>
        <p:txBody>
          <a:bodyPr anchor="t">
            <a:normAutofit/>
          </a:bodyPr>
          <a:lstStyle/>
          <a:p>
            <a:pPr algn="ctr"/>
            <a:r>
              <a:rPr lang="en-US" dirty="0">
                <a:latin typeface="Garamond" panose="02020404030301010803" pitchFamily="18" charset="0"/>
                <a:hlinkClick r:id="rId3"/>
              </a:rPr>
              <a:t>Recitatif</a:t>
            </a:r>
            <a:endParaRPr lang="en-US" dirty="0">
              <a:latin typeface="Garamond" panose="02020404030301010803" pitchFamily="18" charset="0"/>
            </a:endParaRPr>
          </a:p>
        </p:txBody>
      </p:sp>
      <p:pic>
        <p:nvPicPr>
          <p:cNvPr id="4" name="Zástupný obsah 3">
            <a:extLst>
              <a:ext uri="{FF2B5EF4-FFF2-40B4-BE49-F238E27FC236}">
                <a16:creationId xmlns:a16="http://schemas.microsoft.com/office/drawing/2014/main" id="{605D799B-246A-3CE3-820D-6B9C25826F9D}"/>
              </a:ext>
            </a:extLst>
          </p:cNvPr>
          <p:cNvPicPr>
            <a:picLocks noChangeAspect="1"/>
          </p:cNvPicPr>
          <p:nvPr/>
        </p:nvPicPr>
        <p:blipFill>
          <a:blip r:embed="rId4"/>
          <a:stretch>
            <a:fillRect/>
          </a:stretch>
        </p:blipFill>
        <p:spPr>
          <a:xfrm>
            <a:off x="710966" y="2465776"/>
            <a:ext cx="2469113" cy="1926450"/>
          </a:xfrm>
          <a:prstGeom prst="rect">
            <a:avLst/>
          </a:prstGeom>
        </p:spPr>
      </p:pic>
      <p:pic>
        <p:nvPicPr>
          <p:cNvPr id="5" name="Obrázek 4">
            <a:extLst>
              <a:ext uri="{FF2B5EF4-FFF2-40B4-BE49-F238E27FC236}">
                <a16:creationId xmlns:a16="http://schemas.microsoft.com/office/drawing/2014/main" id="{CC324B16-CF46-6667-F7B1-59DF748DEA46}"/>
              </a:ext>
            </a:extLst>
          </p:cNvPr>
          <p:cNvPicPr>
            <a:picLocks noChangeAspect="1"/>
          </p:cNvPicPr>
          <p:nvPr/>
        </p:nvPicPr>
        <p:blipFill>
          <a:blip r:embed="rId5">
            <a:alphaModFix/>
          </a:blip>
          <a:stretch>
            <a:fillRect/>
          </a:stretch>
        </p:blipFill>
        <p:spPr>
          <a:xfrm>
            <a:off x="8665545" y="2724947"/>
            <a:ext cx="2815488" cy="1245853"/>
          </a:xfrm>
          <a:prstGeom prst="rect">
            <a:avLst/>
          </a:prstGeom>
        </p:spPr>
      </p:pic>
      <p:grpSp>
        <p:nvGrpSpPr>
          <p:cNvPr id="18" name="Group 17">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320171"/>
            <a:ext cx="867485" cy="115439"/>
            <a:chOff x="8910933" y="1861308"/>
            <a:chExt cx="867485" cy="115439"/>
          </a:xfrm>
        </p:grpSpPr>
        <p:sp>
          <p:nvSpPr>
            <p:cNvPr id="19" name="Rectangle 18">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0" name="Straight Connector 19">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402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5899"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E8B7EC-4094-FF0C-9A30-3DA2226CE9E3}"/>
              </a:ext>
            </a:extLst>
          </p:cNvPr>
          <p:cNvSpPr>
            <a:spLocks noGrp="1"/>
          </p:cNvSpPr>
          <p:nvPr>
            <p:ph type="title"/>
          </p:nvPr>
        </p:nvSpPr>
        <p:spPr>
          <a:xfrm>
            <a:off x="7150882" y="1000366"/>
            <a:ext cx="3995397" cy="1239627"/>
          </a:xfrm>
        </p:spPr>
        <p:txBody>
          <a:bodyPr anchor="b">
            <a:normAutofit/>
          </a:bodyPr>
          <a:lstStyle/>
          <a:p>
            <a:pPr algn="ctr"/>
            <a:r>
              <a:rPr lang="cs-CZ" dirty="0" err="1">
                <a:latin typeface="Garamond" panose="02020404030301010803" pitchFamily="18" charset="0"/>
              </a:rPr>
              <a:t>Recitatif</a:t>
            </a:r>
            <a:endParaRPr lang="cs-CZ" dirty="0">
              <a:latin typeface="Garamond" panose="02020404030301010803" pitchFamily="18" charset="0"/>
            </a:endParaRPr>
          </a:p>
        </p:txBody>
      </p:sp>
      <p:sp>
        <p:nvSpPr>
          <p:cNvPr id="3" name="Zástupný obsah 2">
            <a:extLst>
              <a:ext uri="{FF2B5EF4-FFF2-40B4-BE49-F238E27FC236}">
                <a16:creationId xmlns:a16="http://schemas.microsoft.com/office/drawing/2014/main" id="{986402E4-EE34-1A26-104A-890172A8255A}"/>
              </a:ext>
            </a:extLst>
          </p:cNvPr>
          <p:cNvSpPr>
            <a:spLocks noGrp="1"/>
          </p:cNvSpPr>
          <p:nvPr>
            <p:ph idx="1"/>
          </p:nvPr>
        </p:nvSpPr>
        <p:spPr>
          <a:xfrm>
            <a:off x="7279965" y="2884395"/>
            <a:ext cx="3766670" cy="2469140"/>
          </a:xfrm>
        </p:spPr>
        <p:txBody>
          <a:bodyPr>
            <a:normAutofit fontScale="92500" lnSpcReduction="10000"/>
          </a:bodyPr>
          <a:lstStyle/>
          <a:p>
            <a:pPr algn="ctr"/>
            <a:r>
              <a:rPr lang="cs-CZ" dirty="0">
                <a:latin typeface="Garamond" panose="02020404030301010803" pitchFamily="18" charset="0"/>
              </a:rPr>
              <a:t>Jak? (vypravěč, stavba narativu)</a:t>
            </a:r>
          </a:p>
          <a:p>
            <a:pPr algn="ctr"/>
            <a:r>
              <a:rPr lang="cs-CZ" dirty="0">
                <a:latin typeface="Garamond" panose="02020404030301010803" pitchFamily="18" charset="0"/>
              </a:rPr>
              <a:t>Kde? </a:t>
            </a:r>
          </a:p>
          <a:p>
            <a:pPr algn="ctr"/>
            <a:r>
              <a:rPr lang="cs-CZ" dirty="0">
                <a:latin typeface="Garamond" panose="02020404030301010803" pitchFamily="18" charset="0"/>
              </a:rPr>
              <a:t>Kdy?</a:t>
            </a:r>
          </a:p>
          <a:p>
            <a:pPr algn="ctr"/>
            <a:r>
              <a:rPr lang="cs-CZ" dirty="0">
                <a:latin typeface="Garamond" panose="02020404030301010803" pitchFamily="18" charset="0"/>
              </a:rPr>
              <a:t>Co? (děj)</a:t>
            </a:r>
          </a:p>
          <a:p>
            <a:pPr algn="ctr"/>
            <a:endParaRPr lang="cs-CZ" dirty="0">
              <a:latin typeface="Garamond" panose="02020404030301010803" pitchFamily="18" charset="0"/>
            </a:endParaRPr>
          </a:p>
          <a:p>
            <a:pPr algn="ctr"/>
            <a:r>
              <a:rPr lang="cs-CZ" dirty="0">
                <a:latin typeface="Garamond" panose="02020404030301010803" pitchFamily="18" charset="0"/>
              </a:rPr>
              <a:t>Kdo? (postavy)</a:t>
            </a:r>
          </a:p>
        </p:txBody>
      </p:sp>
      <p:pic>
        <p:nvPicPr>
          <p:cNvPr id="4" name="Obrázek 3" descr="Obsah obrázku text, Písmo, snímek obrazovky, papír&#10;&#10;Popis byl vytvořen automaticky">
            <a:extLst>
              <a:ext uri="{FF2B5EF4-FFF2-40B4-BE49-F238E27FC236}">
                <a16:creationId xmlns:a16="http://schemas.microsoft.com/office/drawing/2014/main" id="{0873FBD1-8F9D-D557-C221-79464550450C}"/>
              </a:ext>
            </a:extLst>
          </p:cNvPr>
          <p:cNvPicPr>
            <a:picLocks noChangeAspect="1"/>
          </p:cNvPicPr>
          <p:nvPr/>
        </p:nvPicPr>
        <p:blipFill>
          <a:blip r:embed="rId3"/>
          <a:stretch>
            <a:fillRect/>
          </a:stretch>
        </p:blipFill>
        <p:spPr>
          <a:xfrm>
            <a:off x="723901" y="1261971"/>
            <a:ext cx="5372100" cy="4418552"/>
          </a:xfrm>
          <a:prstGeom prst="rect">
            <a:avLst/>
          </a:prstGeom>
          <a:effectLst>
            <a:reflection endPos="0" dist="50800" dir="5400000" sy="-100000" algn="bl" rotWithShape="0"/>
            <a:softEdge rad="572295"/>
          </a:effectLst>
        </p:spPr>
      </p:pic>
      <p:grpSp>
        <p:nvGrpSpPr>
          <p:cNvPr id="20" name="Group 12">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2478" y="2543656"/>
            <a:ext cx="867485" cy="115439"/>
            <a:chOff x="8910933" y="1861308"/>
            <a:chExt cx="867485" cy="115439"/>
          </a:xfrm>
        </p:grpSpPr>
        <p:sp>
          <p:nvSpPr>
            <p:cNvPr id="21" name="Rectangle 13">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305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5" name="Rectangle 1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6" name="Straight Connector 1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5" name="Rectangle 14">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73E2B0-309E-E6DD-0322-5887ADDB4010}"/>
              </a:ext>
            </a:extLst>
          </p:cNvPr>
          <p:cNvSpPr>
            <a:spLocks noGrp="1"/>
          </p:cNvSpPr>
          <p:nvPr>
            <p:ph type="title"/>
          </p:nvPr>
        </p:nvSpPr>
        <p:spPr>
          <a:xfrm>
            <a:off x="2428461" y="1230924"/>
            <a:ext cx="7335079" cy="1969476"/>
          </a:xfrm>
        </p:spPr>
        <p:txBody>
          <a:bodyPr vert="horz" lIns="91440" tIns="45720" rIns="91440" bIns="45720" rtlCol="0" anchor="b">
            <a:normAutofit/>
          </a:bodyPr>
          <a:lstStyle/>
          <a:p>
            <a:pPr algn="ctr"/>
            <a:r>
              <a:rPr lang="en-US" sz="4000" kern="1200" cap="all" spc="390" baseline="0" dirty="0" err="1">
                <a:solidFill>
                  <a:schemeClr val="tx2"/>
                </a:solidFill>
                <a:latin typeface="Garamond" panose="02020404030301010803" pitchFamily="18" charset="0"/>
                <a:ea typeface="+mj-ea"/>
                <a:cs typeface="+mj-cs"/>
              </a:rPr>
              <a:t>Kdo</a:t>
            </a:r>
            <a:r>
              <a:rPr lang="en-US" sz="4000" kern="1200" cap="all" spc="390" baseline="0" dirty="0">
                <a:solidFill>
                  <a:schemeClr val="tx2"/>
                </a:solidFill>
                <a:latin typeface="Garamond" panose="02020404030301010803" pitchFamily="18" charset="0"/>
                <a:ea typeface="+mj-ea"/>
                <a:cs typeface="+mj-cs"/>
              </a:rPr>
              <a:t>? </a:t>
            </a:r>
          </a:p>
        </p:txBody>
      </p:sp>
      <p:sp>
        <p:nvSpPr>
          <p:cNvPr id="3" name="Zástupný obsah 2">
            <a:extLst>
              <a:ext uri="{FF2B5EF4-FFF2-40B4-BE49-F238E27FC236}">
                <a16:creationId xmlns:a16="http://schemas.microsoft.com/office/drawing/2014/main" id="{941EF836-F98C-08C3-E3F0-DE2605C5DA91}"/>
              </a:ext>
            </a:extLst>
          </p:cNvPr>
          <p:cNvSpPr>
            <a:spLocks noGrp="1"/>
          </p:cNvSpPr>
          <p:nvPr>
            <p:ph idx="1"/>
          </p:nvPr>
        </p:nvSpPr>
        <p:spPr>
          <a:xfrm>
            <a:off x="2024881" y="4736387"/>
            <a:ext cx="8142238" cy="1160981"/>
          </a:xfrm>
        </p:spPr>
        <p:txBody>
          <a:bodyPr vert="horz" lIns="91440" tIns="45720" rIns="91440" bIns="45720" rtlCol="0" anchor="t">
            <a:normAutofit/>
          </a:bodyPr>
          <a:lstStyle/>
          <a:p>
            <a:pPr algn="ctr">
              <a:lnSpc>
                <a:spcPct val="100000"/>
              </a:lnSpc>
            </a:pPr>
            <a:r>
              <a:rPr lang="cs-CZ" dirty="0">
                <a:latin typeface="Garamond" panose="02020404030301010803" pitchFamily="18" charset="0"/>
              </a:rPr>
              <a:t>Reflexe procesu čtení ve skupinách</a:t>
            </a:r>
          </a:p>
        </p:txBody>
      </p:sp>
      <p:grpSp>
        <p:nvGrpSpPr>
          <p:cNvPr id="19" name="Group 18">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89173"/>
            <a:ext cx="867485" cy="115439"/>
            <a:chOff x="8910933" y="1861308"/>
            <a:chExt cx="867485" cy="115439"/>
          </a:xfrm>
        </p:grpSpPr>
        <p:sp>
          <p:nvSpPr>
            <p:cNvPr id="27" name="Rectangle 19">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8" name="Straight Connector 20">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353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B7A9DE-93FD-9688-0334-200E12B4AF03}"/>
              </a:ext>
            </a:extLst>
          </p:cNvPr>
          <p:cNvSpPr>
            <a:spLocks noGrp="1"/>
          </p:cNvSpPr>
          <p:nvPr>
            <p:ph type="title"/>
          </p:nvPr>
        </p:nvSpPr>
        <p:spPr>
          <a:xfrm>
            <a:off x="1028700" y="407773"/>
            <a:ext cx="10134600" cy="1288489"/>
          </a:xfrm>
        </p:spPr>
        <p:txBody>
          <a:bodyPr/>
          <a:lstStyle/>
          <a:p>
            <a:r>
              <a:rPr lang="cs-CZ" dirty="0">
                <a:latin typeface="Garamond" panose="02020404030301010803" pitchFamily="18" charset="0"/>
              </a:rPr>
              <a:t>Experiment na UHK</a:t>
            </a:r>
          </a:p>
        </p:txBody>
      </p:sp>
      <p:graphicFrame>
        <p:nvGraphicFramePr>
          <p:cNvPr id="4" name="Zástupný obsah 1">
            <a:extLst>
              <a:ext uri="{FF2B5EF4-FFF2-40B4-BE49-F238E27FC236}">
                <a16:creationId xmlns:a16="http://schemas.microsoft.com/office/drawing/2014/main" id="{5397060B-3599-8263-E5FE-FB461FAC961C}"/>
              </a:ext>
            </a:extLst>
          </p:cNvPr>
          <p:cNvGraphicFramePr>
            <a:graphicFrameLocks noGrp="1"/>
          </p:cNvGraphicFramePr>
          <p:nvPr>
            <p:ph idx="1"/>
            <p:extLst>
              <p:ext uri="{D42A27DB-BD31-4B8C-83A1-F6EECF244321}">
                <p14:modId xmlns:p14="http://schemas.microsoft.com/office/powerpoint/2010/main" val="4229057498"/>
              </p:ext>
            </p:extLst>
          </p:nvPr>
        </p:nvGraphicFramePr>
        <p:xfrm>
          <a:off x="766120" y="1977081"/>
          <a:ext cx="8526162" cy="447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ovéPole 4">
            <a:extLst>
              <a:ext uri="{FF2B5EF4-FFF2-40B4-BE49-F238E27FC236}">
                <a16:creationId xmlns:a16="http://schemas.microsoft.com/office/drawing/2014/main" id="{A3D5A111-ADB1-5BA1-6D3A-26A11411C332}"/>
              </a:ext>
            </a:extLst>
          </p:cNvPr>
          <p:cNvSpPr txBox="1"/>
          <p:nvPr/>
        </p:nvSpPr>
        <p:spPr>
          <a:xfrm>
            <a:off x="9151244" y="3179521"/>
            <a:ext cx="2792627" cy="1200329"/>
          </a:xfrm>
          <a:prstGeom prst="rect">
            <a:avLst/>
          </a:prstGeom>
          <a:noFill/>
        </p:spPr>
        <p:txBody>
          <a:bodyPr wrap="square" rtlCol="0">
            <a:spAutoFit/>
          </a:bodyPr>
          <a:lstStyle/>
          <a:p>
            <a:r>
              <a:rPr lang="cs-CZ" dirty="0">
                <a:latin typeface="Garamond" panose="02020404030301010803" pitchFamily="18" charset="0"/>
              </a:rPr>
              <a:t>4 skupiny: 15, 8, 14, 10</a:t>
            </a:r>
          </a:p>
          <a:p>
            <a:r>
              <a:rPr lang="cs-CZ" dirty="0">
                <a:latin typeface="Garamond" panose="02020404030301010803" pitchFamily="18" charset="0"/>
              </a:rPr>
              <a:t>2021, 2022</a:t>
            </a:r>
          </a:p>
          <a:p>
            <a:r>
              <a:rPr lang="cs-CZ" dirty="0">
                <a:latin typeface="Garamond" panose="02020404030301010803" pitchFamily="18" charset="0"/>
              </a:rPr>
              <a:t>Seřazeno od nejčastějšího </a:t>
            </a:r>
          </a:p>
          <a:p>
            <a:r>
              <a:rPr lang="cs-CZ" dirty="0">
                <a:latin typeface="Garamond" panose="02020404030301010803" pitchFamily="18" charset="0"/>
              </a:rPr>
              <a:t>po nejméně častý</a:t>
            </a:r>
          </a:p>
        </p:txBody>
      </p:sp>
    </p:spTree>
    <p:extLst>
      <p:ext uri="{BB962C8B-B14F-4D97-AF65-F5344CB8AC3E}">
        <p14:creationId xmlns:p14="http://schemas.microsoft.com/office/powerpoint/2010/main" val="3848169525"/>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271</TotalTime>
  <Words>2317</Words>
  <Application>Microsoft Macintosh PowerPoint</Application>
  <PresentationFormat>Širokoúhlá obrazovka</PresentationFormat>
  <Paragraphs>152</Paragraphs>
  <Slides>21</Slides>
  <Notes>21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21</vt:i4>
      </vt:variant>
    </vt:vector>
  </HeadingPairs>
  <TitlesOfParts>
    <vt:vector size="30" baseType="lpstr">
      <vt:lpstr>Aptos</vt:lpstr>
      <vt:lpstr>Arial</vt:lpstr>
      <vt:lpstr>Bembo</vt:lpstr>
      <vt:lpstr>Calibri</vt:lpstr>
      <vt:lpstr>Garamond</vt:lpstr>
      <vt:lpstr>Times</vt:lpstr>
      <vt:lpstr>Times New Roman</vt:lpstr>
      <vt:lpstr>Wingdings</vt:lpstr>
      <vt:lpstr>AdornVTI</vt:lpstr>
      <vt:lpstr>Toni Morrison  a epistemologie rasy</vt:lpstr>
      <vt:lpstr>úvodní kolečko</vt:lpstr>
      <vt:lpstr>Prezentace aplikace PowerPoint</vt:lpstr>
      <vt:lpstr> Toni Morrison 1931-2019 </vt:lpstr>
      <vt:lpstr>Recitatif</vt:lpstr>
      <vt:lpstr>Název</vt:lpstr>
      <vt:lpstr>Recitatif</vt:lpstr>
      <vt:lpstr>Kdo? </vt:lpstr>
      <vt:lpstr>Experiment na UHK</vt:lpstr>
      <vt:lpstr>Prezentace aplikace PowerPoint</vt:lpstr>
      <vt:lpstr>Critical Race Theory</vt:lpstr>
      <vt:lpstr>Recitatif</vt:lpstr>
      <vt:lpstr>SKUPINOVÁ PRÁCE</vt:lpstr>
      <vt:lpstr>What the hell happened to Maggie?</vt:lpstr>
      <vt:lpstr>Intersekcionalita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Toni Morrison  a epistemologie rasy</dc:title>
  <dc:creator>Schormová Františka</dc:creator>
  <cp:lastModifiedBy>Schormová Františka</cp:lastModifiedBy>
  <cp:revision>8</cp:revision>
  <dcterms:created xsi:type="dcterms:W3CDTF">2024-04-25T07:42:20Z</dcterms:created>
  <dcterms:modified xsi:type="dcterms:W3CDTF">2024-04-25T12:14:18Z</dcterms:modified>
</cp:coreProperties>
</file>