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6"/>
  </p:notesMasterIdLst>
  <p:sldIdLst>
    <p:sldId id="256" r:id="rId5"/>
    <p:sldId id="264" r:id="rId6"/>
    <p:sldId id="263" r:id="rId7"/>
    <p:sldId id="257" r:id="rId8"/>
    <p:sldId id="258" r:id="rId9"/>
    <p:sldId id="259" r:id="rId10"/>
    <p:sldId id="260" r:id="rId11"/>
    <p:sldId id="261" r:id="rId12"/>
    <p:sldId id="262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5E4F4-B632-48F4-83AB-5386847B4882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0AEE5-2E7D-4643-B002-78269D9537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46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BC6F98-8C24-4616-A5A8-794A114629D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Výsledek bychom měli spořádaně a přehledně dokázat předat celému týmu</a:t>
            </a:r>
          </a:p>
        </p:txBody>
      </p:sp>
    </p:spTree>
    <p:extLst>
      <p:ext uri="{BB962C8B-B14F-4D97-AF65-F5344CB8AC3E}">
        <p14:creationId xmlns:p14="http://schemas.microsoft.com/office/powerpoint/2010/main" val="1392916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D9820B-ACCD-4C78-8374-4C61C1AFF6B9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Probrat jednotlivé domény- nejčastější omezení</a:t>
            </a:r>
          </a:p>
        </p:txBody>
      </p:sp>
    </p:spTree>
    <p:extLst>
      <p:ext uri="{BB962C8B-B14F-4D97-AF65-F5344CB8AC3E}">
        <p14:creationId xmlns:p14="http://schemas.microsoft.com/office/powerpoint/2010/main" val="118355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345DD4-EE42-474A-A203-36E618C544C4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Překážky bychom měli být schopni pomoci uživateli určit na základě fáze mapování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Pokud máme dobře udělané mapování, další fáze už jdou bez problémů </a:t>
            </a:r>
          </a:p>
        </p:txBody>
      </p:sp>
    </p:spTree>
    <p:extLst>
      <p:ext uri="{BB962C8B-B14F-4D97-AF65-F5344CB8AC3E}">
        <p14:creationId xmlns:p14="http://schemas.microsoft.com/office/powerpoint/2010/main" val="202991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49DE6-F4FC-4427-A83F-00CB4EF0E8EC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Důležité je pracovat s prioritou uživatele</a:t>
            </a:r>
          </a:p>
        </p:txBody>
      </p:sp>
    </p:spTree>
    <p:extLst>
      <p:ext uri="{BB962C8B-B14F-4D97-AF65-F5344CB8AC3E}">
        <p14:creationId xmlns:p14="http://schemas.microsoft.com/office/powerpoint/2010/main" val="3729460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96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3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47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2925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466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8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293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858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58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68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21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25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70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53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42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18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11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A862C-1F8B-4224-BA05-CC77DCE72803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996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91431" y="0"/>
            <a:ext cx="9418320" cy="3176944"/>
          </a:xfrm>
        </p:spPr>
        <p:txBody>
          <a:bodyPr>
            <a:normAutofit/>
          </a:bodyPr>
          <a:lstStyle/>
          <a:p>
            <a:r>
              <a:rPr lang="cs-CZ" dirty="0"/>
              <a:t>Plánování v rámci práce s lidmi s duševním onemocněním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410924"/>
            <a:ext cx="9418320" cy="2119023"/>
          </a:xfrm>
        </p:spPr>
        <p:txBody>
          <a:bodyPr/>
          <a:lstStyle/>
          <a:p>
            <a:pPr algn="r"/>
            <a:r>
              <a:rPr lang="cs-CZ" dirty="0" smtClean="0"/>
              <a:t>Mgr</a:t>
            </a:r>
            <a:r>
              <a:rPr lang="cs-CZ" dirty="0"/>
              <a:t> </a:t>
            </a:r>
            <a:r>
              <a:rPr lang="cs-CZ" dirty="0" smtClean="0"/>
              <a:t>Nadia El Sabbaghová. </a:t>
            </a:r>
          </a:p>
          <a:p>
            <a:pPr algn="r"/>
            <a:endParaRPr lang="cs-CZ" dirty="0" smtClean="0"/>
          </a:p>
          <a:p>
            <a:pPr algn="r"/>
            <a:r>
              <a:rPr lang="cs-CZ" dirty="0" smtClean="0"/>
              <a:t>Práh jižní Morava, z. </a:t>
            </a:r>
            <a:r>
              <a:rPr lang="cs-CZ" dirty="0" err="1" smtClean="0"/>
              <a:t>ú.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816" y="5968765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66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Fáze </a:t>
            </a:r>
            <a:r>
              <a:rPr lang="cs-CZ" dirty="0"/>
              <a:t>- hodnocení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95325" y="2003729"/>
            <a:ext cx="8753475" cy="447009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dirty="0"/>
              <a:t>Uživatelem</a:t>
            </a:r>
          </a:p>
          <a:p>
            <a:pPr eaLnBrk="1" hangingPunct="1"/>
            <a:r>
              <a:rPr lang="cs-CZ" altLang="cs-CZ" dirty="0"/>
              <a:t>Pracovníkem</a:t>
            </a:r>
          </a:p>
          <a:p>
            <a:pPr eaLnBrk="1" hangingPunct="1"/>
            <a:r>
              <a:rPr lang="cs-CZ" altLang="cs-CZ" dirty="0"/>
              <a:t>Dalšími osobami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b="1" dirty="0"/>
              <a:t>Na schůzce</a:t>
            </a:r>
          </a:p>
          <a:p>
            <a:pPr lvl="1"/>
            <a:r>
              <a:rPr lang="cs-CZ" altLang="cs-CZ" dirty="0"/>
              <a:t>Datum</a:t>
            </a:r>
          </a:p>
          <a:p>
            <a:pPr lvl="1"/>
            <a:r>
              <a:rPr lang="cs-CZ" altLang="cs-CZ" dirty="0"/>
              <a:t>První uživatel, poté pracovník</a:t>
            </a:r>
          </a:p>
          <a:p>
            <a:pPr lvl="1"/>
            <a:r>
              <a:rPr lang="cs-CZ" altLang="cs-CZ" dirty="0"/>
              <a:t>Ve spolupráci - proces</a:t>
            </a:r>
          </a:p>
          <a:p>
            <a:pPr lvl="1"/>
            <a:r>
              <a:rPr lang="cs-CZ" altLang="cs-CZ" dirty="0"/>
              <a:t>Co bylo uděláno, co je třeba změnit - revize</a:t>
            </a:r>
          </a:p>
          <a:p>
            <a:pPr lvl="1"/>
            <a:r>
              <a:rPr lang="cs-CZ" altLang="cs-CZ" dirty="0"/>
              <a:t>Podpisy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5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pozornost! </a:t>
            </a:r>
            <a:endParaRPr lang="cs-CZ" dirty="0"/>
          </a:p>
        </p:txBody>
      </p:sp>
      <p:pic>
        <p:nvPicPr>
          <p:cNvPr id="5" name="Zástupný symbol pro obsah 4" descr="www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6200" y="3486225"/>
            <a:ext cx="9356426" cy="1068237"/>
          </a:xfrm>
          <a:prstGeom prst="rect">
            <a:avLst/>
          </a:prstGeom>
          <a:noFill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9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Fáze </a:t>
            </a:r>
            <a:r>
              <a:rPr lang="cs-CZ" dirty="0"/>
              <a:t>– šetření, mapování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78497"/>
            <a:ext cx="7467600" cy="459386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dirty="0"/>
              <a:t>Shromažďování informací- funkční, praktické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Zdroje - uživatel, příbuzní, </a:t>
            </a:r>
            <a:r>
              <a:rPr lang="cs-CZ" altLang="cs-CZ" dirty="0" smtClean="0"/>
              <a:t>dokumentace (lék. zprávy, apod.)</a:t>
            </a: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dirty="0" smtClean="0"/>
              <a:t>Zjišťujeme </a:t>
            </a:r>
          </a:p>
          <a:p>
            <a:r>
              <a:rPr lang="cs-CZ" altLang="cs-CZ" dirty="0" smtClean="0"/>
              <a:t>potřeby </a:t>
            </a:r>
            <a:r>
              <a:rPr lang="cs-CZ" altLang="cs-CZ" dirty="0"/>
              <a:t>a požadavky </a:t>
            </a:r>
            <a:r>
              <a:rPr lang="cs-CZ" altLang="cs-CZ" dirty="0" smtClean="0"/>
              <a:t>uživatele</a:t>
            </a:r>
          </a:p>
          <a:p>
            <a:r>
              <a:rPr lang="cs-CZ" altLang="cs-CZ" dirty="0"/>
              <a:t>m</a:t>
            </a:r>
            <a:r>
              <a:rPr lang="cs-CZ" altLang="cs-CZ" dirty="0" smtClean="0"/>
              <a:t>otivaci</a:t>
            </a:r>
            <a:endParaRPr lang="cs-CZ" altLang="cs-CZ" dirty="0"/>
          </a:p>
          <a:p>
            <a:r>
              <a:rPr lang="cs-CZ" altLang="cs-CZ" dirty="0" smtClean="0"/>
              <a:t>schopnosti </a:t>
            </a:r>
            <a:r>
              <a:rPr lang="cs-CZ" altLang="cs-CZ" dirty="0"/>
              <a:t>a </a:t>
            </a:r>
            <a:r>
              <a:rPr lang="cs-CZ" altLang="cs-CZ" dirty="0" smtClean="0"/>
              <a:t>omezení</a:t>
            </a:r>
          </a:p>
          <a:p>
            <a:r>
              <a:rPr lang="cs-CZ" altLang="cs-CZ" dirty="0" smtClean="0"/>
              <a:t>přání </a:t>
            </a:r>
            <a:r>
              <a:rPr lang="cs-CZ" altLang="cs-CZ" dirty="0"/>
              <a:t>klienta </a:t>
            </a:r>
            <a:endParaRPr lang="cs-CZ" altLang="cs-CZ" dirty="0" smtClean="0"/>
          </a:p>
          <a:p>
            <a:r>
              <a:rPr lang="cs-CZ" altLang="cs-CZ" dirty="0" smtClean="0"/>
              <a:t>nutnou podporu</a:t>
            </a:r>
          </a:p>
          <a:p>
            <a:r>
              <a:rPr lang="cs-CZ" altLang="cs-CZ" dirty="0" smtClean="0"/>
              <a:t>možnosti </a:t>
            </a:r>
            <a:r>
              <a:rPr lang="cs-CZ" altLang="cs-CZ" dirty="0"/>
              <a:t>a omezení prostředí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30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04063" y="111318"/>
            <a:ext cx="9692640" cy="1325562"/>
          </a:xfrm>
        </p:spPr>
        <p:txBody>
          <a:bodyPr/>
          <a:lstStyle/>
          <a:p>
            <a:pPr>
              <a:defRPr/>
            </a:pPr>
            <a:r>
              <a:rPr lang="cs-CZ" dirty="0"/>
              <a:t>Oblasti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981199" y="1600201"/>
            <a:ext cx="8766313" cy="48736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3600" b="1" dirty="0"/>
              <a:t>Životní                      Osobní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          </a:t>
            </a:r>
          </a:p>
          <a:p>
            <a:pPr eaLnBrk="1" hangingPunct="1"/>
            <a:r>
              <a:rPr lang="cs-CZ" altLang="cs-CZ" dirty="0"/>
              <a:t>Bydlení				Péče o sebe</a:t>
            </a:r>
          </a:p>
          <a:p>
            <a:pPr eaLnBrk="1" hangingPunct="1"/>
            <a:r>
              <a:rPr lang="cs-CZ" altLang="cs-CZ" dirty="0"/>
              <a:t>Práce				</a:t>
            </a:r>
            <a:r>
              <a:rPr lang="cs-CZ" altLang="cs-CZ" dirty="0" smtClean="0"/>
              <a:t>	péče </a:t>
            </a:r>
            <a:r>
              <a:rPr lang="cs-CZ" altLang="cs-CZ" dirty="0"/>
              <a:t>o zdraví</a:t>
            </a:r>
          </a:p>
          <a:p>
            <a:pPr eaLnBrk="1" hangingPunct="1"/>
            <a:r>
              <a:rPr lang="cs-CZ" altLang="cs-CZ" dirty="0"/>
              <a:t>Vzdělávání				Smysl a význam</a:t>
            </a:r>
          </a:p>
          <a:p>
            <a:pPr eaLnBrk="1" hangingPunct="1"/>
            <a:r>
              <a:rPr lang="cs-CZ" altLang="cs-CZ" dirty="0"/>
              <a:t>Volný čas				Sociální vztahy</a:t>
            </a:r>
          </a:p>
          <a:p>
            <a:pPr eaLnBrk="1" hangingPunct="1"/>
            <a:r>
              <a:rPr lang="cs-CZ" altLang="cs-CZ" dirty="0"/>
              <a:t>Rodičovské kompetence	kontakt se společností</a:t>
            </a:r>
          </a:p>
          <a:p>
            <a:pPr eaLnBrk="1" hangingPunct="1"/>
            <a:r>
              <a:rPr lang="cs-CZ" altLang="cs-CZ" dirty="0"/>
              <a:t>Stravování				komunikace	</a:t>
            </a:r>
          </a:p>
          <a:p>
            <a:pPr eaLnBrk="1" hangingPunct="1"/>
            <a:r>
              <a:rPr lang="cs-CZ" altLang="cs-CZ" dirty="0"/>
              <a:t>Finance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70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Fáze </a:t>
            </a:r>
            <a:r>
              <a:rPr lang="cs-CZ" dirty="0"/>
              <a:t>- stanovování cílů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345095" y="1984375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dirty="0"/>
              <a:t>Oblast – zvýšení kvalita života</a:t>
            </a:r>
          </a:p>
          <a:p>
            <a:pPr eaLnBrk="1" hangingPunct="1"/>
            <a:r>
              <a:rPr lang="cs-CZ" altLang="cs-CZ" dirty="0"/>
              <a:t>Přání, potřeba situace</a:t>
            </a:r>
          </a:p>
          <a:p>
            <a:pPr eaLnBrk="1" hangingPunct="1"/>
            <a:r>
              <a:rPr lang="cs-CZ" altLang="cs-CZ" dirty="0"/>
              <a:t>Dlouhodobý cíl – upřesnění přání    nebo potřeby</a:t>
            </a:r>
          </a:p>
          <a:p>
            <a:pPr eaLnBrk="1" hangingPunct="1"/>
            <a:r>
              <a:rPr lang="cs-CZ" altLang="cs-CZ" dirty="0"/>
              <a:t>Specifické </a:t>
            </a:r>
            <a:r>
              <a:rPr lang="cs-CZ" altLang="cs-CZ" dirty="0" smtClean="0"/>
              <a:t>cíle spolupráce </a:t>
            </a:r>
          </a:p>
          <a:p>
            <a:pPr eaLnBrk="1" hangingPunct="1"/>
            <a:r>
              <a:rPr lang="cs-CZ" altLang="cs-CZ" dirty="0" smtClean="0"/>
              <a:t>Tvoření </a:t>
            </a:r>
            <a:r>
              <a:rPr lang="cs-CZ" altLang="cs-CZ" dirty="0"/>
              <a:t>plánu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1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Cíle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2003729"/>
            <a:ext cx="7467600" cy="4223607"/>
          </a:xfrm>
        </p:spPr>
        <p:txBody>
          <a:bodyPr/>
          <a:lstStyle/>
          <a:p>
            <a:pPr eaLnBrk="1" hangingPunct="1"/>
            <a:r>
              <a:rPr lang="cs-CZ" altLang="cs-CZ" dirty="0"/>
              <a:t>Dlouhodobé - vždy pozitivní formulace, určení času, místa, osoby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Není- </a:t>
            </a:r>
            <a:r>
              <a:rPr lang="cs-CZ" altLang="cs-CZ" dirty="0" err="1"/>
              <a:t>li</a:t>
            </a:r>
            <a:r>
              <a:rPr lang="cs-CZ" altLang="cs-CZ" dirty="0"/>
              <a:t> jasný - vyjasňovat, určuje přesněji přání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Osobní kritéria </a:t>
            </a:r>
            <a:r>
              <a:rPr lang="cs-CZ" altLang="cs-CZ" i="1" dirty="0"/>
              <a:t>(klientovy preference, přání, stanoviska) </a:t>
            </a:r>
          </a:p>
          <a:p>
            <a:pPr eaLnBrk="1" hangingPunct="1"/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8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Specifické cíle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201972" y="2107096"/>
            <a:ext cx="7467600" cy="4207704"/>
          </a:xfrm>
        </p:spPr>
        <p:txBody>
          <a:bodyPr/>
          <a:lstStyle/>
          <a:p>
            <a:pPr eaLnBrk="1" hangingPunct="1"/>
            <a:r>
              <a:rPr lang="cs-CZ" altLang="cs-CZ" dirty="0"/>
              <a:t>Zmenšení,  kompenzace nebo překonání překážek</a:t>
            </a:r>
          </a:p>
          <a:p>
            <a:pPr eaLnBrk="1" hangingPunct="1"/>
            <a:r>
              <a:rPr lang="cs-CZ" altLang="cs-CZ" dirty="0"/>
              <a:t>Cíl- dosažitelný, měřitelný, jasně formulovaný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Stanovení priority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Fáze </a:t>
            </a:r>
            <a:r>
              <a:rPr lang="cs-CZ" dirty="0"/>
              <a:t>- plánování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dirty="0"/>
              <a:t>Jaké konkrétní aktivity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Jak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kdo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Do kdy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81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Specifický plán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/>
              <a:t>Dosažení jednoho specifického cíle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Přesně definované činnosti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Proveditelný v dohledné době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40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100" dirty="0"/>
              <a:t/>
            </a:r>
            <a:br>
              <a:rPr lang="cs-CZ" sz="3100" dirty="0"/>
            </a:br>
            <a:endParaRPr lang="cs-CZ" dirty="0"/>
          </a:p>
        </p:txBody>
      </p:sp>
      <p:pic>
        <p:nvPicPr>
          <p:cNvPr id="18435" name="Zástupný symbol pro obsah 3" descr="plánování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2039" y="1125539"/>
            <a:ext cx="5437187" cy="5280025"/>
          </a:xfrm>
        </p:spPr>
      </p:pic>
      <p:sp>
        <p:nvSpPr>
          <p:cNvPr id="5" name="Šipka dolů 4"/>
          <p:cNvSpPr/>
          <p:nvPr/>
        </p:nvSpPr>
        <p:spPr>
          <a:xfrm>
            <a:off x="1847850" y="1125539"/>
            <a:ext cx="3816350" cy="4606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sz="2400" dirty="0"/>
              <a:t>Plán dává uživateli naději na dosažení jeho osobních cílů  - </a:t>
            </a:r>
          </a:p>
          <a:p>
            <a:pPr algn="ctr">
              <a:defRPr/>
            </a:pPr>
            <a:r>
              <a:rPr lang="cs-CZ" sz="2400" dirty="0"/>
              <a:t>perspektivu do budoucna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89" y="0"/>
            <a:ext cx="2013811" cy="88702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7077"/>
            <a:ext cx="1696469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010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701a53-6028-4593-be47-93da4272924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67DA2B7574F54CB6BB4A34D381D66B" ma:contentTypeVersion="18" ma:contentTypeDescription="Vytvoří nový dokument" ma:contentTypeScope="" ma:versionID="426344ad3c04056dbe9f2afecf7077bb">
  <xsd:schema xmlns:xsd="http://www.w3.org/2001/XMLSchema" xmlns:xs="http://www.w3.org/2001/XMLSchema" xmlns:p="http://schemas.microsoft.com/office/2006/metadata/properties" xmlns:ns3="e8701a53-6028-4593-be47-93da42729246" xmlns:ns4="98a71c4a-c0eb-4266-ae5a-1ec660754996" targetNamespace="http://schemas.microsoft.com/office/2006/metadata/properties" ma:root="true" ma:fieldsID="6429ee73a4ac463d8076c37fff15e78c" ns3:_="" ns4:_="">
    <xsd:import namespace="e8701a53-6028-4593-be47-93da42729246"/>
    <xsd:import namespace="98a71c4a-c0eb-4266-ae5a-1ec6607549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701a53-6028-4593-be47-93da42729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a71c4a-c0eb-4266-ae5a-1ec6607549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69CC59-41A6-4FF3-B6A5-7A5A75F08C46}">
  <ds:schemaRefs>
    <ds:schemaRef ds:uri="http://purl.org/dc/elements/1.1/"/>
    <ds:schemaRef ds:uri="http://purl.org/dc/dcmitype/"/>
    <ds:schemaRef ds:uri="http://purl.org/dc/terms/"/>
    <ds:schemaRef ds:uri="http://www.w3.org/XML/1998/namespace"/>
    <ds:schemaRef ds:uri="e8701a53-6028-4593-be47-93da42729246"/>
    <ds:schemaRef ds:uri="http://schemas.microsoft.com/office/2006/documentManagement/types"/>
    <ds:schemaRef ds:uri="98a71c4a-c0eb-4266-ae5a-1ec66075499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9F5FA37-95CF-4065-B588-F981CD3BC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773316-8C67-42C6-A270-F9AD5F8B62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701a53-6028-4593-be47-93da42729246"/>
    <ds:schemaRef ds:uri="98a71c4a-c0eb-4266-ae5a-1ec6607549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73</TotalTime>
  <Words>308</Words>
  <Application>Microsoft Office PowerPoint</Application>
  <PresentationFormat>Širokoúhlá obrazovka</PresentationFormat>
  <Paragraphs>80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Tw Cen MT</vt:lpstr>
      <vt:lpstr>Obvod</vt:lpstr>
      <vt:lpstr>Plánování v rámci práce s lidmi s duševním onemocněním</vt:lpstr>
      <vt:lpstr>Fáze – šetření, mapování</vt:lpstr>
      <vt:lpstr>Oblasti</vt:lpstr>
      <vt:lpstr>Fáze - stanovování cílů</vt:lpstr>
      <vt:lpstr>Cíle</vt:lpstr>
      <vt:lpstr>Specifické cíle</vt:lpstr>
      <vt:lpstr>Fáze - plánování</vt:lpstr>
      <vt:lpstr>Specifický plán</vt:lpstr>
      <vt:lpstr> </vt:lpstr>
      <vt:lpstr>Fáze - hodnocení</vt:lpstr>
      <vt:lpstr>Děkujeme za pozornost!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v rámci Psychosociální rehabilitace</dc:title>
  <dc:creator>Jiří Šupa</dc:creator>
  <cp:lastModifiedBy>Nadia El Sabbaghová</cp:lastModifiedBy>
  <cp:revision>17</cp:revision>
  <dcterms:created xsi:type="dcterms:W3CDTF">2014-04-15T20:34:23Z</dcterms:created>
  <dcterms:modified xsi:type="dcterms:W3CDTF">2024-02-17T13:25:04Z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0x0101007B67DA2B7574F54CB6BB4A34D381D66B</vt:lpwstr>
  </property>
</Properties>
</file>