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924F011B-7716-4923-810C-FEF18CDE42A1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F567FAB4-3F7A-41D8-9C1B-759EB2763A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9590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F011B-7716-4923-810C-FEF18CDE42A1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FAB4-3F7A-41D8-9C1B-759EB2763A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1825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F011B-7716-4923-810C-FEF18CDE42A1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FAB4-3F7A-41D8-9C1B-759EB2763A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338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F011B-7716-4923-810C-FEF18CDE42A1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FAB4-3F7A-41D8-9C1B-759EB2763A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5743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F011B-7716-4923-810C-FEF18CDE42A1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FAB4-3F7A-41D8-9C1B-759EB2763A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1109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F011B-7716-4923-810C-FEF18CDE42A1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FAB4-3F7A-41D8-9C1B-759EB2763A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9526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F011B-7716-4923-810C-FEF18CDE42A1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FAB4-3F7A-41D8-9C1B-759EB2763A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66116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924F011B-7716-4923-810C-FEF18CDE42A1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FAB4-3F7A-41D8-9C1B-759EB2763A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8810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924F011B-7716-4923-810C-FEF18CDE42A1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FAB4-3F7A-41D8-9C1B-759EB2763A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6400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F011B-7716-4923-810C-FEF18CDE42A1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FAB4-3F7A-41D8-9C1B-759EB2763A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7658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F011B-7716-4923-810C-FEF18CDE42A1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FAB4-3F7A-41D8-9C1B-759EB2763A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6569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F011B-7716-4923-810C-FEF18CDE42A1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FAB4-3F7A-41D8-9C1B-759EB2763A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746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F011B-7716-4923-810C-FEF18CDE42A1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FAB4-3F7A-41D8-9C1B-759EB2763A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7898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F011B-7716-4923-810C-FEF18CDE42A1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FAB4-3F7A-41D8-9C1B-759EB2763A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9109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F011B-7716-4923-810C-FEF18CDE42A1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FAB4-3F7A-41D8-9C1B-759EB2763A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631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F011B-7716-4923-810C-FEF18CDE42A1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FAB4-3F7A-41D8-9C1B-759EB2763A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4159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F011B-7716-4923-810C-FEF18CDE42A1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FAB4-3F7A-41D8-9C1B-759EB2763A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0092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24F011B-7716-4923-810C-FEF18CDE42A1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F567FAB4-3F7A-41D8-9C1B-759EB2763A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815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E9178C-EE60-422E-B5CB-811380A70B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Psychospirituální krize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2B9434D-70F8-43C5-9B75-CC33209516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7204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50DF1D-9828-4098-B59D-F28E222BB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Další podoby PK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785A75-7143-444A-BB8C-F470682129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5. karmické vzorce, vzpomínky na minulé životy</a:t>
            </a:r>
          </a:p>
          <a:p>
            <a:r>
              <a:rPr lang="cs-CZ" dirty="0"/>
              <a:t>6. posedlost</a:t>
            </a:r>
          </a:p>
          <a:p>
            <a:r>
              <a:rPr lang="cs-CZ" dirty="0"/>
              <a:t>7. </a:t>
            </a:r>
            <a:r>
              <a:rPr lang="cs-CZ" dirty="0" err="1"/>
              <a:t>channeling</a:t>
            </a:r>
            <a:endParaRPr lang="cs-CZ" dirty="0"/>
          </a:p>
          <a:p>
            <a:r>
              <a:rPr lang="cs-CZ" dirty="0"/>
              <a:t>8. zážitek jednoty, s </a:t>
            </a:r>
            <a:r>
              <a:rPr lang="cs-CZ" dirty="0" err="1"/>
              <a:t>nečím</a:t>
            </a:r>
            <a:r>
              <a:rPr lang="cs-CZ" dirty="0"/>
              <a:t>, co nás přesahuje</a:t>
            </a:r>
          </a:p>
          <a:p>
            <a:r>
              <a:rPr lang="cs-CZ" dirty="0"/>
              <a:t>- 8a) pocit jednoty</a:t>
            </a:r>
          </a:p>
          <a:p>
            <a:r>
              <a:rPr lang="cs-CZ" dirty="0"/>
              <a:t>- 8b) transcendence času a prostoru</a:t>
            </a:r>
          </a:p>
          <a:p>
            <a:r>
              <a:rPr lang="cs-CZ" dirty="0"/>
              <a:t>- 8c) </a:t>
            </a:r>
            <a:r>
              <a:rPr lang="cs-CZ" dirty="0" err="1"/>
              <a:t>numinozita</a:t>
            </a:r>
            <a:endParaRPr lang="cs-CZ" dirty="0"/>
          </a:p>
          <a:p>
            <a:r>
              <a:rPr lang="cs-CZ" dirty="0"/>
              <a:t>- 8d) obtížní sdělitelnost</a:t>
            </a:r>
          </a:p>
          <a:p>
            <a:r>
              <a:rPr lang="cs-CZ" dirty="0"/>
              <a:t>- 8e) </a:t>
            </a:r>
            <a:r>
              <a:rPr lang="cs-CZ" dirty="0" err="1"/>
              <a:t>paardoxnost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8903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C40236-8941-4745-B63D-8DD8ED3C6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Mimořádné stavy myšlení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6E51477-EDD1-4639-8C15-0A095AF052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Změny v myšlení</a:t>
            </a:r>
          </a:p>
          <a:p>
            <a:r>
              <a:rPr lang="cs-CZ" dirty="0"/>
              <a:t>Změny časového prožívání</a:t>
            </a:r>
          </a:p>
          <a:p>
            <a:r>
              <a:rPr lang="cs-CZ" dirty="0"/>
              <a:t>Ztráta pocitu kontroly</a:t>
            </a:r>
          </a:p>
          <a:p>
            <a:r>
              <a:rPr lang="cs-CZ" dirty="0"/>
              <a:t>Změny ve vyjadřování emocí</a:t>
            </a:r>
          </a:p>
          <a:p>
            <a:r>
              <a:rPr lang="cs-CZ" dirty="0"/>
              <a:t>Změny v obrazu těla</a:t>
            </a:r>
          </a:p>
          <a:p>
            <a:r>
              <a:rPr lang="cs-CZ" dirty="0"/>
              <a:t>Změny v percepci</a:t>
            </a:r>
          </a:p>
          <a:p>
            <a:r>
              <a:rPr lang="cs-CZ" dirty="0"/>
              <a:t>Posun ve vnímání významu a významnosti</a:t>
            </a:r>
          </a:p>
          <a:p>
            <a:r>
              <a:rPr lang="cs-CZ" dirty="0"/>
              <a:t>Zážitek nesdělitelnosti někomu, kdo neměl podobnou zkušenost</a:t>
            </a:r>
          </a:p>
          <a:p>
            <a:r>
              <a:rPr lang="cs-CZ" dirty="0"/>
              <a:t>Pocit jako bychom se znovu narodili</a:t>
            </a:r>
          </a:p>
          <a:p>
            <a:r>
              <a:rPr lang="cs-CZ" dirty="0" err="1"/>
              <a:t>Hypersugestibilita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629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00029-5DD3-4999-B7AC-0E7238C50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Diferenciální diagnóza PK a psychózy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44E208-2358-4AB0-A25B-2F17C07FD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Začátek je ovlivněn stresující životní událostí nebo účastí na spirituální praxi</a:t>
            </a:r>
          </a:p>
          <a:p>
            <a:r>
              <a:rPr lang="cs-CZ" dirty="0"/>
              <a:t>Extatické ladění, ale může též doprovázet </a:t>
            </a:r>
            <a:r>
              <a:rPr lang="cs-CZ" dirty="0" err="1"/>
              <a:t>úzost</a:t>
            </a:r>
            <a:endParaRPr lang="cs-CZ" dirty="0"/>
          </a:p>
          <a:p>
            <a:r>
              <a:rPr lang="cs-CZ" dirty="0"/>
              <a:t>Pouze mírně dezorganizované myšlení</a:t>
            </a:r>
          </a:p>
          <a:p>
            <a:r>
              <a:rPr lang="cs-CZ" dirty="0"/>
              <a:t>Halucinace „vyššího řádu“, viz např. transcendentní hlasy</a:t>
            </a:r>
          </a:p>
          <a:p>
            <a:r>
              <a:rPr lang="cs-CZ" dirty="0"/>
              <a:t>Zachované testování reality</a:t>
            </a:r>
          </a:p>
          <a:p>
            <a:r>
              <a:rPr lang="cs-CZ" dirty="0"/>
              <a:t>Dobré sociální fungování před tím, než začaly mimořádné stavy vědomí</a:t>
            </a:r>
          </a:p>
          <a:p>
            <a:r>
              <a:rPr lang="cs-CZ" dirty="0"/>
              <a:t>Vhled, že se něco uvnitř změnilo</a:t>
            </a:r>
          </a:p>
          <a:p>
            <a:r>
              <a:rPr lang="cs-CZ" dirty="0"/>
              <a:t>Absence paranoidního myšlení, pouze přiměřený strach</a:t>
            </a:r>
          </a:p>
          <a:p>
            <a:r>
              <a:rPr lang="cs-CZ" dirty="0"/>
              <a:t>Nastavení pozitivního postoje a ochota zkoumat vnitřní prožitky</a:t>
            </a:r>
          </a:p>
          <a:p>
            <a:r>
              <a:rPr lang="cs-CZ" dirty="0"/>
              <a:t>Omezené trvání změněných stavů vědomí</a:t>
            </a:r>
          </a:p>
          <a:p>
            <a:r>
              <a:rPr lang="cs-CZ" dirty="0"/>
              <a:t>Zlepšení sociálního fungování po epizodě </a:t>
            </a:r>
          </a:p>
        </p:txBody>
      </p:sp>
    </p:spTree>
    <p:extLst>
      <p:ext uri="{BB962C8B-B14F-4D97-AF65-F5344CB8AC3E}">
        <p14:creationId xmlns:p14="http://schemas.microsoft.com/office/powerpoint/2010/main" val="1633164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4ED17-0373-471D-AC69-FFF19304B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Nejčastější spouštěče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35A1DF-E9B9-407F-AD48-756463366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Spontánní objevení příznaků z vnitřních zdrojů</a:t>
            </a:r>
          </a:p>
          <a:p>
            <a:r>
              <a:rPr lang="cs-CZ" dirty="0"/>
              <a:t>Ohrožení života (závažná nemoc, nehody, operace)</a:t>
            </a:r>
          </a:p>
          <a:p>
            <a:r>
              <a:rPr lang="cs-CZ" dirty="0"/>
              <a:t>Extrémní fyzická zátěž, spánková deprivace</a:t>
            </a:r>
          </a:p>
          <a:p>
            <a:r>
              <a:rPr lang="cs-CZ" dirty="0"/>
              <a:t>Perinatální události (porod, spontánní potrat, interrupce)</a:t>
            </a:r>
          </a:p>
          <a:p>
            <a:r>
              <a:rPr lang="cs-CZ" dirty="0"/>
              <a:t>Silné sexuální zážitky</a:t>
            </a:r>
          </a:p>
          <a:p>
            <a:r>
              <a:rPr lang="cs-CZ" dirty="0"/>
              <a:t>Silné emoční prožitky, např. ztráta blízké osoby, traumatizace</a:t>
            </a:r>
          </a:p>
          <a:p>
            <a:r>
              <a:rPr lang="cs-CZ" dirty="0"/>
              <a:t>Série životních nezdarů</a:t>
            </a:r>
          </a:p>
          <a:p>
            <a:r>
              <a:rPr lang="cs-CZ" dirty="0"/>
              <a:t>Intenzivní meditační praxe; systematické provádění praktik, jejichž cílem je aktivovat spirituální energie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0555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6BAB49-3E2E-41E4-973F-A48A627B2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Nejčastější spouštěče 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706B76-A8B8-4F8E-9E02-2DA1C224A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Takové použití psychedelických látek, které nerespektuje bezpečný </a:t>
            </a:r>
            <a:r>
              <a:rPr lang="cs-CZ" dirty="0" err="1"/>
              <a:t>setting</a:t>
            </a:r>
            <a:endParaRPr lang="cs-CZ" dirty="0"/>
          </a:p>
          <a:p>
            <a:r>
              <a:rPr lang="cs-CZ" dirty="0"/>
              <a:t>Náhlá ztráta struktury života a neschopnost ji nahradit něčím jiným</a:t>
            </a:r>
          </a:p>
          <a:p>
            <a:r>
              <a:rPr lang="cs-CZ" dirty="0"/>
              <a:t>Kombinace výše uvedených bodů </a:t>
            </a:r>
          </a:p>
        </p:txBody>
      </p:sp>
    </p:spTree>
    <p:extLst>
      <p:ext uri="{BB962C8B-B14F-4D97-AF65-F5344CB8AC3E}">
        <p14:creationId xmlns:p14="http://schemas.microsoft.com/office/powerpoint/2010/main" val="2525532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24807F-B4AA-4E2D-801B-0494F8A08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/>
              <a:t>Formy psychospirituální krize</a:t>
            </a:r>
            <a:br>
              <a:rPr lang="cs-CZ" sz="2800" dirty="0"/>
            </a:br>
            <a:r>
              <a:rPr lang="cs-CZ" sz="2800" dirty="0"/>
              <a:t>1. probuzení </a:t>
            </a:r>
            <a:r>
              <a:rPr lang="cs-CZ" sz="2800" dirty="0" err="1"/>
              <a:t>kundalini</a:t>
            </a: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83A6CB5-CBB5-4CCA-8E99-028B5F9A6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Aktivace </a:t>
            </a:r>
            <a:r>
              <a:rPr lang="cs-CZ" dirty="0" err="1"/>
              <a:t>Prany</a:t>
            </a:r>
            <a:r>
              <a:rPr lang="cs-CZ" dirty="0"/>
              <a:t> nebo </a:t>
            </a:r>
            <a:r>
              <a:rPr lang="cs-CZ" dirty="0" err="1"/>
              <a:t>krije</a:t>
            </a:r>
            <a:endParaRPr lang="cs-CZ" dirty="0"/>
          </a:p>
          <a:p>
            <a:r>
              <a:rPr lang="cs-CZ" dirty="0"/>
              <a:t>Fyziologické potíže</a:t>
            </a:r>
          </a:p>
          <a:p>
            <a:r>
              <a:rPr lang="cs-CZ" dirty="0"/>
              <a:t>Jogínské fenomény</a:t>
            </a:r>
          </a:p>
          <a:p>
            <a:r>
              <a:rPr lang="cs-CZ" dirty="0"/>
              <a:t>Psychologické a emoční projevy</a:t>
            </a:r>
          </a:p>
          <a:p>
            <a:r>
              <a:rPr lang="cs-CZ" dirty="0"/>
              <a:t>Mimosmyslové zážitky</a:t>
            </a:r>
          </a:p>
          <a:p>
            <a:r>
              <a:rPr lang="cs-CZ" dirty="0"/>
              <a:t>Parapsychologické zážitky</a:t>
            </a:r>
          </a:p>
          <a:p>
            <a:r>
              <a:rPr lang="cs-CZ" dirty="0"/>
              <a:t>Prožitek </a:t>
            </a:r>
            <a:r>
              <a:rPr lang="cs-CZ" dirty="0" err="1"/>
              <a:t>samádhi</a:t>
            </a:r>
            <a:r>
              <a:rPr lang="cs-CZ" dirty="0"/>
              <a:t>, osvícení</a:t>
            </a:r>
          </a:p>
        </p:txBody>
      </p:sp>
    </p:spTree>
    <p:extLst>
      <p:ext uri="{BB962C8B-B14F-4D97-AF65-F5344CB8AC3E}">
        <p14:creationId xmlns:p14="http://schemas.microsoft.com/office/powerpoint/2010/main" val="4076119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23EAE6-3193-4D97-9D44-7C065DF34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2. Šamanská cesta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D82AD5-7601-45CC-B18C-2AC3B9B41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Iniciační krize</a:t>
            </a:r>
          </a:p>
          <a:p>
            <a:r>
              <a:rPr lang="cs-CZ" dirty="0"/>
              <a:t>Život ohrožující nemoci, reakce na traumatizaci</a:t>
            </a:r>
          </a:p>
          <a:p>
            <a:r>
              <a:rPr lang="cs-CZ" dirty="0"/>
              <a:t>Fyzické utrpení a setkání se se smrtí – následuje znovuzrození</a:t>
            </a:r>
          </a:p>
          <a:p>
            <a:r>
              <a:rPr lang="cs-CZ" dirty="0"/>
              <a:t>Tyto zkušenosti umožňují šamanům vstoupit do mimořádných stavů vědomí</a:t>
            </a:r>
          </a:p>
        </p:txBody>
      </p:sp>
    </p:spTree>
    <p:extLst>
      <p:ext uri="{BB962C8B-B14F-4D97-AF65-F5344CB8AC3E}">
        <p14:creationId xmlns:p14="http://schemas.microsoft.com/office/powerpoint/2010/main" val="3933589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5BFCFB-ED3E-49BA-A35D-572460DBB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3. Aktivace centrálního </a:t>
            </a:r>
            <a:r>
              <a:rPr lang="cs-CZ" dirty="0" err="1"/>
              <a:t>arcehtypu</a:t>
            </a:r>
            <a:r>
              <a:rPr lang="cs-CZ" dirty="0"/>
              <a:t> jako cesta k probuzení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139B0F-897F-4552-B6DB-408C39B97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Člověk ponořený do světa mýtu; cítí se izolovaný</a:t>
            </a:r>
          </a:p>
          <a:p>
            <a:r>
              <a:rPr lang="cs-CZ" dirty="0"/>
              <a:t>Téma smrti, rozcházení</a:t>
            </a:r>
          </a:p>
          <a:p>
            <a:r>
              <a:rPr lang="cs-CZ" dirty="0"/>
              <a:t>Boj mezi dobrem a zlem</a:t>
            </a:r>
          </a:p>
          <a:p>
            <a:r>
              <a:rPr lang="cs-CZ" dirty="0"/>
              <a:t>Apoteóza: zážitek zbožštění</a:t>
            </a:r>
          </a:p>
          <a:p>
            <a:r>
              <a:rPr lang="cs-CZ" dirty="0"/>
              <a:t>Posvátný sňatek</a:t>
            </a:r>
          </a:p>
          <a:p>
            <a:r>
              <a:rPr lang="cs-CZ" dirty="0"/>
              <a:t>Nová společnost </a:t>
            </a:r>
          </a:p>
        </p:txBody>
      </p:sp>
    </p:spTree>
    <p:extLst>
      <p:ext uri="{BB962C8B-B14F-4D97-AF65-F5344CB8AC3E}">
        <p14:creationId xmlns:p14="http://schemas.microsoft.com/office/powerpoint/2010/main" val="2005596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5B6DEA-CCF8-4C21-B4FD-A971F97B6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/>
              <a:t>4. Psychické otevření, otevření mimosmyslového vnímání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723BD9-F0A6-4188-B279-AAEE3BB33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Předvídání budoucnosti</a:t>
            </a:r>
          </a:p>
          <a:p>
            <a:r>
              <a:rPr lang="cs-CZ" dirty="0"/>
              <a:t>Věštění</a:t>
            </a:r>
          </a:p>
          <a:p>
            <a:r>
              <a:rPr lang="cs-CZ" dirty="0"/>
              <a:t>Telepatické zážitky</a:t>
            </a:r>
          </a:p>
          <a:p>
            <a:r>
              <a:rPr lang="cs-CZ" dirty="0"/>
              <a:t>Poltergeist fenomény (kontakt s duchy)</a:t>
            </a:r>
          </a:p>
          <a:p>
            <a:r>
              <a:rPr lang="cs-CZ" dirty="0" err="1"/>
              <a:t>Synchronicita</a:t>
            </a:r>
            <a:r>
              <a:rPr lang="cs-CZ" dirty="0"/>
              <a:t> (smysluplná koincidence)</a:t>
            </a:r>
          </a:p>
        </p:txBody>
      </p:sp>
    </p:spTree>
    <p:extLst>
      <p:ext uri="{BB962C8B-B14F-4D97-AF65-F5344CB8AC3E}">
        <p14:creationId xmlns:p14="http://schemas.microsoft.com/office/powerpoint/2010/main" val="26031861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125</TotalTime>
  <Words>395</Words>
  <Application>Microsoft Office PowerPoint</Application>
  <PresentationFormat>Širokoúhlá obrazovka</PresentationFormat>
  <Paragraphs>73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 Boardroom</vt:lpstr>
      <vt:lpstr>Psychospirituální krize</vt:lpstr>
      <vt:lpstr>Mimořádné stavy myšlení</vt:lpstr>
      <vt:lpstr>Diferenciální diagnóza PK a psychózy</vt:lpstr>
      <vt:lpstr>Nejčastější spouštěče</vt:lpstr>
      <vt:lpstr>Nejčastější spouštěče II</vt:lpstr>
      <vt:lpstr>Formy psychospirituální krize 1. probuzení kundalini</vt:lpstr>
      <vt:lpstr>2. Šamanská cesta</vt:lpstr>
      <vt:lpstr>3. Aktivace centrálního arcehtypu jako cesta k probuzení</vt:lpstr>
      <vt:lpstr>4. Psychické otevření, otevření mimosmyslového vnímání</vt:lpstr>
      <vt:lpstr>Další podoby PK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Psychospirituální krize</dc:title>
  <dc:creator>Jiří Vander</dc:creator>
  <cp:lastModifiedBy>Jiří Vander</cp:lastModifiedBy>
  <cp:revision>8</cp:revision>
  <dcterms:created xsi:type="dcterms:W3CDTF">2022-05-02T13:43:52Z</dcterms:created>
  <dcterms:modified xsi:type="dcterms:W3CDTF">2022-05-02T15:49:12Z</dcterms:modified>
</cp:coreProperties>
</file>