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56"/>
  </p:notesMasterIdLst>
  <p:sldIdLst>
    <p:sldId id="293" r:id="rId5"/>
    <p:sldId id="257" r:id="rId6"/>
    <p:sldId id="294" r:id="rId7"/>
    <p:sldId id="261" r:id="rId8"/>
    <p:sldId id="262" r:id="rId9"/>
    <p:sldId id="263" r:id="rId10"/>
    <p:sldId id="328" r:id="rId11"/>
    <p:sldId id="264" r:id="rId12"/>
    <p:sldId id="266" r:id="rId13"/>
    <p:sldId id="351" r:id="rId14"/>
    <p:sldId id="267" r:id="rId15"/>
    <p:sldId id="329" r:id="rId16"/>
    <p:sldId id="331" r:id="rId17"/>
    <p:sldId id="330" r:id="rId18"/>
    <p:sldId id="332" r:id="rId19"/>
    <p:sldId id="333" r:id="rId20"/>
    <p:sldId id="334" r:id="rId21"/>
    <p:sldId id="273" r:id="rId22"/>
    <p:sldId id="274" r:id="rId23"/>
    <p:sldId id="335" r:id="rId24"/>
    <p:sldId id="336" r:id="rId25"/>
    <p:sldId id="337" r:id="rId26"/>
    <p:sldId id="276" r:id="rId27"/>
    <p:sldId id="277" r:id="rId28"/>
    <p:sldId id="278" r:id="rId29"/>
    <p:sldId id="324" r:id="rId30"/>
    <p:sldId id="340" r:id="rId31"/>
    <p:sldId id="359" r:id="rId32"/>
    <p:sldId id="344" r:id="rId33"/>
    <p:sldId id="343" r:id="rId34"/>
    <p:sldId id="279" r:id="rId35"/>
    <p:sldId id="280" r:id="rId36"/>
    <p:sldId id="338" r:id="rId37"/>
    <p:sldId id="339" r:id="rId38"/>
    <p:sldId id="360" r:id="rId39"/>
    <p:sldId id="313" r:id="rId40"/>
    <p:sldId id="314" r:id="rId41"/>
    <p:sldId id="315" r:id="rId42"/>
    <p:sldId id="357" r:id="rId43"/>
    <p:sldId id="356" r:id="rId44"/>
    <p:sldId id="286" r:id="rId45"/>
    <p:sldId id="346" r:id="rId46"/>
    <p:sldId id="292" r:id="rId47"/>
    <p:sldId id="317" r:id="rId48"/>
    <p:sldId id="358" r:id="rId49"/>
    <p:sldId id="287" r:id="rId50"/>
    <p:sldId id="288" r:id="rId51"/>
    <p:sldId id="289" r:id="rId52"/>
    <p:sldId id="347" r:id="rId53"/>
    <p:sldId id="291" r:id="rId54"/>
    <p:sldId id="299" r:id="rId55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xmlns="" r:id="rId67" roundtripDataSignature="AMtx7mgpFRNic1D66lnlxBmQCAdnyc7a3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a Mazancová" initials="DM" lastIdx="11" clrIdx="0">
    <p:extLst>
      <p:ext uri="{19B8F6BF-5375-455C-9EA6-DF929625EA0E}">
        <p15:presenceInfo xmlns:p15="http://schemas.microsoft.com/office/powerpoint/2012/main" userId="S-1-5-21-271893136-264475109-1824216404-1739" providerId="AD"/>
      </p:ext>
    </p:extLst>
  </p:cmAuthor>
  <p:cmAuthor id="2" name="Martina Nedomová" initials="MN" lastIdx="1" clrIdx="1">
    <p:extLst>
      <p:ext uri="{19B8F6BF-5375-455C-9EA6-DF929625EA0E}">
        <p15:presenceInfo xmlns:p15="http://schemas.microsoft.com/office/powerpoint/2012/main" userId="Martina Nedomová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43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7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8" Type="http://schemas.openxmlformats.org/officeDocument/2006/relationships/commentAuthors" Target="commentAuthors.xml"/><Relationship Id="rId7" Type="http://schemas.openxmlformats.org/officeDocument/2006/relationships/slide" Target="slides/slide3.xml"/><Relationship Id="rId71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69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67" Type="http://customschemas.google.com/relationships/presentationmetadata" Target="meta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7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cs-C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57508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613ab93460_0_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8" name="Google Shape;218;g613ab93460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613ab93460_0_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4" name="Google Shape;224;g613ab93460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cs-C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06904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cs-C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08062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613ab93460_0_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7" name="Google Shape;237;g613ab93460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613ab93460_0_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5" name="Google Shape;245;g613ab93460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613ab93460_0_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3" name="Google Shape;253;g613ab93460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70c28b1a9b_1_163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5" name="Google Shape;265;g70c28b1a9b_1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613ab93460_0_1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0" name="Google Shape;260;g613ab93460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613ab93460_0_10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8" name="Google Shape;268;g613ab93460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lang="cs-C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16110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609c9f94a8_0_11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5" name="Google Shape;275;g609c9f94a8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613ab93460_0_1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8" name="Google Shape;308;g613ab93460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42</a:t>
            </a:fld>
            <a:endParaRPr lang="cs-C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11831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60a5cf5ecd_0_1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8" name="Google Shape;348;g60a5cf5ecd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613ab93460_0_1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5" name="Google Shape;315;g613ab93460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43663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613ab93460_0_1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5" name="Google Shape;315;g613ab93460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613ab93460_0_1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1" name="Google Shape;321;g613ab93460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613ab93460_0_1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9" name="Google Shape;329;g613ab93460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1" name="Google Shape;1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88097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613ab93460_0_1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9" name="Google Shape;329;g613ab93460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816071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613c9f9505_0_1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1" name="Google Shape;341;g613c9f9505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609c77370a_1_235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2" name="Google Shape;442;g609c77370a_1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613ab93460_0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" name="Google Shape;120;g613ab93460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613ab93460_0_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8" name="Google Shape;128;g613ab93460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613ab93460_0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35" name="Google Shape;135;g613ab934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613ab93460_0_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2" name="Google Shape;142;g613ab93460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613ab93460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6" name="Google Shape;156;g613ab93460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613ab93460_0_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3" name="Google Shape;163;g613ab93460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Úvodní sníme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6154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části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obe.com/products/digitaleditions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blogs.adobe.com/digitalpublishing/supported-devices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knihovna.fss.muni.cz/e-zdroje/bookport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knihovna.fss.muni.cz/e-zdroje/e-kniha-na-pockani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ezdroje.muni.cz/" TargetMode="External"/><Relationship Id="rId3" Type="http://schemas.openxmlformats.org/officeDocument/2006/relationships/hyperlink" Target="https://katalog.muni.cz/" TargetMode="External"/><Relationship Id="rId7" Type="http://schemas.openxmlformats.org/officeDocument/2006/relationships/hyperlink" Target="https://ezdroje.muni.cz/?lang=cs" TargetMode="External"/><Relationship Id="rId12" Type="http://schemas.openxmlformats.org/officeDocument/2006/relationships/hyperlink" Target="http://books.google.com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aleph.nkp.cz/F/?func=file&amp;file_name=find-b&amp;local_base=skcm" TargetMode="External"/><Relationship Id="rId11" Type="http://schemas.openxmlformats.org/officeDocument/2006/relationships/hyperlink" Target="https://www.doabooks.org/" TargetMode="External"/><Relationship Id="rId5" Type="http://schemas.openxmlformats.org/officeDocument/2006/relationships/hyperlink" Target="http://www.jib.cz/" TargetMode="External"/><Relationship Id="rId10" Type="http://schemas.openxmlformats.org/officeDocument/2006/relationships/hyperlink" Target="http://www.oapen.org/home?brand=oapen" TargetMode="External"/><Relationship Id="rId4" Type="http://schemas.openxmlformats.org/officeDocument/2006/relationships/hyperlink" Target="https://www.knihovny.cz/" TargetMode="External"/><Relationship Id="rId9" Type="http://schemas.openxmlformats.org/officeDocument/2006/relationships/hyperlink" Target="https://knihovna.fss.muni.cz/e-zdroje/e-prezencka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nedomova@fss.muni.cz" TargetMode="Externa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990"/>
            <a:ext cx="9144000" cy="6857716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 txBox="1">
            <a:spLocks noGrp="1"/>
          </p:cNvSpPr>
          <p:nvPr>
            <p:ph type="ctrTitle"/>
          </p:nvPr>
        </p:nvSpPr>
        <p:spPr>
          <a:xfrm>
            <a:off x="1217604" y="2302011"/>
            <a:ext cx="7454516" cy="2053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400"/>
              <a:buFont typeface="Arial"/>
              <a:buNone/>
            </a:pPr>
            <a:r>
              <a:rPr lang="cs-CZ" sz="4400" b="1" dirty="0">
                <a:solidFill>
                  <a:srgbClr val="0000DC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Základy práce s informačními zdroji pro studenty SPR</a:t>
            </a:r>
            <a:endParaRPr sz="4400" b="1" dirty="0">
              <a:solidFill>
                <a:srgbClr val="0000DC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90" name="Google Shape;90;p1"/>
          <p:cNvSpPr txBox="1">
            <a:spLocks noGrp="1"/>
          </p:cNvSpPr>
          <p:nvPr>
            <p:ph type="subTitle" idx="1"/>
          </p:nvPr>
        </p:nvSpPr>
        <p:spPr>
          <a:xfrm>
            <a:off x="4332303" y="5548544"/>
            <a:ext cx="4400597" cy="971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 fontScale="55000" lnSpcReduction="2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</a:pPr>
            <a:r>
              <a:rPr lang="cs-CZ" sz="50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Ing. Martina Nedomová, </a:t>
            </a:r>
            <a:r>
              <a:rPr lang="cs-CZ" sz="5000" b="1" dirty="0" err="1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</a:t>
            </a:r>
            <a:r>
              <a:rPr lang="cs-CZ" sz="50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5000" b="1" dirty="0">
              <a:solidFill>
                <a:srgbClr val="3333FF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701335" y="5652600"/>
            <a:ext cx="3368389" cy="470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cs-CZ" sz="2200" b="1" i="0" u="none" strike="noStrike" cap="none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Brno, 18. 3. 2024</a:t>
            </a:r>
            <a:endParaRPr sz="2200" b="1" i="0" u="none" strike="noStrike" cap="none" dirty="0">
              <a:solidFill>
                <a:srgbClr val="3333F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5404AC-43AE-418D-8AAF-B4C2AEDF2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154811"/>
          </a:xfrm>
        </p:spPr>
        <p:txBody>
          <a:bodyPr/>
          <a:lstStyle/>
          <a:p>
            <a:r>
              <a:rPr lang="cs-CZ" sz="40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Research</a:t>
            </a:r>
            <a:r>
              <a:rPr lang="cs-CZ" sz="4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cs-CZ" sz="40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Starters</a:t>
            </a:r>
            <a:endParaRPr lang="cs-CZ" sz="4000" b="1" dirty="0">
              <a:solidFill>
                <a:srgbClr val="0000D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" name="Zástupný symbol pro text 6">
            <a:extLst>
              <a:ext uri="{FF2B5EF4-FFF2-40B4-BE49-F238E27FC236}">
                <a16:creationId xmlns:a16="http://schemas.microsoft.com/office/drawing/2014/main" id="{F784BAF0-844B-4F1E-8A65-E4CB6DFD4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0634" y="1371522"/>
            <a:ext cx="7886700" cy="587907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cs-CZ" sz="2000" dirty="0"/>
              <a:t>Funkce poskytuje </a:t>
            </a:r>
            <a:r>
              <a:rPr lang="cs-CZ" sz="2000" dirty="0" err="1"/>
              <a:t>prolinkovatelné</a:t>
            </a:r>
            <a:r>
              <a:rPr lang="cs-CZ" sz="2000" dirty="0"/>
              <a:t> odkazy na hesla včetně bibliografie na dané téma.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DD859B9-0C30-4731-8D8C-E096853552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56" r="1400" b="6978"/>
          <a:stretch/>
        </p:blipFill>
        <p:spPr>
          <a:xfrm>
            <a:off x="0" y="2344670"/>
            <a:ext cx="8887968" cy="4029332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8FBCA373-59F6-459E-A965-A45585CA72EE}"/>
              </a:ext>
            </a:extLst>
          </p:cNvPr>
          <p:cNvSpPr/>
          <p:nvPr/>
        </p:nvSpPr>
        <p:spPr>
          <a:xfrm>
            <a:off x="1161288" y="3300984"/>
            <a:ext cx="6126480" cy="7132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6803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613ab93460_0_55"/>
          <p:cNvSpPr txBox="1"/>
          <p:nvPr/>
        </p:nvSpPr>
        <p:spPr>
          <a:xfrm>
            <a:off x="414474" y="581700"/>
            <a:ext cx="8463711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Seznam dostupných časopisů a knih na MU</a:t>
            </a:r>
            <a:endParaRPr sz="3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67" name="Google Shape;167;g613ab93460_0_55"/>
          <p:cNvSpPr txBox="1"/>
          <p:nvPr/>
        </p:nvSpPr>
        <p:spPr>
          <a:xfrm>
            <a:off x="414475" y="2264734"/>
            <a:ext cx="8070306" cy="3217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❑"/>
            </a:pPr>
            <a:r>
              <a:rPr lang="cs-CZ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Umožňuje zjistit, zda má MU přístup k elektronické verzi daného časopisu nebo knihy</a:t>
            </a:r>
            <a:endParaRPr sz="3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13970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❑"/>
            </a:pPr>
            <a:r>
              <a:rPr lang="cs-CZ" sz="3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Je propojen s technologií A-to-Z Link </a:t>
            </a:r>
            <a:r>
              <a:rPr lang="cs-CZ" sz="32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Resolver</a:t>
            </a:r>
            <a:r>
              <a:rPr lang="cs-CZ" sz="3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(EBSCO Full Text </a:t>
            </a:r>
            <a:r>
              <a:rPr lang="cs-CZ" sz="32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Finder</a:t>
            </a:r>
            <a:r>
              <a:rPr lang="cs-CZ" sz="3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)</a:t>
            </a:r>
            <a:endParaRPr sz="3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A4A2C44A-A567-4CCF-8556-74BDB1CB9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98" y="279919"/>
            <a:ext cx="8854751" cy="905070"/>
          </a:xfrm>
        </p:spPr>
        <p:txBody>
          <a:bodyPr>
            <a:normAutofit fontScale="90000"/>
          </a:bodyPr>
          <a:lstStyle/>
          <a:p>
            <a:br>
              <a:rPr lang="pl-PL" b="1" dirty="0">
                <a:solidFill>
                  <a:srgbClr val="00B0F0"/>
                </a:solidFill>
              </a:rPr>
            </a:br>
            <a:r>
              <a:rPr lang="pl-PL" sz="34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Seznam dostupných časopisů a knih na MU</a:t>
            </a:r>
            <a:br>
              <a:rPr lang="pl-PL" dirty="0">
                <a:solidFill>
                  <a:srgbClr val="00B0F0"/>
                </a:solidFill>
              </a:rPr>
            </a:br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240072D5-4E2C-4AD1-BA4C-4CC6320F8B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22" r="900" b="3956"/>
          <a:stretch/>
        </p:blipFill>
        <p:spPr>
          <a:xfrm>
            <a:off x="0" y="1293876"/>
            <a:ext cx="9061704" cy="5097780"/>
          </a:xfrm>
          <a:prstGeom prst="rect">
            <a:avLst/>
          </a:prstGeom>
        </p:spPr>
      </p:pic>
      <p:sp>
        <p:nvSpPr>
          <p:cNvPr id="8" name="Ovál 7">
            <a:extLst>
              <a:ext uri="{FF2B5EF4-FFF2-40B4-BE49-F238E27FC236}">
                <a16:creationId xmlns:a16="http://schemas.microsoft.com/office/drawing/2014/main" id="{7DF434B4-B58B-4DB1-8A0E-63C994FD0A4A}"/>
              </a:ext>
            </a:extLst>
          </p:cNvPr>
          <p:cNvSpPr/>
          <p:nvPr/>
        </p:nvSpPr>
        <p:spPr>
          <a:xfrm>
            <a:off x="242596" y="1239431"/>
            <a:ext cx="2062065" cy="52251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Google Shape;177;g613ab93460_0_60">
            <a:extLst>
              <a:ext uri="{FF2B5EF4-FFF2-40B4-BE49-F238E27FC236}">
                <a16:creationId xmlns:a16="http://schemas.microsoft.com/office/drawing/2014/main" id="{964448B9-F90B-4B40-B0EE-DA719DFAFAE6}"/>
              </a:ext>
            </a:extLst>
          </p:cNvPr>
          <p:cNvSpPr txBox="1"/>
          <p:nvPr/>
        </p:nvSpPr>
        <p:spPr>
          <a:xfrm>
            <a:off x="3099808" y="2895545"/>
            <a:ext cx="5109860" cy="613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3300"/>
              </a:buClr>
              <a:buSzPts val="2400"/>
              <a:buFont typeface="Verdana"/>
              <a:buNone/>
            </a:pPr>
            <a:r>
              <a:rPr lang="cs-CZ" sz="1600" b="1" i="0" u="none" strike="noStrike" cap="none" dirty="0">
                <a:solidFill>
                  <a:srgbClr val="CC3300"/>
                </a:solidFill>
                <a:latin typeface="Verdana"/>
                <a:ea typeface="Verdana"/>
                <a:cs typeface="Verdana"/>
                <a:sym typeface="Verdana"/>
              </a:rPr>
              <a:t>Zadání údajů o časopisu/knize (titul, téma nebo ISSN/ISBN)</a:t>
            </a:r>
            <a:endParaRPr lang="cs-CZ" sz="1600" b="0" i="0" u="none" strike="noStrike" cap="none" dirty="0">
              <a:solidFill>
                <a:srgbClr val="11111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2D433887-D421-47AB-B571-2FB505056966}"/>
              </a:ext>
            </a:extLst>
          </p:cNvPr>
          <p:cNvSpPr/>
          <p:nvPr/>
        </p:nvSpPr>
        <p:spPr>
          <a:xfrm>
            <a:off x="2304661" y="2098162"/>
            <a:ext cx="4032131" cy="60649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1743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B2F1B6-CF41-424B-BB87-42C1C70B0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19" y="365127"/>
            <a:ext cx="8817429" cy="1034466"/>
          </a:xfrm>
        </p:spPr>
        <p:txBody>
          <a:bodyPr>
            <a:noAutofit/>
          </a:bodyPr>
          <a:lstStyle/>
          <a:p>
            <a:r>
              <a:rPr lang="pl-PL" sz="31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Seznam dostupných časopisů a knih na MU – ukázka časopis</a:t>
            </a:r>
            <a:endParaRPr lang="cs-CZ" sz="31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C7F2F4F-ACE4-461B-AAE1-9865CFEA1F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87" r="1491" b="7480"/>
          <a:stretch/>
        </p:blipFill>
        <p:spPr>
          <a:xfrm>
            <a:off x="0" y="1399593"/>
            <a:ext cx="9144000" cy="5185478"/>
          </a:xfrm>
          <a:prstGeom prst="rect">
            <a:avLst/>
          </a:prstGeom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BA35A3D0-5D7C-4DE0-B8F3-EEEFD37AA7A2}"/>
              </a:ext>
            </a:extLst>
          </p:cNvPr>
          <p:cNvSpPr/>
          <p:nvPr/>
        </p:nvSpPr>
        <p:spPr>
          <a:xfrm>
            <a:off x="664681" y="1798645"/>
            <a:ext cx="1614196" cy="40588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888D83BF-F498-44AB-90DB-05AF609396A5}"/>
              </a:ext>
            </a:extLst>
          </p:cNvPr>
          <p:cNvSpPr/>
          <p:nvPr/>
        </p:nvSpPr>
        <p:spPr>
          <a:xfrm>
            <a:off x="63514" y="3428999"/>
            <a:ext cx="754696" cy="25825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7AA8CE0-97A8-4C8F-B530-A02537C34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635" y="2743199"/>
            <a:ext cx="2175116" cy="137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581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4">
            <a:extLst>
              <a:ext uri="{FF2B5EF4-FFF2-40B4-BE49-F238E27FC236}">
                <a16:creationId xmlns:a16="http://schemas.microsoft.com/office/drawing/2014/main" id="{3F98002F-6C06-4617-BAC9-61CDF65F8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588" y="365126"/>
            <a:ext cx="8696130" cy="782540"/>
          </a:xfrm>
        </p:spPr>
        <p:txBody>
          <a:bodyPr>
            <a:normAutofit fontScale="90000"/>
          </a:bodyPr>
          <a:lstStyle/>
          <a:p>
            <a:br>
              <a:rPr lang="pl-PL" b="1" dirty="0">
                <a:solidFill>
                  <a:srgbClr val="00B0F0"/>
                </a:solidFill>
              </a:rPr>
            </a:br>
            <a:r>
              <a:rPr lang="pl-PL" sz="34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Seznam dostupných časopisů a knih na MU</a:t>
            </a:r>
            <a:br>
              <a:rPr lang="pl-PL" dirty="0">
                <a:solidFill>
                  <a:srgbClr val="00B0F0"/>
                </a:solidFill>
              </a:rPr>
            </a:br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8253C3D9-3D28-40CB-A86D-F78D23FE2E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00" t="13766" r="38700" b="8222"/>
          <a:stretch/>
        </p:blipFill>
        <p:spPr>
          <a:xfrm>
            <a:off x="177282" y="1147666"/>
            <a:ext cx="6735582" cy="5555768"/>
          </a:xfrm>
          <a:prstGeom prst="rect">
            <a:avLst/>
          </a:prstGeom>
        </p:spPr>
      </p:pic>
      <p:sp>
        <p:nvSpPr>
          <p:cNvPr id="8" name="Ovál 7">
            <a:extLst>
              <a:ext uri="{FF2B5EF4-FFF2-40B4-BE49-F238E27FC236}">
                <a16:creationId xmlns:a16="http://schemas.microsoft.com/office/drawing/2014/main" id="{54ABBB84-9F30-4F2B-BEB2-4030337DBDB0}"/>
              </a:ext>
            </a:extLst>
          </p:cNvPr>
          <p:cNvSpPr/>
          <p:nvPr/>
        </p:nvSpPr>
        <p:spPr>
          <a:xfrm flipV="1">
            <a:off x="0" y="1627620"/>
            <a:ext cx="1587149" cy="28346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0FAEC28-CAD7-4460-B71C-F17DC27440A9}"/>
              </a:ext>
            </a:extLst>
          </p:cNvPr>
          <p:cNvSpPr txBox="1"/>
          <p:nvPr/>
        </p:nvSpPr>
        <p:spPr>
          <a:xfrm>
            <a:off x="5538290" y="2166296"/>
            <a:ext cx="2603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Zobrazení konkrétního titulu – databáze, kde je časopis k dohledání</a:t>
            </a:r>
          </a:p>
        </p:txBody>
      </p:sp>
    </p:spTree>
    <p:extLst>
      <p:ext uri="{BB962C8B-B14F-4D97-AF65-F5344CB8AC3E}">
        <p14:creationId xmlns:p14="http://schemas.microsoft.com/office/powerpoint/2010/main" val="2108190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0608A7-3528-4959-A7E8-EB2A6B0D9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98" y="365127"/>
            <a:ext cx="8901404" cy="819862"/>
          </a:xfrm>
        </p:spPr>
        <p:txBody>
          <a:bodyPr>
            <a:normAutofit fontScale="90000"/>
          </a:bodyPr>
          <a:lstStyle/>
          <a:p>
            <a:r>
              <a:rPr lang="pl-PL" sz="31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Seznam dostupných časopisů a knih na MU – </a:t>
            </a:r>
            <a:r>
              <a:rPr lang="pl-PL" sz="29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prolinkování do databáze ProQuest</a:t>
            </a:r>
            <a:endParaRPr lang="cs-CZ" sz="29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665390B-A821-49FD-B2D9-2B6BE4C02B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00" r="1326" b="3955"/>
          <a:stretch/>
        </p:blipFill>
        <p:spPr>
          <a:xfrm>
            <a:off x="60649" y="1444752"/>
            <a:ext cx="9022702" cy="5321808"/>
          </a:xfrm>
          <a:prstGeom prst="rect">
            <a:avLst/>
          </a:prstGeom>
        </p:spPr>
      </p:pic>
      <p:sp>
        <p:nvSpPr>
          <p:cNvPr id="6" name="Google Shape;194;g609c9f94a8_0_52">
            <a:extLst>
              <a:ext uri="{FF2B5EF4-FFF2-40B4-BE49-F238E27FC236}">
                <a16:creationId xmlns:a16="http://schemas.microsoft.com/office/drawing/2014/main" id="{4141BFD1-6122-44BA-9EA4-0A76BFA998BD}"/>
              </a:ext>
            </a:extLst>
          </p:cNvPr>
          <p:cNvSpPr txBox="1"/>
          <p:nvPr/>
        </p:nvSpPr>
        <p:spPr>
          <a:xfrm>
            <a:off x="5965704" y="2875188"/>
            <a:ext cx="2836505" cy="447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3300"/>
              </a:buClr>
              <a:buSzPts val="2400"/>
              <a:buFont typeface="Verdana"/>
              <a:buNone/>
            </a:pPr>
            <a:r>
              <a:rPr lang="cs-CZ" sz="2000" b="1" i="0" u="none" strike="noStrike" cap="none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Plné texty časopisu – dostupné od r. 1995 -současnost</a:t>
            </a:r>
            <a:endParaRPr sz="1800" b="0" i="0" u="none" strike="noStrike" cap="none" dirty="0">
              <a:solidFill>
                <a:srgbClr val="11111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33D7C07-E0E5-4563-A4D4-BF494514CC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00" t="13600" r="22899" b="8178"/>
          <a:stretch/>
        </p:blipFill>
        <p:spPr>
          <a:xfrm>
            <a:off x="5469676" y="3927348"/>
            <a:ext cx="3553026" cy="2752344"/>
          </a:xfrm>
          <a:prstGeom prst="rect">
            <a:avLst/>
          </a:prstGeom>
        </p:spPr>
      </p:pic>
      <p:sp>
        <p:nvSpPr>
          <p:cNvPr id="8" name="Ovál 7">
            <a:extLst>
              <a:ext uri="{FF2B5EF4-FFF2-40B4-BE49-F238E27FC236}">
                <a16:creationId xmlns:a16="http://schemas.microsoft.com/office/drawing/2014/main" id="{5F301BB3-D619-48DC-A990-F323B2F1F364}"/>
              </a:ext>
            </a:extLst>
          </p:cNvPr>
          <p:cNvSpPr/>
          <p:nvPr/>
        </p:nvSpPr>
        <p:spPr>
          <a:xfrm>
            <a:off x="5650992" y="3941064"/>
            <a:ext cx="1444752" cy="27432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27717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C8D965-AFCE-489E-88CF-880281F54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1" y="365126"/>
            <a:ext cx="8761445" cy="997143"/>
          </a:xfrm>
        </p:spPr>
        <p:txBody>
          <a:bodyPr>
            <a:normAutofit fontScale="90000"/>
          </a:bodyPr>
          <a:lstStyle/>
          <a:p>
            <a:br>
              <a:rPr lang="cs-CZ" sz="34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34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Seznam dostupných časopisů a knih na MU – ukázka kniha</a:t>
            </a:r>
            <a:br>
              <a:rPr lang="cs-CZ" b="1" dirty="0">
                <a:solidFill>
                  <a:srgbClr val="00B0F0"/>
                </a:solidFill>
              </a:rPr>
            </a:b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B84BD2E-55C7-4731-BA42-1303A61DF0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22" r="1500" b="10178"/>
          <a:stretch/>
        </p:blipFill>
        <p:spPr>
          <a:xfrm>
            <a:off x="0" y="1417294"/>
            <a:ext cx="9144000" cy="5239538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043245B7-6D8E-4321-87B3-79AE78753B19}"/>
              </a:ext>
            </a:extLst>
          </p:cNvPr>
          <p:cNvSpPr/>
          <p:nvPr/>
        </p:nvSpPr>
        <p:spPr>
          <a:xfrm>
            <a:off x="594361" y="1728216"/>
            <a:ext cx="2907791" cy="40233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93654057-3B47-4277-9793-CF38180D6CB1}"/>
              </a:ext>
            </a:extLst>
          </p:cNvPr>
          <p:cNvSpPr/>
          <p:nvPr/>
        </p:nvSpPr>
        <p:spPr>
          <a:xfrm>
            <a:off x="0" y="3234617"/>
            <a:ext cx="737118" cy="19438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E02D068-FC18-4A00-8C04-EE62893D2A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837" t="15801" r="62237" b="25177"/>
          <a:stretch/>
        </p:blipFill>
        <p:spPr>
          <a:xfrm>
            <a:off x="6739403" y="3331808"/>
            <a:ext cx="1982205" cy="1661849"/>
          </a:xfrm>
          <a:prstGeom prst="rect">
            <a:avLst/>
          </a:prstGeom>
        </p:spPr>
      </p:pic>
      <p:sp>
        <p:nvSpPr>
          <p:cNvPr id="9" name="Bublinový popisek: se šipkou doleva 8">
            <a:extLst>
              <a:ext uri="{FF2B5EF4-FFF2-40B4-BE49-F238E27FC236}">
                <a16:creationId xmlns:a16="http://schemas.microsoft.com/office/drawing/2014/main" id="{F4D23FD1-333F-4A24-958F-02856BBB4803}"/>
              </a:ext>
            </a:extLst>
          </p:cNvPr>
          <p:cNvSpPr/>
          <p:nvPr/>
        </p:nvSpPr>
        <p:spPr>
          <a:xfrm>
            <a:off x="2093976" y="3331808"/>
            <a:ext cx="6764792" cy="1472184"/>
          </a:xfrm>
          <a:prstGeom prst="leftArrow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8324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3AA0F3-6E4C-4CA3-AB62-9BDDAC043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555" y="167951"/>
            <a:ext cx="8425544" cy="1268965"/>
          </a:xfrm>
        </p:spPr>
        <p:txBody>
          <a:bodyPr>
            <a:normAutofit fontScale="90000"/>
          </a:bodyPr>
          <a:lstStyle/>
          <a:p>
            <a:br>
              <a:rPr lang="cs-CZ" sz="34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31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Seznam dostupných časopisů a knih  na MU - - </a:t>
            </a:r>
            <a:r>
              <a:rPr lang="cs-CZ" sz="29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prolinkování</a:t>
            </a:r>
            <a:r>
              <a:rPr lang="cs-CZ" sz="29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 databáze </a:t>
            </a:r>
            <a:r>
              <a:rPr lang="cs-CZ" sz="29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Sage</a:t>
            </a:r>
            <a:r>
              <a:rPr lang="cs-CZ" sz="29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9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Knowledge</a:t>
            </a:r>
            <a:br>
              <a:rPr lang="cs-CZ" b="1" dirty="0">
                <a:solidFill>
                  <a:srgbClr val="00B0F0"/>
                </a:solidFill>
              </a:rPr>
            </a:b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EF11149-E1CB-4432-8A92-77C460976A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00" t="12667" r="24500" b="8533"/>
          <a:stretch/>
        </p:blipFill>
        <p:spPr>
          <a:xfrm>
            <a:off x="173736" y="1271016"/>
            <a:ext cx="5093208" cy="405307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486FED3-9E86-4D64-B317-03F11C8C59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300" t="13155" r="28100" b="8044"/>
          <a:stretch/>
        </p:blipFill>
        <p:spPr>
          <a:xfrm>
            <a:off x="5266944" y="2962655"/>
            <a:ext cx="3560741" cy="3619951"/>
          </a:xfrm>
          <a:prstGeom prst="rect">
            <a:avLst/>
          </a:prstGeom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774BA771-3E08-465A-A610-D98C049C083D}"/>
              </a:ext>
            </a:extLst>
          </p:cNvPr>
          <p:cNvSpPr/>
          <p:nvPr/>
        </p:nvSpPr>
        <p:spPr>
          <a:xfrm>
            <a:off x="7370064" y="3712464"/>
            <a:ext cx="1344168" cy="320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6209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g613ab93460_0_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g613ab93460_0_66"/>
          <p:cNvSpPr txBox="1"/>
          <p:nvPr/>
        </p:nvSpPr>
        <p:spPr>
          <a:xfrm>
            <a:off x="1625075" y="2197425"/>
            <a:ext cx="5866500" cy="34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7200" b="1">
                <a:solidFill>
                  <a:srgbClr val="FFFFFF"/>
                </a:solidFill>
              </a:rPr>
              <a:t>Elektronické knihy</a:t>
            </a:r>
            <a:endParaRPr sz="72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613ab93460_0_71"/>
          <p:cNvSpPr txBox="1"/>
          <p:nvPr/>
        </p:nvSpPr>
        <p:spPr>
          <a:xfrm>
            <a:off x="424350" y="640900"/>
            <a:ext cx="80814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EBSCO </a:t>
            </a:r>
            <a:r>
              <a:rPr lang="cs-CZ" sz="36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eBook</a:t>
            </a:r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36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Academic</a:t>
            </a:r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36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Colection</a:t>
            </a:r>
            <a:endParaRPr sz="3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28" name="Google Shape;228;g613ab93460_0_71"/>
          <p:cNvSpPr txBox="1"/>
          <p:nvPr/>
        </p:nvSpPr>
        <p:spPr>
          <a:xfrm>
            <a:off x="522143" y="1435608"/>
            <a:ext cx="7885813" cy="51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07340" algn="just">
              <a:buSzPts val="2400"/>
              <a:buChar char="❑"/>
            </a:pP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Multioborová kolekce e-</a:t>
            </a:r>
            <a:r>
              <a:rPr lang="cs-CZ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books</a:t>
            </a: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 MU 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od předních vydavatelů odborné a vědecké literatury (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Elsevier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Science, Oxford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Academic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Press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, MIT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Press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Sage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Wiley</a:t>
            </a:r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" lvl="0" algn="just">
              <a:buSzPts val="2400"/>
            </a:pPr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07340">
              <a:buSzPts val="2400"/>
              <a:buChar char="❑"/>
            </a:pPr>
            <a:r>
              <a:rPr lang="cs-CZ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Více než 246.000 e-knih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61937" algn="l" rtl="0">
              <a:spcBef>
                <a:spcPts val="555"/>
              </a:spcBef>
              <a:spcAft>
                <a:spcPts val="0"/>
              </a:spcAft>
              <a:buClr>
                <a:srgbClr val="000000"/>
              </a:buClr>
              <a:buSzPts val="2400"/>
              <a:buChar char="❖"/>
            </a:pP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Ukládání do složky (pro trvalé uložení je zapotřebí si založit účet v </a:t>
            </a:r>
            <a:r>
              <a:rPr 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db</a:t>
            </a: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EBSCO)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61937" algn="l" rtl="0">
              <a:spcBef>
                <a:spcPts val="555"/>
              </a:spcBef>
              <a:spcAft>
                <a:spcPts val="0"/>
              </a:spcAft>
              <a:buClr>
                <a:srgbClr val="000000"/>
              </a:buClr>
              <a:buSzPts val="2400"/>
              <a:buChar char="❖"/>
            </a:pPr>
            <a:r>
              <a:rPr 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Offline</a:t>
            </a: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čtení přes Adobe Digital </a:t>
            </a:r>
            <a:r>
              <a:rPr 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Editions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61937" algn="l" rtl="0">
              <a:spcBef>
                <a:spcPts val="555"/>
              </a:spcBef>
              <a:spcAft>
                <a:spcPts val="0"/>
              </a:spcAft>
              <a:buClr>
                <a:srgbClr val="000000"/>
              </a:buClr>
              <a:buSzPts val="2400"/>
              <a:buChar char="❖"/>
            </a:pP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Sdílení s dalšími uživateli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61937" algn="l" rtl="0">
              <a:spcBef>
                <a:spcPts val="555"/>
              </a:spcBef>
              <a:spcAft>
                <a:spcPts val="0"/>
              </a:spcAft>
              <a:buClr>
                <a:srgbClr val="000000"/>
              </a:buClr>
              <a:buSzPts val="2400"/>
              <a:buChar char="❖"/>
            </a:pP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 do Citace.com a </a:t>
            </a:r>
            <a:r>
              <a:rPr 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EndNote</a:t>
            </a: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Web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 dirty="0">
              <a:solidFill>
                <a:srgbClr val="000000"/>
              </a:solidFill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 dirty="0">
              <a:solidFill>
                <a:srgbClr val="000000"/>
              </a:solidFill>
            </a:endParaRPr>
          </a:p>
          <a:p>
            <a:pPr marL="3429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 dirty="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707"/>
            <a:ext cx="9144000" cy="6858171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"/>
          <p:cNvSpPr txBox="1">
            <a:spLocks noGrp="1"/>
          </p:cNvSpPr>
          <p:nvPr>
            <p:ph type="title"/>
          </p:nvPr>
        </p:nvSpPr>
        <p:spPr>
          <a:xfrm>
            <a:off x="628650" y="309094"/>
            <a:ext cx="7886700" cy="708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cs-CZ" sz="3000" b="1" dirty="0">
                <a:solidFill>
                  <a:srgbClr val="3333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Práce EIZ II. - osnova lekce</a:t>
            </a:r>
            <a:endParaRPr sz="3000" b="1" dirty="0">
              <a:solidFill>
                <a:srgbClr val="3333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8" name="Google Shape;98;p2"/>
          <p:cNvSpPr txBox="1">
            <a:spLocks noGrp="1"/>
          </p:cNvSpPr>
          <p:nvPr>
            <p:ph type="body" idx="1"/>
          </p:nvPr>
        </p:nvSpPr>
        <p:spPr>
          <a:xfrm>
            <a:off x="628650" y="1171977"/>
            <a:ext cx="8038832" cy="5473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323999" lvl="0" indent="-323999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ct val="86000"/>
              <a:buChar char="❑"/>
            </a:pPr>
            <a:r>
              <a:rPr lang="cs-CZ" sz="38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EBSCO Discovery </a:t>
            </a:r>
            <a:r>
              <a:rPr lang="cs-CZ" sz="3800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Service</a:t>
            </a:r>
            <a:endParaRPr sz="3800" dirty="0"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342900" lvl="0" indent="-34290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ct val="86000"/>
              <a:buChar char="❑"/>
            </a:pPr>
            <a:r>
              <a:rPr lang="cs-CZ" sz="38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databáze elektronických knih</a:t>
            </a:r>
          </a:p>
          <a:p>
            <a:pPr marL="342900">
              <a:lnSpc>
                <a:spcPct val="150000"/>
              </a:lnSpc>
              <a:spcBef>
                <a:spcPts val="640"/>
              </a:spcBef>
              <a:buSzPct val="86000"/>
              <a:buFont typeface="Arial"/>
              <a:buChar char="❑"/>
            </a:pPr>
            <a:r>
              <a:rPr lang="cs-CZ" sz="38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praktické vyhledávání ve vybraných </a:t>
            </a:r>
            <a:r>
              <a:rPr lang="cs-CZ" sz="3800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db</a:t>
            </a:r>
            <a:r>
              <a:rPr lang="cs-CZ" sz="38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e-knih</a:t>
            </a:r>
          </a:p>
          <a:p>
            <a:pPr marL="342900">
              <a:lnSpc>
                <a:spcPct val="150000"/>
              </a:lnSpc>
              <a:spcBef>
                <a:spcPts val="640"/>
              </a:spcBef>
              <a:buSzPct val="86000"/>
              <a:buFont typeface="Arial"/>
              <a:buChar char="❑"/>
            </a:pPr>
            <a:r>
              <a:rPr lang="cs-CZ" sz="38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praktická cvičení </a:t>
            </a:r>
            <a:r>
              <a:rPr lang="cs-CZ" sz="35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(slouží k „poznání“ databází, pomůže Vám to při zpracování rešerše a při další práci s informačními zdroji)</a:t>
            </a:r>
          </a:p>
          <a:p>
            <a:pPr marL="342900">
              <a:lnSpc>
                <a:spcPct val="150000"/>
              </a:lnSpc>
              <a:spcBef>
                <a:spcPts val="640"/>
              </a:spcBef>
              <a:buSzPct val="86000"/>
              <a:buFont typeface="Arial"/>
              <a:buChar char="❑"/>
            </a:pPr>
            <a:r>
              <a:rPr lang="cs-CZ" sz="3800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zadání rešerše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ct val="86000"/>
              <a:buChar char="❑"/>
            </a:pPr>
            <a:endParaRPr dirty="0">
              <a:solidFill>
                <a:srgbClr val="0000DC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5ABCE6B1-EAAA-4BC4-B337-91B3597743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04" r="945" b="4715"/>
          <a:stretch/>
        </p:blipFill>
        <p:spPr>
          <a:xfrm>
            <a:off x="0" y="654907"/>
            <a:ext cx="9144000" cy="528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0466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ECDAFE5-7050-45CB-86E8-55FF69236D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245" r="1586" b="4204"/>
          <a:stretch/>
        </p:blipFill>
        <p:spPr>
          <a:xfrm>
            <a:off x="5164" y="706375"/>
            <a:ext cx="9138836" cy="5102342"/>
          </a:xfrm>
          <a:prstGeom prst="rect">
            <a:avLst/>
          </a:prstGeom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70070F3B-D8C8-4E4D-A7CD-104EF4FA0E9D}"/>
              </a:ext>
            </a:extLst>
          </p:cNvPr>
          <p:cNvSpPr/>
          <p:nvPr/>
        </p:nvSpPr>
        <p:spPr>
          <a:xfrm>
            <a:off x="294413" y="1072917"/>
            <a:ext cx="1548881" cy="32190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0E16E70A-275D-4175-9DAF-9BFB426C6A4A}"/>
              </a:ext>
            </a:extLst>
          </p:cNvPr>
          <p:cNvSpPr/>
          <p:nvPr/>
        </p:nvSpPr>
        <p:spPr>
          <a:xfrm>
            <a:off x="0" y="2827695"/>
            <a:ext cx="537029" cy="32190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13530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41D822C5-547A-4B05-8563-1D450E24D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192" y="111968"/>
            <a:ext cx="8369558" cy="998375"/>
          </a:xfrm>
        </p:spPr>
        <p:txBody>
          <a:bodyPr>
            <a:normAutofit fontScale="90000"/>
          </a:bodyPr>
          <a:lstStyle/>
          <a:p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EBSCO </a:t>
            </a:r>
            <a:r>
              <a:rPr lang="cs-CZ" sz="36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Ebook</a:t>
            </a:r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cs-CZ" sz="36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Academic</a:t>
            </a:r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cs-CZ" sz="36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Collection</a:t>
            </a:r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–</a:t>
            </a:r>
            <a:r>
              <a:rPr lang="cs-CZ" sz="31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zobrazení konkrétního titulu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C57EA37A-EFB2-486A-A5B7-28DBE4E0DF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00" t="12845" r="3162" b="7334"/>
          <a:stretch/>
        </p:blipFill>
        <p:spPr>
          <a:xfrm>
            <a:off x="0" y="1303019"/>
            <a:ext cx="9144000" cy="5443013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91219B9-34D5-420B-83B0-B577866C27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0" t="17003" r="23601" b="6875"/>
          <a:stretch/>
        </p:blipFill>
        <p:spPr>
          <a:xfrm>
            <a:off x="4928616" y="4581144"/>
            <a:ext cx="3770276" cy="216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1664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613ab93460_0_77"/>
          <p:cNvSpPr txBox="1"/>
          <p:nvPr/>
        </p:nvSpPr>
        <p:spPr>
          <a:xfrm>
            <a:off x="424350" y="640900"/>
            <a:ext cx="80814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Výpůjčka e-knih - Adobe Digital </a:t>
            </a:r>
            <a:r>
              <a:rPr lang="cs-CZ" sz="30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Editions</a:t>
            </a:r>
            <a:endParaRPr sz="3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41" name="Google Shape;241;g613ab93460_0_77"/>
          <p:cNvSpPr txBox="1"/>
          <p:nvPr/>
        </p:nvSpPr>
        <p:spPr>
          <a:xfrm>
            <a:off x="503275" y="2254400"/>
            <a:ext cx="8081400" cy="3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0734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❑"/>
            </a:pP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 stažení (vypůjčení) e-knih je potřebné nainstalovat do počítače  </a:t>
            </a:r>
            <a:r>
              <a:rPr lang="cs-CZ" sz="2800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Adobe® Digital </a:t>
            </a:r>
            <a:r>
              <a:rPr lang="cs-CZ" sz="2800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Editions</a:t>
            </a: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aktivovat </a:t>
            </a:r>
            <a:r>
              <a:rPr 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AdobeID</a:t>
            </a: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810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❑"/>
            </a:pP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E-knihy lze stáhnout do kteréhokoliv </a:t>
            </a:r>
            <a:r>
              <a:rPr lang="cs-CZ" sz="2800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zařízení, které podporuje Adobe® Digital </a:t>
            </a:r>
            <a:r>
              <a:rPr lang="cs-CZ" sz="2800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Editions</a:t>
            </a:r>
            <a:r>
              <a:rPr lang="cs-CZ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810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Char char="❑"/>
            </a:pP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Možnost číst knihy na zařízení s OS Android (android market) a </a:t>
            </a:r>
            <a:r>
              <a:rPr 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iPad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80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 dirty="0">
              <a:solidFill>
                <a:srgbClr val="000000"/>
              </a:solidFill>
            </a:endParaRPr>
          </a:p>
          <a:p>
            <a:pPr marL="3429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 dirty="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 dirty="0">
              <a:solidFill>
                <a:srgbClr val="000000"/>
              </a:solidFill>
            </a:endParaRPr>
          </a:p>
        </p:txBody>
      </p:sp>
      <p:sp>
        <p:nvSpPr>
          <p:cNvPr id="242" name="Google Shape;242;g613ab93460_0_77"/>
          <p:cNvSpPr txBox="1"/>
          <p:nvPr/>
        </p:nvSpPr>
        <p:spPr>
          <a:xfrm>
            <a:off x="5802150" y="1949600"/>
            <a:ext cx="32463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g613ab93460_0_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3" cy="6858171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g613ab93460_0_83"/>
          <p:cNvSpPr txBox="1"/>
          <p:nvPr/>
        </p:nvSpPr>
        <p:spPr>
          <a:xfrm>
            <a:off x="403925" y="150300"/>
            <a:ext cx="80814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4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Adobe Digital </a:t>
            </a:r>
            <a:r>
              <a:rPr lang="cs-CZ" sz="34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Editions</a:t>
            </a:r>
            <a:endParaRPr sz="3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49" name="Google Shape;249;g613ab93460_0_83"/>
          <p:cNvSpPr txBox="1"/>
          <p:nvPr/>
        </p:nvSpPr>
        <p:spPr>
          <a:xfrm>
            <a:off x="5802150" y="1949600"/>
            <a:ext cx="32463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0" name="Google Shape;250;g613ab93460_0_83" descr="ADE verze 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928688"/>
            <a:ext cx="9144000" cy="5929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613ab93460_0_91"/>
          <p:cNvSpPr txBox="1"/>
          <p:nvPr/>
        </p:nvSpPr>
        <p:spPr>
          <a:xfrm>
            <a:off x="403925" y="150300"/>
            <a:ext cx="83961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Adobe Digital </a:t>
            </a:r>
            <a:r>
              <a:rPr lang="cs-CZ" sz="32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Editions</a:t>
            </a:r>
            <a:r>
              <a:rPr lang="cs-CZ" sz="32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otevřená kniha</a:t>
            </a:r>
            <a:endParaRPr sz="32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56" name="Google Shape;256;g613ab93460_0_91"/>
          <p:cNvSpPr txBox="1"/>
          <p:nvPr/>
        </p:nvSpPr>
        <p:spPr>
          <a:xfrm>
            <a:off x="5802150" y="1949600"/>
            <a:ext cx="32463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" name="Google Shape;257;g613ab93460_0_91" descr="ADE verze 2 otevrena kniha (1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3913" y="1357300"/>
            <a:ext cx="8215313" cy="5500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70c28b1a9b_1_163"/>
          <p:cNvSpPr txBox="1">
            <a:spLocks noGrp="1"/>
          </p:cNvSpPr>
          <p:nvPr>
            <p:ph type="title"/>
          </p:nvPr>
        </p:nvSpPr>
        <p:spPr>
          <a:xfrm>
            <a:off x="487150" y="394758"/>
            <a:ext cx="78867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cs-CZ" sz="3200" b="1" dirty="0" err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Sage</a:t>
            </a:r>
            <a:r>
              <a:rPr lang="cs-CZ" sz="3200" b="1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200" b="1" dirty="0" err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Knowledge</a:t>
            </a:r>
            <a:endParaRPr sz="4000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g70c28b1a9b_1_163"/>
          <p:cNvSpPr txBox="1"/>
          <p:nvPr/>
        </p:nvSpPr>
        <p:spPr>
          <a:xfrm>
            <a:off x="433925" y="1169725"/>
            <a:ext cx="8554627" cy="50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07340">
              <a:buClr>
                <a:schemeClr val="dk1"/>
              </a:buClr>
              <a:buSzPts val="2400"/>
              <a:buChar char="❑"/>
            </a:pPr>
            <a:r>
              <a:rPr lang="cs-CZ" sz="2400" dirty="0">
                <a:solidFill>
                  <a:schemeClr val="dk1"/>
                </a:solidFill>
              </a:rPr>
              <a:t> digitální knihovna s více než 5000 e-knihami nakladatelství   </a:t>
            </a:r>
            <a:r>
              <a:rPr lang="cs-CZ" sz="2400" dirty="0" err="1">
                <a:solidFill>
                  <a:schemeClr val="dk1"/>
                </a:solidFill>
              </a:rPr>
              <a:t>Sage</a:t>
            </a:r>
            <a:r>
              <a:rPr lang="cs-CZ" sz="2400" dirty="0">
                <a:solidFill>
                  <a:schemeClr val="dk1"/>
                </a:solidFill>
              </a:rPr>
              <a:t> </a:t>
            </a:r>
            <a:r>
              <a:rPr lang="cs-CZ" sz="2400" dirty="0" err="1">
                <a:solidFill>
                  <a:schemeClr val="dk1"/>
                </a:solidFill>
              </a:rPr>
              <a:t>Publications</a:t>
            </a:r>
            <a:r>
              <a:rPr lang="cs-CZ" sz="2400" dirty="0">
                <a:solidFill>
                  <a:schemeClr val="dk1"/>
                </a:solidFill>
              </a:rPr>
              <a:t> (</a:t>
            </a:r>
            <a:r>
              <a:rPr lang="en-US" sz="2400" dirty="0">
                <a:solidFill>
                  <a:schemeClr val="dk1"/>
                </a:solidFill>
              </a:rPr>
              <a:t>SAGE Knowledge Complete Books and Reference Collection</a:t>
            </a:r>
            <a:r>
              <a:rPr lang="cs-CZ" sz="2400" dirty="0">
                <a:solidFill>
                  <a:schemeClr val="dk1"/>
                </a:solidFill>
              </a:rPr>
              <a:t>)</a:t>
            </a:r>
            <a:endParaRPr sz="2400" dirty="0">
              <a:solidFill>
                <a:schemeClr val="dk1"/>
              </a:solidFill>
            </a:endParaRPr>
          </a:p>
          <a:p>
            <a:pPr marL="742950" lvl="1" indent="-285432" algn="l" rtl="0">
              <a:lnSpc>
                <a:spcPct val="11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Char char="❖"/>
            </a:pPr>
            <a:r>
              <a:rPr lang="cs-CZ" sz="2400" dirty="0">
                <a:solidFill>
                  <a:schemeClr val="dk1"/>
                </a:solidFill>
              </a:rPr>
              <a:t> kolekce:</a:t>
            </a:r>
            <a:endParaRPr sz="2400" dirty="0">
              <a:solidFill>
                <a:schemeClr val="dk1"/>
              </a:solidFill>
            </a:endParaRPr>
          </a:p>
          <a:p>
            <a:pPr marL="1227075" lvl="2" indent="-342900" algn="l" rtl="0">
              <a:lnSpc>
                <a:spcPct val="11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cs-CZ" sz="2400" i="1" dirty="0">
                <a:solidFill>
                  <a:schemeClr val="dk1"/>
                </a:solidFill>
              </a:rPr>
              <a:t> </a:t>
            </a:r>
            <a:r>
              <a:rPr lang="cs-CZ" sz="2400" i="1" dirty="0" err="1">
                <a:solidFill>
                  <a:schemeClr val="dk1"/>
                </a:solidFill>
              </a:rPr>
              <a:t>Counseling</a:t>
            </a:r>
            <a:r>
              <a:rPr lang="cs-CZ" sz="2400" i="1" dirty="0">
                <a:solidFill>
                  <a:schemeClr val="dk1"/>
                </a:solidFill>
              </a:rPr>
              <a:t> and </a:t>
            </a:r>
            <a:r>
              <a:rPr lang="cs-CZ" sz="2400" i="1" dirty="0" err="1">
                <a:solidFill>
                  <a:schemeClr val="dk1"/>
                </a:solidFill>
              </a:rPr>
              <a:t>Psychotherapy</a:t>
            </a:r>
            <a:endParaRPr sz="2400" i="1" dirty="0">
              <a:solidFill>
                <a:schemeClr val="dk1"/>
              </a:solidFill>
            </a:endParaRPr>
          </a:p>
          <a:p>
            <a:pPr marL="1227075" lvl="2" indent="-342900" algn="l" rtl="0">
              <a:lnSpc>
                <a:spcPct val="11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cs-CZ" sz="2400" i="1" dirty="0">
                <a:solidFill>
                  <a:schemeClr val="dk1"/>
                </a:solidFill>
              </a:rPr>
              <a:t> </a:t>
            </a:r>
            <a:r>
              <a:rPr lang="cs-CZ" sz="2400" i="1" dirty="0" err="1">
                <a:solidFill>
                  <a:schemeClr val="dk1"/>
                </a:solidFill>
              </a:rPr>
              <a:t>Geography</a:t>
            </a:r>
            <a:r>
              <a:rPr lang="cs-CZ" sz="2400" i="1" dirty="0">
                <a:solidFill>
                  <a:schemeClr val="dk1"/>
                </a:solidFill>
              </a:rPr>
              <a:t>, </a:t>
            </a:r>
            <a:r>
              <a:rPr lang="cs-CZ" sz="2400" i="1" dirty="0" err="1">
                <a:solidFill>
                  <a:schemeClr val="dk1"/>
                </a:solidFill>
              </a:rPr>
              <a:t>Earth</a:t>
            </a:r>
            <a:r>
              <a:rPr lang="cs-CZ" sz="2400" i="1" dirty="0">
                <a:solidFill>
                  <a:schemeClr val="dk1"/>
                </a:solidFill>
              </a:rPr>
              <a:t> &amp; </a:t>
            </a:r>
            <a:r>
              <a:rPr lang="cs-CZ" sz="2400" i="1" dirty="0" err="1">
                <a:solidFill>
                  <a:schemeClr val="dk1"/>
                </a:solidFill>
              </a:rPr>
              <a:t>Environmental</a:t>
            </a:r>
            <a:r>
              <a:rPr lang="cs-CZ" sz="2400" i="1" dirty="0">
                <a:solidFill>
                  <a:schemeClr val="dk1"/>
                </a:solidFill>
              </a:rPr>
              <a:t> Science</a:t>
            </a:r>
            <a:endParaRPr sz="2400" i="1" dirty="0">
              <a:solidFill>
                <a:schemeClr val="dk1"/>
              </a:solidFill>
            </a:endParaRPr>
          </a:p>
          <a:p>
            <a:pPr marL="1227075" lvl="2" indent="-342900" algn="l" rtl="0">
              <a:lnSpc>
                <a:spcPct val="11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cs-CZ" sz="2400" i="1" dirty="0">
                <a:solidFill>
                  <a:schemeClr val="dk1"/>
                </a:solidFill>
              </a:rPr>
              <a:t> </a:t>
            </a:r>
            <a:r>
              <a:rPr lang="cs-CZ" sz="2400" i="1" dirty="0" err="1">
                <a:solidFill>
                  <a:schemeClr val="dk1"/>
                </a:solidFill>
              </a:rPr>
              <a:t>Health</a:t>
            </a:r>
            <a:r>
              <a:rPr lang="cs-CZ" sz="2400" i="1" dirty="0">
                <a:solidFill>
                  <a:schemeClr val="dk1"/>
                </a:solidFill>
              </a:rPr>
              <a:t> and </a:t>
            </a:r>
            <a:r>
              <a:rPr lang="cs-CZ" sz="2400" i="1" dirty="0" err="1">
                <a:solidFill>
                  <a:schemeClr val="dk1"/>
                </a:solidFill>
              </a:rPr>
              <a:t>Social</a:t>
            </a:r>
            <a:r>
              <a:rPr lang="cs-CZ" sz="2400" i="1" dirty="0">
                <a:solidFill>
                  <a:schemeClr val="dk1"/>
                </a:solidFill>
              </a:rPr>
              <a:t> Care</a:t>
            </a:r>
            <a:endParaRPr sz="2400" i="1" dirty="0">
              <a:solidFill>
                <a:schemeClr val="dk1"/>
              </a:solidFill>
            </a:endParaRPr>
          </a:p>
          <a:p>
            <a:pPr marL="1227075" lvl="2" indent="-342900" algn="l" rtl="0">
              <a:lnSpc>
                <a:spcPct val="11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cs-CZ" sz="2400" i="1" dirty="0">
                <a:solidFill>
                  <a:schemeClr val="dk1"/>
                </a:solidFill>
              </a:rPr>
              <a:t> </a:t>
            </a:r>
            <a:r>
              <a:rPr lang="cs-CZ" sz="2400" b="1" i="1" dirty="0">
                <a:solidFill>
                  <a:schemeClr val="dk1"/>
                </a:solidFill>
              </a:rPr>
              <a:t>Media, </a:t>
            </a:r>
            <a:r>
              <a:rPr lang="cs-CZ" sz="2400" b="1" i="1" dirty="0" err="1">
                <a:solidFill>
                  <a:schemeClr val="dk1"/>
                </a:solidFill>
              </a:rPr>
              <a:t>Communication</a:t>
            </a:r>
            <a:r>
              <a:rPr lang="cs-CZ" sz="2400" b="1" i="1" dirty="0">
                <a:solidFill>
                  <a:schemeClr val="dk1"/>
                </a:solidFill>
              </a:rPr>
              <a:t> &amp; </a:t>
            </a:r>
            <a:r>
              <a:rPr lang="cs-CZ" sz="2400" b="1" i="1" dirty="0" err="1">
                <a:solidFill>
                  <a:schemeClr val="dk1"/>
                </a:solidFill>
              </a:rPr>
              <a:t>Cultural</a:t>
            </a:r>
            <a:r>
              <a:rPr lang="cs-CZ" sz="2400" b="1" i="1" dirty="0">
                <a:solidFill>
                  <a:schemeClr val="dk1"/>
                </a:solidFill>
              </a:rPr>
              <a:t> </a:t>
            </a:r>
            <a:r>
              <a:rPr lang="cs-CZ" sz="2400" b="1" i="1" dirty="0" err="1">
                <a:solidFill>
                  <a:schemeClr val="dk1"/>
                </a:solidFill>
              </a:rPr>
              <a:t>Studies</a:t>
            </a:r>
            <a:endParaRPr sz="2400" b="1" i="1" dirty="0">
              <a:solidFill>
                <a:schemeClr val="dk1"/>
              </a:solidFill>
            </a:endParaRPr>
          </a:p>
          <a:p>
            <a:pPr marL="1227075" lvl="2" indent="-342900" algn="l" rtl="0">
              <a:lnSpc>
                <a:spcPct val="11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cs-CZ" sz="2400" b="1" i="1" dirty="0">
                <a:solidFill>
                  <a:schemeClr val="dk1"/>
                </a:solidFill>
              </a:rPr>
              <a:t> </a:t>
            </a:r>
            <a:r>
              <a:rPr lang="cs-CZ" sz="2400" i="1" dirty="0" err="1">
                <a:solidFill>
                  <a:schemeClr val="dk1"/>
                </a:solidFill>
              </a:rPr>
              <a:t>Politics</a:t>
            </a:r>
            <a:r>
              <a:rPr lang="cs-CZ" sz="2400" i="1" dirty="0">
                <a:solidFill>
                  <a:schemeClr val="dk1"/>
                </a:solidFill>
              </a:rPr>
              <a:t> and International Relations</a:t>
            </a:r>
            <a:endParaRPr sz="2400" i="1" dirty="0">
              <a:solidFill>
                <a:schemeClr val="dk1"/>
              </a:solidFill>
            </a:endParaRPr>
          </a:p>
          <a:p>
            <a:pPr marL="1227075" lvl="2" indent="-342900" algn="l" rtl="0">
              <a:lnSpc>
                <a:spcPct val="11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cs-CZ" sz="2400" i="1" dirty="0">
                <a:solidFill>
                  <a:schemeClr val="dk1"/>
                </a:solidFill>
              </a:rPr>
              <a:t> Psychology</a:t>
            </a:r>
            <a:endParaRPr sz="2400" i="1" dirty="0">
              <a:solidFill>
                <a:schemeClr val="dk1"/>
              </a:solidFill>
            </a:endParaRPr>
          </a:p>
          <a:p>
            <a:pPr marL="1227075" lvl="2" indent="-342900" algn="l" rtl="0">
              <a:lnSpc>
                <a:spcPct val="11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cs-CZ" sz="2400" i="1" dirty="0">
                <a:solidFill>
                  <a:schemeClr val="dk1"/>
                </a:solidFill>
              </a:rPr>
              <a:t> Sociology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8738541-F68E-4E3C-A4E1-8CE37AB57C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10" r="794" b="8589"/>
          <a:stretch/>
        </p:blipFill>
        <p:spPr>
          <a:xfrm>
            <a:off x="0" y="653142"/>
            <a:ext cx="9144000" cy="555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637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EAD0E45-08FC-4928-B416-D7B456415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58" y="420914"/>
            <a:ext cx="9065142" cy="587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50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5D9E838-DDD1-420E-BDCE-F8538E6E2F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63" r="1112" b="7460"/>
          <a:stretch/>
        </p:blipFill>
        <p:spPr>
          <a:xfrm>
            <a:off x="0" y="362857"/>
            <a:ext cx="9144000" cy="552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07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" y="0"/>
            <a:ext cx="914377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4"/>
          <p:cNvSpPr txBox="1"/>
          <p:nvPr/>
        </p:nvSpPr>
        <p:spPr>
          <a:xfrm>
            <a:off x="1286100" y="1929000"/>
            <a:ext cx="65718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90000"/>
              </a:lnSpc>
              <a:buSzPts val="6000"/>
            </a:pPr>
            <a:r>
              <a:rPr lang="cs-CZ" sz="6000" b="1" dirty="0">
                <a:solidFill>
                  <a:schemeClr val="bg1"/>
                </a:solidFill>
              </a:rPr>
              <a:t>EDS</a:t>
            </a:r>
            <a:endParaRPr sz="6000" b="0" i="0" u="none" strike="noStrike" cap="none" dirty="0">
              <a:solidFill>
                <a:schemeClr val="bg1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73548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>
            <a:extLst>
              <a:ext uri="{FF2B5EF4-FFF2-40B4-BE49-F238E27FC236}">
                <a16:creationId xmlns:a16="http://schemas.microsoft.com/office/drawing/2014/main" id="{ED4A3F00-B281-42BC-950E-5B242E38A9C3}"/>
              </a:ext>
            </a:extLst>
          </p:cNvPr>
          <p:cNvSpPr txBox="1"/>
          <p:nvPr/>
        </p:nvSpPr>
        <p:spPr>
          <a:xfrm>
            <a:off x="5514392" y="1101012"/>
            <a:ext cx="3321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C00000"/>
                </a:solidFill>
              </a:rPr>
              <a:t>Práce s e-knihou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34FE739-8A9C-49B8-83B8-16BFF9751F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04" t="12681" r="24969" b="8564"/>
          <a:stretch/>
        </p:blipFill>
        <p:spPr>
          <a:xfrm>
            <a:off x="118437" y="0"/>
            <a:ext cx="4611086" cy="405079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0F50504-9956-46D8-B389-038386A26C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83" t="12399" r="24970" b="8846"/>
          <a:stretch/>
        </p:blipFill>
        <p:spPr>
          <a:xfrm>
            <a:off x="4572000" y="2581480"/>
            <a:ext cx="4393372" cy="4050793"/>
          </a:xfrm>
          <a:prstGeom prst="rect">
            <a:avLst/>
          </a:prstGeom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id="{2BA7B1F4-22D8-41CF-BD8A-F54CC872391D}"/>
              </a:ext>
            </a:extLst>
          </p:cNvPr>
          <p:cNvSpPr/>
          <p:nvPr/>
        </p:nvSpPr>
        <p:spPr>
          <a:xfrm>
            <a:off x="7995216" y="3429000"/>
            <a:ext cx="485192" cy="42920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7AA48911-D1D3-47D1-B120-2B8A2B7B804B}"/>
              </a:ext>
            </a:extLst>
          </p:cNvPr>
          <p:cNvCxnSpPr>
            <a:cxnSpLocks/>
          </p:cNvCxnSpPr>
          <p:nvPr/>
        </p:nvCxnSpPr>
        <p:spPr>
          <a:xfrm flipH="1">
            <a:off x="2818491" y="3920930"/>
            <a:ext cx="5419321" cy="1710613"/>
          </a:xfrm>
          <a:prstGeom prst="straightConnector1">
            <a:avLst/>
          </a:prstGeom>
          <a:ln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ázek 7">
            <a:extLst>
              <a:ext uri="{FF2B5EF4-FFF2-40B4-BE49-F238E27FC236}">
                <a16:creationId xmlns:a16="http://schemas.microsoft.com/office/drawing/2014/main" id="{B9A50EEE-7F2D-4014-A178-0955802D7A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041" t="14911" r="32971" b="3651"/>
          <a:stretch/>
        </p:blipFill>
        <p:spPr>
          <a:xfrm>
            <a:off x="906188" y="4238172"/>
            <a:ext cx="1912303" cy="250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8157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613ab93460_0_109"/>
          <p:cNvSpPr txBox="1">
            <a:spLocks noGrp="1"/>
          </p:cNvSpPr>
          <p:nvPr>
            <p:ph type="title"/>
          </p:nvPr>
        </p:nvSpPr>
        <p:spPr>
          <a:xfrm>
            <a:off x="424350" y="640900"/>
            <a:ext cx="80814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000"/>
              <a:buFont typeface="Arial"/>
              <a:buNone/>
            </a:pPr>
            <a:r>
              <a:rPr lang="cs-CZ" sz="4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Taylor&amp;Francis </a:t>
            </a:r>
            <a:r>
              <a:rPr lang="cs-CZ" sz="40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eBooks</a:t>
            </a:r>
            <a:endParaRPr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4" name="Google Shape;264;g613ab93460_0_109"/>
          <p:cNvSpPr txBox="1"/>
          <p:nvPr/>
        </p:nvSpPr>
        <p:spPr>
          <a:xfrm>
            <a:off x="503275" y="1949600"/>
            <a:ext cx="8204790" cy="3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17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❑"/>
            </a:pPr>
            <a:r>
              <a:rPr lang="cs-CZ" sz="2400" dirty="0">
                <a:solidFill>
                  <a:schemeClr val="dk1"/>
                </a:solidFill>
              </a:rPr>
              <a:t> </a:t>
            </a: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Máme zakoupeno cca 80 e-knih z oblasti mediálních studií a žurnalistiky a z environmentálních studií</a:t>
            </a: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lang="cs-CZ"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100" lvl="0">
              <a:spcBef>
                <a:spcPts val="600"/>
              </a:spcBef>
              <a:buClr>
                <a:schemeClr val="dk1"/>
              </a:buClr>
              <a:buSzPts val="2400"/>
            </a:pPr>
            <a:r>
              <a:rPr lang="cs-CZ" sz="2000" dirty="0">
                <a:solidFill>
                  <a:schemeClr val="dk1"/>
                </a:solidFill>
              </a:rPr>
              <a:t>Pozn. po zadání klíčového slova si můžete mezi vyhledanými výsledky zakoupené knihy vyfiltrovat pomocí "</a:t>
            </a:r>
            <a:r>
              <a:rPr lang="cs-CZ" sz="2000" i="1" dirty="0">
                <a:solidFill>
                  <a:schemeClr val="dk1"/>
                </a:solidFill>
              </a:rPr>
              <a:t>Show </a:t>
            </a:r>
            <a:r>
              <a:rPr lang="cs-CZ" sz="2000" i="1" dirty="0" err="1">
                <a:solidFill>
                  <a:schemeClr val="dk1"/>
                </a:solidFill>
              </a:rPr>
              <a:t>content</a:t>
            </a:r>
            <a:r>
              <a:rPr lang="cs-CZ" sz="2000" i="1" dirty="0">
                <a:solidFill>
                  <a:schemeClr val="dk1"/>
                </a:solidFill>
              </a:rPr>
              <a:t> I </a:t>
            </a:r>
            <a:r>
              <a:rPr lang="cs-CZ" sz="2000" i="1" dirty="0" err="1">
                <a:solidFill>
                  <a:schemeClr val="dk1"/>
                </a:solidFill>
              </a:rPr>
              <a:t>have</a:t>
            </a:r>
            <a:r>
              <a:rPr lang="cs-CZ" sz="2000" i="1" dirty="0">
                <a:solidFill>
                  <a:schemeClr val="dk1"/>
                </a:solidFill>
              </a:rPr>
              <a:t> </a:t>
            </a:r>
            <a:r>
              <a:rPr lang="cs-CZ" sz="2000" i="1" dirty="0" err="1">
                <a:solidFill>
                  <a:schemeClr val="dk1"/>
                </a:solidFill>
              </a:rPr>
              <a:t>access</a:t>
            </a:r>
            <a:r>
              <a:rPr lang="cs-CZ" sz="2000" i="1" dirty="0">
                <a:solidFill>
                  <a:schemeClr val="dk1"/>
                </a:solidFill>
              </a:rPr>
              <a:t> to</a:t>
            </a:r>
            <a:r>
              <a:rPr lang="cs-CZ" sz="2000" dirty="0">
                <a:solidFill>
                  <a:schemeClr val="dk1"/>
                </a:solidFill>
              </a:rPr>
              <a:t>".</a:t>
            </a:r>
            <a:endParaRPr sz="2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</a:endParaRPr>
          </a:p>
        </p:txBody>
      </p:sp>
      <p:sp>
        <p:nvSpPr>
          <p:cNvPr id="265" name="Google Shape;265;g613ab93460_0_109"/>
          <p:cNvSpPr txBox="1"/>
          <p:nvPr/>
        </p:nvSpPr>
        <p:spPr>
          <a:xfrm>
            <a:off x="5802150" y="1949600"/>
            <a:ext cx="32463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85AE6C25-FDCB-401F-8745-64D6673B8A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286" r="1621" b="3754"/>
          <a:stretch/>
        </p:blipFill>
        <p:spPr>
          <a:xfrm>
            <a:off x="0" y="284205"/>
            <a:ext cx="9017344" cy="5152767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1966D28-604B-44EA-B084-0A522BDB3D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00" t="12489" r="23500" b="5911"/>
          <a:stretch/>
        </p:blipFill>
        <p:spPr>
          <a:xfrm>
            <a:off x="301752" y="87026"/>
            <a:ext cx="8119872" cy="6496654"/>
          </a:xfrm>
          <a:prstGeom prst="rect">
            <a:avLst/>
          </a:prstGeom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7E28E5A1-0917-4D36-9B6F-3EFE169D0715}"/>
              </a:ext>
            </a:extLst>
          </p:cNvPr>
          <p:cNvSpPr/>
          <p:nvPr/>
        </p:nvSpPr>
        <p:spPr>
          <a:xfrm>
            <a:off x="2249424" y="274320"/>
            <a:ext cx="2093976" cy="39319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669B9A8D-8F2F-4A84-B2FC-B504A416C562}"/>
              </a:ext>
            </a:extLst>
          </p:cNvPr>
          <p:cNvSpPr/>
          <p:nvPr/>
        </p:nvSpPr>
        <p:spPr>
          <a:xfrm>
            <a:off x="2519172" y="2176272"/>
            <a:ext cx="1554480" cy="51206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66849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A56E8C-DD1C-4FAD-8F58-50E3C0ADF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909" y="346466"/>
            <a:ext cx="8584163" cy="1193086"/>
          </a:xfrm>
        </p:spPr>
        <p:txBody>
          <a:bodyPr/>
          <a:lstStyle/>
          <a:p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Taylor&amp;Francis </a:t>
            </a:r>
            <a:r>
              <a:rPr lang="cs-CZ" sz="36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eBooks</a:t>
            </a:r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b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</a:br>
            <a:r>
              <a:rPr lang="cs-CZ" sz="32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–</a:t>
            </a:r>
            <a:r>
              <a:rPr lang="cs-CZ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cs-CZ" sz="32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zobrazení konkrétního titulu</a:t>
            </a:r>
            <a:endParaRPr lang="cs-CZ" sz="32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F6767FC-61F7-4802-AC97-52B64794B1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55" t="13265" r="17645" b="5734"/>
          <a:stretch/>
        </p:blipFill>
        <p:spPr>
          <a:xfrm>
            <a:off x="530352" y="1614841"/>
            <a:ext cx="7662672" cy="5098763"/>
          </a:xfrm>
          <a:prstGeom prst="rect">
            <a:avLst/>
          </a:prstGeom>
        </p:spPr>
      </p:pic>
      <p:sp>
        <p:nvSpPr>
          <p:cNvPr id="5" name="Ovál 4">
            <a:extLst>
              <a:ext uri="{FF2B5EF4-FFF2-40B4-BE49-F238E27FC236}">
                <a16:creationId xmlns:a16="http://schemas.microsoft.com/office/drawing/2014/main" id="{364BE110-EDAF-4EC0-B4AB-DCA3434FED3A}"/>
              </a:ext>
            </a:extLst>
          </p:cNvPr>
          <p:cNvSpPr/>
          <p:nvPr/>
        </p:nvSpPr>
        <p:spPr>
          <a:xfrm>
            <a:off x="4434840" y="3180425"/>
            <a:ext cx="1017036" cy="49715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99361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609c9f94a8_0_111"/>
          <p:cNvSpPr txBox="1">
            <a:spLocks noGrp="1"/>
          </p:cNvSpPr>
          <p:nvPr>
            <p:ph type="title"/>
          </p:nvPr>
        </p:nvSpPr>
        <p:spPr>
          <a:xfrm>
            <a:off x="424350" y="640900"/>
            <a:ext cx="84267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000"/>
              <a:buFont typeface="Arial"/>
              <a:buNone/>
            </a:pPr>
            <a:r>
              <a:rPr lang="cs-CZ" sz="36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Bookport</a:t>
            </a:r>
            <a:endParaRPr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9" name="Google Shape;279;g609c9f94a8_0_111"/>
          <p:cNvSpPr txBox="1"/>
          <p:nvPr/>
        </p:nvSpPr>
        <p:spPr>
          <a:xfrm>
            <a:off x="503274" y="1494971"/>
            <a:ext cx="8347775" cy="5092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292100" algn="just">
              <a:buClr>
                <a:schemeClr val="dk1"/>
              </a:buClr>
              <a:buSzPts val="2400"/>
              <a:buChar char="❑"/>
            </a:pPr>
            <a:r>
              <a:rPr lang="cs-CZ" sz="2400" dirty="0">
                <a:solidFill>
                  <a:schemeClr val="dk1"/>
                </a:solidFill>
              </a:rPr>
              <a:t> </a:t>
            </a: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on-line knihovna, ve které můžete číst na počítači, tabletu nebo mobilním telefonu tisíce českých knih od nakladatelství </a:t>
            </a:r>
            <a:r>
              <a:rPr lang="cs-CZ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Grada</a:t>
            </a: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Portál, Jota, </a:t>
            </a:r>
            <a:r>
              <a:rPr lang="cs-CZ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Galén</a:t>
            </a: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Karolinum a další. Nyní k dispozici kolekce </a:t>
            </a:r>
            <a:r>
              <a:rPr lang="cs-CZ" sz="26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Psychologie a pedagogika, Společenské vědy, Podnikání, ekonomie, finance, Právo, daně, účetnictví.</a:t>
            </a:r>
          </a:p>
          <a:p>
            <a:pPr marL="50800" lvl="0" algn="just">
              <a:buClr>
                <a:schemeClr val="dk1"/>
              </a:buClr>
              <a:buSzPts val="2400"/>
            </a:pPr>
            <a:endParaRPr lang="cs-CZ"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292100">
              <a:buClr>
                <a:schemeClr val="dk1"/>
              </a:buClr>
              <a:buSzPts val="2400"/>
              <a:buChar char="❑"/>
            </a:pP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Institucionální přihlášení přes </a:t>
            </a:r>
            <a:r>
              <a:rPr lang="cs-CZ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eduID</a:t>
            </a: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pomocí </a:t>
            </a:r>
            <a:r>
              <a:rPr lang="cs-CZ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UČa</a:t>
            </a: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primárního hesla, není potřeba ani vzdálený přístup.</a:t>
            </a:r>
          </a:p>
          <a:p>
            <a:pPr marL="342900" lvl="0" indent="-292100">
              <a:buClr>
                <a:schemeClr val="dk1"/>
              </a:buClr>
              <a:buSzPts val="2400"/>
              <a:buChar char="❑"/>
            </a:pPr>
            <a:endParaRPr lang="cs-CZ"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292100">
              <a:buClr>
                <a:schemeClr val="dk1"/>
              </a:buClr>
              <a:buSzPts val="2400"/>
              <a:buChar char="❑"/>
            </a:pP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Návody na přihlášení</a:t>
            </a: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51E187E-155F-4600-935F-BB7086746E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78" r="970" b="3960"/>
          <a:stretch/>
        </p:blipFill>
        <p:spPr>
          <a:xfrm>
            <a:off x="0" y="266331"/>
            <a:ext cx="9055223" cy="448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8674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664A8D0-38C6-43F6-9C22-B122AFBF6C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379" t="12157" r="37379" b="68166"/>
          <a:stretch/>
        </p:blipFill>
        <p:spPr>
          <a:xfrm>
            <a:off x="448322" y="4039339"/>
            <a:ext cx="2308194" cy="101205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DAAD4E2-C713-40DD-9B18-D0A9E0B44D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05" t="9699" r="18156" b="7929"/>
          <a:stretch/>
        </p:blipFill>
        <p:spPr>
          <a:xfrm>
            <a:off x="4727358" y="4168065"/>
            <a:ext cx="3793294" cy="2689934"/>
          </a:xfrm>
          <a:prstGeom prst="rect">
            <a:avLst/>
          </a:prstGeom>
        </p:spPr>
      </p:pic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BA5DE9C9-607A-48B8-8138-5966DBF105B3}"/>
              </a:ext>
            </a:extLst>
          </p:cNvPr>
          <p:cNvCxnSpPr>
            <a:cxnSpLocks/>
          </p:cNvCxnSpPr>
          <p:nvPr/>
        </p:nvCxnSpPr>
        <p:spPr>
          <a:xfrm>
            <a:off x="2671068" y="4464298"/>
            <a:ext cx="2140629" cy="182109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ál 11">
            <a:extLst>
              <a:ext uri="{FF2B5EF4-FFF2-40B4-BE49-F238E27FC236}">
                <a16:creationId xmlns:a16="http://schemas.microsoft.com/office/drawing/2014/main" id="{F4CDCFE8-FE53-4F61-8625-E66C5167C015}"/>
              </a:ext>
            </a:extLst>
          </p:cNvPr>
          <p:cNvSpPr/>
          <p:nvPr/>
        </p:nvSpPr>
        <p:spPr>
          <a:xfrm>
            <a:off x="4736235" y="6123372"/>
            <a:ext cx="1935333" cy="55929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3AB8A739-13BE-46A9-9240-C5BC50DAD663}"/>
              </a:ext>
            </a:extLst>
          </p:cNvPr>
          <p:cNvSpPr txBox="1"/>
          <p:nvPr/>
        </p:nvSpPr>
        <p:spPr>
          <a:xfrm>
            <a:off x="448322" y="5610687"/>
            <a:ext cx="3280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Přihlášení do </a:t>
            </a:r>
            <a:r>
              <a:rPr lang="cs-CZ" sz="20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Bookportu</a:t>
            </a:r>
            <a:endParaRPr lang="cs-CZ" sz="2000" b="1" dirty="0">
              <a:solidFill>
                <a:srgbClr val="0000D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FC3E178-2D04-40ED-BDE0-50E21ECEA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9144000" cy="3815792"/>
          </a:xfrm>
          <a:prstGeom prst="rect">
            <a:avLst/>
          </a:prstGeom>
        </p:spPr>
      </p:pic>
      <p:sp>
        <p:nvSpPr>
          <p:cNvPr id="10" name="Ovál 9">
            <a:extLst>
              <a:ext uri="{FF2B5EF4-FFF2-40B4-BE49-F238E27FC236}">
                <a16:creationId xmlns:a16="http://schemas.microsoft.com/office/drawing/2014/main" id="{A7248FDB-C2F7-4169-A0E1-31DAC32C00A2}"/>
              </a:ext>
            </a:extLst>
          </p:cNvPr>
          <p:cNvSpPr/>
          <p:nvPr/>
        </p:nvSpPr>
        <p:spPr>
          <a:xfrm>
            <a:off x="3187083" y="2938509"/>
            <a:ext cx="2942948" cy="6924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A39AC94E-F422-4977-84B6-FBEBCDF30278}"/>
              </a:ext>
            </a:extLst>
          </p:cNvPr>
          <p:cNvCxnSpPr>
            <a:stCxn id="10" idx="2"/>
          </p:cNvCxnSpPr>
          <p:nvPr/>
        </p:nvCxnSpPr>
        <p:spPr>
          <a:xfrm flipH="1">
            <a:off x="2467992" y="3284738"/>
            <a:ext cx="719091" cy="7146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1174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0B2EB39-C6A6-431F-9C07-D985679EC6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86" t="9568" r="1165" b="7065"/>
          <a:stretch/>
        </p:blipFill>
        <p:spPr>
          <a:xfrm>
            <a:off x="0" y="0"/>
            <a:ext cx="6740597" cy="357770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103E754-4C13-40EE-90A5-09E5CFEEB2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87" t="9775" r="16893" b="3096"/>
          <a:stretch/>
        </p:blipFill>
        <p:spPr>
          <a:xfrm>
            <a:off x="4572000" y="3551067"/>
            <a:ext cx="4445718" cy="3300313"/>
          </a:xfrm>
          <a:prstGeom prst="rect">
            <a:avLst/>
          </a:prstGeom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id="{F87FEA54-3352-4713-B870-1100680F05F5}"/>
              </a:ext>
            </a:extLst>
          </p:cNvPr>
          <p:cNvSpPr/>
          <p:nvPr/>
        </p:nvSpPr>
        <p:spPr>
          <a:xfrm>
            <a:off x="4500979" y="6620"/>
            <a:ext cx="958788" cy="27738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ACC3D295-D6A2-469E-A641-307DBE3AE42B}"/>
              </a:ext>
            </a:extLst>
          </p:cNvPr>
          <p:cNvSpPr/>
          <p:nvPr/>
        </p:nvSpPr>
        <p:spPr>
          <a:xfrm>
            <a:off x="2991775" y="2308194"/>
            <a:ext cx="834501" cy="112080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31EF9D97-8657-4EB0-A1B0-A14DCA37CB46}"/>
              </a:ext>
            </a:extLst>
          </p:cNvPr>
          <p:cNvCxnSpPr/>
          <p:nvPr/>
        </p:nvCxnSpPr>
        <p:spPr>
          <a:xfrm>
            <a:off x="3284738" y="3429000"/>
            <a:ext cx="1287262" cy="1578006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1939AA8-FB99-45F3-9209-FAA522699A65}"/>
              </a:ext>
            </a:extLst>
          </p:cNvPr>
          <p:cNvSpPr txBox="1"/>
          <p:nvPr/>
        </p:nvSpPr>
        <p:spPr>
          <a:xfrm>
            <a:off x="630315" y="4906763"/>
            <a:ext cx="2911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Zobrazení konkrétního titulu</a:t>
            </a:r>
          </a:p>
        </p:txBody>
      </p:sp>
    </p:spTree>
    <p:extLst>
      <p:ext uri="{BB962C8B-B14F-4D97-AF65-F5344CB8AC3E}">
        <p14:creationId xmlns:p14="http://schemas.microsoft.com/office/powerpoint/2010/main" val="1266507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1F1227-FF1F-44CE-888A-392AE138D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84280"/>
          </a:xfrm>
        </p:spPr>
        <p:txBody>
          <a:bodyPr>
            <a:normAutofit fontScale="90000"/>
          </a:bodyPr>
          <a:lstStyle/>
          <a:p>
            <a:pPr algn="just"/>
            <a:r>
              <a:rPr lang="cs-CZ" sz="3600" b="1" dirty="0">
                <a:solidFill>
                  <a:srgbClr val="0000DC"/>
                </a:solidFill>
                <a:latin typeface="Arial"/>
                <a:cs typeface="Arial"/>
              </a:rPr>
              <a:t>De Gruyter </a:t>
            </a:r>
            <a:r>
              <a:rPr lang="cs-CZ" sz="3600" b="1" dirty="0" err="1">
                <a:solidFill>
                  <a:srgbClr val="0000DC"/>
                </a:solidFill>
                <a:latin typeface="Arial"/>
                <a:cs typeface="Arial"/>
              </a:rPr>
              <a:t>eBooks</a:t>
            </a:r>
            <a:r>
              <a:rPr lang="cs-CZ" sz="3600" b="1" dirty="0">
                <a:solidFill>
                  <a:srgbClr val="0000DC"/>
                </a:solidFill>
                <a:latin typeface="Arial"/>
                <a:cs typeface="Arial"/>
              </a:rPr>
              <a:t> – </a:t>
            </a:r>
            <a:r>
              <a:rPr lang="cs-CZ" sz="2800" b="1" dirty="0">
                <a:solidFill>
                  <a:srgbClr val="0000DC"/>
                </a:solidFill>
                <a:latin typeface="Arial"/>
                <a:cs typeface="Arial"/>
              </a:rPr>
              <a:t>vybrané tituly z kolekce </a:t>
            </a:r>
            <a:r>
              <a:rPr lang="cs-CZ" sz="2800" b="1" dirty="0" err="1">
                <a:solidFill>
                  <a:srgbClr val="0000DC"/>
                </a:solidFill>
                <a:latin typeface="Arial"/>
                <a:cs typeface="Arial"/>
              </a:rPr>
              <a:t>kolekce</a:t>
            </a:r>
            <a:r>
              <a:rPr lang="cs-CZ" sz="2800" b="1" dirty="0">
                <a:solidFill>
                  <a:srgbClr val="0000DC"/>
                </a:solidFill>
                <a:latin typeface="Arial"/>
                <a:cs typeface="Arial"/>
              </a:rPr>
              <a:t> </a:t>
            </a:r>
            <a:r>
              <a:rPr lang="cs-CZ" sz="2800" b="1" dirty="0" err="1">
                <a:solidFill>
                  <a:srgbClr val="0000DC"/>
                </a:solidFill>
                <a:latin typeface="Arial"/>
                <a:cs typeface="Arial"/>
              </a:rPr>
              <a:t>Social</a:t>
            </a:r>
            <a:r>
              <a:rPr lang="cs-CZ" sz="2800" b="1" dirty="0">
                <a:solidFill>
                  <a:srgbClr val="0000DC"/>
                </a:solidFill>
                <a:latin typeface="Arial"/>
                <a:cs typeface="Arial"/>
              </a:rPr>
              <a:t> </a:t>
            </a:r>
            <a:r>
              <a:rPr lang="cs-CZ" sz="2800" b="1" dirty="0" err="1">
                <a:solidFill>
                  <a:srgbClr val="0000DC"/>
                </a:solidFill>
                <a:latin typeface="Arial"/>
                <a:cs typeface="Arial"/>
              </a:rPr>
              <a:t>Sciences</a:t>
            </a:r>
            <a:r>
              <a:rPr lang="cs-CZ" sz="2800" b="1" dirty="0">
                <a:solidFill>
                  <a:srgbClr val="0000DC"/>
                </a:solidFill>
                <a:latin typeface="Arial"/>
                <a:cs typeface="Arial"/>
              </a:rPr>
              <a:t> &amp; </a:t>
            </a:r>
            <a:r>
              <a:rPr lang="cs-CZ" sz="2800" b="1" dirty="0" err="1">
                <a:solidFill>
                  <a:srgbClr val="0000DC"/>
                </a:solidFill>
                <a:latin typeface="Arial"/>
                <a:cs typeface="Arial"/>
              </a:rPr>
              <a:t>Humanities</a:t>
            </a:r>
            <a:endParaRPr lang="cs-CZ" sz="2800" b="1" dirty="0">
              <a:solidFill>
                <a:srgbClr val="0000DC"/>
              </a:solidFill>
              <a:latin typeface="Arial"/>
              <a:cs typeface="Arial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C7E0A05-2FDC-4374-9408-585EBC834E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04" r="970" b="3959"/>
          <a:stretch/>
        </p:blipFill>
        <p:spPr>
          <a:xfrm>
            <a:off x="44388" y="1690689"/>
            <a:ext cx="9055223" cy="476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445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613ab93460_0_13"/>
          <p:cNvSpPr txBox="1"/>
          <p:nvPr/>
        </p:nvSpPr>
        <p:spPr>
          <a:xfrm>
            <a:off x="414475" y="459575"/>
            <a:ext cx="8880900" cy="45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462"/>
              </a:spcBef>
              <a:spcAft>
                <a:spcPts val="0"/>
              </a:spcAft>
              <a:buClr>
                <a:srgbClr val="000000"/>
              </a:buClr>
              <a:buSzPts val="2565"/>
              <a:buFont typeface="Arial"/>
              <a:buNone/>
            </a:pPr>
            <a:endParaRPr sz="2565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" name="Google Shape;124;g613ab93460_0_13" descr="ED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5875" y="1196975"/>
            <a:ext cx="4038600" cy="410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g613ab93460_0_13"/>
          <p:cNvSpPr txBox="1"/>
          <p:nvPr/>
        </p:nvSpPr>
        <p:spPr>
          <a:xfrm>
            <a:off x="1730725" y="5299075"/>
            <a:ext cx="59853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cs-CZ" sz="5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discovery.muni.cz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9CE1F0-561A-4113-B37F-2E75ECBEB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10531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0000DC"/>
                </a:solidFill>
                <a:latin typeface="Arial"/>
                <a:cs typeface="Arial"/>
              </a:rPr>
              <a:t>De Gruyter </a:t>
            </a:r>
            <a:r>
              <a:rPr lang="cs-CZ" sz="3600" b="1" dirty="0" err="1">
                <a:solidFill>
                  <a:srgbClr val="0000DC"/>
                </a:solidFill>
                <a:latin typeface="Arial"/>
                <a:cs typeface="Arial"/>
              </a:rPr>
              <a:t>eBooks</a:t>
            </a:r>
            <a:endParaRPr lang="cs-CZ" sz="3600" b="1" dirty="0">
              <a:solidFill>
                <a:srgbClr val="0000DC"/>
              </a:solidFill>
              <a:latin typeface="Arial"/>
              <a:cs typeface="Arial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EECDACA-E1DA-46E1-9C3B-3E018C4F40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84" t="11632" r="2449" b="4465"/>
          <a:stretch/>
        </p:blipFill>
        <p:spPr>
          <a:xfrm>
            <a:off x="4012164" y="3712194"/>
            <a:ext cx="4732794" cy="267927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7C9444E-E078-49D5-84B6-4195AE698B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65" t="13075" r="26277" b="32946"/>
          <a:stretch/>
        </p:blipFill>
        <p:spPr>
          <a:xfrm>
            <a:off x="167951" y="1175657"/>
            <a:ext cx="4917234" cy="225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3382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613ab93460_0_141"/>
          <p:cNvSpPr txBox="1"/>
          <p:nvPr/>
        </p:nvSpPr>
        <p:spPr>
          <a:xfrm>
            <a:off x="424350" y="640900"/>
            <a:ext cx="80814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dirty="0" err="1">
                <a:solidFill>
                  <a:srgbClr val="0000DC"/>
                </a:solidFill>
              </a:rPr>
              <a:t>Demand</a:t>
            </a:r>
            <a:r>
              <a:rPr lang="cs-CZ" sz="3600" b="1" dirty="0">
                <a:solidFill>
                  <a:srgbClr val="0000DC"/>
                </a:solidFill>
              </a:rPr>
              <a:t> </a:t>
            </a:r>
            <a:r>
              <a:rPr lang="cs-CZ" sz="3600" b="1" dirty="0" err="1">
                <a:solidFill>
                  <a:srgbClr val="0000DC"/>
                </a:solidFill>
              </a:rPr>
              <a:t>Driven</a:t>
            </a:r>
            <a:r>
              <a:rPr lang="cs-CZ" sz="3600" b="1" dirty="0">
                <a:solidFill>
                  <a:srgbClr val="0000DC"/>
                </a:solidFill>
              </a:rPr>
              <a:t> </a:t>
            </a:r>
            <a:r>
              <a:rPr lang="cs-CZ" sz="3600" b="1" dirty="0" err="1">
                <a:solidFill>
                  <a:srgbClr val="0000DC"/>
                </a:solidFill>
              </a:rPr>
              <a:t>Acquisition</a:t>
            </a:r>
            <a:r>
              <a:rPr lang="cs-CZ" sz="3600" b="1" dirty="0">
                <a:solidFill>
                  <a:srgbClr val="0000DC"/>
                </a:solidFill>
              </a:rPr>
              <a:t> (DDA)</a:t>
            </a:r>
            <a:endParaRPr sz="36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g613ab93460_0_141"/>
          <p:cNvSpPr txBox="1"/>
          <p:nvPr/>
        </p:nvSpPr>
        <p:spPr>
          <a:xfrm>
            <a:off x="204400" y="1924493"/>
            <a:ext cx="8599358" cy="3871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❑"/>
            </a:pP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kolekce knih (cca 500 000 titulů)</a:t>
            </a:r>
            <a:endParaRPr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81000" algn="l" rtl="0">
              <a:spcBef>
                <a:spcPts val="592"/>
              </a:spcBef>
              <a:spcAft>
                <a:spcPts val="0"/>
              </a:spcAft>
              <a:buClr>
                <a:srgbClr val="000000"/>
              </a:buClr>
              <a:buSzPts val="2400"/>
              <a:buChar char="❑"/>
            </a:pP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uživatelé si vybírají na základě vlastních požadavků</a:t>
            </a:r>
            <a:endParaRPr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81000" algn="l" rtl="0">
              <a:spcBef>
                <a:spcPts val="592"/>
              </a:spcBef>
              <a:spcAft>
                <a:spcPts val="0"/>
              </a:spcAft>
              <a:buClr>
                <a:srgbClr val="000000"/>
              </a:buClr>
              <a:buSzPts val="2400"/>
              <a:buChar char="❑"/>
            </a:pP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 5 minutách mohou poslat knihovníkům požadavek na nákup</a:t>
            </a:r>
            <a:endParaRPr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81000" algn="l" rtl="0">
              <a:spcBef>
                <a:spcPts val="592"/>
              </a:spcBef>
              <a:spcAft>
                <a:spcPts val="0"/>
              </a:spcAft>
              <a:buClr>
                <a:srgbClr val="000000"/>
              </a:buClr>
              <a:buSzPts val="2400"/>
              <a:buChar char="❑"/>
            </a:pP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výhodou je téměř okamžitá dostupnost knihy (pokud je daný  požadavek schválen)</a:t>
            </a:r>
            <a:endParaRPr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81000" algn="l" rtl="0">
              <a:spcBef>
                <a:spcPts val="592"/>
              </a:spcBef>
              <a:spcAft>
                <a:spcPts val="0"/>
              </a:spcAft>
              <a:buClr>
                <a:srgbClr val="000000"/>
              </a:buClr>
              <a:buSzPts val="2400"/>
              <a:buChar char="❑"/>
            </a:pP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Více na webu knihovny v sekci </a:t>
            </a:r>
            <a:r>
              <a:rPr lang="cs-CZ" sz="2400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E-kniha na počkání</a:t>
            </a:r>
            <a:endParaRPr sz="2400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108C59B-CEA9-4B28-BEAB-F5303D6E51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70" r="2143" b="10000"/>
          <a:stretch/>
        </p:blipFill>
        <p:spPr>
          <a:xfrm>
            <a:off x="0" y="3465"/>
            <a:ext cx="7735078" cy="3425535"/>
          </a:xfrm>
          <a:prstGeom prst="rect">
            <a:avLst/>
          </a:prstGeom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435A055E-28F1-416E-A386-84749F384CAA}"/>
              </a:ext>
            </a:extLst>
          </p:cNvPr>
          <p:cNvSpPr/>
          <p:nvPr/>
        </p:nvSpPr>
        <p:spPr>
          <a:xfrm>
            <a:off x="2789853" y="979714"/>
            <a:ext cx="681135" cy="35456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6370283-6F5A-4BEA-8B4F-9AFB06A8D6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07" t="12667" r="19400" b="4311"/>
          <a:stretch/>
        </p:blipFill>
        <p:spPr>
          <a:xfrm>
            <a:off x="4817122" y="3428999"/>
            <a:ext cx="4180574" cy="342553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1E4B0FF-52F8-4917-BB78-7D5CFF41EB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500" t="12667" r="15408" b="8755"/>
          <a:stretch/>
        </p:blipFill>
        <p:spPr>
          <a:xfrm>
            <a:off x="420624" y="3575303"/>
            <a:ext cx="3730752" cy="288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7776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60a5cf5ecd_0_112"/>
          <p:cNvSpPr txBox="1">
            <a:spLocks noGrp="1"/>
          </p:cNvSpPr>
          <p:nvPr>
            <p:ph type="title"/>
          </p:nvPr>
        </p:nvSpPr>
        <p:spPr>
          <a:xfrm>
            <a:off x="360150" y="387178"/>
            <a:ext cx="7886700" cy="601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000"/>
              <a:buFont typeface="Arial"/>
              <a:buNone/>
            </a:pPr>
            <a:r>
              <a:rPr lang="cs-CZ" sz="3600" b="1" dirty="0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Kde hledat knihy </a:t>
            </a:r>
            <a:endParaRPr sz="2000" dirty="0"/>
          </a:p>
        </p:txBody>
      </p:sp>
      <p:sp>
        <p:nvSpPr>
          <p:cNvPr id="352" name="Google Shape;352;g60a5cf5ecd_0_112"/>
          <p:cNvSpPr txBox="1"/>
          <p:nvPr/>
        </p:nvSpPr>
        <p:spPr>
          <a:xfrm>
            <a:off x="360150" y="1635000"/>
            <a:ext cx="8880900" cy="45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353" name="Google Shape;353;g60a5cf5ecd_0_112"/>
          <p:cNvSpPr txBox="1"/>
          <p:nvPr/>
        </p:nvSpPr>
        <p:spPr>
          <a:xfrm>
            <a:off x="210275" y="1326293"/>
            <a:ext cx="8640900" cy="5340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❑"/>
            </a:pPr>
            <a:r>
              <a:rPr lang="cs-CZ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Katalogy a licencované databáze</a:t>
            </a:r>
            <a:endParaRPr sz="32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Char char="❖"/>
            </a:pPr>
            <a:r>
              <a:rPr lang="cs-CZ" sz="26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Katalog MU </a:t>
            </a:r>
            <a:r>
              <a:rPr lang="cs-CZ" sz="2600" b="1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Aleph</a:t>
            </a:r>
            <a:endParaRPr sz="26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Noto Sans Symbols"/>
              <a:buChar char="❖"/>
            </a:pPr>
            <a:r>
              <a:rPr lang="cs-CZ" sz="2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Souborné katalogy – </a:t>
            </a:r>
            <a:r>
              <a:rPr lang="cs-CZ" sz="26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knihovny.cz</a:t>
            </a:r>
            <a:r>
              <a:rPr lang="cs-CZ" sz="26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,</a:t>
            </a:r>
            <a:r>
              <a:rPr lang="cs-CZ" sz="26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6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CASLIN</a:t>
            </a:r>
            <a:endParaRPr sz="26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600"/>
              <a:buChar char="❖"/>
            </a:pPr>
            <a:r>
              <a:rPr lang="cs-CZ" sz="26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Ebsco Discovery </a:t>
            </a:r>
            <a:r>
              <a:rPr lang="cs-CZ" sz="2600" b="1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Service</a:t>
            </a:r>
            <a:endParaRPr lang="cs-CZ" sz="2600" b="1" u="sng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600"/>
              <a:buChar char="❖"/>
            </a:pPr>
            <a:r>
              <a:rPr lang="cs-CZ" sz="26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Databáze e knih na portálu EIZ MU</a:t>
            </a:r>
            <a:endParaRPr lang="cs-CZ" sz="2600" b="1" u="sng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600"/>
              <a:buChar char="❖"/>
            </a:pPr>
            <a:r>
              <a:rPr lang="cs-CZ" sz="2600" b="1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sz="2600" b="1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E-</a:t>
            </a:r>
            <a:r>
              <a:rPr lang="cs-CZ" sz="2600" b="1" u="sng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prezenčka</a:t>
            </a:r>
            <a:r>
              <a:rPr lang="cs-CZ" sz="2600" b="1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cs-CZ" sz="1100" b="1" u="sng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>
              <a:spcBef>
                <a:spcPts val="560"/>
              </a:spcBef>
              <a:buClr>
                <a:schemeClr val="dk1"/>
              </a:buClr>
              <a:buSzPts val="2800"/>
              <a:buChar char="❑"/>
            </a:pPr>
            <a:r>
              <a:rPr lang="cs-CZ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Volně dostupné zdroje</a:t>
            </a:r>
          </a:p>
          <a:p>
            <a:pPr marL="914400" lvl="1" indent="-445135">
              <a:spcBef>
                <a:spcPts val="1000"/>
              </a:spcBef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cs-CZ" sz="24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OAPEN </a:t>
            </a:r>
            <a:r>
              <a:rPr lang="cs-CZ" sz="2400" b="1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Library</a:t>
            </a:r>
            <a:r>
              <a:rPr lang="cs-CZ" sz="2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cs-CZ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volně přístupné akademické knihy, zejména z oblasti humanitních a společenských věd</a:t>
            </a:r>
          </a:p>
          <a:p>
            <a:pPr marL="914400" lvl="1" indent="-445135">
              <a:spcBef>
                <a:spcPts val="1000"/>
              </a:spcBef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cs-CZ" sz="2400" b="1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1"/>
              </a:rPr>
              <a:t>Directory</a:t>
            </a:r>
            <a:r>
              <a:rPr lang="cs-CZ" sz="24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1"/>
              </a:rPr>
              <a:t> </a:t>
            </a:r>
            <a:r>
              <a:rPr lang="cs-CZ" sz="2400" b="1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1"/>
              </a:rPr>
              <a:t>of</a:t>
            </a:r>
            <a:r>
              <a:rPr lang="cs-CZ" sz="24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1"/>
              </a:rPr>
              <a:t> Open Access </a:t>
            </a:r>
            <a:r>
              <a:rPr lang="cs-CZ" sz="2400" b="1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1"/>
              </a:rPr>
              <a:t>Books</a:t>
            </a:r>
            <a:r>
              <a:rPr lang="cs-CZ" sz="24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1"/>
              </a:rPr>
              <a:t> (DOAB)</a:t>
            </a:r>
            <a:r>
              <a:rPr lang="cs-CZ" sz="2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1"/>
              </a:rPr>
              <a:t> </a:t>
            </a:r>
            <a:r>
              <a:rPr lang="cs-CZ" sz="2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seznam recenzovaných knih (OA), přes 4000 knih</a:t>
            </a:r>
          </a:p>
          <a:p>
            <a:pPr marL="914400" lvl="1" indent="-445135">
              <a:spcBef>
                <a:spcPts val="1000"/>
              </a:spcBef>
              <a:buClr>
                <a:schemeClr val="dk1"/>
              </a:buClr>
              <a:buSzPts val="2400"/>
              <a:buChar char="❖"/>
            </a:pPr>
            <a:r>
              <a:rPr lang="cs-CZ" sz="24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2"/>
              </a:rPr>
              <a:t>Google </a:t>
            </a:r>
            <a:r>
              <a:rPr lang="cs-CZ" sz="2400" b="1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2"/>
              </a:rPr>
              <a:t>Books</a:t>
            </a:r>
            <a:endParaRPr lang="cs-CZ" sz="24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</a:pPr>
            <a:endParaRPr lang="cs-CZ" sz="2600" b="1" u="sng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None/>
            </a:pPr>
            <a:endParaRPr sz="2800" b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g613ab93460_0_1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g613ab93460_0_116"/>
          <p:cNvSpPr txBox="1"/>
          <p:nvPr/>
        </p:nvSpPr>
        <p:spPr>
          <a:xfrm>
            <a:off x="2210350" y="2516250"/>
            <a:ext cx="4489800" cy="25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cs-CZ" sz="7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Zadání rešerše</a:t>
            </a:r>
            <a:endParaRPr sz="72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71673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36D7CFD-7158-4098-8B42-EC9F59188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562708"/>
            <a:ext cx="7886700" cy="5614255"/>
          </a:xfrm>
        </p:spPr>
        <p:txBody>
          <a:bodyPr>
            <a:normAutofit/>
          </a:bodyPr>
          <a:lstStyle/>
          <a:p>
            <a:pPr algn="just"/>
            <a:r>
              <a:rPr lang="cs-CZ" b="1" dirty="0"/>
              <a:t>Zadání závěrečné rešerše najdete v </a:t>
            </a:r>
            <a:r>
              <a:rPr lang="cs-CZ" b="1" dirty="0" err="1"/>
              <a:t>ISu</a:t>
            </a:r>
            <a:r>
              <a:rPr lang="cs-CZ" b="1" dirty="0"/>
              <a:t> –Studijní materiály.</a:t>
            </a:r>
          </a:p>
          <a:p>
            <a:pPr algn="just"/>
            <a:endParaRPr lang="cs-CZ" b="1" dirty="0"/>
          </a:p>
          <a:p>
            <a:pPr algn="just">
              <a:spcBef>
                <a:spcPts val="600"/>
              </a:spcBef>
            </a:pPr>
            <a:r>
              <a:rPr lang="cs-CZ" b="1" dirty="0"/>
              <a:t>Úkol je třeba vložit do </a:t>
            </a:r>
            <a:r>
              <a:rPr lang="cs-CZ" b="1" dirty="0" err="1"/>
              <a:t>Odevzdávárny</a:t>
            </a:r>
            <a:r>
              <a:rPr lang="cs-CZ" b="1" dirty="0"/>
              <a:t> předmětu </a:t>
            </a:r>
            <a:r>
              <a:rPr lang="cs-CZ" b="1" dirty="0">
                <a:solidFill>
                  <a:schemeClr val="tx1"/>
                </a:solidFill>
              </a:rPr>
              <a:t> Závěrečná rešerše </a:t>
            </a:r>
            <a:r>
              <a:rPr lang="cs-CZ" b="1" dirty="0">
                <a:solidFill>
                  <a:srgbClr val="FF0000"/>
                </a:solidFill>
              </a:rPr>
              <a:t>do</a:t>
            </a:r>
            <a:r>
              <a:rPr lang="cs-CZ" b="1" dirty="0"/>
              <a:t> </a:t>
            </a:r>
            <a:r>
              <a:rPr lang="cs-CZ" b="1" dirty="0">
                <a:solidFill>
                  <a:srgbClr val="FF0000"/>
                </a:solidFill>
              </a:rPr>
              <a:t>neděle 14. 4. 2024 23:59</a:t>
            </a:r>
            <a:r>
              <a:rPr lang="cs-CZ" sz="2600" b="1" dirty="0">
                <a:solidFill>
                  <a:srgbClr val="FF0000"/>
                </a:solidFill>
              </a:rPr>
              <a:t>.</a:t>
            </a:r>
            <a:endParaRPr lang="cs-CZ" sz="2600" b="1" dirty="0"/>
          </a:p>
          <a:p>
            <a:pPr algn="just"/>
            <a:endParaRPr lang="cs-CZ" b="1" dirty="0"/>
          </a:p>
          <a:p>
            <a:pPr algn="just"/>
            <a:r>
              <a:rPr lang="cs-CZ" b="1" dirty="0">
                <a:sym typeface="Wingdings" panose="05000000000000000000" pitchFamily="2" charset="2"/>
              </a:rPr>
              <a:t>Pokud budete potřebovat radu či nějaké další upřesnění, jsme vám k dispozici na emailu.</a:t>
            </a:r>
            <a:r>
              <a:rPr lang="cs-CZ" b="1" dirty="0"/>
              <a:t> </a:t>
            </a:r>
            <a:r>
              <a:rPr lang="cs-CZ" b="1" dirty="0">
                <a:sym typeface="Wingdings" panose="05000000000000000000" pitchFamily="2" charset="2"/>
              </a:rPr>
              <a:t></a:t>
            </a:r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01295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g613ab93460_0_1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g613ab93460_0_116"/>
          <p:cNvSpPr txBox="1"/>
          <p:nvPr/>
        </p:nvSpPr>
        <p:spPr>
          <a:xfrm>
            <a:off x="2210350" y="2516250"/>
            <a:ext cx="4489800" cy="25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cs-CZ" sz="7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Shrnutí</a:t>
            </a:r>
            <a:endParaRPr sz="72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613ab93460_0_153"/>
          <p:cNvSpPr txBox="1">
            <a:spLocks noGrp="1"/>
          </p:cNvSpPr>
          <p:nvPr>
            <p:ph type="title"/>
          </p:nvPr>
        </p:nvSpPr>
        <p:spPr>
          <a:xfrm>
            <a:off x="424350" y="640900"/>
            <a:ext cx="8081400" cy="443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000"/>
              <a:buFont typeface="Arial"/>
              <a:buNone/>
            </a:pPr>
            <a:r>
              <a:rPr lang="cs-CZ" sz="2400" b="1" dirty="0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EBSCO Discovery </a:t>
            </a:r>
            <a:r>
              <a:rPr lang="cs-CZ" sz="2400" b="1" dirty="0" err="1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Service</a:t>
            </a:r>
            <a:endParaRPr sz="2400" dirty="0"/>
          </a:p>
        </p:txBody>
      </p:sp>
      <p:sp>
        <p:nvSpPr>
          <p:cNvPr id="325" name="Google Shape;325;g613ab93460_0_153"/>
          <p:cNvSpPr txBox="1"/>
          <p:nvPr/>
        </p:nvSpPr>
        <p:spPr>
          <a:xfrm>
            <a:off x="424350" y="1297172"/>
            <a:ext cx="8404857" cy="4919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69900" lvl="0" indent="-457200" algn="just" rtl="0">
              <a:spcAft>
                <a:spcPts val="0"/>
              </a:spcAft>
              <a:buClr>
                <a:schemeClr val="dk1"/>
              </a:buClr>
              <a:buSzPct val="80000"/>
              <a:buFont typeface="Wingdings" panose="05000000000000000000" pitchFamily="2" charset="2"/>
              <a:buChar char="q"/>
            </a:pP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Umožňuje vyhledávat ve více zdrojích současně</a:t>
            </a:r>
          </a:p>
          <a:p>
            <a:pPr marL="469900" lvl="0" indent="-457200" algn="just" rtl="0">
              <a:spcAft>
                <a:spcPts val="0"/>
              </a:spcAft>
              <a:buClr>
                <a:schemeClr val="dk1"/>
              </a:buClr>
              <a:buSzPct val="80000"/>
              <a:buFont typeface="Wingdings" panose="05000000000000000000" pitchFamily="2" charset="2"/>
              <a:buChar char="q"/>
            </a:pP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Jednoduché x pokročilé vyhledávání</a:t>
            </a:r>
          </a:p>
          <a:p>
            <a:pPr marL="12700" lvl="0" algn="just" rtl="0">
              <a:spcAft>
                <a:spcPts val="0"/>
              </a:spcAft>
              <a:buClr>
                <a:schemeClr val="dk1"/>
              </a:buClr>
              <a:buSzPct val="80000"/>
            </a:pP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 rtl="0">
              <a:spcAft>
                <a:spcPts val="0"/>
              </a:spcAft>
              <a:buClr>
                <a:schemeClr val="dk1"/>
              </a:buClr>
              <a:buSzPct val="80000"/>
              <a:buFont typeface="Wingdings" panose="05000000000000000000" pitchFamily="2" charset="2"/>
              <a:buChar char="q"/>
            </a:pPr>
            <a:r>
              <a:rPr lang="cs-CZ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Seznam dostupných časopisů a knih na MU </a:t>
            </a: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   ověření, zda MU má  přístup k zadanému titulu   </a:t>
            </a: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 rtl="0">
              <a:spcAft>
                <a:spcPts val="0"/>
              </a:spcAft>
              <a:buClr>
                <a:schemeClr val="dk1"/>
              </a:buClr>
              <a:buSzPct val="80000"/>
            </a:pP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časopisu nebo knihy</a:t>
            </a:r>
          </a:p>
          <a:p>
            <a:pPr lvl="0" algn="just" rtl="0">
              <a:spcAft>
                <a:spcPts val="0"/>
              </a:spcAft>
              <a:buClr>
                <a:schemeClr val="dk1"/>
              </a:buClr>
              <a:buSzPct val="80000"/>
            </a:pP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 rtl="0">
              <a:spcAft>
                <a:spcPts val="0"/>
              </a:spcAft>
              <a:buClr>
                <a:schemeClr val="dk1"/>
              </a:buClr>
              <a:buSzPct val="80000"/>
              <a:buFont typeface="Wingdings" panose="05000000000000000000" pitchFamily="2" charset="2"/>
              <a:buChar char="q"/>
            </a:pPr>
            <a:r>
              <a:rPr lang="cs-CZ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EBSCO Full Text </a:t>
            </a:r>
            <a:r>
              <a:rPr lang="cs-CZ" sz="2800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Finder</a:t>
            </a:r>
            <a:r>
              <a:rPr lang="cs-CZ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umožňuje </a:t>
            </a:r>
            <a:r>
              <a:rPr lang="cs-CZ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prolinkování</a:t>
            </a: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 plnému textu</a:t>
            </a:r>
          </a:p>
          <a:p>
            <a:pPr marL="342900" lvl="0" indent="-342900" algn="l" rtl="0">
              <a:spcAft>
                <a:spcPts val="0"/>
              </a:spcAft>
              <a:buClr>
                <a:schemeClr val="dk1"/>
              </a:buClr>
              <a:buSzPct val="80000"/>
              <a:buFont typeface="Wingdings" panose="05000000000000000000" pitchFamily="2" charset="2"/>
              <a:buChar char="q"/>
            </a:pPr>
            <a:endParaRPr lang="cs-CZ"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 rtl="0">
              <a:spcAft>
                <a:spcPts val="0"/>
              </a:spcAft>
              <a:buClr>
                <a:schemeClr val="dk1"/>
              </a:buClr>
              <a:buSzPct val="80000"/>
              <a:buFont typeface="Wingdings" panose="05000000000000000000" pitchFamily="2" charset="2"/>
              <a:buChar char="q"/>
            </a:pP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0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613ab93460_0_168"/>
          <p:cNvSpPr txBox="1"/>
          <p:nvPr/>
        </p:nvSpPr>
        <p:spPr>
          <a:xfrm>
            <a:off x="473109" y="159798"/>
            <a:ext cx="8065214" cy="6698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8100"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r>
              <a:rPr lang="cs-CZ" sz="2800" b="1">
                <a:solidFill>
                  <a:srgbClr val="0000CC"/>
                </a:solidFill>
              </a:rPr>
              <a:t>E-knihy</a:t>
            </a:r>
          </a:p>
          <a:p>
            <a:pPr marL="38100"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endParaRPr lang="cs-CZ" sz="2800" b="1" dirty="0">
              <a:solidFill>
                <a:srgbClr val="0000CC"/>
              </a:solidFill>
            </a:endParaRPr>
          </a:p>
          <a:p>
            <a:pPr marL="38100"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endParaRPr lang="cs-CZ" sz="1000" b="1" dirty="0">
              <a:solidFill>
                <a:srgbClr val="0000CC"/>
              </a:solidFill>
            </a:endParaRPr>
          </a:p>
          <a:p>
            <a:pPr marL="442912" lvl="0" indent="-404812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400"/>
              <a:buFont typeface="Arial"/>
              <a:buChar char="❑"/>
            </a:pPr>
            <a:r>
              <a:rPr lang="cs-CZ" sz="2200" b="1" dirty="0">
                <a:solidFill>
                  <a:srgbClr val="111111"/>
                </a:solidFill>
              </a:rPr>
              <a:t>EBSCO </a:t>
            </a:r>
            <a:r>
              <a:rPr lang="cs-CZ" sz="2200" b="1" dirty="0" err="1">
                <a:solidFill>
                  <a:srgbClr val="111111"/>
                </a:solidFill>
              </a:rPr>
              <a:t>eBook</a:t>
            </a:r>
            <a:r>
              <a:rPr lang="cs-CZ" sz="2200" b="1" dirty="0">
                <a:solidFill>
                  <a:srgbClr val="111111"/>
                </a:solidFill>
              </a:rPr>
              <a:t> </a:t>
            </a:r>
            <a:r>
              <a:rPr lang="cs-CZ" sz="2200" b="1" dirty="0" err="1">
                <a:solidFill>
                  <a:srgbClr val="111111"/>
                </a:solidFill>
              </a:rPr>
              <a:t>Academic</a:t>
            </a:r>
            <a:r>
              <a:rPr lang="cs-CZ" sz="2200" b="1" dirty="0">
                <a:solidFill>
                  <a:srgbClr val="111111"/>
                </a:solidFill>
              </a:rPr>
              <a:t> </a:t>
            </a:r>
            <a:r>
              <a:rPr lang="cs-CZ" sz="2200" b="1" dirty="0" err="1">
                <a:solidFill>
                  <a:srgbClr val="111111"/>
                </a:solidFill>
              </a:rPr>
              <a:t>Collection</a:t>
            </a:r>
            <a:endParaRPr sz="2200" b="1" dirty="0">
              <a:solidFill>
                <a:srgbClr val="111111"/>
              </a:solidFill>
            </a:endParaRPr>
          </a:p>
          <a:p>
            <a:pPr marL="1128712" lvl="1" indent="-393700" algn="l" rtl="0">
              <a:lnSpc>
                <a:spcPct val="130000"/>
              </a:lnSpc>
              <a:spcBef>
                <a:spcPts val="560"/>
              </a:spcBef>
              <a:spcAft>
                <a:spcPts val="0"/>
              </a:spcAft>
              <a:buClr>
                <a:srgbClr val="111111"/>
              </a:buClr>
              <a:buSzPts val="2400"/>
              <a:buFont typeface="Arial"/>
              <a:buChar char="❖"/>
            </a:pPr>
            <a:r>
              <a:rPr lang="cs-CZ" sz="2200" dirty="0">
                <a:solidFill>
                  <a:srgbClr val="111111"/>
                </a:solidFill>
              </a:rPr>
              <a:t>Multioborová databáze, více jak 180.000 e-knih</a:t>
            </a:r>
          </a:p>
          <a:p>
            <a:pPr marL="735012" lvl="1" algn="l" rtl="0">
              <a:lnSpc>
                <a:spcPct val="130000"/>
              </a:lnSpc>
              <a:spcBef>
                <a:spcPts val="56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endParaRPr sz="2200" dirty="0">
              <a:solidFill>
                <a:srgbClr val="111111"/>
              </a:solidFill>
            </a:endParaRPr>
          </a:p>
          <a:p>
            <a:pPr marL="442912" lvl="0" indent="-404812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111111"/>
              </a:buClr>
              <a:buSzPts val="2400"/>
              <a:buFont typeface="Arial"/>
              <a:buChar char="❑"/>
            </a:pPr>
            <a:r>
              <a:rPr lang="cs-CZ" sz="2200" b="1" dirty="0" err="1">
                <a:solidFill>
                  <a:srgbClr val="111111"/>
                </a:solidFill>
              </a:rPr>
              <a:t>Taylor</a:t>
            </a:r>
            <a:r>
              <a:rPr lang="cs-CZ" sz="2200" b="1" dirty="0">
                <a:solidFill>
                  <a:srgbClr val="111111"/>
                </a:solidFill>
              </a:rPr>
              <a:t> &amp; Francis</a:t>
            </a:r>
            <a:endParaRPr sz="2200" dirty="0">
              <a:solidFill>
                <a:srgbClr val="111111"/>
              </a:solidFill>
            </a:endParaRPr>
          </a:p>
          <a:p>
            <a:pPr marL="1128712" lvl="1" indent="-393700" algn="l" rtl="0">
              <a:lnSpc>
                <a:spcPct val="130000"/>
              </a:lnSpc>
              <a:spcBef>
                <a:spcPts val="560"/>
              </a:spcBef>
              <a:spcAft>
                <a:spcPts val="0"/>
              </a:spcAft>
              <a:buClr>
                <a:srgbClr val="111111"/>
              </a:buClr>
              <a:buSzPts val="2400"/>
              <a:buFont typeface="Arial"/>
              <a:buChar char="❖"/>
            </a:pPr>
            <a:r>
              <a:rPr lang="cs-CZ" sz="2200" dirty="0">
                <a:solidFill>
                  <a:srgbClr val="111111"/>
                </a:solidFill>
              </a:rPr>
              <a:t>E-knihy zaměřené na mediální studia a žurnalistiku</a:t>
            </a:r>
          </a:p>
          <a:p>
            <a:pPr marL="735012" lvl="1" algn="l" rtl="0">
              <a:lnSpc>
                <a:spcPct val="130000"/>
              </a:lnSpc>
              <a:spcBef>
                <a:spcPts val="56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endParaRPr sz="2200" dirty="0">
              <a:solidFill>
                <a:srgbClr val="111111"/>
              </a:solidFill>
            </a:endParaRPr>
          </a:p>
          <a:p>
            <a:pPr marL="442912" lvl="0" indent="-404812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111111"/>
              </a:buClr>
              <a:buSzPts val="2400"/>
              <a:buFont typeface="Arial"/>
              <a:buChar char="❑"/>
            </a:pPr>
            <a:r>
              <a:rPr lang="cs-CZ" sz="2200" b="1" dirty="0" err="1">
                <a:solidFill>
                  <a:srgbClr val="111111"/>
                </a:solidFill>
              </a:rPr>
              <a:t>Sage</a:t>
            </a:r>
            <a:r>
              <a:rPr lang="cs-CZ" sz="2200" b="1" dirty="0">
                <a:solidFill>
                  <a:srgbClr val="111111"/>
                </a:solidFill>
              </a:rPr>
              <a:t> </a:t>
            </a:r>
            <a:r>
              <a:rPr lang="cs-CZ" sz="2200" b="1" dirty="0" err="1">
                <a:solidFill>
                  <a:srgbClr val="111111"/>
                </a:solidFill>
              </a:rPr>
              <a:t>Knowledge</a:t>
            </a:r>
            <a:endParaRPr sz="2200" b="1" dirty="0">
              <a:solidFill>
                <a:srgbClr val="111111"/>
              </a:solidFill>
            </a:endParaRPr>
          </a:p>
          <a:p>
            <a:pPr marL="1128712" lvl="1" indent="-393700" algn="l" rtl="0">
              <a:lnSpc>
                <a:spcPct val="130000"/>
              </a:lnSpc>
              <a:spcBef>
                <a:spcPts val="560"/>
              </a:spcBef>
              <a:spcAft>
                <a:spcPts val="0"/>
              </a:spcAft>
              <a:buClr>
                <a:srgbClr val="111111"/>
              </a:buClr>
              <a:buSzPts val="2400"/>
              <a:buFont typeface="Arial"/>
              <a:buChar char="❖"/>
            </a:pPr>
            <a:r>
              <a:rPr lang="cs-CZ" sz="2200" dirty="0">
                <a:solidFill>
                  <a:srgbClr val="111111"/>
                </a:solidFill>
              </a:rPr>
              <a:t>Více než 5000 e-knih od vydavatele </a:t>
            </a:r>
            <a:r>
              <a:rPr lang="cs-CZ" sz="2200" dirty="0" err="1">
                <a:solidFill>
                  <a:srgbClr val="111111"/>
                </a:solidFill>
              </a:rPr>
              <a:t>Sage</a:t>
            </a:r>
            <a:r>
              <a:rPr lang="cs-CZ" sz="2200" dirty="0">
                <a:solidFill>
                  <a:srgbClr val="111111"/>
                </a:solidFill>
              </a:rPr>
              <a:t> </a:t>
            </a:r>
            <a:r>
              <a:rPr lang="cs-CZ" sz="2200" dirty="0" err="1">
                <a:solidFill>
                  <a:srgbClr val="111111"/>
                </a:solidFill>
              </a:rPr>
              <a:t>Publications</a:t>
            </a:r>
            <a:endParaRPr lang="cs-CZ" sz="2200" dirty="0">
              <a:solidFill>
                <a:srgbClr val="111111"/>
              </a:solidFill>
            </a:endParaRPr>
          </a:p>
          <a:p>
            <a:pPr marL="709612" lvl="1">
              <a:lnSpc>
                <a:spcPct val="130000"/>
              </a:lnSpc>
              <a:spcBef>
                <a:spcPts val="600"/>
              </a:spcBef>
              <a:buClr>
                <a:srgbClr val="111111"/>
              </a:buClr>
              <a:buSzPts val="3000"/>
            </a:pPr>
            <a:endParaRPr lang="cs-CZ" sz="2400" dirty="0">
              <a:solidFill>
                <a:srgbClr val="111111"/>
              </a:solidFill>
            </a:endParaRPr>
          </a:p>
          <a:p>
            <a:pPr marL="1128712" lvl="1" indent="-419100">
              <a:lnSpc>
                <a:spcPct val="130000"/>
              </a:lnSpc>
              <a:spcBef>
                <a:spcPts val="600"/>
              </a:spcBef>
              <a:buClr>
                <a:srgbClr val="111111"/>
              </a:buClr>
              <a:buSzPts val="3000"/>
              <a:buFont typeface="Arial"/>
              <a:buChar char="❖"/>
            </a:pPr>
            <a:endParaRPr lang="cs-CZ" sz="2400" dirty="0">
              <a:solidFill>
                <a:srgbClr val="111111"/>
              </a:solidFill>
            </a:endParaRPr>
          </a:p>
          <a:p>
            <a:pPr marL="735012" lvl="1" algn="l" rtl="0">
              <a:lnSpc>
                <a:spcPct val="130000"/>
              </a:lnSpc>
              <a:spcBef>
                <a:spcPts val="56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endParaRPr lang="cs-CZ" sz="2400" dirty="0">
              <a:solidFill>
                <a:srgbClr val="111111"/>
              </a:solidFill>
            </a:endParaRPr>
          </a:p>
          <a:p>
            <a:pPr marL="735012" lvl="1" algn="l" rtl="0">
              <a:lnSpc>
                <a:spcPct val="130000"/>
              </a:lnSpc>
              <a:spcBef>
                <a:spcPts val="56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endParaRPr lang="cs-CZ" sz="2400" dirty="0">
              <a:solidFill>
                <a:srgbClr val="111111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613ab93460_0_168"/>
          <p:cNvSpPr txBox="1"/>
          <p:nvPr/>
        </p:nvSpPr>
        <p:spPr>
          <a:xfrm>
            <a:off x="473109" y="159798"/>
            <a:ext cx="8065214" cy="6698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8100"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r>
              <a:rPr lang="cs-CZ" sz="2800" b="1" dirty="0">
                <a:solidFill>
                  <a:srgbClr val="0000CC"/>
                </a:solidFill>
              </a:rPr>
              <a:t>E-knihy</a:t>
            </a:r>
          </a:p>
          <a:p>
            <a:pPr marL="38100"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endParaRPr lang="cs-CZ" sz="2800" b="1" dirty="0">
              <a:solidFill>
                <a:srgbClr val="0000CC"/>
              </a:solidFill>
            </a:endParaRPr>
          </a:p>
          <a:p>
            <a:pPr marL="442912" lvl="0" indent="-442912">
              <a:lnSpc>
                <a:spcPct val="130000"/>
              </a:lnSpc>
              <a:spcBef>
                <a:spcPts val="600"/>
              </a:spcBef>
              <a:buClr>
                <a:srgbClr val="111111"/>
              </a:buClr>
              <a:buSzPts val="3000"/>
              <a:buFont typeface="Arial"/>
              <a:buChar char="❑"/>
            </a:pPr>
            <a:r>
              <a:rPr lang="cs-CZ" sz="2200" b="1" dirty="0" err="1">
                <a:solidFill>
                  <a:srgbClr val="111111"/>
                </a:solidFill>
              </a:rPr>
              <a:t>Bookport</a:t>
            </a:r>
            <a:endParaRPr lang="cs-CZ" sz="2200" dirty="0">
              <a:solidFill>
                <a:srgbClr val="111111"/>
              </a:solidFill>
            </a:endParaRPr>
          </a:p>
          <a:p>
            <a:pPr marL="1128712" lvl="1" indent="-419100">
              <a:lnSpc>
                <a:spcPct val="130000"/>
              </a:lnSpc>
              <a:spcBef>
                <a:spcPts val="600"/>
              </a:spcBef>
              <a:buClr>
                <a:srgbClr val="111111"/>
              </a:buClr>
              <a:buSzPts val="3000"/>
              <a:buFont typeface="Arial"/>
              <a:buChar char="❖"/>
            </a:pPr>
            <a:r>
              <a:rPr lang="cs-CZ" sz="2200" dirty="0">
                <a:solidFill>
                  <a:srgbClr val="111111"/>
                </a:solidFill>
              </a:rPr>
              <a:t>Online knihovna e-knih v češtině nakl. Grada, Portál, Jota a další</a:t>
            </a:r>
          </a:p>
          <a:p>
            <a:pPr marL="709612" lvl="1">
              <a:lnSpc>
                <a:spcPct val="130000"/>
              </a:lnSpc>
              <a:spcBef>
                <a:spcPts val="600"/>
              </a:spcBef>
              <a:buClr>
                <a:srgbClr val="111111"/>
              </a:buClr>
              <a:buSzPts val="3000"/>
            </a:pPr>
            <a:endParaRPr lang="cs-CZ" sz="2200" b="1" dirty="0">
              <a:solidFill>
                <a:srgbClr val="111111"/>
              </a:solidFill>
            </a:endParaRPr>
          </a:p>
          <a:p>
            <a:pPr marL="442912" lvl="0" indent="-404812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400"/>
              <a:buFont typeface="Arial"/>
              <a:buChar char="❑"/>
            </a:pPr>
            <a:r>
              <a:rPr lang="cs-CZ" sz="2200" b="1" dirty="0">
                <a:solidFill>
                  <a:srgbClr val="111111"/>
                </a:solidFill>
              </a:rPr>
              <a:t>DDA - E-kniha na počkání</a:t>
            </a:r>
            <a:endParaRPr sz="2200" dirty="0">
              <a:solidFill>
                <a:srgbClr val="111111"/>
              </a:solidFill>
            </a:endParaRPr>
          </a:p>
          <a:p>
            <a:pPr marL="38100" lvl="0">
              <a:lnSpc>
                <a:spcPct val="130000"/>
              </a:lnSpc>
              <a:spcBef>
                <a:spcPts val="600"/>
              </a:spcBef>
              <a:buClr>
                <a:srgbClr val="111111"/>
              </a:buClr>
              <a:buSzPts val="2400"/>
            </a:pPr>
            <a:r>
              <a:rPr lang="cs-CZ" sz="2400" dirty="0"/>
              <a:t>    na </a:t>
            </a:r>
            <a:r>
              <a:rPr lang="pt-BR" sz="2400" dirty="0"/>
              <a:t>platformě Proquest Ebook Central</a:t>
            </a:r>
            <a:r>
              <a:rPr lang="cs-CZ" sz="2400" dirty="0"/>
              <a:t>, přes 500 000 </a:t>
            </a:r>
          </a:p>
          <a:p>
            <a:pPr marL="38100" lvl="0">
              <a:lnSpc>
                <a:spcPct val="130000"/>
              </a:lnSpc>
              <a:spcBef>
                <a:spcPts val="600"/>
              </a:spcBef>
              <a:buClr>
                <a:srgbClr val="111111"/>
              </a:buClr>
              <a:buSzPts val="2400"/>
            </a:pPr>
            <a:r>
              <a:rPr lang="cs-CZ" sz="2400" dirty="0"/>
              <a:t>    titulů</a:t>
            </a:r>
            <a:endParaRPr lang="cs-CZ" sz="2200" dirty="0">
              <a:solidFill>
                <a:srgbClr val="111111"/>
              </a:solidFill>
            </a:endParaRPr>
          </a:p>
          <a:p>
            <a:pPr marL="709612" lvl="1">
              <a:lnSpc>
                <a:spcPct val="130000"/>
              </a:lnSpc>
              <a:spcBef>
                <a:spcPts val="600"/>
              </a:spcBef>
              <a:buClr>
                <a:srgbClr val="111111"/>
              </a:buClr>
              <a:buSzPts val="3000"/>
            </a:pPr>
            <a:endParaRPr lang="cs-CZ" sz="2400" dirty="0">
              <a:solidFill>
                <a:srgbClr val="111111"/>
              </a:solidFill>
            </a:endParaRPr>
          </a:p>
          <a:p>
            <a:pPr marL="1128712" lvl="1" indent="-419100">
              <a:lnSpc>
                <a:spcPct val="130000"/>
              </a:lnSpc>
              <a:spcBef>
                <a:spcPts val="600"/>
              </a:spcBef>
              <a:buClr>
                <a:srgbClr val="111111"/>
              </a:buClr>
              <a:buSzPts val="3000"/>
              <a:buFont typeface="Arial"/>
              <a:buChar char="❖"/>
            </a:pPr>
            <a:endParaRPr lang="cs-CZ" sz="2400" dirty="0">
              <a:solidFill>
                <a:srgbClr val="111111"/>
              </a:solidFill>
            </a:endParaRPr>
          </a:p>
          <a:p>
            <a:pPr marL="735012" lvl="1" algn="l" rtl="0">
              <a:lnSpc>
                <a:spcPct val="130000"/>
              </a:lnSpc>
              <a:spcBef>
                <a:spcPts val="56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endParaRPr lang="cs-CZ" sz="2400" dirty="0">
              <a:solidFill>
                <a:srgbClr val="111111"/>
              </a:solidFill>
            </a:endParaRPr>
          </a:p>
          <a:p>
            <a:pPr marL="735012" lvl="1" algn="l" rtl="0">
              <a:lnSpc>
                <a:spcPct val="130000"/>
              </a:lnSpc>
              <a:spcBef>
                <a:spcPts val="56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endParaRPr lang="cs-CZ" sz="2400" dirty="0">
              <a:solidFill>
                <a:srgbClr val="1111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272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613ab93460_0_20"/>
          <p:cNvSpPr txBox="1"/>
          <p:nvPr/>
        </p:nvSpPr>
        <p:spPr>
          <a:xfrm>
            <a:off x="603681" y="571825"/>
            <a:ext cx="7827937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EBSCO Discovery </a:t>
            </a:r>
            <a:r>
              <a:rPr lang="cs-CZ" sz="40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Service</a:t>
            </a:r>
            <a:endParaRPr sz="4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32" name="Google Shape;132;g613ab93460_0_20"/>
          <p:cNvSpPr txBox="1"/>
          <p:nvPr/>
        </p:nvSpPr>
        <p:spPr>
          <a:xfrm>
            <a:off x="414475" y="2137050"/>
            <a:ext cx="8017144" cy="3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❑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Na základě jednoho vyhledávacího  dotazu umožňuje prohledávat více zdrojů současně v rámci jednoho rozhraní</a:t>
            </a:r>
            <a:endParaRPr sz="3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13970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❑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Podpora vzdáleného přístupu</a:t>
            </a:r>
            <a:endParaRPr sz="3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13970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❑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Producent fa EBSCO</a:t>
            </a:r>
            <a:endParaRPr sz="3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613c9f9505_0_102"/>
          <p:cNvSpPr txBox="1">
            <a:spLocks noGrp="1"/>
          </p:cNvSpPr>
          <p:nvPr>
            <p:ph type="title"/>
          </p:nvPr>
        </p:nvSpPr>
        <p:spPr>
          <a:xfrm>
            <a:off x="282925" y="571825"/>
            <a:ext cx="91440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000"/>
              <a:buFont typeface="Arial"/>
              <a:buNone/>
            </a:pPr>
            <a:r>
              <a:rPr lang="cs-CZ" sz="4000" b="1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Literatura</a:t>
            </a:r>
            <a:endParaRPr sz="4000"/>
          </a:p>
        </p:txBody>
      </p:sp>
      <p:sp>
        <p:nvSpPr>
          <p:cNvPr id="345" name="Google Shape;345;g613c9f9505_0_102"/>
          <p:cNvSpPr txBox="1"/>
          <p:nvPr/>
        </p:nvSpPr>
        <p:spPr>
          <a:xfrm>
            <a:off x="282925" y="1686557"/>
            <a:ext cx="8403875" cy="3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GB" sz="2400" dirty="0" err="1"/>
              <a:t>Steinerová</a:t>
            </a:r>
            <a:r>
              <a:rPr lang="en-GB" sz="2400" dirty="0"/>
              <a:t>, J., </a:t>
            </a:r>
            <a:r>
              <a:rPr lang="en-GB" sz="2400" dirty="0" err="1"/>
              <a:t>Grešková</a:t>
            </a:r>
            <a:r>
              <a:rPr lang="en-GB" sz="2400" dirty="0"/>
              <a:t>, M., &amp; </a:t>
            </a:r>
            <a:r>
              <a:rPr lang="en-GB" sz="2400" dirty="0" err="1"/>
              <a:t>Ilavská</a:t>
            </a:r>
            <a:r>
              <a:rPr lang="en-GB" sz="2400" dirty="0"/>
              <a:t>, J. (2010). </a:t>
            </a:r>
            <a:r>
              <a:rPr lang="en-GB" sz="2400" i="1" dirty="0" err="1"/>
              <a:t>Informačné</a:t>
            </a:r>
            <a:r>
              <a:rPr lang="en-GB" sz="2400" i="1" dirty="0"/>
              <a:t> </a:t>
            </a:r>
            <a:r>
              <a:rPr lang="en-GB" sz="2400" i="1" dirty="0" err="1"/>
              <a:t>stratégie</a:t>
            </a:r>
            <a:r>
              <a:rPr lang="en-GB" sz="2400" i="1" dirty="0"/>
              <a:t> v </a:t>
            </a:r>
            <a:r>
              <a:rPr lang="en-GB" sz="2400" i="1" dirty="0" err="1"/>
              <a:t>elektronickom</a:t>
            </a:r>
            <a:r>
              <a:rPr lang="en-GB" sz="2400" i="1" dirty="0"/>
              <a:t> </a:t>
            </a:r>
            <a:r>
              <a:rPr lang="en-GB" sz="2400" i="1" dirty="0" err="1"/>
              <a:t>prostredí</a:t>
            </a:r>
            <a:r>
              <a:rPr lang="en-GB" sz="2400" dirty="0"/>
              <a:t> (2. </a:t>
            </a:r>
            <a:r>
              <a:rPr lang="en-GB" sz="2400" dirty="0" err="1"/>
              <a:t>preprac</a:t>
            </a:r>
            <a:r>
              <a:rPr lang="en-GB" sz="2400" dirty="0"/>
              <a:t>. </a:t>
            </a:r>
            <a:r>
              <a:rPr lang="en-GB" sz="2400" dirty="0" err="1"/>
              <a:t>vyd</a:t>
            </a:r>
            <a:r>
              <a:rPr lang="en-GB" sz="2400" dirty="0"/>
              <a:t>). </a:t>
            </a:r>
            <a:r>
              <a:rPr lang="en-GB" sz="2400" dirty="0" err="1"/>
              <a:t>Univerzita</a:t>
            </a:r>
            <a:r>
              <a:rPr lang="en-GB" sz="2400" dirty="0"/>
              <a:t> </a:t>
            </a:r>
            <a:r>
              <a:rPr lang="en-GB" sz="2400" dirty="0" err="1"/>
              <a:t>Komenského</a:t>
            </a:r>
            <a:r>
              <a:rPr lang="en-GB" sz="2400" dirty="0"/>
              <a:t>.</a:t>
            </a:r>
            <a:endParaRPr lang="cs-CZ" sz="2400" dirty="0"/>
          </a:p>
          <a:p>
            <a:pPr marL="342900" lvl="0" indent="-185420" algn="just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81000" algn="just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00"/>
              <a:buChar char="❑"/>
            </a:pPr>
            <a:r>
              <a:rPr lang="cs-CZ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Informace z portálu ezdroje.muni.cz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2400" i="0" u="none" strike="noStrike" cap="none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g609c77370a_1_23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g609c77370a_1_235"/>
          <p:cNvSpPr txBox="1"/>
          <p:nvPr/>
        </p:nvSpPr>
        <p:spPr>
          <a:xfrm>
            <a:off x="858525" y="2197425"/>
            <a:ext cx="7471200" cy="34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10"/>
              <a:buFont typeface="Tahoma"/>
              <a:buNone/>
            </a:pPr>
            <a:r>
              <a:rPr lang="cs-CZ" sz="5310" b="1" dirty="0">
                <a:solidFill>
                  <a:schemeClr val="lt1"/>
                </a:solidFill>
              </a:rPr>
              <a:t>Zadání 2. praktického úkolu</a:t>
            </a:r>
            <a:endParaRPr sz="5310" b="1" dirty="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endParaRPr sz="7200" b="1" dirty="0">
              <a:solidFill>
                <a:srgbClr val="FFFFFF"/>
              </a:solidFill>
            </a:endParaRPr>
          </a:p>
        </p:txBody>
      </p:sp>
      <p:pic>
        <p:nvPicPr>
          <p:cNvPr id="4" name="Google Shape;88;p1">
            <a:extLst>
              <a:ext uri="{FF2B5EF4-FFF2-40B4-BE49-F238E27FC236}">
                <a16:creationId xmlns:a16="http://schemas.microsoft.com/office/drawing/2014/main" id="{94CEAA75-26E5-4907-9C68-442BD70CA85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42"/>
            <a:ext cx="9144000" cy="68577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59;g609c77370a_1_242">
            <a:extLst>
              <a:ext uri="{FF2B5EF4-FFF2-40B4-BE49-F238E27FC236}">
                <a16:creationId xmlns:a16="http://schemas.microsoft.com/office/drawing/2014/main" id="{18503148-A911-472A-99CA-AC93331BAB76}"/>
              </a:ext>
            </a:extLst>
          </p:cNvPr>
          <p:cNvSpPr txBox="1"/>
          <p:nvPr/>
        </p:nvSpPr>
        <p:spPr>
          <a:xfrm>
            <a:off x="-19525" y="2226935"/>
            <a:ext cx="91440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b="1" dirty="0">
                <a:solidFill>
                  <a:srgbClr val="0000DC"/>
                </a:solidFill>
              </a:rPr>
              <a:t>Děkujeme vám za pozornost</a:t>
            </a:r>
            <a:endParaRPr sz="4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460;g609c77370a_1_242">
            <a:extLst>
              <a:ext uri="{FF2B5EF4-FFF2-40B4-BE49-F238E27FC236}">
                <a16:creationId xmlns:a16="http://schemas.microsoft.com/office/drawing/2014/main" id="{F9A9EAF9-31AF-4579-8842-763DB838C1B4}"/>
              </a:ext>
            </a:extLst>
          </p:cNvPr>
          <p:cNvSpPr txBox="1"/>
          <p:nvPr/>
        </p:nvSpPr>
        <p:spPr>
          <a:xfrm>
            <a:off x="-19525" y="3241018"/>
            <a:ext cx="9144000" cy="818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cs-CZ" sz="3000" b="1" i="0" u="none" strike="noStrike" cap="none" dirty="0">
                <a:solidFill>
                  <a:srgbClr val="0000CC"/>
                </a:solidFill>
              </a:rPr>
              <a:t>Ing. Martina Nedomová, </a:t>
            </a:r>
            <a:r>
              <a:rPr lang="cs-CZ" sz="3000" b="1" i="0" u="none" strike="noStrike" cap="none" dirty="0" err="1">
                <a:solidFill>
                  <a:srgbClr val="0000CC"/>
                </a:solidFill>
              </a:rPr>
              <a:t>DiS</a:t>
            </a:r>
            <a:r>
              <a:rPr lang="cs-CZ" sz="3000" b="1" i="0" u="none" strike="noStrike" cap="none" dirty="0">
                <a:solidFill>
                  <a:srgbClr val="0000CC"/>
                </a:solidFill>
              </a:rPr>
              <a:t>.</a:t>
            </a:r>
            <a:endParaRPr sz="3000" i="0" u="none" strike="noStrike" cap="none" dirty="0">
              <a:solidFill>
                <a:srgbClr val="0000CC"/>
              </a:solidFill>
            </a:endParaRPr>
          </a:p>
          <a:p>
            <a:pPr marL="3429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lang="cs-CZ" sz="2800" b="1" i="0" u="sng" strike="noStrike" cap="none" dirty="0">
              <a:solidFill>
                <a:srgbClr val="0000CC"/>
              </a:solidFill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429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cs-CZ" sz="2400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nedomova</a:t>
            </a:r>
            <a:r>
              <a:rPr lang="cs-CZ" sz="2400" b="1" i="0" u="sng" strike="noStrike" cap="none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@fss.muni.cz</a:t>
            </a:r>
            <a:endParaRPr sz="2400" i="0" u="none" strike="noStrike" cap="none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i="0" u="none" strike="noStrike" cap="none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AB47BB4-556F-43CB-8493-F8AEE4FBB9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944" b="6089"/>
          <a:stretch/>
        </p:blipFill>
        <p:spPr>
          <a:xfrm>
            <a:off x="0" y="548640"/>
            <a:ext cx="9144000" cy="544068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B43D56B4-C687-4C2A-A094-BA0E548ED6E8}"/>
              </a:ext>
            </a:extLst>
          </p:cNvPr>
          <p:cNvSpPr/>
          <p:nvPr/>
        </p:nvSpPr>
        <p:spPr>
          <a:xfrm>
            <a:off x="3803801" y="1559060"/>
            <a:ext cx="1664413" cy="30822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6D319EA-9E72-471B-B79D-16A649E02E43}"/>
              </a:ext>
            </a:extLst>
          </p:cNvPr>
          <p:cNvSpPr txBox="1"/>
          <p:nvPr/>
        </p:nvSpPr>
        <p:spPr>
          <a:xfrm>
            <a:off x="2478677" y="4454786"/>
            <a:ext cx="4049486" cy="52322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Základní vyhledávání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E5952E7-B041-4AD0-B0C7-108F6288BE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33" r="1429" b="5102"/>
          <a:stretch/>
        </p:blipFill>
        <p:spPr>
          <a:xfrm>
            <a:off x="-1" y="0"/>
            <a:ext cx="9144001" cy="428275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4154268-6AFC-4FBD-BDC2-3B2AEF77E8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814" r="4489" b="4921"/>
          <a:stretch/>
        </p:blipFill>
        <p:spPr>
          <a:xfrm>
            <a:off x="2500604" y="3783205"/>
            <a:ext cx="6568751" cy="307479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DF923F9-A0D8-4846-90C0-5D27D6265C75}"/>
              </a:ext>
            </a:extLst>
          </p:cNvPr>
          <p:cNvSpPr txBox="1"/>
          <p:nvPr/>
        </p:nvSpPr>
        <p:spPr>
          <a:xfrm>
            <a:off x="5738326" y="780521"/>
            <a:ext cx="3135085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1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Rozšířené vyhledávání</a:t>
            </a:r>
          </a:p>
        </p:txBody>
      </p:sp>
    </p:spTree>
    <p:extLst>
      <p:ext uri="{BB962C8B-B14F-4D97-AF65-F5344CB8AC3E}">
        <p14:creationId xmlns:p14="http://schemas.microsoft.com/office/powerpoint/2010/main" val="3086728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613ab93460_0_33"/>
          <p:cNvSpPr txBox="1"/>
          <p:nvPr/>
        </p:nvSpPr>
        <p:spPr>
          <a:xfrm>
            <a:off x="1019772" y="571825"/>
            <a:ext cx="8361345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EBSCO Discovery </a:t>
            </a:r>
            <a:r>
              <a:rPr lang="cs-CZ" sz="40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Service</a:t>
            </a:r>
            <a:endParaRPr sz="4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46" name="Google Shape;146;g613ab93460_0_33"/>
          <p:cNvSpPr txBox="1"/>
          <p:nvPr/>
        </p:nvSpPr>
        <p:spPr>
          <a:xfrm>
            <a:off x="378964" y="1622146"/>
            <a:ext cx="8880900" cy="3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❑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Umožňuje prohledávání:</a:t>
            </a:r>
            <a:endParaRPr sz="3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838200" marR="0" lvl="1" indent="-457200" algn="l" rtl="0">
              <a:lnSpc>
                <a:spcPct val="100000"/>
              </a:lnSpc>
              <a:spcBef>
                <a:spcPts val="102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Wingdings" panose="05000000000000000000" pitchFamily="2" charset="2"/>
              <a:buChar char="v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Souborného katalogu knihoven MU</a:t>
            </a:r>
            <a:endParaRPr sz="28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838200" marR="0" lvl="1" indent="-457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Wingdings" panose="05000000000000000000" pitchFamily="2" charset="2"/>
              <a:buChar char="v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Univerzitních databází</a:t>
            </a:r>
            <a:endParaRPr sz="28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838200" marR="0" lvl="1" indent="-457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Wingdings" panose="05000000000000000000" pitchFamily="2" charset="2"/>
              <a:buChar char="v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Databází elektronických knih</a:t>
            </a:r>
            <a:endParaRPr sz="28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838200" marR="0" lvl="1" indent="-457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Wingdings" panose="05000000000000000000" pitchFamily="2" charset="2"/>
              <a:buChar char="v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Závěrečných prací MU</a:t>
            </a:r>
            <a:endParaRPr sz="28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838200" marR="0" lvl="1" indent="-457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Wingdings" panose="05000000000000000000" pitchFamily="2" charset="2"/>
              <a:buChar char="v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Volně dostupných zdrojů</a:t>
            </a:r>
            <a:endParaRPr sz="3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613ab93460_0_48"/>
          <p:cNvSpPr txBox="1"/>
          <p:nvPr/>
        </p:nvSpPr>
        <p:spPr>
          <a:xfrm>
            <a:off x="753442" y="571825"/>
            <a:ext cx="91440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EBSCO Full Text </a:t>
            </a:r>
            <a:r>
              <a:rPr lang="cs-CZ" sz="40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Finder</a:t>
            </a:r>
            <a:endParaRPr sz="4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60" name="Google Shape;160;g613ab93460_0_48"/>
          <p:cNvSpPr txBox="1"/>
          <p:nvPr/>
        </p:nvSpPr>
        <p:spPr>
          <a:xfrm>
            <a:off x="146304" y="1688994"/>
            <a:ext cx="8531352" cy="268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❑"/>
            </a:pPr>
            <a:r>
              <a:rPr lang="cs-CZ" sz="3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cs-CZ" sz="3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Pokud v databázi není obsažen plný text  </a:t>
            </a:r>
            <a:endParaRPr sz="3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cs-CZ" sz="3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   dokumentu, tak je prostřednictvím této   </a:t>
            </a:r>
            <a:endParaRPr sz="3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cs-CZ" sz="3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   služby nabídnuto jeho dohledání v jiném </a:t>
            </a:r>
            <a:endParaRPr sz="3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cs-CZ" sz="3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   zdroji (databázi, katalogu, vyhledávači)</a:t>
            </a:r>
            <a:endParaRPr sz="3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cbe863f-a8b4-4616-855d-8d3fff3c62b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496D02917F9394CB82D798B4AB954B1" ma:contentTypeVersion="18" ma:contentTypeDescription="Vytvoří nový dokument" ma:contentTypeScope="" ma:versionID="f8dd2bac387de453144fb060ddff55ac">
  <xsd:schema xmlns:xsd="http://www.w3.org/2001/XMLSchema" xmlns:xs="http://www.w3.org/2001/XMLSchema" xmlns:p="http://schemas.microsoft.com/office/2006/metadata/properties" xmlns:ns3="9760918a-8e2c-472e-aaca-b785e18a223b" xmlns:ns4="dcbe863f-a8b4-4616-855d-8d3fff3c62bf" targetNamespace="http://schemas.microsoft.com/office/2006/metadata/properties" ma:root="true" ma:fieldsID="1636de496fcc85b02679ad2e1cb6f66a" ns3:_="" ns4:_="">
    <xsd:import namespace="9760918a-8e2c-472e-aaca-b785e18a223b"/>
    <xsd:import namespace="dcbe863f-a8b4-4616-855d-8d3fff3c62b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OCR" minOccurs="0"/>
                <xsd:element ref="ns4:MediaServiceLocation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60918a-8e2c-472e-aaca-b785e18a223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odnota hash upozornění na sdílení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be863f-a8b4-4616-855d-8d3fff3c62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66A41E3-33A5-4AB0-BC9D-61FFEDB1DFF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9E7F8D3-D7AD-4CC6-8C18-CABDEBFD26BB}">
  <ds:schemaRefs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9760918a-8e2c-472e-aaca-b785e18a223b"/>
    <ds:schemaRef ds:uri="http://purl.org/dc/terms/"/>
    <ds:schemaRef ds:uri="http://www.w3.org/XML/1998/namespace"/>
    <ds:schemaRef ds:uri="dcbe863f-a8b4-4616-855d-8d3fff3c62bf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7235B80E-0DDB-4364-8211-54C780615FB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60918a-8e2c-472e-aaca-b785e18a223b"/>
    <ds:schemaRef ds:uri="dcbe863f-a8b4-4616-855d-8d3fff3c62b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3420</TotalTime>
  <Words>1027</Words>
  <Application>Microsoft Office PowerPoint</Application>
  <PresentationFormat>Předvádění na obrazovce (4:3)</PresentationFormat>
  <Paragraphs>179</Paragraphs>
  <Slides>51</Slides>
  <Notes>32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58" baseType="lpstr">
      <vt:lpstr>Arial</vt:lpstr>
      <vt:lpstr>Calibri</vt:lpstr>
      <vt:lpstr>Noto Sans Symbols</vt:lpstr>
      <vt:lpstr>Tahoma</vt:lpstr>
      <vt:lpstr>Verdana</vt:lpstr>
      <vt:lpstr>Wingdings</vt:lpstr>
      <vt:lpstr>Motiv Office</vt:lpstr>
      <vt:lpstr>Základy práce s informačními zdroji pro studenty SPR</vt:lpstr>
      <vt:lpstr>Práce EIZ II. - osnova lekce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Research Starters</vt:lpstr>
      <vt:lpstr>Prezentace aplikace PowerPoint</vt:lpstr>
      <vt:lpstr> Seznam dostupných časopisů a knih na MU </vt:lpstr>
      <vt:lpstr>Seznam dostupných časopisů a knih na MU – ukázka časopis</vt:lpstr>
      <vt:lpstr> Seznam dostupných časopisů a knih na MU </vt:lpstr>
      <vt:lpstr>Seznam dostupných časopisů a knih na MU – prolinkování do databáze ProQuest</vt:lpstr>
      <vt:lpstr> Seznam dostupných časopisů a knih na MU – ukázka kniha </vt:lpstr>
      <vt:lpstr> Seznam dostupných časopisů a knih  na MU - - prolinkování do databáze Sage Knowledge </vt:lpstr>
      <vt:lpstr>Prezentace aplikace PowerPoint</vt:lpstr>
      <vt:lpstr>Prezentace aplikace PowerPoint</vt:lpstr>
      <vt:lpstr>Prezentace aplikace PowerPoint</vt:lpstr>
      <vt:lpstr>Prezentace aplikace PowerPoint</vt:lpstr>
      <vt:lpstr>EBSCO Ebook Academic Collection –zobrazení konkrétního titulu</vt:lpstr>
      <vt:lpstr>Prezentace aplikace PowerPoint</vt:lpstr>
      <vt:lpstr>Prezentace aplikace PowerPoint</vt:lpstr>
      <vt:lpstr>Prezentace aplikace PowerPoint</vt:lpstr>
      <vt:lpstr>Sage Knowledge</vt:lpstr>
      <vt:lpstr>Prezentace aplikace PowerPoint</vt:lpstr>
      <vt:lpstr>Prezentace aplikace PowerPoint</vt:lpstr>
      <vt:lpstr>Prezentace aplikace PowerPoint</vt:lpstr>
      <vt:lpstr>Prezentace aplikace PowerPoint</vt:lpstr>
      <vt:lpstr>Taylor&amp;Francis eBooks</vt:lpstr>
      <vt:lpstr>Prezentace aplikace PowerPoint</vt:lpstr>
      <vt:lpstr>Prezentace aplikace PowerPoint</vt:lpstr>
      <vt:lpstr>Taylor&amp;Francis eBooks  – zobrazení konkrétního titulu</vt:lpstr>
      <vt:lpstr>Bookport</vt:lpstr>
      <vt:lpstr>Prezentace aplikace PowerPoint</vt:lpstr>
      <vt:lpstr>Prezentace aplikace PowerPoint</vt:lpstr>
      <vt:lpstr>Prezentace aplikace PowerPoint</vt:lpstr>
      <vt:lpstr>De Gruyter eBooks – vybrané tituly z kolekce kolekce Social Sciences &amp; Humanities</vt:lpstr>
      <vt:lpstr>De Gruyter eBooks</vt:lpstr>
      <vt:lpstr>Prezentace aplikace PowerPoint</vt:lpstr>
      <vt:lpstr>Prezentace aplikace PowerPoint</vt:lpstr>
      <vt:lpstr>Kde hledat knihy </vt:lpstr>
      <vt:lpstr>Prezentace aplikace PowerPoint</vt:lpstr>
      <vt:lpstr>Prezentace aplikace PowerPoint</vt:lpstr>
      <vt:lpstr>Prezentace aplikace PowerPoint</vt:lpstr>
      <vt:lpstr>EBSCO Discovery Service</vt:lpstr>
      <vt:lpstr>Prezentace aplikace PowerPoint</vt:lpstr>
      <vt:lpstr>Prezentace aplikace PowerPoint</vt:lpstr>
      <vt:lpstr>Literatura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práce s informačními zdroji pro bakalářské studenty ZUR</dc:title>
  <dc:creator>Aneta Pilátová</dc:creator>
  <cp:lastModifiedBy>Martina Nedomová</cp:lastModifiedBy>
  <cp:revision>130</cp:revision>
  <dcterms:created xsi:type="dcterms:W3CDTF">2019-07-22T10:37:01Z</dcterms:created>
  <dcterms:modified xsi:type="dcterms:W3CDTF">2024-03-21T13:58:00Z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0x010100C496D02917F9394CB82D798B4AB954B1</vt:lpwstr>
  </property>
</Properties>
</file>