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4"/>
  </p:notesMasterIdLst>
  <p:sldIdLst>
    <p:sldId id="256" r:id="rId5"/>
    <p:sldId id="257" r:id="rId6"/>
    <p:sldId id="258" r:id="rId7"/>
    <p:sldId id="317" r:id="rId8"/>
    <p:sldId id="259" r:id="rId9"/>
    <p:sldId id="260" r:id="rId10"/>
    <p:sldId id="385" r:id="rId11"/>
    <p:sldId id="261" r:id="rId12"/>
    <p:sldId id="262" r:id="rId13"/>
    <p:sldId id="319" r:id="rId14"/>
    <p:sldId id="268" r:id="rId15"/>
    <p:sldId id="320" r:id="rId16"/>
    <p:sldId id="269" r:id="rId17"/>
    <p:sldId id="312" r:id="rId18"/>
    <p:sldId id="271" r:id="rId19"/>
    <p:sldId id="336" r:id="rId20"/>
    <p:sldId id="272" r:id="rId21"/>
    <p:sldId id="337" r:id="rId22"/>
    <p:sldId id="322" r:id="rId23"/>
    <p:sldId id="277" r:id="rId24"/>
    <p:sldId id="278" r:id="rId25"/>
    <p:sldId id="279" r:id="rId26"/>
    <p:sldId id="376" r:id="rId27"/>
    <p:sldId id="315" r:id="rId28"/>
    <p:sldId id="281" r:id="rId29"/>
    <p:sldId id="321" r:id="rId30"/>
    <p:sldId id="282" r:id="rId31"/>
    <p:sldId id="283" r:id="rId32"/>
    <p:sldId id="284" r:id="rId33"/>
    <p:sldId id="285" r:id="rId34"/>
    <p:sldId id="286" r:id="rId35"/>
    <p:sldId id="383" r:id="rId36"/>
    <p:sldId id="388" r:id="rId37"/>
    <p:sldId id="287" r:id="rId38"/>
    <p:sldId id="323" r:id="rId39"/>
    <p:sldId id="288" r:id="rId40"/>
    <p:sldId id="389" r:id="rId41"/>
    <p:sldId id="289" r:id="rId42"/>
    <p:sldId id="327" r:id="rId43"/>
    <p:sldId id="331" r:id="rId44"/>
    <p:sldId id="333" r:id="rId45"/>
    <p:sldId id="334" r:id="rId46"/>
    <p:sldId id="332" r:id="rId47"/>
    <p:sldId id="291" r:id="rId48"/>
    <p:sldId id="292" r:id="rId49"/>
    <p:sldId id="293" r:id="rId50"/>
    <p:sldId id="329" r:id="rId51"/>
    <p:sldId id="294" r:id="rId52"/>
    <p:sldId id="295" r:id="rId53"/>
    <p:sldId id="296" r:id="rId54"/>
    <p:sldId id="390" r:id="rId55"/>
    <p:sldId id="297" r:id="rId56"/>
    <p:sldId id="391" r:id="rId57"/>
    <p:sldId id="306" r:id="rId58"/>
    <p:sldId id="313" r:id="rId59"/>
    <p:sldId id="335" r:id="rId60"/>
    <p:sldId id="302" r:id="rId61"/>
    <p:sldId id="392" r:id="rId62"/>
    <p:sldId id="32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jMjSj3cJF46uAC5cuhhQFEwXN5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2" clrIdx="0"/>
  <p:cmAuthor id="1" name="Martina Nedomová" initials="MN" lastIdx="1" clrIdx="1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9" autoAdjust="0"/>
  </p:normalViewPr>
  <p:slideViewPr>
    <p:cSldViewPr snapToGrid="0">
      <p:cViewPr varScale="1">
        <p:scale>
          <a:sx n="69" d="100"/>
          <a:sy n="69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3DF4A598-2FCC-4F17-BE77-1A490FEFBDBF}"/>
    <pc:docChg chg="delSld">
      <pc:chgData name="Martina Nedomová" userId="6c3f62ea-cb8a-418e-9aed-243875b9760d" providerId="ADAL" clId="{3DF4A598-2FCC-4F17-BE77-1A490FEFBDBF}" dt="2024-02-26T13:05:45.606" v="0" actId="2696"/>
      <pc:docMkLst>
        <pc:docMk/>
      </pc:docMkLst>
      <pc:sldChg chg="del">
        <pc:chgData name="Martina Nedomová" userId="6c3f62ea-cb8a-418e-9aed-243875b9760d" providerId="ADAL" clId="{3DF4A598-2FCC-4F17-BE77-1A490FEFBDBF}" dt="2024-02-26T13:05:45.606" v="0" actId="2696"/>
        <pc:sldMkLst>
          <pc:docMk/>
          <pc:sldMk cId="0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ffc877e4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a5cf5ec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956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160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pro-studenty/bakalarske-studium/bakalarske-prace/pravidla-pro-psani-bakalarskych-prac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do/fss/sablona_zaverecne_prac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ucp.cz/napoveda/elearning/plagiat?gclid=Cj0KCQiA54KfBhCKARIsAJzSrdqvjpdAA3UlqRVAHXMT78taV0cRAOhbAWI2tkL8tKXVwdEQpuZRkysaAsKbEALw_wcB#inter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7" Type="http://schemas.openxmlformats.org/officeDocument/2006/relationships/hyperlink" Target="https://knihovna.fss.muni.cz/e-zdroje/jak-na-e-zdroje#tab-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uni.cz/sluzby/e-prezenck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en&amp;id=617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30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www.doabooks.org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50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478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229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the-world-factbook/" TargetMode="External"/><Relationship Id="rId5" Type="http://schemas.openxmlformats.org/officeDocument/2006/relationships/hyperlink" Target="http://infotrac.galegroup.com/itweb/masaryk?db=GVRL" TargetMode="External"/><Relationship Id="rId4" Type="http://schemas.openxmlformats.org/officeDocument/2006/relationships/hyperlink" Target="https://ezdroje.muni.cz/prehled/zdroj.php?lang=cs&amp;id=26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lsa.cz/casopis-fsp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forumsocialniprace.ff.cuni.cz/o-casopis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nirevue.cz/" TargetMode="External"/><Relationship Id="rId5" Type="http://schemas.openxmlformats.org/officeDocument/2006/relationships/hyperlink" Target="https://www.socialnisluzby.eu/" TargetMode="External"/><Relationship Id="rId4" Type="http://schemas.openxmlformats.org/officeDocument/2006/relationships/hyperlink" Target="http://socialniprace.cz/" TargetMode="External"/><Relationship Id="rId9" Type="http://schemas.openxmlformats.org/officeDocument/2006/relationships/hyperlink" Target="http://www.vupsv.cz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d.issn.org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bakalářské  SPSP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572000" y="5306096"/>
            <a:ext cx="4262907" cy="10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Ing. Martina Nedomová, </a:t>
            </a:r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.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1099" y="5448414"/>
            <a:ext cx="720952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500" b="1" dirty="0">
                <a:solidFill>
                  <a:srgbClr val="0000DC"/>
                </a:solidFill>
              </a:rPr>
              <a:t>Brno, </a:t>
            </a:r>
            <a:r>
              <a:rPr lang="cs-CZ" sz="2500" b="1" dirty="0">
                <a:solidFill>
                  <a:srgbClr val="0000DC"/>
                </a:solidFill>
                <a:sym typeface="Calibri"/>
              </a:rPr>
              <a:t>26. 2. – 3. 3. 2024</a:t>
            </a:r>
            <a:endParaRPr sz="2500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189" name="Google Shape;189;g5ffc877e4a_0_35"/>
          <p:cNvSpPr txBox="1"/>
          <p:nvPr/>
        </p:nvSpPr>
        <p:spPr>
          <a:xfrm>
            <a:off x="628650" y="2236925"/>
            <a:ext cx="8135206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Dostatek času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vyhledání a nastudovaní      příslušné literatury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Vypracování námětu závěrečné práce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Vymezení času potřebného k sepsání textu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Dodržení všech předepsaných formálních a odborných náležitostí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  <a:hlinkClick r:id="rId3"/>
              </a:rPr>
              <a:t>Pravidla pro psaní závěrečné práce</a:t>
            </a:r>
            <a:endParaRPr lang="cs-CZ" sz="3200" u="sng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 err="1">
                <a:solidFill>
                  <a:srgbClr val="0000FF"/>
                </a:solidFill>
                <a:hlinkClick r:id="rId4"/>
              </a:rPr>
              <a:t>sablona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 dirty="0"/>
          </a:p>
        </p:txBody>
      </p:sp>
      <p:sp>
        <p:nvSpPr>
          <p:cNvPr id="203" name="Google Shape;203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Podívat se do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Archivu závěrečných prací IS MU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Případně na práce jiných univerzit: </a:t>
            </a:r>
          </a:p>
          <a:p>
            <a:pPr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cs-CZ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Vysokoškolské kvalifikační práce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AD48-B252-48C6-8093-1464B1BB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9713" cy="1325563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Kontrola podobnosti souborů v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ISu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pomocí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antiplagiátorského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6B5CD-BB5B-4337-BD10-7460DEA9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1" t="16205" r="21561" b="12072"/>
          <a:stretch/>
        </p:blipFill>
        <p:spPr>
          <a:xfrm>
            <a:off x="415638" y="1575936"/>
            <a:ext cx="4886036" cy="31642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82C552-356B-4E87-B2C5-DC5322CF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1" t="23152" r="20303" b="15264"/>
          <a:stretch/>
        </p:blipFill>
        <p:spPr>
          <a:xfrm>
            <a:off x="4040093" y="3622043"/>
            <a:ext cx="5103907" cy="316426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6201FD4-9353-491C-BE5C-E68CE3F88C5B}"/>
              </a:ext>
            </a:extLst>
          </p:cNvPr>
          <p:cNvSpPr/>
          <p:nvPr/>
        </p:nvSpPr>
        <p:spPr>
          <a:xfrm>
            <a:off x="3022716" y="2974821"/>
            <a:ext cx="840509" cy="4812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FBEC372-9645-41C6-B983-9AEEF1FE019F}"/>
              </a:ext>
            </a:extLst>
          </p:cNvPr>
          <p:cNvSpPr/>
          <p:nvPr/>
        </p:nvSpPr>
        <p:spPr>
          <a:xfrm>
            <a:off x="7511875" y="6179127"/>
            <a:ext cx="1040997" cy="230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50C5B-62BF-48CA-B3D5-DF073B066A74}"/>
              </a:ext>
            </a:extLst>
          </p:cNvPr>
          <p:cNvSpPr txBox="1"/>
          <p:nvPr/>
        </p:nvSpPr>
        <p:spPr>
          <a:xfrm>
            <a:off x="672063" y="5668151"/>
            <a:ext cx="303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4"/>
              </a:rPr>
              <a:t>Nápověda pro práci se systémem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899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ACB50B-7B3F-4C22-9165-F47A0492BE13}"/>
              </a:ext>
            </a:extLst>
          </p:cNvPr>
          <p:cNvSpPr txBox="1"/>
          <p:nvPr/>
        </p:nvSpPr>
        <p:spPr>
          <a:xfrm>
            <a:off x="152400" y="6143348"/>
            <a:ext cx="862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si chcete zkontrolovat svou seminární práci, zda neobsahuje větší celky textu, které nejsou odcitovány, můžete využít nástroj Odevzdej.cz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2000" dirty="0"/>
              <a:t>Nástroje využívající AI se stávají běžně dostupnými a jsou stále více využívány i v akademické sféře. Na tuto skutečnost reaguje i MU :</a:t>
            </a:r>
          </a:p>
          <a:p>
            <a:pPr marL="114300" indent="0">
              <a:buNone/>
            </a:pPr>
            <a:endParaRPr lang="cs-CZ" sz="2000" dirty="0"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2"/>
              </a:rPr>
              <a:t>Stanovisko k využívání umělé inteligence ve výuce na Masarykově univerzitě 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3"/>
              </a:rPr>
              <a:t>Doporučení k využití nástrojů umělé inteligence při plnění studijních povinností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(samostudium)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časopisů/článků a elektronických knih</a:t>
            </a:r>
            <a:endParaRPr lang="cs-CZ"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418" lvl="0" indent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84"/>
          <p:cNvSpPr txBox="1">
            <a:spLocks noGrp="1"/>
          </p:cNvSpPr>
          <p:nvPr>
            <p:ph type="title"/>
          </p:nvPr>
        </p:nvSpPr>
        <p:spPr>
          <a:xfrm>
            <a:off x="628650" y="336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 dirty="0"/>
          </a:p>
        </p:txBody>
      </p:sp>
      <p:sp>
        <p:nvSpPr>
          <p:cNvPr id="240" name="Google Shape;240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Volba tématu a strategie přípravy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 dirty="0">
                <a:solidFill>
                  <a:schemeClr val="dk1"/>
                </a:solidFill>
              </a:rPr>
              <a:t>Informační průzkum</a:t>
            </a:r>
            <a:endParaRPr sz="2800" b="1" dirty="0">
              <a:solidFill>
                <a:schemeClr val="dk1"/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Zpracování výsledků průzkumu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Výzkum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Tvorba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dokumentace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konečné verze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Odevzdání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Obhajoba - prezentace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a5cf5ecd_0_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Informační průzkum</a:t>
            </a:r>
            <a:endParaRPr sz="4000" dirty="0"/>
          </a:p>
        </p:txBody>
      </p:sp>
      <p:sp>
        <p:nvSpPr>
          <p:cNvPr id="247" name="Google Shape;247;g60a5cf5ecd_0_0"/>
          <p:cNvSpPr txBox="1"/>
          <p:nvPr/>
        </p:nvSpPr>
        <p:spPr>
          <a:xfrm>
            <a:off x="177650" y="1841679"/>
            <a:ext cx="8791689" cy="46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informačními zdroji 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Hledání dokumentů, které souvisí se zvoleným tématem.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Získání dokumentů pomocí následujících služeb*: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(absenční a prezenční)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–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cs-CZ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MVS/MMVS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;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Licencované databáze (EIZ)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dirty="0">
                <a:solidFill>
                  <a:schemeClr val="dk1"/>
                </a:solidFill>
              </a:rPr>
              <a:t>*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a5cf5ecd_0_19"/>
          <p:cNvSpPr txBox="1">
            <a:spLocks noGrp="1"/>
          </p:cNvSpPr>
          <p:nvPr>
            <p:ph type="title"/>
          </p:nvPr>
        </p:nvSpPr>
        <p:spPr>
          <a:xfrm>
            <a:off x="648069" y="640908"/>
            <a:ext cx="75347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54" name="Google Shape;254;g60a5cf5ecd_0_19"/>
          <p:cNvSpPr txBox="1"/>
          <p:nvPr/>
        </p:nvSpPr>
        <p:spPr>
          <a:xfrm>
            <a:off x="399494" y="1675550"/>
            <a:ext cx="8333539" cy="486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1E29-644D-47D3-B336-84D7BC6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E-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prezenčka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1C1A82-B850-4BEB-884E-CB8EF9A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6554"/>
            <a:ext cx="78867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https://it.muni.cz/sluzby/e-prezencka</a:t>
            </a:r>
            <a:endParaRPr lang="cs-CZ" dirty="0"/>
          </a:p>
          <a:p>
            <a:pPr algn="just"/>
            <a:r>
              <a:rPr lang="cs-CZ" b="1" dirty="0"/>
              <a:t>prohlížení</a:t>
            </a:r>
            <a:r>
              <a:rPr lang="cs-CZ" dirty="0"/>
              <a:t> naskenované studijní literatury z knihoven MUNI na obrazovce počítače bez možnosti jejího stahování a ukládání.</a:t>
            </a:r>
          </a:p>
          <a:p>
            <a:pPr algn="just"/>
            <a:r>
              <a:rPr lang="cs-CZ" dirty="0"/>
              <a:t>pro studenty a zaměstnance MU</a:t>
            </a:r>
          </a:p>
          <a:p>
            <a:pPr algn="just"/>
            <a:r>
              <a:rPr lang="cs-CZ" dirty="0"/>
              <a:t>přes  10 tis. titulů</a:t>
            </a:r>
          </a:p>
          <a:p>
            <a:pPr algn="just"/>
            <a:r>
              <a:rPr lang="cs-CZ" dirty="0"/>
              <a:t>výpůjčka na 4 hodiny</a:t>
            </a:r>
          </a:p>
        </p:txBody>
      </p:sp>
    </p:spTree>
    <p:extLst>
      <p:ext uri="{BB962C8B-B14F-4D97-AF65-F5344CB8AC3E}">
        <p14:creationId xmlns:p14="http://schemas.microsoft.com/office/powerpoint/2010/main" val="91328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3ab93460_0_66"/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13ab93460_0_66"/>
          <p:cNvSpPr txBox="1">
            <a:spLocks noGrp="1"/>
          </p:cNvSpPr>
          <p:nvPr>
            <p:ph type="title"/>
          </p:nvPr>
        </p:nvSpPr>
        <p:spPr>
          <a:xfrm>
            <a:off x="388050" y="651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</a:rPr>
              <a:t>Surface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Deep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Dark Web</a:t>
            </a:r>
            <a:br>
              <a:rPr lang="cs-CZ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[cit. 2020</a:t>
            </a:r>
            <a:r>
              <a:rPr lang="sk-S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-12-01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Najdete zde různé druhy dokumentů (např. odborné články z časopisů,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eknihy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atd).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jsou: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</a:t>
            </a:r>
            <a:endParaRPr sz="4000" dirty="0"/>
          </a:p>
        </p:txBody>
      </p:sp>
      <p:sp>
        <p:nvSpPr>
          <p:cNvPr id="283" name="Google Shape;283;g60a5cf5ecd_0_51"/>
          <p:cNvSpPr txBox="1"/>
          <p:nvPr/>
        </p:nvSpPr>
        <p:spPr>
          <a:xfrm>
            <a:off x="177650" y="1751749"/>
            <a:ext cx="8493739" cy="47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Bibliografické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pouze základní  "identifikační" údaje o dokumentech (název, autor, rok vydání atd.) + abstrakt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Fulltextové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plné texty dokumentů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dokumenty z různých oborů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databáze – např.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EBSCO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mít zaplacený přístup ke všem kolekcím, tj. ke všem fulltextům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 dirty="0"/>
          </a:p>
        </p:txBody>
      </p:sp>
      <p:sp>
        <p:nvSpPr>
          <p:cNvPr id="290" name="Google Shape;290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studenty MU zdarma ☺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 materiálu k samostudiu,</a:t>
            </a: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 na seminářích a přednášce, 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dvou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praktických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úkolů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online cvičení na citace a rešerše.</a:t>
            </a:r>
            <a:endParaRPr sz="20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Týden od 26. 2.      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 4. 3. 2024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16:00 – 17:40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seminář citace  PC25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 11. 3. 2024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seminář EIZ I. PC25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 18. 3. 2024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seminář EIZ II.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221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6884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297" name="Google Shape;297;g60a5cf5ecd_0_221"/>
          <p:cNvSpPr txBox="1"/>
          <p:nvPr/>
        </p:nvSpPr>
        <p:spPr>
          <a:xfrm>
            <a:off x="296074" y="1725826"/>
            <a:ext cx="8584826" cy="46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http://knihovna.fss.muni.cz/e-zdroje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296074" y="640907"/>
            <a:ext cx="8582111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4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131550" y="2690037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Podrobnější návody a informace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zde.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578498"/>
            <a:ext cx="8123274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OpenVPN</a:t>
            </a:r>
            <a:endParaRPr sz="4000" dirty="0"/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AE15F0-15FB-4B32-A4AE-8582373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8" y="1170992"/>
            <a:ext cx="2781300" cy="1028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719A3C-2A4F-4DAB-A1B6-832CFBBAE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93" y="1170992"/>
            <a:ext cx="2484120" cy="23469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54A1B-3B2A-42D2-BCE6-2C30DE5B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8" y="3406140"/>
            <a:ext cx="5821680" cy="3451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B84B10-82A6-4843-A1B6-38EC16E19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62" y="3684581"/>
            <a:ext cx="25298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Kde hledat informační zdroje </a:t>
            </a:r>
          </a:p>
        </p:txBody>
      </p:sp>
    </p:spTree>
    <p:extLst>
      <p:ext uri="{BB962C8B-B14F-4D97-AF65-F5344CB8AC3E}">
        <p14:creationId xmlns:p14="http://schemas.microsoft.com/office/powerpoint/2010/main" val="3775147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72"/>
          <p:cNvSpPr txBox="1">
            <a:spLocks noGrp="1"/>
          </p:cNvSpPr>
          <p:nvPr>
            <p:ph type="title"/>
          </p:nvPr>
        </p:nvSpPr>
        <p:spPr>
          <a:xfrm>
            <a:off x="296075" y="380144"/>
            <a:ext cx="8716500" cy="9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11" name="Google Shape;311;g60a5cf5ecd_0_72"/>
          <p:cNvSpPr txBox="1"/>
          <p:nvPr/>
        </p:nvSpPr>
        <p:spPr>
          <a:xfrm>
            <a:off x="131550" y="2431343"/>
            <a:ext cx="8880900" cy="42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EBSCO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Service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„akademický Google" pro licencované i volně dostupné zdroje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hlinkClick r:id="rId4"/>
              </a:rPr>
              <a:t>Scholar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vyhledávač </a:t>
            </a:r>
            <a:r>
              <a:rPr lang="cs-CZ" sz="2800" u="sng" dirty="0">
                <a:solidFill>
                  <a:schemeClr val="dk1"/>
                </a:solidFill>
              </a:rPr>
              <a:t>odborné</a:t>
            </a:r>
            <a:r>
              <a:rPr lang="cs-CZ" sz="2800" dirty="0">
                <a:solidFill>
                  <a:schemeClr val="dk1"/>
                </a:solidFill>
              </a:rPr>
              <a:t> literatury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5"/>
              </a:rPr>
              <a:t>Science Open </a:t>
            </a:r>
            <a:r>
              <a:rPr lang="cs-CZ" sz="2800" dirty="0">
                <a:solidFill>
                  <a:schemeClr val="dk1"/>
                </a:solidFill>
              </a:rPr>
              <a:t>- vědecká a publikační síť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12" name="Google Shape;312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I.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2" name="Google Shape;322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400" i="1" u="sng" dirty="0">
                <a:solidFill>
                  <a:srgbClr val="0000FF"/>
                </a:solidFill>
                <a:hlinkClick r:id="rId3"/>
              </a:rPr>
              <a:t>.</a:t>
            </a: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II.</a:t>
            </a:r>
            <a:endParaRPr sz="3600" dirty="0"/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>
              <a:lnSpc>
                <a:spcPct val="90000"/>
              </a:lnSpc>
              <a:spcBef>
                <a:spcPts val="520"/>
              </a:spcBef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Directory of Open Access Journals (DOAJ)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lang="cs-CZ" sz="2400" dirty="0">
                <a:latin typeface="Calibri"/>
                <a:cs typeface="Calibri"/>
              </a:rPr>
              <a:t>adresář vědeckých a akademických časopisů s otevřeným přístupem, přes 18.000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100" algn="just">
              <a:spcBef>
                <a:spcPts val="560"/>
              </a:spcBef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(CEJSH)</a:t>
            </a:r>
            <a:r>
              <a:rPr lang="cs-CZ"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–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abstraktová a fulltextová databáze článků uveřejněných ve vědeckých časopisech z oblasti humanitních a společenských věd vycházejících v ČR, SR, v Maďarsku, Polsku, atd.</a:t>
            </a:r>
            <a:r>
              <a:rPr lang="cs-CZ" sz="2400" dirty="0">
                <a:latin typeface="Calibri"/>
                <a:cs typeface="Calibri"/>
              </a:rPr>
              <a:t> 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14" y="708338"/>
            <a:ext cx="8219136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 se vám poradit co nejdříve to bude možné. Děkuji.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732D7-132E-4713-8F1B-3F771D71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53"/>
            <a:ext cx="9144000" cy="5271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E32BD-8F86-40FD-AAF0-12249B5730C8}"/>
              </a:ext>
            </a:extLst>
          </p:cNvPr>
          <p:cNvSpPr/>
          <p:nvPr/>
        </p:nvSpPr>
        <p:spPr>
          <a:xfrm>
            <a:off x="3258105" y="6125592"/>
            <a:ext cx="701336" cy="395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D4F7C-6B5D-46D2-B233-8CA7206F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8"/>
            <a:ext cx="9144000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rgbClr val="FFFFCC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rgbClr val="FFFFCC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I.</a:t>
            </a:r>
            <a:endParaRPr sz="36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736333"/>
            <a:ext cx="8640900" cy="493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Discovery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eBooks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Academic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Collection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Sage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Knowledge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Taylor&amp;Francis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eBooks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914616"/>
            <a:ext cx="888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0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OAPEN Library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Directory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Open Access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Books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(DOAB)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seznam recenzovaných knih (OA), přes 64000 knih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Google Books</a:t>
            </a:r>
            <a:endParaRPr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21640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E-kniha na počkání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-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Central</a:t>
            </a:r>
            <a:endParaRPr sz="2800" dirty="0" err="1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742950" lvl="1" indent="-132715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8" y="0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28" y="1210153"/>
            <a:ext cx="7886700" cy="52936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Otevřete si stránku </a:t>
            </a:r>
            <a:r>
              <a:rPr lang="cs-CZ" sz="2400" dirty="0">
                <a:hlinkClick r:id="rId2"/>
              </a:rPr>
              <a:t>https://katalog.muni.cz</a:t>
            </a:r>
            <a:endParaRPr lang="cs-CZ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Dohledejte si knihu „</a:t>
            </a:r>
            <a:r>
              <a:rPr lang="cs-CZ" sz="2400" b="1" dirty="0"/>
              <a:t> MATOUŠEK, Oldřich, Pavla KODYMOVÁ a Jana KOLÁČKOVÁ, </a:t>
            </a:r>
            <a:r>
              <a:rPr lang="cs-CZ" sz="2400" b="1" dirty="0" err="1"/>
              <a:t>ed</a:t>
            </a:r>
            <a:r>
              <a:rPr lang="cs-CZ" sz="2400" b="1" dirty="0"/>
              <a:t>. </a:t>
            </a:r>
            <a:r>
              <a:rPr lang="cs-CZ" sz="2400" b="1" i="1" dirty="0"/>
              <a:t>Sociální práce v praxi: specifika různých cílových skupin a práce s nimi</a:t>
            </a:r>
            <a:r>
              <a:rPr lang="cs-CZ" sz="2400" b="1" dirty="0"/>
              <a:t>.</a:t>
            </a:r>
            <a:endParaRPr lang="en-US" sz="2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Které knihovny MU ji mají ve fondu? Je dostupná i na FSS? A pokud ano, je právě vypůjčená? Existuje ve formě e-</a:t>
            </a:r>
            <a:r>
              <a:rPr lang="cs-CZ" sz="2400" dirty="0" err="1"/>
              <a:t>prezenčky</a:t>
            </a:r>
            <a:r>
              <a:rPr lang="cs-CZ" sz="2400" dirty="0"/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Zkuste si též zobrazit „Nové tituly v katalogu“ za posledních 5 dnů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NewtonOne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 databáze českých mediálních zdrojů, u většiny zdrojů je archiv cca do roku </a:t>
            </a:r>
            <a:r>
              <a:rPr lang="cs-CZ" sz="2800">
                <a:solidFill>
                  <a:schemeClr val="tx1"/>
                </a:solidFill>
                <a:latin typeface="Calibri"/>
                <a:cs typeface="Calibri"/>
              </a:rPr>
              <a:t>1996 </a:t>
            </a:r>
            <a:endParaRPr lang="cs-CZ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Bef>
                <a:spcPts val="1000"/>
              </a:spcBef>
              <a:buClr>
                <a:schemeClr val="dk1"/>
              </a:buClr>
              <a:buSzPts val="2800"/>
            </a:pPr>
            <a:endParaRPr sz="2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76" name="Google Shape;37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7" name="Google Shape;377;g60a5cf5ecd_0_126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– Thesis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závěrečné práce)</a:t>
            </a:r>
          </a:p>
          <a:p>
            <a:pPr marL="457200" indent="-406400">
              <a:spcBef>
                <a:spcPts val="640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ProQuest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Central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dílčí databáze „Dizertace a diplomové práce“ z amerických institucí</a:t>
            </a: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e-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služby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lang="cs-CZ" sz="2800" b="0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u="sng" dirty="0">
                <a:solidFill>
                  <a:srgbClr val="0000FF"/>
                </a:solidFill>
                <a:hlinkClick r:id="rId7"/>
              </a:rPr>
              <a:t>Fórum sociální práce</a:t>
            </a:r>
            <a:endParaRPr lang="cs-CZ" sz="2800" u="sng" dirty="0">
              <a:solidFill>
                <a:srgbClr val="0000FF"/>
              </a:solidFill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Fórum sociální politiky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Výzkumný ústav práce a sociálních věcí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 </a:t>
            </a: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hlinkClick r:id="rId5"/>
              </a:rPr>
              <a:t>Eurostat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766656"/>
            <a:ext cx="8640900" cy="49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brána k informačním zdrojům pro oblast humanitních věd a výzkumu (abstrakty)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431999" indent="-406599" algn="just">
              <a:spcBef>
                <a:spcPts val="640"/>
              </a:spcBef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ROAD -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scholarly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Resources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časopisy, konferenční sborníky, akademické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repozitáře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Scholar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FF"/>
                </a:solidFill>
              </a:rPr>
              <a:t>Shrnutí</a:t>
            </a:r>
            <a:endParaRPr sz="60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9418"/>
            <a:ext cx="7886700" cy="3407130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2"/>
              </a:rPr>
              <a:t>Elektronické zdroje na MU</a:t>
            </a:r>
            <a:endParaRPr lang="cs-CZ" sz="4000" b="1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3"/>
              </a:rPr>
              <a:t>Vzdálený přístup</a:t>
            </a:r>
            <a:endParaRPr lang="cs-CZ" sz="4000" b="1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4"/>
              </a:rPr>
              <a:t>Knihovna FSS MU - </a:t>
            </a:r>
            <a:r>
              <a:rPr lang="cs-CZ" sz="4000" b="1" dirty="0" err="1">
                <a:hlinkClick r:id="rId4"/>
              </a:rPr>
              <a:t>ezdroje</a:t>
            </a:r>
            <a:endParaRPr lang="cs-CZ" sz="4000" b="1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60a5cf5ecd_0_207"/>
          <p:cNvSpPr txBox="1">
            <a:spLocks noGrp="1"/>
          </p:cNvSpPr>
          <p:nvPr>
            <p:ph type="title"/>
          </p:nvPr>
        </p:nvSpPr>
        <p:spPr>
          <a:xfrm>
            <a:off x="536828" y="242063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Použitá literatura</a:t>
            </a:r>
            <a:endParaRPr sz="3600" dirty="0"/>
          </a:p>
        </p:txBody>
      </p:sp>
      <p:sp>
        <p:nvSpPr>
          <p:cNvPr id="480" name="Google Shape;480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81" name="Google Shape;481;g60a5cf5ecd_0_207"/>
          <p:cNvSpPr txBox="1"/>
          <p:nvPr/>
        </p:nvSpPr>
        <p:spPr>
          <a:xfrm>
            <a:off x="499043" y="1266789"/>
            <a:ext cx="8146193" cy="43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KATUŠČÁK, Dušan; DROBÍKOVÁ, Barbora a PAPÍK, Richard. 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Jak psát závěrečné a kvalifikační práce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Nitra: Enigma, 2008. ISBN 978-8089-132706.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BOTHMA,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Navigating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literacy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your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society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survival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toolkit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3rd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Cape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Town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Pearson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2011. ISBN 978-1-77578-227-8.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GRÖPPEL-WEGENER,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Alke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PENKETH, Claire. 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fishscale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academicness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A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Tactile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Academia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book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Staffordshire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university, [2013]. ISBN 978-0-9927884-0-7.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33400" lvl="0" indent="-4572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FE66-B518-4ABE-B30B-8FC9DC22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informacemi – cíle dnešní lekce</a:t>
            </a:r>
            <a:br>
              <a:rPr lang="cs-CZ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62CB5-0FF6-43E4-91AD-8DCF6958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80344" cy="4351338"/>
          </a:xfrm>
        </p:spPr>
        <p:txBody>
          <a:bodyPr/>
          <a:lstStyle/>
          <a:p>
            <a:r>
              <a:rPr lang="cs-CZ" dirty="0"/>
              <a:t>Seznámíte se se základními pojmy.</a:t>
            </a:r>
          </a:p>
          <a:p>
            <a:r>
              <a:rPr lang="cs-CZ" dirty="0"/>
              <a:t>Dovíte se, co jsou to licencované databáze a jak se k nim na MU dostanete.</a:t>
            </a:r>
          </a:p>
          <a:p>
            <a:r>
              <a:rPr lang="cs-CZ" dirty="0"/>
              <a:t>Vyzkoušíte si vzdálený přístup k e-zdrojům.</a:t>
            </a:r>
          </a:p>
          <a:p>
            <a:r>
              <a:rPr lang="cs-CZ" dirty="0"/>
              <a:t>Naučíte se, kde hledat jednotlivé typy informačních zdrojů (články, knihy, …).</a:t>
            </a:r>
          </a:p>
          <a:p>
            <a:r>
              <a:rPr lang="cs-CZ" dirty="0"/>
              <a:t>Zkusíte si praktická cvičení k některým e-zdrojům.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these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seems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 But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has made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don´t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."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5;g613ab93460_0_0">
            <a:extLst>
              <a:ext uri="{FF2B5EF4-FFF2-40B4-BE49-F238E27FC236}">
                <a16:creationId xmlns:a16="http://schemas.microsoft.com/office/drawing/2014/main" id="{A5E0C9D1-449E-4B11-985D-9C0ACB4FFD27}"/>
              </a:ext>
            </a:extLst>
          </p:cNvPr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-93619" y="1756500"/>
            <a:ext cx="7886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velké množství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snadná dostupnost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kvalita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Props1.xml><?xml version="1.0" encoding="utf-8"?>
<ds:datastoreItem xmlns:ds="http://schemas.openxmlformats.org/officeDocument/2006/customXml" ds:itemID="{ABA876E0-9AA2-439A-AF3D-4263E825AA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982AE-C513-4BAC-B887-852E8DDC4B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D814C-3E5B-4610-A664-9B03B4DDD99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dcbe863f-a8b4-4616-855d-8d3fff3c62bf"/>
    <ds:schemaRef ds:uri="9760918a-8e2c-472e-aaca-b785e18a22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2335</Words>
  <Application>Microsoft Office PowerPoint</Application>
  <PresentationFormat>Předvádění na obrazovce (4:3)</PresentationFormat>
  <Paragraphs>372</Paragraphs>
  <Slides>59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7" baseType="lpstr">
      <vt:lpstr>Arial</vt:lpstr>
      <vt:lpstr>Calibri</vt:lpstr>
      <vt:lpstr>Noto Sans Symbols</vt:lpstr>
      <vt:lpstr>Tahoma</vt:lpstr>
      <vt:lpstr>Times New Roman</vt:lpstr>
      <vt:lpstr>Verdana</vt:lpstr>
      <vt:lpstr>Wingdings</vt:lpstr>
      <vt:lpstr>Motiv Office</vt:lpstr>
      <vt:lpstr>Základy práce s informačními zdroji pro bakalářské  SPSP</vt:lpstr>
      <vt:lpstr>Osnova kurzu</vt:lpstr>
      <vt:lpstr>Podmínky absolvování předmětu</vt:lpstr>
      <vt:lpstr>Prezentace aplikace PowerPoint</vt:lpstr>
      <vt:lpstr>Prezentace aplikace PowerPoint</vt:lpstr>
      <vt:lpstr>Osnova přednášky</vt:lpstr>
      <vt:lpstr> Práce s informacemi – cíle dnešní lekce 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Kontrola podobnosti souborů v ISu pomocí antiplagiátorského systému</vt:lpstr>
      <vt:lpstr>Prezentace aplikace PowerPoint</vt:lpstr>
      <vt:lpstr>Nástroje Artificial Intelligence (AI) a psaní závěrečných prací</vt:lpstr>
      <vt:lpstr>Cvičení </vt:lpstr>
      <vt:lpstr>Základní etapy přípravy písemné práce</vt:lpstr>
      <vt:lpstr>  Informační průzkum</vt:lpstr>
      <vt:lpstr>Informační zdroje</vt:lpstr>
      <vt:lpstr>E-prezenčka</vt:lpstr>
      <vt:lpstr>Cvičení</vt:lpstr>
      <vt:lpstr>Prezentace aplikace PowerPoint</vt:lpstr>
      <vt:lpstr>Prezentace aplikace PowerPoint</vt:lpstr>
      <vt:lpstr>Licencované zdroje I.</vt:lpstr>
      <vt:lpstr>Druhy databází</vt:lpstr>
      <vt:lpstr>Licencované zdroje II.</vt:lpstr>
      <vt:lpstr>Jak se dostanu k licencovaným zdrojům?</vt:lpstr>
      <vt:lpstr>Jak se dostanu k licencovaným zdrojům mimo počítačovou síť univerzity?</vt:lpstr>
      <vt:lpstr>OpenVPN</vt:lpstr>
      <vt:lpstr>Prezentace aplikace PowerPoint</vt:lpstr>
      <vt:lpstr>Kde začít: vyhledávače, discovery systémy a vědecké sítě</vt:lpstr>
      <vt:lpstr>Informační zdroje</vt:lpstr>
      <vt:lpstr>Kde hledat odborné časopisy I.</vt:lpstr>
      <vt:lpstr>Kde hledat odborné časopisy? I.</vt:lpstr>
      <vt:lpstr>Kde hledat odborné časopisy II.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Kde hledat knihy II.</vt:lpstr>
      <vt:lpstr>Cvičení </vt:lpstr>
      <vt:lpstr>Kde hledat informace z médií?</vt:lpstr>
      <vt:lpstr>Kde hledat závěrečné práce?</vt:lpstr>
      <vt:lpstr>Kde hledat referenční díla?</vt:lpstr>
      <vt:lpstr>Kde hledat další oborové zdroje?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Použitá literatura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ZUR</dc:title>
  <dc:creator>Aneta Pilátová</dc:creator>
  <cp:lastModifiedBy>Trojan Jakub</cp:lastModifiedBy>
  <cp:revision>104</cp:revision>
  <dcterms:created xsi:type="dcterms:W3CDTF">2019-07-22T10:37:01Z</dcterms:created>
  <dcterms:modified xsi:type="dcterms:W3CDTF">2024-02-26T13:06:19Z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