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08" r:id="rId5"/>
    <p:sldId id="310" r:id="rId6"/>
    <p:sldId id="309" r:id="rId7"/>
    <p:sldId id="307" r:id="rId8"/>
    <p:sldId id="286" r:id="rId9"/>
    <p:sldId id="289" r:id="rId10"/>
    <p:sldId id="311" r:id="rId11"/>
    <p:sldId id="264" r:id="rId12"/>
    <p:sldId id="314" r:id="rId13"/>
    <p:sldId id="313" r:id="rId14"/>
    <p:sldId id="259" r:id="rId15"/>
    <p:sldId id="306" r:id="rId16"/>
    <p:sldId id="285" r:id="rId17"/>
    <p:sldId id="315" r:id="rId18"/>
    <p:sldId id="318" r:id="rId19"/>
    <p:sldId id="319" r:id="rId20"/>
    <p:sldId id="320" r:id="rId21"/>
    <p:sldId id="316" r:id="rId22"/>
    <p:sldId id="323" r:id="rId23"/>
    <p:sldId id="322" r:id="rId24"/>
    <p:sldId id="321" r:id="rId25"/>
    <p:sldId id="324" r:id="rId26"/>
    <p:sldId id="325" r:id="rId27"/>
    <p:sldId id="326" r:id="rId28"/>
    <p:sldId id="336" r:id="rId29"/>
    <p:sldId id="327" r:id="rId30"/>
    <p:sldId id="328" r:id="rId31"/>
    <p:sldId id="329" r:id="rId32"/>
    <p:sldId id="330" r:id="rId33"/>
    <p:sldId id="331" r:id="rId34"/>
    <p:sldId id="332" r:id="rId35"/>
    <p:sldId id="335" r:id="rId36"/>
    <p:sldId id="333" r:id="rId37"/>
    <p:sldId id="317" r:id="rId38"/>
    <p:sldId id="334" r:id="rId39"/>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18.04.2024</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18.04.2024</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405270"/>
            <a:ext cx="9144000" cy="283265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10. Sociální pomoc – charakteristika systému; Sociální služby</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 Subsystém sociální pomoci</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se zdravotním postižením</a:t>
            </a:r>
            <a:r>
              <a:rPr lang="cs-CZ" sz="1600" dirty="0">
                <a:latin typeface="Verdana" panose="020B0604030504040204" pitchFamily="34" charset="0"/>
                <a:ea typeface="Verdana" panose="020B0604030504040204" pitchFamily="34" charset="0"/>
              </a:rPr>
              <a:t> ► s tělesným, mentálním, duševním, smyslovým nebo kombinovaným postižením, jehož dopady činí nebo mohou činit osobu závislou na pomoci jiné osoby</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 kombinovanými diagnózami </a:t>
            </a:r>
            <a:r>
              <a:rPr lang="cs-CZ" sz="1600" dirty="0">
                <a:latin typeface="Verdana" panose="020B0604030504040204" pitchFamily="34" charset="0"/>
                <a:ea typeface="Verdana" panose="020B0604030504040204" pitchFamily="34" charset="0"/>
              </a:rPr>
              <a:t>►  s více druhy postižení (tělesným, mentálním, duševním, smyslovým), jehož dopady činí nebo mohou činit osobu závislou na pomoci jiné osoby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specifickými zdravotními riziky </a:t>
            </a:r>
            <a:r>
              <a:rPr lang="cs-CZ" sz="1600" dirty="0">
                <a:latin typeface="Verdana" panose="020B0604030504040204" pitchFamily="34" charset="0"/>
                <a:ea typeface="Verdana" panose="020B0604030504040204" pitchFamily="34" charset="0"/>
              </a:rPr>
              <a:t>► ohrožené nezdravým životním stylem, závislostmi, žijící v oblastech s vyšším výskytem specifických zdravotních rizik, ve vyloučených lokalitách a v regionech ohrožených chudobou 	</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lidé s nízkými příjmy </a:t>
            </a:r>
            <a:r>
              <a:rPr lang="cs-CZ" sz="1600" dirty="0">
                <a:latin typeface="Verdana" panose="020B0604030504040204" pitchFamily="34" charset="0"/>
                <a:ea typeface="Verdana" panose="020B0604030504040204" pitchFamily="34" charset="0"/>
              </a:rPr>
              <a:t>► chudí, negramotní, nekvalifikovaní a lidé s nízkým stupněm dosaženého vzdělání</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předlužeností </a:t>
            </a:r>
            <a:r>
              <a:rPr lang="cs-CZ" sz="1600" dirty="0">
                <a:latin typeface="Verdana" panose="020B0604030504040204" pitchFamily="34" charset="0"/>
                <a:ea typeface="Verdana" panose="020B0604030504040204" pitchFamily="34" charset="0"/>
              </a:rPr>
              <a:t>► osoby, které mají výdaje vyšší než příjmy a nejsou schopny plnit své finanční závazky (např. nemají uhrazenu jednu splátku úvěru)</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rodiny jen s jedním rodičem </a:t>
            </a:r>
            <a:r>
              <a:rPr lang="cs-CZ" sz="1600" dirty="0">
                <a:latin typeface="Verdana" panose="020B0604030504040204" pitchFamily="34" charset="0"/>
                <a:ea typeface="Verdana" panose="020B0604030504040204" pitchFamily="34" charset="0"/>
              </a:rPr>
              <a:t>► např. matky samoživitelky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mladí lidé bez pracovních zkušeností a kvalitního zázemí </a:t>
            </a:r>
            <a:r>
              <a:rPr lang="cs-CZ" sz="1600" dirty="0">
                <a:latin typeface="Verdana" panose="020B0604030504040204" pitchFamily="34" charset="0"/>
                <a:ea typeface="Verdana" panose="020B0604030504040204" pitchFamily="34" charset="0"/>
              </a:rPr>
              <a:t>► např. absolventi z neúplných rodin, popř. bez ukončeného vzdělání</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žijící v sociálně vyloučených lokalitách </a:t>
            </a:r>
            <a:r>
              <a:rPr lang="cs-CZ" sz="1600" dirty="0">
                <a:latin typeface="Verdana" panose="020B0604030504040204" pitchFamily="34" charset="0"/>
                <a:ea typeface="Verdana" panose="020B0604030504040204" pitchFamily="34" charset="0"/>
              </a:rPr>
              <a:t>► osoby žijící v územích, které byly identifikovány jako sociálně vyloučené lokality. 	</a:t>
            </a:r>
          </a:p>
          <a:p>
            <a:endParaRPr lang="cs-CZ" dirty="0">
              <a:solidFill>
                <a:srgbClr val="C00000"/>
              </a:solidFill>
            </a:endParaRPr>
          </a:p>
        </p:txBody>
      </p:sp>
    </p:spTree>
    <p:extLst>
      <p:ext uri="{BB962C8B-B14F-4D97-AF65-F5344CB8AC3E}">
        <p14:creationId xmlns:p14="http://schemas.microsoft.com/office/powerpoint/2010/main" val="265004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Subjekty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361950" lvl="0" indent="-361950" algn="just">
              <a:spcAft>
                <a:spcPts val="1414"/>
              </a:spcAf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subjekty poskytující dávky a služby: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MPSV </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kraje</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krajské úřady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obce</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obecní úřady obcí s rozšířenou působností</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pověřené obecní úřady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okresní správy sociálního zabezpečení (pokud jde o posuzování zdravotního stavu)</a:t>
            </a:r>
          </a:p>
          <a:p>
            <a:pPr marL="361950" indent="-361950" algn="just">
              <a:spcBef>
                <a:spcPts val="0"/>
              </a:spcBef>
              <a:spcAft>
                <a:spcPts val="600"/>
              </a:spcAft>
              <a:buSzPct val="45000"/>
              <a:buFont typeface="Wingdings" panose="05000000000000000000" pitchFamily="2" charset="2"/>
              <a:buChar char="v"/>
            </a:pPr>
            <a:r>
              <a:rPr lang="cs-CZ" sz="1600" b="1" dirty="0">
                <a:latin typeface="Verdana" panose="020B0604030504040204" pitchFamily="34" charset="0"/>
                <a:ea typeface="Verdana" panose="020B0604030504040204" pitchFamily="34" charset="0"/>
              </a:rPr>
              <a:t>subjekty soukromého práva</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neziskové organizace zabývající se sociálními službami</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zařízení zprostředkovávající sociální služby</a:t>
            </a:r>
          </a:p>
          <a:p>
            <a:pPr marL="55251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fyzické osoby </a:t>
            </a:r>
          </a:p>
          <a:p>
            <a:pPr marL="55251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právnické osoby (např. zaměstnavatelé) </a:t>
            </a: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Nástroje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nSpc>
                <a:spcPct val="120000"/>
              </a:lnSpc>
              <a:spcBef>
                <a:spcPts val="0"/>
              </a:spcBef>
              <a:spcAft>
                <a:spcPts val="600"/>
              </a:spcAft>
              <a:buSzPct val="45000"/>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 Sociální služby</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upraveny zákonem č. 108/2006 Sb. o sociálních službách</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nepeněžitá forma sociální pomoci</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poskytovateli mohou být vedle státu také občané a soukromé neziskové organizace </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pomoc osobám v nepříznivé sociální situaci způsobené oslabením schopností z důvodu věku, nepříznivého zdravotního stavu, krizové sociální situace, způsobu života vedoucímu ke konfliktu se společností, sociálně znevýhodňujícího prostředí ohrožení práv a zájmů trestnou činností jiné fyzické osoby</a:t>
            </a:r>
          </a:p>
          <a:p>
            <a:pPr>
              <a:lnSpc>
                <a:spcPct val="120000"/>
              </a:lnSpc>
              <a:spcBef>
                <a:spcPts val="0"/>
              </a:spcBef>
              <a:spcAft>
                <a:spcPts val="600"/>
              </a:spcAft>
              <a:buSzPct val="45000"/>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2. Systém dávek sociální pomoci (sociální transfery):</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příspěvek na péči ve službách sociální péče </a:t>
            </a:r>
            <a:r>
              <a:rPr lang="cs-CZ" sz="6400" dirty="0">
                <a:latin typeface="Verdana" panose="020B0604030504040204" pitchFamily="34" charset="0"/>
                <a:ea typeface="Verdana" panose="020B0604030504040204" pitchFamily="34" charset="0"/>
              </a:rPr>
              <a:t>– osoba, která z důvodu dlouhodobě nepříznivého zdravotního stavu potřebuje pomoc jiné fyzické osoby (dle stupňů závislosti I. až IV.); mohou to být senioři i děti (péče je nutná z důvodu bezmocnosti či zdravotního postižení) </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dávky v hmotné nouzi </a:t>
            </a:r>
            <a:r>
              <a:rPr lang="cs-CZ" sz="6400" dirty="0">
                <a:latin typeface="Verdana" panose="020B0604030504040204" pitchFamily="34" charset="0"/>
                <a:ea typeface="Verdana" panose="020B0604030504040204" pitchFamily="34" charset="0"/>
              </a:rPr>
              <a:t>– příspěvek na živobytí, doplatek na bydlení, mimořádná okamžitá pomoc</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dávky pro osoby se zdravotním postižením </a:t>
            </a:r>
            <a:r>
              <a:rPr lang="cs-CZ" sz="6400" dirty="0">
                <a:latin typeface="Verdana" panose="020B0604030504040204" pitchFamily="34" charset="0"/>
                <a:ea typeface="Verdana" panose="020B0604030504040204" pitchFamily="34" charset="0"/>
              </a:rPr>
              <a:t>– příspěvek na mobilitu, příspěvek na zvláštní pomůcku</a:t>
            </a:r>
          </a:p>
          <a:p>
            <a:endParaRPr lang="cs-CZ" dirty="0"/>
          </a:p>
        </p:txBody>
      </p:sp>
    </p:spTree>
    <p:extLst>
      <p:ext uri="{BB962C8B-B14F-4D97-AF65-F5344CB8AC3E}">
        <p14:creationId xmlns:p14="http://schemas.microsoft.com/office/powerpoint/2010/main" val="2301013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35497"/>
            <a:ext cx="10701865" cy="54864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nSpc>
                <a:spcPct val="120000"/>
              </a:lnSpc>
              <a:spcBef>
                <a:spcPts val="0"/>
              </a:spcBef>
              <a:spcAft>
                <a:spcPts val="600"/>
              </a:spcAft>
              <a:buSzPct val="45000"/>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3. Sociálně právní ochrana dětí:</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poskytuje se nezletilým dětem</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ochrana práva dítěte na příznivý vývoj a řádnou výchovu</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ochrana oprávněných zájmů dítěte včetně jeho jmění</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působení k obnovení narušených funkcí rodiny</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zabezpečení náhradního rodinného prostředí pro dítě, které nemůže být trvale nebo dočasně vychováváno ve vlastní rodině</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aktivní vyhledávací činnost v rámci prevence sociálně-patologických jevů – předcházení rizikového vývoje dětí a mládeže</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využití dávek pěstounské péče </a:t>
            </a:r>
          </a:p>
          <a:p>
            <a:endParaRPr lang="cs-CZ" dirty="0">
              <a:solidFill>
                <a:srgbClr val="C00000"/>
              </a:solidFill>
            </a:endParaRPr>
          </a:p>
        </p:txBody>
      </p:sp>
    </p:spTree>
    <p:extLst>
      <p:ext uri="{BB962C8B-B14F-4D97-AF65-F5344CB8AC3E}">
        <p14:creationId xmlns:p14="http://schemas.microsoft.com/office/powerpoint/2010/main" val="269557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29410"/>
            <a:ext cx="10701865" cy="50093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dirty="0">
                <a:latin typeface="Verdana" panose="020B0604030504040204" pitchFamily="34" charset="0"/>
                <a:ea typeface="Verdana" panose="020B0604030504040204" pitchFamily="34" charset="0"/>
              </a:rPr>
              <a:t>dochází k </a:t>
            </a:r>
            <a:r>
              <a:rPr lang="cs-CZ" sz="1600" u="sng" dirty="0">
                <a:latin typeface="Verdana" panose="020B0604030504040204" pitchFamily="34" charset="0"/>
                <a:ea typeface="Verdana" panose="020B0604030504040204" pitchFamily="34" charset="0"/>
              </a:rPr>
              <a:t>posuzování potřebnosti a oprávněnosti nároku z hlediska:</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událost – např. mimořádná okamžitá pomoc při povodni</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účelová vázanost – např. u doplatku na bydlení na nájem, energie, fond oprav, dávky pro zdravotně handicapované</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funkčního potenciálu – stupně závislosti na pomoci (zdravotní stav)</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příjmů – řada systémů odhlíží od určité výše příjmů ze zaměstnání, aby byli lidé více motivování pracovat (v ČR pouze do určité míry)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prostředků (majetku) – nadstandardní vybavení domácnosti, automobil, spoření – mohou být nucení nejprve je prodat</a:t>
            </a:r>
          </a:p>
          <a:p>
            <a:pPr algn="just">
              <a:buFont typeface="Wingdings" panose="05000000000000000000" pitchFamily="2" charset="2"/>
              <a:buChar char="v"/>
            </a:pPr>
            <a:r>
              <a:rPr lang="pl-PL" sz="1600" dirty="0">
                <a:latin typeface="Verdana" panose="020B0604030504040204" pitchFamily="34" charset="0"/>
                <a:ea typeface="Verdana" panose="020B0604030504040204" pitchFamily="34" charset="0"/>
              </a:rPr>
              <a:t>situace rodiny (komu je dávka určena) a které kategorie se společně </a:t>
            </a:r>
            <a:r>
              <a:rPr lang="cs-CZ" sz="1600" dirty="0">
                <a:latin typeface="Verdana" panose="020B0604030504040204" pitchFamily="34" charset="0"/>
                <a:ea typeface="Verdana" panose="020B0604030504040204" pitchFamily="34" charset="0"/>
              </a:rPr>
              <a:t>posuzují (jednotlivec x rodina x domácnost); je-li pro přiznání dávky posuzován společný příjem nebo i společný majetek rodiny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ochoty pracovat – (je-li to možné; netestuje se např. u seniorů a dětí);  ti, kdo jsou vnímáni jako problematičtí, mají sníženou dávku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kontrola zacházení s příjmem - snaha vyplácet pomoc v hmotné nouzi více pro jejich deklarovaný účel; věcné a poukázkové formy podpory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kontrola dalšího chování - kdo neplatí alimenty, neposílá děti do školy, dluží, problémy v předchozím zaměstnání</a:t>
            </a: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
        <p:nvSpPr>
          <p:cNvPr id="5" name="Nadpis 1">
            <a:extLst>
              <a:ext uri="{FF2B5EF4-FFF2-40B4-BE49-F238E27FC236}">
                <a16:creationId xmlns:a16="http://schemas.microsoft.com/office/drawing/2014/main" id="{97BB3506-C2DA-443B-8C5C-9ABDBF602124}"/>
              </a:ext>
            </a:extLst>
          </p:cNvPr>
          <p:cNvSpPr txBox="1">
            <a:spLocks/>
          </p:cNvSpPr>
          <p:nvPr/>
        </p:nvSpPr>
        <p:spPr>
          <a:xfrm>
            <a:off x="785707" y="516835"/>
            <a:ext cx="10607039" cy="854765"/>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Adresnost sociální pomoci</a:t>
            </a:r>
          </a:p>
        </p:txBody>
      </p:sp>
    </p:spTree>
    <p:extLst>
      <p:ext uri="{BB962C8B-B14F-4D97-AF65-F5344CB8AC3E}">
        <p14:creationId xmlns:p14="http://schemas.microsoft.com/office/powerpoint/2010/main" val="2120089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44380"/>
            <a:ext cx="10607039" cy="6557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Sociální služby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878305"/>
            <a:ext cx="10701865" cy="588344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74320" lvl="0" indent="-274320" algn="just"/>
            <a:r>
              <a:rPr lang="cs-CZ" sz="6400" b="1" dirty="0">
                <a:latin typeface="Verdana" panose="020B0604030504040204" pitchFamily="34" charset="0"/>
                <a:ea typeface="Verdana" panose="020B0604030504040204" pitchFamily="34" charset="0"/>
              </a:rPr>
              <a:t>sociální služba</a:t>
            </a:r>
            <a:r>
              <a:rPr lang="cs-CZ" sz="6400" dirty="0">
                <a:latin typeface="Verdana" panose="020B0604030504040204" pitchFamily="34" charset="0"/>
                <a:ea typeface="Verdana" panose="020B0604030504040204" pitchFamily="34" charset="0"/>
              </a:rPr>
              <a:t> je činnost nebo soubor činností, jimiž se zajišťuje nepeněžitá pomoc a podpora osobám za účelem sociálního začlenění nebo prevence sociálního vyloučení.</a:t>
            </a:r>
          </a:p>
          <a:p>
            <a:pPr marL="274320" lvl="0" indent="-274320" algn="just"/>
            <a:r>
              <a:rPr lang="cs-CZ" sz="6400" b="1" dirty="0">
                <a:latin typeface="Verdana" panose="020B0604030504040204" pitchFamily="34" charset="0"/>
                <a:ea typeface="Verdana" panose="020B0604030504040204" pitchFamily="34" charset="0"/>
              </a:rPr>
              <a:t>pomoc v nepříznivé sociální situaci</a:t>
            </a:r>
            <a:r>
              <a:rPr lang="cs-CZ" sz="6400" dirty="0">
                <a:latin typeface="Verdana" panose="020B0604030504040204" pitchFamily="34" charset="0"/>
                <a:ea typeface="Verdana" panose="020B0604030504040204" pitchFamily="34" charset="0"/>
              </a:rPr>
              <a:t>: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a:t>
            </a:r>
          </a:p>
          <a:p>
            <a:pPr marL="274320" lvl="0" indent="-274320" algn="just"/>
            <a:r>
              <a:rPr lang="cs-CZ" sz="6400" b="1" dirty="0">
                <a:latin typeface="Verdana" panose="020B0604030504040204" pitchFamily="34" charset="0"/>
                <a:ea typeface="Verdana" panose="020B0604030504040204" pitchFamily="34" charset="0"/>
              </a:rPr>
              <a:t>sociální začleňování:</a:t>
            </a:r>
            <a:r>
              <a:rPr lang="cs-CZ" sz="6400" dirty="0">
                <a:latin typeface="Verdana" panose="020B0604030504040204" pitchFamily="34" charset="0"/>
                <a:ea typeface="Verdana" panose="020B0604030504040204" pitchFamily="34" charset="0"/>
              </a:rPr>
              <a:t> je proces, který zajišťuje, že osoby sociálně vyloučené nebo sociálním vyloučením ohrožené dosáhnou příležitostí a možností, které jim napomáhají plně se zapojit do ekonomického, sociálního i kulturního života společnosti a žít způsobem, který je ve společnosti považován za běžný  </a:t>
            </a:r>
          </a:p>
          <a:p>
            <a:pPr marL="274320" lvl="0" indent="-274320" algn="just"/>
            <a:r>
              <a:rPr lang="cs-CZ" sz="6400" dirty="0">
                <a:latin typeface="Verdana" panose="020B0604030504040204" pitchFamily="34" charset="0"/>
                <a:ea typeface="Verdana" panose="020B0604030504040204" pitchFamily="34" charset="0"/>
              </a:rPr>
              <a:t>sociální služba je soustava vybraných </a:t>
            </a:r>
            <a:r>
              <a:rPr lang="cs-CZ" sz="6400" b="1" dirty="0">
                <a:latin typeface="Verdana" panose="020B0604030504040204" pitchFamily="34" charset="0"/>
                <a:ea typeface="Verdana" panose="020B0604030504040204" pitchFamily="34" charset="0"/>
              </a:rPr>
              <a:t>základních činností:</a:t>
            </a:r>
            <a:r>
              <a:rPr lang="cs-CZ" sz="6400" dirty="0">
                <a:latin typeface="Verdana" panose="020B0604030504040204" pitchFamily="34" charset="0"/>
                <a:ea typeface="Verdana" panose="020B0604030504040204" pitchFamily="34" charset="0"/>
              </a:rPr>
              <a:t> např. pomoc při zvládání běžných úkonů péče o vlastní osobu; pomoc při osobní hygieně, zajištění chodu domácnosti; zajištění stravování, ubytování, ošetřování, výchovné, vzdělávací a aktivizační činnosti; poradenství; zprostředkování kontaktu se společenským prostředím, pomoc při prosazování práv a zájmů a další; tyto základní činnosti jsou definovány v  zákoně</a:t>
            </a:r>
          </a:p>
          <a:p>
            <a:pPr lvl="0" algn="just"/>
            <a:r>
              <a:rPr lang="cs-CZ" sz="6400" b="1" dirty="0">
                <a:solidFill>
                  <a:srgbClr val="C00000"/>
                </a:solidFill>
                <a:latin typeface="Verdana" panose="020B0604030504040204" pitchFamily="34" charset="0"/>
                <a:ea typeface="Verdana" panose="020B0604030504040204" pitchFamily="34" charset="0"/>
              </a:rPr>
              <a:t>cílem služeb bývá mimo jiné</a:t>
            </a:r>
          </a:p>
          <a:p>
            <a:pPr lvl="0" algn="just">
              <a:buSzPct val="45000"/>
              <a:buFont typeface="Wingdings" panose="05000000000000000000" pitchFamily="2" charset="2"/>
              <a:buChar char="v"/>
              <a:tabLst>
                <a:tab pos="4489560" algn="l"/>
              </a:tabLst>
            </a:pPr>
            <a:r>
              <a:rPr lang="cs-CZ" sz="6400" dirty="0">
                <a:latin typeface="Verdana" panose="020B0604030504040204" pitchFamily="34" charset="0"/>
                <a:ea typeface="Verdana" panose="020B0604030504040204" pitchFamily="34" charset="0"/>
              </a:rPr>
              <a:t>podporovat rozvoj nebo alespoň zachování stávající soběstačnosti uživatele, jeho návrat do vlastního domácího prostředí, obnovení nebo zachování původního životního stylu</a:t>
            </a:r>
          </a:p>
          <a:p>
            <a:pPr lvl="0" algn="just">
              <a:buSzPct val="45000"/>
              <a:buFont typeface="Wingdings" panose="05000000000000000000" pitchFamily="2" charset="2"/>
              <a:buChar char="v"/>
              <a:tabLst>
                <a:tab pos="4489560" algn="l"/>
              </a:tabLst>
            </a:pPr>
            <a:r>
              <a:rPr lang="cs-CZ" sz="6400" dirty="0">
                <a:latin typeface="Verdana" panose="020B0604030504040204" pitchFamily="34" charset="0"/>
                <a:ea typeface="Verdana" panose="020B0604030504040204" pitchFamily="34" charset="0"/>
              </a:rPr>
              <a:t>rozvíjet schopnosti uživatelů služeb a  umožnit jim, pokud toho mohou být schopni, vést samostatný život</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snížit sociální a  zdravotní rizika související se způsobem života uživatele</a:t>
            </a:r>
          </a:p>
          <a:p>
            <a:pPr lvl="0" algn="just"/>
            <a:r>
              <a:rPr lang="cs-CZ" sz="6400" b="1" dirty="0">
                <a:solidFill>
                  <a:srgbClr val="C00000"/>
                </a:solidFill>
                <a:latin typeface="Verdana" panose="020B0604030504040204" pitchFamily="34" charset="0"/>
                <a:ea typeface="Verdana" panose="020B0604030504040204" pitchFamily="34" charset="0"/>
              </a:rPr>
              <a:t>forma sociálních služeb</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pobytové služby </a:t>
            </a:r>
            <a:r>
              <a:rPr lang="cs-CZ" sz="6400" dirty="0">
                <a:latin typeface="Verdana" panose="020B0604030504040204" pitchFamily="34" charset="0"/>
                <a:ea typeface="Verdana" panose="020B0604030504040204" pitchFamily="34" charset="0"/>
              </a:rPr>
              <a:t>- služby spojené s ubytováním v zařízeních sociálních služeb</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ambulantní služby </a:t>
            </a:r>
            <a:r>
              <a:rPr lang="cs-CZ" sz="6400" dirty="0">
                <a:latin typeface="Verdana" panose="020B0604030504040204" pitchFamily="34" charset="0"/>
                <a:ea typeface="Verdana" panose="020B0604030504040204" pitchFamily="34" charset="0"/>
              </a:rPr>
              <a:t>- služby, za kterými osoba dochází nebo je doprovázena do zařízení sociálních služeb; součástí služby není ubytování</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terénní služby </a:t>
            </a:r>
            <a:r>
              <a:rPr lang="cs-CZ" sz="6400" dirty="0">
                <a:latin typeface="Verdana" panose="020B0604030504040204" pitchFamily="34" charset="0"/>
                <a:ea typeface="Verdana" panose="020B0604030504040204" pitchFamily="34" charset="0"/>
              </a:rPr>
              <a:t>- služby, které jsou osobě poskytovány v jejím přirozeném sociálním prostředí</a:t>
            </a:r>
          </a:p>
          <a:p>
            <a:pPr lvl="0" algn="just">
              <a:buSzPct val="45000"/>
            </a:pPr>
            <a:endParaRPr lang="cs-CZ" sz="20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700" b="1" dirty="0">
                <a:solidFill>
                  <a:srgbClr val="C00000"/>
                </a:solidFill>
                <a:latin typeface="Verdana" panose="020B0604030504040204" pitchFamily="34" charset="0"/>
                <a:ea typeface="Verdana" panose="020B0604030504040204" pitchFamily="34" charset="0"/>
              </a:rPr>
              <a:t>sociální služby jsou poskytovány:</a:t>
            </a:r>
          </a:p>
          <a:p>
            <a:pPr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jednotlivcům, rodinám i  skupinám obyvatel; mezi nejpočetnější skupiny příjemců sociálních služeb patří zejména senioři, lidé se zdravotním postižením, rodiny s dětmi, ale také lidé, kterým hrozí sociální vyloučení nebo jsou již vyloučeni</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osobě, která je na území České republiky hlášena k  trvalému pobytu (státní občan ČR a cizinec),</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osobě, které byl udělen azyl,</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občanovi a rodinnému příslušníkovi občana členského státu Evropské unie,</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cizinci, který je držitelem povolení k  dlouhodobému pobytu po dobu delší než 3  měsíce.</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osobám legálně pobývajícím na území ČR - vybrané typy sociálních služeb (azylové domy, kontaktní centra, noclehárny, terénní programy)</a:t>
            </a:r>
          </a:p>
          <a:p>
            <a:pPr algn="just">
              <a:spcBef>
                <a:spcPts val="0"/>
              </a:spcBef>
              <a:spcAft>
                <a:spcPts val="600"/>
              </a:spcAft>
              <a:defRPr/>
            </a:pPr>
            <a:endParaRPr lang="cs-CZ" sz="17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Dělení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latin typeface="Verdana" panose="020B0604030504040204" pitchFamily="34" charset="0"/>
                <a:ea typeface="Verdana" panose="020B0604030504040204" pitchFamily="34" charset="0"/>
              </a:rPr>
              <a:t>1. služby sociální péče </a:t>
            </a:r>
            <a:r>
              <a:rPr lang="cs-CZ" sz="1600" dirty="0">
                <a:latin typeface="Verdana" panose="020B0604030504040204" pitchFamily="34" charset="0"/>
                <a:ea typeface="Verdana" panose="020B0604030504040204" pitchFamily="34" charset="0"/>
              </a:rPr>
              <a:t>– služby napomáhají osobám zajistit jejich fyzickou a psychickou soběstačnost, s cílem podpořit život v jejich přirozeném sociálním prostředí a umožnit jim v nejvyšší možné míře zapojení do běžného života společnosti, a v případech, kdy toto vylučuje jejich stav, zajistit jim důstojné prostředí a zacházení </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pečovatelská služba, osobní asistence, průvodcovské a předčitatelské služby, tísňová péče, odlehčovací služby, centra denních služeb, domovy pro seniory, domovy pro osoby se zdravotním postižením, domovy se zvláštním režimem, podpora samostatného bydlení, denní stacionáře, týdenní stacionáře ad.)</a:t>
            </a:r>
          </a:p>
          <a:p>
            <a:pPr lvl="0" algn="just"/>
            <a:r>
              <a:rPr lang="cs-CZ" sz="1600" b="1" dirty="0">
                <a:latin typeface="Verdana" panose="020B0604030504040204" pitchFamily="34" charset="0"/>
                <a:ea typeface="Verdana" panose="020B0604030504040204" pitchFamily="34" charset="0"/>
              </a:rPr>
              <a:t>2. služby sociální prevence </a:t>
            </a:r>
            <a:r>
              <a:rPr lang="cs-CZ" sz="1600" dirty="0">
                <a:latin typeface="Verdana" panose="020B0604030504040204" pitchFamily="34" charset="0"/>
                <a:ea typeface="Verdana" panose="020B0604030504040204" pitchFamily="34" charset="0"/>
              </a:rPr>
              <a:t>- </a:t>
            </a:r>
            <a:r>
              <a:rPr lang="x-none" sz="1600" dirty="0">
                <a:latin typeface="Verdana" panose="020B0604030504040204" pitchFamily="34" charset="0"/>
                <a:ea typeface="Verdana" panose="020B0604030504040204" pitchFamily="34" charset="0"/>
              </a:rPr>
              <a:t>napomáhají zabránit sociálnímu vyloučení osob, které jsou jím ohroženy pro krizovou sociální situaci, životní návyky, způsob života vedoucí ke konfliktu se společností, sociálně znevýhodňující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prostředí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a ohrožení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práv a zájmů trestnou činností jiné osoby</a:t>
            </a:r>
            <a:r>
              <a:rPr lang="cs-CZ" sz="1600" dirty="0">
                <a:latin typeface="Verdana" panose="020B0604030504040204" pitchFamily="34" charset="0"/>
                <a:ea typeface="Verdana" panose="020B0604030504040204" pitchFamily="34" charset="0"/>
              </a:rPr>
              <a:t>; c</a:t>
            </a:r>
            <a:r>
              <a:rPr lang="x-none" sz="1600" dirty="0">
                <a:latin typeface="Verdana" panose="020B0604030504040204" pitchFamily="34" charset="0"/>
                <a:ea typeface="Verdana" panose="020B0604030504040204" pitchFamily="34" charset="0"/>
              </a:rPr>
              <a:t>ílem služeb sociální prevence je napomáhat osobám k překonání jejich nepříznivé sociální situace a chránit společnost před vznikem a šířením nežádoucích společenských jevů </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a:t>
            </a:r>
            <a:r>
              <a:rPr lang="x-none"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říklad</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x-none"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raná péče, azylové domy,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domy na půli cesty, telefonická krizová pomoc, tlumočnické služby, </a:t>
            </a:r>
            <a:r>
              <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nízkoprahová centra</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krizová pomoc, nízkoprahová zařízení pro děti a mládež, noclehárny, sociálně aktivizační služby pro rodiny s dětmi, sociálně terapeutické dílny, terapeutické komunity, terénní programy ad.)</a:t>
            </a:r>
            <a:endPar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r>
              <a:rPr lang="cs-CZ" sz="1600" dirty="0">
                <a:latin typeface="Verdana" panose="020B0604030504040204" pitchFamily="34" charset="0"/>
                <a:ea typeface="Verdana" panose="020B0604030504040204" pitchFamily="34" charset="0"/>
              </a:rPr>
              <a:t>3. </a:t>
            </a:r>
            <a:r>
              <a:rPr lang="cs-CZ" sz="1600" b="1" dirty="0">
                <a:latin typeface="Verdana" panose="020B0604030504040204" pitchFamily="34" charset="0"/>
                <a:ea typeface="Verdana" panose="020B0604030504040204" pitchFamily="34" charset="0"/>
              </a:rPr>
              <a:t>sociální poradenství</a:t>
            </a:r>
            <a:r>
              <a:rPr lang="cs-CZ" sz="1600" dirty="0">
                <a:latin typeface="Verdana" panose="020B0604030504040204" pitchFamily="34" charset="0"/>
                <a:ea typeface="Verdana" panose="020B0604030504040204" pitchFamily="34" charset="0"/>
              </a:rPr>
              <a:t> - poskytuje osobám potřebné informace přispívající k řešení jejich nepříznivé sociální situace; poskytovatelé sociálních služeb jsou vždy povinni tuto službu zajistit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základní a odborné poradenství – občanské poradny, manželské poradny, poradny pro osoby se zdravotním postižením, poradny pro oběti trestných činů apod. )  </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512368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Financování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1. dotace ze státního rozpočtu</a:t>
            </a:r>
            <a:r>
              <a:rPr lang="cs-CZ" sz="6400" dirty="0">
                <a:latin typeface="Verdana" panose="020B0604030504040204" pitchFamily="34" charset="0"/>
                <a:ea typeface="Verdana" panose="020B0604030504040204" pitchFamily="34" charset="0"/>
              </a:rPr>
              <a:t>, rozdělované prostřednictvím krajů, a z rozpočtů krajů a obcí se přidělují pouze poskytovatelům sociálních služeb, kteří jsou registrováni u Krajského úřadu (centrální registr má MPSV); oprávnění k poskytování sociálních služeb musí mít jak nestátní, tak i státní subjekty.</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2. účelové dotace </a:t>
            </a:r>
            <a:r>
              <a:rPr lang="cs-CZ" sz="6400" dirty="0">
                <a:latin typeface="Verdana" panose="020B0604030504040204" pitchFamily="34" charset="0"/>
                <a:ea typeface="Verdana" panose="020B0604030504040204" pitchFamily="34" charset="0"/>
              </a:rPr>
              <a:t>jsou financovány také ze státního rozpočtu a poskytují se na podporu služeb s celostátním nebo nadregionálním charakterem, nebo v případě mimořádných událostí – přírodních katastrof apod.</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3.</a:t>
            </a:r>
            <a:r>
              <a:rPr lang="cs-CZ" sz="6400" dirty="0">
                <a:latin typeface="Verdana" panose="020B0604030504040204" pitchFamily="34" charset="0"/>
                <a:ea typeface="Verdana" panose="020B0604030504040204" pitchFamily="34" charset="0"/>
              </a:rPr>
              <a:t> u</a:t>
            </a:r>
            <a:r>
              <a:rPr lang="cs-CZ" sz="6400" b="1" dirty="0">
                <a:latin typeface="Verdana" panose="020B0604030504040204" pitchFamily="34" charset="0"/>
                <a:ea typeface="Verdana" panose="020B0604030504040204" pitchFamily="34" charset="0"/>
              </a:rPr>
              <a:t>živatelé sociálních služeb </a:t>
            </a:r>
            <a:r>
              <a:rPr lang="cs-CZ" sz="6400" dirty="0">
                <a:latin typeface="Verdana" panose="020B0604030504040204" pitchFamily="34" charset="0"/>
                <a:ea typeface="Verdana" panose="020B0604030504040204" pitchFamily="34" charset="0"/>
              </a:rPr>
              <a:t>jsou třetím zdrojem financování; na základě smlouvy s poskytovatelem hradí sami sociální službu. Přehled úkonů a maximální výše úhrad za služby jsou stanoveny prováděcí </a:t>
            </a:r>
            <a:r>
              <a:rPr lang="cs-CZ" sz="6400" u="sng" dirty="0">
                <a:latin typeface="Verdana" panose="020B0604030504040204" pitchFamily="34" charset="0"/>
                <a:ea typeface="Verdana" panose="020B0604030504040204" pitchFamily="34" charset="0"/>
              </a:rPr>
              <a:t>vyhláškou č. 505/2006 Sb.</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4. platby od zdravotních pojišťoven </a:t>
            </a:r>
            <a:r>
              <a:rPr lang="cs-CZ" sz="6400" dirty="0">
                <a:latin typeface="Verdana" panose="020B0604030504040204" pitchFamily="34" charset="0"/>
                <a:ea typeface="Verdana" panose="020B0604030504040204" pitchFamily="34" charset="0"/>
              </a:rPr>
              <a:t>u služeb, kde to zákon o sociálních službách stanovuje)</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5. strukturální fondy EU </a:t>
            </a:r>
            <a:r>
              <a:rPr lang="cs-CZ" sz="6400" dirty="0">
                <a:latin typeface="Verdana" panose="020B0604030504040204" pitchFamily="34" charset="0"/>
                <a:ea typeface="Verdana" panose="020B0604030504040204" pitchFamily="34" charset="0"/>
              </a:rPr>
              <a:t>jsou také významným zdrojem financování sociálních služeb.</a:t>
            </a:r>
          </a:p>
          <a:p>
            <a:pPr lvl="0" algn="just">
              <a:lnSpc>
                <a:spcPct val="100000"/>
              </a:lnSpc>
              <a:spcBef>
                <a:spcPts val="0"/>
              </a:spcBef>
              <a:spcAft>
                <a:spcPts val="600"/>
              </a:spcAf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bez úhrady nákladů jsou poskytovány tyto SS</a:t>
            </a:r>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sociální poradenství, raná péče, telefonická krizová pomoc, tlumočnické služby, krizová pomoc, služby následné péče, sociálně aktivizační služby pro rodiny s dětmi, sociálně aktivizační služby pro seniory a osoby se zdravotním postižením, terénní programy ad.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ostatní služby mohou být poskytovány </a:t>
            </a:r>
            <a:r>
              <a:rPr lang="cs-CZ" sz="6400" b="1" u="sng" dirty="0">
                <a:latin typeface="Verdana" panose="020B0604030504040204" pitchFamily="34" charset="0"/>
                <a:ea typeface="Verdana" panose="020B0604030504040204" pitchFamily="34" charset="0"/>
              </a:rPr>
              <a:t>za částečnou nebo plnou úhradu </a:t>
            </a:r>
            <a:r>
              <a:rPr lang="cs-CZ" sz="6400" dirty="0">
                <a:latin typeface="Verdana" panose="020B0604030504040204" pitchFamily="34" charset="0"/>
                <a:ea typeface="Verdana" panose="020B0604030504040204" pitchFamily="34" charset="0"/>
              </a:rPr>
              <a:t>(zejména pobytová zařízení - domovy pro seniory, týdenní stacionáře ad.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u všech typů zařízení je v zákoně stanovena </a:t>
            </a:r>
            <a:r>
              <a:rPr lang="cs-CZ" sz="6400" b="1" u="sng" dirty="0">
                <a:latin typeface="Verdana" panose="020B0604030504040204" pitchFamily="34" charset="0"/>
                <a:ea typeface="Verdana" panose="020B0604030504040204" pitchFamily="34" charset="0"/>
              </a:rPr>
              <a:t>maximální výše úhrady</a:t>
            </a:r>
            <a:r>
              <a:rPr lang="cs-CZ" sz="6400" dirty="0">
                <a:latin typeface="Verdana" panose="020B0604030504040204" pitchFamily="34" charset="0"/>
                <a:ea typeface="Verdana" panose="020B0604030504040204" pitchFamily="34" charset="0"/>
              </a:rPr>
              <a:t>; úhradu nákladů za poskytování sociálních služeb hradí osoba ve výši sjednané ve smlouvě uzavřené s poskytovatelem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 úhradě za ubytování a stravu při poskytování pobytových služeb v týdenních stacionářích </a:t>
            </a:r>
            <a:r>
              <a:rPr lang="cs-CZ" sz="6400" u="sng" dirty="0">
                <a:latin typeface="Verdana" panose="020B0604030504040204" pitchFamily="34" charset="0"/>
                <a:ea typeface="Verdana" panose="020B0604030504040204" pitchFamily="34" charset="0"/>
              </a:rPr>
              <a:t>musí osobě zůstat alespoň 25 % jejího příjmu</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při poskytování pobytových služeb - domov pro osoby se zdravotním postižením, domov pro seniory a se zvláštním režimem </a:t>
            </a:r>
            <a:r>
              <a:rPr lang="cs-CZ" sz="6400" u="sng" dirty="0">
                <a:latin typeface="Verdana" panose="020B0604030504040204" pitchFamily="34" charset="0"/>
                <a:ea typeface="Verdana" panose="020B0604030504040204" pitchFamily="34" charset="0"/>
              </a:rPr>
              <a:t>musí osobě zůstat alespoň 15 % jejího příjmu</a:t>
            </a:r>
            <a:endParaRPr lang="cs-CZ" sz="64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575570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Poskytovatelé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dirty="0">
                <a:latin typeface="Verdana" panose="020B0604030504040204" pitchFamily="34" charset="0"/>
                <a:ea typeface="Verdana" panose="020B0604030504040204" pitchFamily="34" charset="0"/>
              </a:rPr>
              <a:t>poskytovatelé musí mít </a:t>
            </a: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oprávnění k poskytování sociálních služeb</a:t>
            </a:r>
            <a:r>
              <a:rPr lang="cs-CZ" sz="6400" dirty="0">
                <a:latin typeface="Verdana" panose="020B0604030504040204" pitchFamily="34" charset="0"/>
                <a:ea typeface="Verdana" panose="020B0604030504040204" pitchFamily="34" charset="0"/>
              </a:rPr>
              <a:t>, vydávané na základě registrace v  Registru sociálních služeb (MPSV).</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registrovat se nemusí </a:t>
            </a:r>
            <a:r>
              <a:rPr lang="cs-CZ" sz="6400" dirty="0">
                <a:latin typeface="Verdana" panose="020B0604030504040204" pitchFamily="34" charset="0"/>
                <a:ea typeface="Verdana" panose="020B0604030504040204" pitchFamily="34" charset="0"/>
              </a:rPr>
              <a:t>zejména:</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osoby blízké poskytující pomoc</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asistent sociální péče (pokud to nevykonává jako podnikání), dobrovolník pečovatelské služby</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zdravotnická zařízení poskytující sociální služby</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pro registraci musí zřizovatel </a:t>
            </a:r>
            <a:r>
              <a:rPr lang="cs-CZ" sz="6400" u="sng" dirty="0">
                <a:latin typeface="Verdana" panose="020B0604030504040204" pitchFamily="34" charset="0"/>
                <a:ea typeface="Verdana" panose="020B0604030504040204" pitchFamily="34" charset="0"/>
              </a:rPr>
              <a:t>doložit řadu zákonem stanovených údajů </a:t>
            </a:r>
            <a:r>
              <a:rPr lang="cs-CZ" sz="6400" dirty="0">
                <a:latin typeface="Verdana" panose="020B0604030504040204" pitchFamily="34" charset="0"/>
                <a:ea typeface="Verdana" panose="020B0604030504040204" pitchFamily="34" charset="0"/>
              </a:rPr>
              <a:t>– např. odbornou způsobilost a bezúhonnost všech osob poskytujících služby, zajištění hygienických podmínek zařízení, vlastnické či nájemní právo k  objektům, kde se služba poskytuje, materiální a technické vybavení ad.</a:t>
            </a:r>
          </a:p>
          <a:p>
            <a:pPr lvl="0" algn="just"/>
            <a:r>
              <a:rPr lang="cs-CZ" sz="6400" b="1" dirty="0">
                <a:latin typeface="Verdana" panose="020B0604030504040204" pitchFamily="34" charset="0"/>
                <a:ea typeface="Verdana" panose="020B0604030504040204" pitchFamily="34" charset="0"/>
              </a:rPr>
              <a:t>Poskytovateli mohou být</a:t>
            </a:r>
            <a:r>
              <a:rPr lang="cs-CZ" sz="6400" dirty="0">
                <a:latin typeface="Verdana" panose="020B0604030504040204" pitchFamily="34" charset="0"/>
                <a:ea typeface="Verdana" panose="020B0604030504040204" pitchFamily="34" charset="0"/>
              </a:rPr>
              <a:t>:</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obce a kraje a jimi zřizované právnické osoby </a:t>
            </a:r>
            <a:r>
              <a:rPr lang="cs-CZ" sz="6400" dirty="0">
                <a:latin typeface="Verdana" panose="020B0604030504040204" pitchFamily="34" charset="0"/>
                <a:ea typeface="Verdana" panose="020B0604030504040204" pitchFamily="34" charset="0"/>
              </a:rPr>
              <a:t>- dbají na vytváření vhodných podmínek pro rozvoj sociálních služeb, zejména zjišťováním skutečných potřeb lidí a  zdrojů k  jejich uspokojení; kromě toho sami zřizují organizace poskytující sociální služby</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další právnické osoby</a:t>
            </a:r>
            <a:r>
              <a:rPr lang="cs-CZ" sz="6400" dirty="0">
                <a:latin typeface="Verdana" panose="020B0604030504040204" pitchFamily="34" charset="0"/>
                <a:ea typeface="Verdana" panose="020B0604030504040204" pitchFamily="34" charset="0"/>
              </a:rPr>
              <a:t>, bez ohledu na jejich formu</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fyzické osoby a nestátní neziskové organizace</a:t>
            </a:r>
            <a:r>
              <a:rPr lang="cs-CZ" sz="6400" dirty="0">
                <a:latin typeface="Verdana" panose="020B0604030504040204" pitchFamily="34" charset="0"/>
                <a:ea typeface="Verdana" panose="020B0604030504040204" pitchFamily="34" charset="0"/>
              </a:rPr>
              <a:t>; fyzické osoby nabízející široké spektrum služeb, jsou rovněž významnými poskytovateli sociálních služeb</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MPSV a jím zřizované organizační složky </a:t>
            </a:r>
            <a:r>
              <a:rPr lang="cs-CZ" sz="6400" dirty="0">
                <a:latin typeface="Verdana" panose="020B0604030504040204" pitchFamily="34" charset="0"/>
                <a:ea typeface="Verdana" panose="020B0604030504040204" pitchFamily="34" charset="0"/>
              </a:rPr>
              <a:t>- je nyní zřizovatelem pěti specializovaných ústavů sociální péče</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24215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Cíle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857250" lvl="0" indent="-857250" algn="just">
              <a:spcBef>
                <a:spcPts val="0"/>
              </a:spcBef>
              <a:spcAft>
                <a:spcPts val="600"/>
              </a:spcAft>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pomoc osobám, které se ocitli v sociálně neuspokojivé situaci, zabránit propadu občana do sociální propasti, ochrana před sociálním vyloučením</a:t>
            </a:r>
          </a:p>
          <a:p>
            <a:pPr marL="857250" indent="-857250" algn="just">
              <a:lnSpc>
                <a:spcPct val="100000"/>
              </a:lnSpc>
              <a:spcBef>
                <a:spcPts val="0"/>
              </a:spcBef>
              <a:spcAft>
                <a:spcPts val="600"/>
              </a:spcAft>
              <a:buFont typeface="Wingdings" panose="05000000000000000000" pitchFamily="2" charset="2"/>
              <a:buChar char="v"/>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vyloučení</a:t>
            </a:r>
            <a:r>
              <a:rPr lang="cs-CZ" sz="64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vyčlenění osoby či skupiny mimo běžný život většinové společnosti ► </a:t>
            </a:r>
            <a:r>
              <a:rPr lang="cs-CZ" sz="6400" u="sng" dirty="0">
                <a:latin typeface="Verdana" panose="020B0604030504040204" pitchFamily="34" charset="0"/>
                <a:ea typeface="Verdana" panose="020B0604030504040204" pitchFamily="34" charset="0"/>
              </a:rPr>
              <a:t>omezené možnosti zapojit se do sociálních, ekonomických, kulturních i politických aktivit společnosti</a:t>
            </a:r>
            <a:r>
              <a:rPr lang="cs-CZ" sz="6400" dirty="0">
                <a:latin typeface="Verdana" panose="020B0604030504040204" pitchFamily="34" charset="0"/>
                <a:ea typeface="Verdana" panose="020B0604030504040204" pitchFamily="34" charset="0"/>
              </a:rPr>
              <a:t> (vyloučení z trhu práce, nemožnost naplňovat občanská práva, omezený přístup k tržním i veřejným statkům)</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složitý </a:t>
            </a:r>
            <a:r>
              <a:rPr lang="cs-CZ" sz="6400" u="sng" dirty="0">
                <a:latin typeface="Verdana" panose="020B0604030504040204" pitchFamily="34" charset="0"/>
                <a:ea typeface="Verdana" panose="020B0604030504040204" pitchFamily="34" charset="0"/>
              </a:rPr>
              <a:t>multidimenzionální mechanismus</a:t>
            </a:r>
            <a:r>
              <a:rPr lang="cs-CZ" sz="6400" dirty="0">
                <a:latin typeface="Verdana" panose="020B0604030504040204" pitchFamily="34" charset="0"/>
                <a:ea typeface="Verdana" panose="020B0604030504040204" pitchFamily="34" charset="0"/>
              </a:rPr>
              <a:t>, jenž současně zahrnuje celou řadu oblastí života a jehož důsledky jednoznačně přesahují individuální rovinu; problémy spojené se sociálním vyloučením se netýkají pouze sociálně vyloučených ► zřejmé jsou negativní dopady na kvalitu života v celých lokalitách a zprostředkovaně se projevují také na celospolečenské úrovni, a to v oblasti sociální i ekonomické</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obecně lze sociální vyloučení chápat jako mechanismus, který </a:t>
            </a:r>
            <a:r>
              <a:rPr lang="cs-CZ" sz="6400" u="sng" dirty="0">
                <a:latin typeface="Verdana" panose="020B0604030504040204" pitchFamily="34" charset="0"/>
                <a:ea typeface="Verdana" panose="020B0604030504040204" pitchFamily="34" charset="0"/>
              </a:rPr>
              <a:t>znesnadňuje určitým skupinám populace přístup k odpovídajícím materiálním i duchovním zdrojům </a:t>
            </a:r>
            <a:r>
              <a:rPr lang="cs-CZ" sz="6400" dirty="0">
                <a:latin typeface="Verdana" panose="020B0604030504040204" pitchFamily="34" charset="0"/>
                <a:ea typeface="Verdana" panose="020B0604030504040204" pitchFamily="34" charset="0"/>
              </a:rPr>
              <a:t>a vytlačuje je tak na okraj dané společnosti ► jedná se o přístup k systémům (1) produkce, pracovního trhu a redistribuce statků a služeb – včetně služeb veřejných, jako jsou vzdělávání, či zdravotní péče; (2) rodinného života; (3) politického života; (4) komunitního života; (5) kultury (Mareš, Horáková, Rákoczyová, 2008).</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vyčlenění osoby mimo běžný život společnosti a </a:t>
            </a:r>
            <a:r>
              <a:rPr lang="cs-CZ" sz="6400" u="sng" dirty="0">
                <a:latin typeface="Verdana" panose="020B0604030504040204" pitchFamily="34" charset="0"/>
                <a:ea typeface="Verdana" panose="020B0604030504040204" pitchFamily="34" charset="0"/>
              </a:rPr>
              <a:t>nemožnost se do něj zapojit v důsledku nepříznivé sociální situace </a:t>
            </a:r>
            <a:r>
              <a:rPr lang="cs-CZ" sz="6400" dirty="0">
                <a:latin typeface="Verdana" panose="020B0604030504040204" pitchFamily="34" charset="0"/>
                <a:ea typeface="Verdana" panose="020B0604030504040204" pitchFamily="34" charset="0"/>
              </a:rPr>
              <a:t>► sociálně vyloučeným je znemožněn, či ztížen přístup ke zdrojům, statkům a příležitostem různého charakteru, kterými běžně disponuje většinová společnost ► nepříznivá situace je charakteristická oslabením nebo ztrátou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(zákon č. 108/2006)</a:t>
            </a:r>
          </a:p>
          <a:p>
            <a:pPr algn="just">
              <a:lnSpc>
                <a:spcPct val="110000"/>
              </a:lnSpc>
              <a:spcBef>
                <a:spcPts val="0"/>
              </a:spcBef>
              <a:spcAft>
                <a:spcPts val="600"/>
              </a:spcAft>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v sociálních službách</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l"/>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pracovník</a:t>
            </a:r>
          </a:p>
          <a:p>
            <a:pPr marL="285750"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šetření, sociální agendy (řešení hmotné nouze či sociálně právních problémů v zařízeních sociální péče), sociálně právní poradenství, analytickou, metodickou a koncepční činnost v sociální oblasti, odborné činnosti v zařízeních poskytujících služby sociální prevence, depistážní činnost, poskytování krizové pomoci, sociální poradenství, sociální rehabilitaci.</a:t>
            </a:r>
          </a:p>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výkon povolání sociálního pracovníka se vztahuje na sociální pracovníky vykonávající </a:t>
            </a:r>
            <a:r>
              <a:rPr lang="cs-CZ" sz="1600" u="sng" dirty="0">
                <a:solidFill>
                  <a:srgbClr val="C00000"/>
                </a:solidFill>
                <a:latin typeface="Verdana" panose="020B0604030504040204" pitchFamily="34" charset="0"/>
                <a:ea typeface="Verdana" panose="020B0604030504040204" pitchFamily="34" charset="0"/>
              </a:rPr>
              <a:t>činnost v sociálních službách a při pomoci v hmotné nouzi</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 sociálně-právní ochraně dětí, ve školách a školských zařízeních</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ve zdravotnických zařízeních</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ve věznicích a v azylových zařízeních.</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předpokladem pro výkon povolání sociálního pracovníka </a:t>
            </a:r>
            <a:r>
              <a:rPr lang="cs-CZ" sz="1600" dirty="0">
                <a:latin typeface="Verdana" panose="020B0604030504040204" pitchFamily="34" charset="0"/>
                <a:ea typeface="Verdana" panose="020B0604030504040204" pitchFamily="34" charset="0"/>
              </a:rPr>
              <a:t>je svéprávnost k právním úkonům, bezúhonnost, zdravotní způsobilost a odborná způsobilost</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odbornou způsobilostí </a:t>
            </a:r>
            <a:r>
              <a:rPr lang="cs-CZ" sz="1600" dirty="0">
                <a:latin typeface="Verdana" panose="020B0604030504040204" pitchFamily="34" charset="0"/>
                <a:ea typeface="Verdana" panose="020B0604030504040204" pitchFamily="34" charset="0"/>
              </a:rPr>
              <a:t>k výkonu povolání sociálního pracovníka je:</a:t>
            </a:r>
          </a:p>
          <a:p>
            <a:pPr marL="715963" lvl="0" indent="-358775"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vyšší odborné vzdělání v oborech vzdělání zaměřených na sociální práci a sociální pedagogiku, speciální pedagogiku, sociální a humanitární práci, sociální práci, sociálně právní činnost, charitní a sociální činnost</a:t>
            </a:r>
          </a:p>
          <a:p>
            <a:pPr marL="715963" lvl="0" indent="-358775"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vysokoškolské vzdělání zaměřené na sociální práci, sociální politiku, sociální pedagogiku, sociální péči, sociální patologie, právo nebo speciální pedagogiku</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Pracovník v sociálních službách</a:t>
            </a:r>
          </a:p>
          <a:p>
            <a:pPr marL="342900" lvl="0" indent="-342900" algn="just">
              <a:buSzPct val="45000"/>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přímou obslužnou péči </a:t>
            </a:r>
            <a:r>
              <a:rPr lang="cs-CZ" sz="1700" dirty="0">
                <a:latin typeface="Verdana" panose="020B0604030504040204" pitchFamily="34" charset="0"/>
                <a:ea typeface="Verdana" panose="020B0604030504040204" pitchFamily="34" charset="0"/>
              </a:rPr>
              <a:t>o osoby spočívající v nácviku jednoduchých denních činností, pomoc při osobní hygieně a oblékaní, manipulaci s přístroji, pomůckami, prádlem, udržování čistoty a osobní hygieny, podporu soběstačnosti, posilování životní aktivizace, vytváření základních sociálních a společenských kontaktů a uspokojování psychosociálních potřeb;</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201780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0" indent="-285750" algn="just">
              <a:buSzPct val="45000"/>
              <a:buFont typeface="Wingdings" panose="05000000000000000000" pitchFamily="2" charset="2"/>
              <a:buChar char="v"/>
            </a:pPr>
            <a:r>
              <a:rPr lang="cs-CZ" sz="1500" u="sng" dirty="0">
                <a:solidFill>
                  <a:srgbClr val="C00000"/>
                </a:solidFill>
                <a:latin typeface="Verdana" panose="020B0604030504040204" pitchFamily="34" charset="0"/>
                <a:ea typeface="Verdana" panose="020B0604030504040204" pitchFamily="34" charset="0"/>
              </a:rPr>
              <a:t>základní výchovnou nepedagogickou činnost </a:t>
            </a:r>
            <a:r>
              <a:rPr lang="cs-CZ" sz="1600" dirty="0">
                <a:latin typeface="Verdana" panose="020B0604030504040204" pitchFamily="34" charset="0"/>
                <a:ea typeface="Verdana" panose="020B0604030504040204" pitchFamily="34" charset="0"/>
              </a:rPr>
              <a:t>spočívající v prohlubování a upevňování základních hygienických a společenských návyků až po jejich fixaci, působení na vytváření a rozvíjení pracovních návyků, manuální zručnosti a pracovní aktivity, provádění volnočasových aktivit zaměřených na rozvíjení osobnosti, zájmů, znalostí a tvořivých schopností formou výtvarné, hudební a pohybové výchovy, zabezpečování zájmové a kulturní činnosti a provádění asistenční služby a osobní asistence;</a:t>
            </a:r>
          </a:p>
          <a:p>
            <a:pPr marL="285750" lvl="0" indent="-285750" algn="just">
              <a:spcAft>
                <a:spcPts val="1400"/>
              </a:spcAft>
              <a:buSzPct val="45000"/>
              <a:buFont typeface="Wingdings" panose="05000000000000000000" pitchFamily="2" charset="2"/>
              <a:buChar char="v"/>
            </a:pPr>
            <a:r>
              <a:rPr lang="cs-CZ" sz="1500" u="sng" dirty="0">
                <a:solidFill>
                  <a:srgbClr val="C00000"/>
                </a:solidFill>
                <a:latin typeface="Verdana" panose="020B0604030504040204" pitchFamily="34" charset="0"/>
                <a:ea typeface="Verdana" panose="020B0604030504040204" pitchFamily="34" charset="0"/>
              </a:rPr>
              <a:t>pečovatelskou činnost </a:t>
            </a:r>
            <a:r>
              <a:rPr lang="cs-CZ" sz="1600" dirty="0">
                <a:latin typeface="Verdana" panose="020B0604030504040204" pitchFamily="34" charset="0"/>
                <a:ea typeface="Verdana" panose="020B0604030504040204" pitchFamily="34" charset="0"/>
              </a:rPr>
              <a:t>spočívající ve vykonávání prací spojených s přímým stykem s osobami s fyzickými a psychickými obtížemi, komplexní péči o jejich domácnost, zajišťování sociální pomoci, provádění sociálních depistáží pod vedením sociálního pracovníka, poskytování pomoci při vytváření sociálních a společenských kontaktů a psychické aktivizaci, organizační zabezpečování a komplexní koordinování pečovatelské činnosti v územním celku.</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předpokladem pro výkon činnosti pracovníka v sociálních službách </a:t>
            </a:r>
            <a:r>
              <a:rPr lang="cs-CZ" sz="1600" dirty="0">
                <a:latin typeface="Verdana" panose="020B0604030504040204" pitchFamily="34" charset="0"/>
                <a:ea typeface="Verdana" panose="020B0604030504040204" pitchFamily="34" charset="0"/>
              </a:rPr>
              <a:t>je odborná způsobilost, bezúhonnost a zdravotní způsobilost</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odborná způsobilost předpokládá</a:t>
            </a:r>
            <a:endParaRPr lang="cs-CZ" sz="1600" b="1" dirty="0">
              <a:latin typeface="Verdana" panose="020B0604030504040204" pitchFamily="34" charset="0"/>
              <a:ea typeface="Verdana" panose="020B0604030504040204" pitchFamily="34" charset="0"/>
            </a:endParaRP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základní vzdělání nebo střední vzdělání a absolvování akreditovaného specializačního kurzu v minimálním rozsahu 150 hodin (přímá obslužná péče)</a:t>
            </a: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střední vzdělání nebo střední odborné vzdělání a absolvování akreditovaného specializačního kurzu v minimálním rozsahu 200 hodin (výchovná nepedagogická činnost)</a:t>
            </a: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základní vzdělání, střední vzdělání, střední odborné vzdělání nebo vyšší odborné vzdělání (pečovatelská činnost)</a:t>
            </a:r>
          </a:p>
          <a:p>
            <a:pPr algn="just">
              <a:spcBef>
                <a:spcPts val="0"/>
              </a:spcBef>
              <a:spcAft>
                <a:spcPts val="600"/>
              </a:spcAft>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1076123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Smlouva o poskytování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uzavírá se mezi klientem a poskytovatelem sociálních služeb; u některých služeb musí být </a:t>
            </a:r>
            <a:r>
              <a:rPr lang="cs-CZ" sz="1600" u="sng" dirty="0">
                <a:latin typeface="Verdana" panose="020B0604030504040204" pitchFamily="34" charset="0"/>
                <a:ea typeface="Verdana" panose="020B0604030504040204" pitchFamily="34" charset="0"/>
              </a:rPr>
              <a:t>v písemné formě </a:t>
            </a:r>
            <a:r>
              <a:rPr lang="cs-CZ" sz="1600" dirty="0">
                <a:latin typeface="Verdana" panose="020B0604030504040204" pitchFamily="34" charset="0"/>
                <a:ea typeface="Verdana" panose="020B0604030504040204" pitchFamily="34" charset="0"/>
              </a:rPr>
              <a:t>(např. osobní asistence, pečovatelská služba, podpora samostatného bydlení), u jiných musí být uzavřena v písemné formě, pokud alespoň jedna smluvní strana při jednání o uzavření smlouvy tuto formu navrhne (např. tlumočnické služby, krizová pomoc, sociálně aktivizační služby pro rodiny s dětmi, sociální rehabilitace).</a:t>
            </a:r>
          </a:p>
          <a:p>
            <a:pPr marL="285750" lvl="0" indent="-285750"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náležitosti:</a:t>
            </a:r>
            <a:r>
              <a:rPr lang="cs-CZ" sz="1600" dirty="0">
                <a:latin typeface="Verdana" panose="020B0604030504040204" pitchFamily="34" charset="0"/>
                <a:ea typeface="Verdana" panose="020B0604030504040204" pitchFamily="34" charset="0"/>
              </a:rPr>
              <a:t> označení smluvních stran, druh sociální služby, rozsah poskytování sociální služby, místo a čas poskytování, výši úhrady, ujednání o dodržování vnitřních pravidel stanovených poskytovatelem pro poskytování sociálních služeb, výpovědní důvody a výpovědní lhůty, doba platnosti smlouvy  </a:t>
            </a:r>
          </a:p>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poskytovatel může </a:t>
            </a:r>
            <a:r>
              <a:rPr lang="cs-CZ" sz="1600" u="sng" dirty="0">
                <a:latin typeface="Verdana" panose="020B0604030504040204" pitchFamily="34" charset="0"/>
                <a:ea typeface="Verdana" panose="020B0604030504040204" pitchFamily="34" charset="0"/>
              </a:rPr>
              <a:t>odmítnout uzavřít smlouvu </a:t>
            </a:r>
            <a:r>
              <a:rPr lang="cs-CZ" sz="1600" dirty="0">
                <a:latin typeface="Verdana" panose="020B0604030504040204" pitchFamily="34" charset="0"/>
                <a:ea typeface="Verdana" panose="020B0604030504040204" pitchFamily="34" charset="0"/>
              </a:rPr>
              <a:t>o poskytování sociálních služeb pokud:</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nemá dostatečnou kapacitu k poskytnutí sociální služby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zdravotní stav osoby, která žádá o poskytnutí pobytové sociální služby, vylučuje poskytnutí takové služby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osobě, která žádá o poskytnutí sociální služby, vypověděl v době kratší než 6 měsíců před touto žádostí smlouvu o poskytnutí téže služby z důvodu porušování povinností vyplývajících ze smlouvy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poskytovatel na základě výše uvedených důvodů musí vydat osobě na její žádost písemné oznámení s uvedením důvodu odmítnutí uzavřené smlouvy</a:t>
            </a: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686835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Standardy kvality sociálních služeb</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285750" lvl="0" indent="-285750" algn="just">
              <a:buFont typeface="Wingdings" panose="05000000000000000000" pitchFamily="2" charset="2"/>
              <a:buChar char="v"/>
            </a:pPr>
            <a:r>
              <a:rPr lang="cs-CZ" sz="1700" u="sng" dirty="0">
                <a:solidFill>
                  <a:srgbClr val="C00000"/>
                </a:solidFill>
                <a:latin typeface="Verdana" panose="020B0604030504040204" pitchFamily="34" charset="0"/>
                <a:ea typeface="Verdana" panose="020B0604030504040204" pitchFamily="34" charset="0"/>
              </a:rPr>
              <a:t>soubor kritérií</a:t>
            </a:r>
            <a:r>
              <a:rPr lang="cs-CZ" sz="1700" dirty="0">
                <a:latin typeface="Verdana" panose="020B0604030504040204" pitchFamily="34" charset="0"/>
                <a:ea typeface="Verdana" panose="020B0604030504040204" pitchFamily="34" charset="0"/>
              </a:rPr>
              <a:t>, prostřednictvím kterých se hodnotí kvalita poskytovaných sociálních služeb v  oblasti personálního a provozního zabezpečení služeb a v oblasti vztahů</a:t>
            </a:r>
          </a:p>
          <a:p>
            <a:pPr marL="285750" lvl="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jedná se o </a:t>
            </a:r>
            <a:r>
              <a:rPr lang="cs-CZ" sz="1700" u="sng" dirty="0">
                <a:solidFill>
                  <a:srgbClr val="C00000"/>
                </a:solidFill>
                <a:latin typeface="Verdana" panose="020B0604030504040204" pitchFamily="34" charset="0"/>
                <a:ea typeface="Verdana" panose="020B0604030504040204" pitchFamily="34" charset="0"/>
              </a:rPr>
              <a:t>tyto standardy</a:t>
            </a:r>
            <a:r>
              <a:rPr lang="cs-CZ" sz="1700" dirty="0">
                <a:latin typeface="Verdana" panose="020B0604030504040204" pitchFamily="34" charset="0"/>
                <a:ea typeface="Verdana" panose="020B0604030504040204" pitchFamily="34" charset="0"/>
              </a:rPr>
              <a:t>:</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cíle a způsoby poskytování sociálních služeb</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ochrana práv osob – vytvářet podmínky umožňující naplňování občanských a lidských práv</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jednání se zájemcem o sociální službu – zejména srozumitelné informování o všech povinnostech vyplývajících ze smlouvy, o způsobu poskytování služby, úhradách za službu</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smlouva o poskytování sociální služby (viz předchozí kapitola) </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individuální plánování sociální služby – plánování poskytování služby podle osobních cílů, potřeb a schopností, vyhodnocování těchto plánů spolu s klientem</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dokumentace o poskytování sociální služby – evidence uchazečů (i neúspěšných), záznamy o poskytování služeb, individuální plány, evidence případů omezení pohybu osob ad.</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stížnosti na kvalitu sociálních služeb - vnitřní pravidla pro podávání a vyřizování stížností na úroveň služeb</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návaznost poskytované sociální služby na další dostupné zdroje – další navazující organizace</a:t>
            </a:r>
          </a:p>
          <a:p>
            <a:pPr marL="536575"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personální a organizační zajištění sociální služby – odbornost, bezúhonnost,...</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profesní rozvoj zaměstnanců – školení, semináře, supervize</a:t>
            </a: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97606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místní a časová dostupnost poskytované sociální služby</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informovanost o sociální službě – informace o druhu místě, cílech, cílové skupině, kapacitě ad.</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nouzové a havarijní situace</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zvyšování kvality sociálních služeb</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Inspekce sociálních služeb</a:t>
            </a:r>
            <a:r>
              <a:rPr lang="cs-CZ" sz="1600" dirty="0">
                <a:latin typeface="Verdana" panose="020B0604030504040204" pitchFamily="34" charset="0"/>
                <a:ea typeface="Verdana" panose="020B0604030504040204" pitchFamily="34" charset="0"/>
              </a:rPr>
              <a:t> kontroluje úroveň kvality sociálních služeb, zejména prostřednictvím kontroly dodržování standardů kvality a povinností poskytovatelů sociálních služeb vždy v místě poskytování sociálních služeb</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inspekci podléhají de facto všichni poskytovatelé vyjma osob blízkých a dobrovolných pečovatelů</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inspekci provádí tým osob pověřených krajem nebo MPSV, speciálně pro inspekci sociálních služeb vybraných a vyškolených</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agenda spadá pod MPSV</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tři typy inspekcí:</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základní inspekce – poskytovatelé jsou předem informování o inspekci, postupně jí projdou všichni registrovaní poskytovatelé, kontrolují se zejména standardy kvality</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inspekce „na udání“ – poskytovatel se o ní dozví až ve chvíli, kdy inspekce přijde</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opravná inspekce – pokud v  základní inspekci jsou zjištěny nedostatky, dochází po jejich odstranění k následné kontrole</a:t>
            </a:r>
          </a:p>
          <a:p>
            <a:pPr algn="just">
              <a:spcBef>
                <a:spcPts val="0"/>
              </a:spcBef>
              <a:spcAft>
                <a:spcPts val="600"/>
              </a:spcAft>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379890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péči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projevuje se v něm zejména nový způsob financování sociálních služeb, který je reakcí na skutečnost, že stát nemá nástrojů k tomu, aby garantoval poskytování sociálních služeb</a:t>
            </a:r>
          </a:p>
          <a:p>
            <a:pPr algn="just"/>
            <a:r>
              <a:rPr lang="cs-CZ" sz="6400" b="1" dirty="0">
                <a:solidFill>
                  <a:srgbClr val="C00000"/>
                </a:solidFill>
                <a:latin typeface="Verdana" panose="020B0604030504040204" pitchFamily="34" charset="0"/>
                <a:ea typeface="Verdana" panose="020B0604030504040204" pitchFamily="34" charset="0"/>
              </a:rPr>
              <a:t>při koncipování příspěvku na péči se vycházelo zejména z toho, že: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nahrazuje dosavadní dávky zvýšení důchodu pro bezmocnost a příspěvek na péči o osobu blízkou</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jedná se o příspěvek určený ke krytí pouze části nákladů na potřebnou péči s předpokladem, že k úplné úhradě budou použity i jiné zdroje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na hlavu umožní, aby se klient sám rozhodl o způsobu zabezpečení svých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osobě, která péči potřebuje, umožní přesnější alokaci veřejných prostředků tam, kde je potřeba péče, a nikoliv tam, kde byly v minulosti vytvořeny kapacity služeb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osobám v nepříznivé situaci tak je v případě potřeby zajištění pomoci při soběstačnosti poskytována individuální dávka, jejíž výše odpovídá rozsahu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jde o měsíčně se opakující dávku poskytovanou bez ohledu na to, zda je pomoc zajišťována s využitím přirozených zdrojů, zejména rodiny, nebo poskytovatelem sociálních služeb     </a:t>
            </a:r>
            <a:endParaRPr lang="cs-CZ" sz="64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příspěvek na péči je určen osobám</a:t>
            </a:r>
            <a:r>
              <a:rPr lang="cs-CZ" sz="6400" dirty="0">
                <a:latin typeface="Verdana" panose="020B0604030504040204" pitchFamily="34" charset="0"/>
                <a:ea typeface="Verdana" panose="020B0604030504040204" pitchFamily="34" charset="0"/>
              </a:rPr>
              <a:t>, které z důvodu dlouhodobě nepříznivého zdravotního stavu potřebují pomoc jiné fyzické osoby při zvládání základních životních potřeb v rozsahu stanoveném stupněm závislosti podle zákona o sociálních službách. Tyto stupně závislosti se hodnotí podle počtu základních životních potřeb, které tato osoba není schopna bez cizí pomoci zvládat.</a:t>
            </a:r>
            <a:br>
              <a:rPr lang="cs-CZ" sz="6400" dirty="0">
                <a:latin typeface="Verdana" panose="020B0604030504040204" pitchFamily="34" charset="0"/>
                <a:ea typeface="Verdana" panose="020B0604030504040204" pitchFamily="34" charset="0"/>
              </a:rPr>
            </a:br>
            <a:r>
              <a:rPr lang="cs-CZ" sz="6400" dirty="0">
                <a:latin typeface="Verdana" panose="020B0604030504040204" pitchFamily="34" charset="0"/>
                <a:ea typeface="Verdana" panose="020B0604030504040204" pitchFamily="34" charset="0"/>
              </a:rPr>
              <a:t>Z poskytnutého příspěvku pak tyto osoby hradí pomoc, kterou jim může dle jejich rozhodnutí poskytovat osoba blízká, asistent sociální péče, registrovaný poskytovatel sociálních služeb, dětský domov nebo speciální lůžkové zdravotnické zařízení hospicového typu. Nárok na příspěvek má osoba starší 1 roku </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37130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7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tímto příspěvkem se stát podílí na zajištění pomoci, která může být poskytována prostřednictvím sociálních služeb nebo jiných forem pomoci při zvládání základních životních potřeb osob. Náklady na příspěvek se hradí ze státního rozpočtu.</a:t>
            </a:r>
          </a:p>
          <a:p>
            <a:pPr algn="just"/>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dávka posilující finanční soběstačnost uživatele sociálních služeb</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náleží osobě, která z důvodu dlouhodobě nepříznivého zdravotního stavu potřebuje pomoc jiné fyzické osoby při zvládání základních životních potřeb – je poskytován </a:t>
            </a:r>
            <a:r>
              <a:rPr lang="cs-CZ" sz="1600" u="sng" dirty="0">
                <a:latin typeface="Verdana" panose="020B0604030504040204" pitchFamily="34" charset="0"/>
                <a:ea typeface="Verdana" panose="020B0604030504040204" pitchFamily="34" charset="0"/>
              </a:rPr>
              <a:t>přímo osobě, která pomoc potřebuje</a:t>
            </a:r>
            <a:r>
              <a:rPr lang="cs-CZ" sz="1600" dirty="0">
                <a:latin typeface="Verdana" panose="020B0604030504040204" pitchFamily="34" charset="0"/>
                <a:ea typeface="Verdana" panose="020B0604030504040204" pitchFamily="34" charset="0"/>
              </a:rPr>
              <a:t>, případně zákonnému zástupci</a:t>
            </a:r>
            <a:endParaRPr lang="cs-CZ" sz="1600" u="sng"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příspěvku </a:t>
            </a:r>
            <a:r>
              <a:rPr lang="cs-CZ" sz="1600" u="sng" dirty="0">
                <a:latin typeface="Verdana" panose="020B0604030504040204" pitchFamily="34" charset="0"/>
                <a:ea typeface="Verdana" panose="020B0604030504040204" pitchFamily="34" charset="0"/>
              </a:rPr>
              <a:t>rozhoduje krajská pobočka ÚP</a:t>
            </a:r>
            <a:r>
              <a:rPr lang="cs-CZ" sz="1600" dirty="0">
                <a:latin typeface="Verdana" panose="020B0604030504040204" pitchFamily="34" charset="0"/>
                <a:ea typeface="Verdana" panose="020B0604030504040204" pitchFamily="34" charset="0"/>
              </a:rPr>
              <a:t>; provádí také </a:t>
            </a:r>
            <a:r>
              <a:rPr lang="cs-CZ" sz="1600" u="sng" dirty="0">
                <a:latin typeface="Verdana" panose="020B0604030504040204" pitchFamily="34" charset="0"/>
                <a:ea typeface="Verdana" panose="020B0604030504040204" pitchFamily="34" charset="0"/>
              </a:rPr>
              <a:t>sociální šetření stupně závislosti klienta </a:t>
            </a:r>
            <a:r>
              <a:rPr lang="cs-CZ" sz="1600" dirty="0">
                <a:latin typeface="Verdana" panose="020B0604030504040204" pitchFamily="34" charset="0"/>
                <a:ea typeface="Verdana" panose="020B0604030504040204" pitchFamily="34" charset="0"/>
              </a:rPr>
              <a:t>(zjišťována je úroveň schopnosti samostatného života v přirozeném prostředí; sociální pracovník provede </a:t>
            </a:r>
            <a:r>
              <a:rPr lang="cs-CZ" sz="1600" u="sng" dirty="0">
                <a:latin typeface="Verdana" panose="020B0604030504040204" pitchFamily="34" charset="0"/>
                <a:ea typeface="Verdana" panose="020B0604030504040204" pitchFamily="34" charset="0"/>
              </a:rPr>
              <a:t>záznam ze sociálního šetření </a:t>
            </a:r>
            <a:r>
              <a:rPr lang="cs-CZ" sz="1600" dirty="0">
                <a:latin typeface="Verdana" panose="020B0604030504040204" pitchFamily="34" charset="0"/>
                <a:ea typeface="Verdana" panose="020B0604030504040204" pitchFamily="34" charset="0"/>
              </a:rPr>
              <a:t>(zvládání či nezvládání základních životních potřeb); </a:t>
            </a:r>
            <a:r>
              <a:rPr lang="cs-CZ" sz="1600" u="sng" dirty="0">
                <a:latin typeface="Verdana" panose="020B0604030504040204" pitchFamily="34" charset="0"/>
                <a:ea typeface="Verdana" panose="020B0604030504040204" pitchFamily="34" charset="0"/>
              </a:rPr>
              <a:t>posouzení stupně závislosti provádí posudkový lékař</a:t>
            </a:r>
            <a:r>
              <a:rPr lang="cs-CZ" sz="1600" dirty="0">
                <a:latin typeface="Verdana" panose="020B0604030504040204" pitchFamily="34" charset="0"/>
                <a:ea typeface="Verdana" panose="020B0604030504040204" pitchFamily="34" charset="0"/>
              </a:rPr>
              <a:t> okresní správy sociálního zabezpečení (nálezy lékaře + výsledek sociálního šetření) </a:t>
            </a:r>
          </a:p>
          <a:p>
            <a:pPr algn="just"/>
            <a:r>
              <a:rPr lang="cs-CZ" sz="1600" b="1" dirty="0">
                <a:solidFill>
                  <a:srgbClr val="C00000"/>
                </a:solidFill>
                <a:latin typeface="Verdana" panose="020B0604030504040204" pitchFamily="34" charset="0"/>
                <a:ea typeface="Verdana" panose="020B0604030504040204" pitchFamily="34" charset="0"/>
              </a:rPr>
              <a:t>Legislativa řešící danou problematiku:</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108/2006 Sb., o sociálních službách, ve znění pozdějších předpisů: zde můžeme nalézt většinu informací týkajících se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Vyhláška č. 505/2006 Sb., kterou se provádějí některá ustanovení zákona o sociálních službách, ve znění pozdějších předpisů: příloha č. 1 uvedené vyhlášky obsahuje kritéria posuzování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500/2004 Sb., správní řád, ve znění pozdějších předpisů: jako u kteréhokoli správního řízení řeší jeho pravidla a průběh i v tomto případě uvedený zákon.</a:t>
            </a:r>
          </a:p>
          <a:p>
            <a:endParaRPr lang="cs-CZ" dirty="0">
              <a:solidFill>
                <a:srgbClr val="C00000"/>
              </a:solidFill>
            </a:endParaRPr>
          </a:p>
        </p:txBody>
      </p:sp>
    </p:spTree>
    <p:extLst>
      <p:ext uri="{BB962C8B-B14F-4D97-AF65-F5344CB8AC3E}">
        <p14:creationId xmlns:p14="http://schemas.microsoft.com/office/powerpoint/2010/main" val="1400012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Stupně závislosti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u="sng" dirty="0">
                <a:solidFill>
                  <a:srgbClr val="C00000"/>
                </a:solidFill>
                <a:latin typeface="Verdana" panose="020B0604030504040204" pitchFamily="34" charset="0"/>
                <a:ea typeface="Verdana" panose="020B0604030504040204" pitchFamily="34" charset="0"/>
              </a:rPr>
              <a:t>osoba starší 18 let se považuje za závislou:</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1 (lehká závislost), </a:t>
            </a:r>
            <a:r>
              <a:rPr lang="cs-CZ" sz="1600" dirty="0">
                <a:latin typeface="Verdana" panose="020B0604030504040204" pitchFamily="34" charset="0"/>
                <a:ea typeface="Verdana" panose="020B0604030504040204" pitchFamily="34" charset="0"/>
              </a:rPr>
              <a:t>jestliže není schopna zvládat tři nebo čtyři základní životní potřeby – výše příspěvku </a:t>
            </a:r>
            <a:r>
              <a:rPr lang="cs-CZ" sz="1600" b="1" dirty="0">
                <a:latin typeface="Verdana" panose="020B0604030504040204" pitchFamily="34" charset="0"/>
                <a:ea typeface="Verdana" panose="020B0604030504040204" pitchFamily="34" charset="0"/>
              </a:rPr>
              <a:t>880 Kč</a:t>
            </a:r>
            <a:r>
              <a:rPr lang="cs-CZ" sz="1600" dirty="0">
                <a:latin typeface="Verdana" panose="020B0604030504040204" pitchFamily="34" charset="0"/>
                <a:ea typeface="Verdana" panose="020B0604030504040204" pitchFamily="34" charset="0"/>
              </a:rPr>
              <a:t>/</a:t>
            </a:r>
            <a:r>
              <a:rPr lang="cs-CZ" sz="1600" dirty="0" err="1">
                <a:latin typeface="Verdana" panose="020B0604030504040204" pitchFamily="34" charset="0"/>
                <a:ea typeface="Verdana" panose="020B0604030504040204" pitchFamily="34" charset="0"/>
              </a:rPr>
              <a:t>mes</a:t>
            </a: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2 (středně těžká závislost)</a:t>
            </a:r>
            <a:r>
              <a:rPr lang="cs-CZ" sz="1600" dirty="0">
                <a:latin typeface="Verdana" panose="020B0604030504040204" pitchFamily="34" charset="0"/>
                <a:ea typeface="Verdana" panose="020B0604030504040204" pitchFamily="34" charset="0"/>
              </a:rPr>
              <a:t> – nezvládá pět nebo šest základních potřeb – příspěvek </a:t>
            </a:r>
            <a:r>
              <a:rPr lang="cs-CZ" sz="1600" b="1" dirty="0">
                <a:latin typeface="Verdana" panose="020B0604030504040204" pitchFamily="34" charset="0"/>
                <a:ea typeface="Verdana" panose="020B0604030504040204" pitchFamily="34" charset="0"/>
              </a:rPr>
              <a:t>4400</a:t>
            </a:r>
            <a:r>
              <a:rPr lang="cs-CZ" sz="1600" dirty="0">
                <a:latin typeface="Verdana" panose="020B0604030504040204" pitchFamily="34" charset="0"/>
                <a:ea typeface="Verdana" panose="020B0604030504040204" pitchFamily="34" charset="0"/>
              </a:rPr>
              <a:t> Kč/</a:t>
            </a:r>
            <a:r>
              <a:rPr lang="cs-CZ" sz="1600" dirty="0" err="1">
                <a:latin typeface="Verdana" panose="020B0604030504040204" pitchFamily="34" charset="0"/>
                <a:ea typeface="Verdana" panose="020B0604030504040204" pitchFamily="34" charset="0"/>
              </a:rPr>
              <a:t>mes</a:t>
            </a:r>
            <a:r>
              <a:rPr lang="cs-CZ" sz="1600" dirty="0">
                <a:latin typeface="Verdana" panose="020B0604030504040204" pitchFamily="34" charset="0"/>
                <a:ea typeface="Verdana" panose="020B0604030504040204" pitchFamily="34" charset="0"/>
              </a:rPr>
              <a:t> </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ve stupni 3 (těžká závislost) -   nezvládá sedm nebo osm základních potřeb – příspěvek </a:t>
            </a:r>
            <a:r>
              <a:rPr lang="cs-CZ" sz="1600" b="1" dirty="0">
                <a:latin typeface="Verdana" panose="020B0604030504040204" pitchFamily="34" charset="0"/>
                <a:ea typeface="Verdana" panose="020B0604030504040204" pitchFamily="34" charset="0"/>
              </a:rPr>
              <a:t>12 800 Kč </a:t>
            </a:r>
            <a:r>
              <a:rPr lang="cs-CZ" sz="1600" dirty="0">
                <a:latin typeface="Verdana" panose="020B0604030504040204" pitchFamily="34" charset="0"/>
                <a:ea typeface="Verdana" panose="020B0604030504040204" pitchFamily="34" charset="0"/>
              </a:rPr>
              <a:t>nově bez ohledu na to, zda je osoba umístěná v pobytové sociální službě, či užívá péči v domácím prostředí</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ve stupni 4 (úplná závislost) -   nezvládá devět nebo deset základních potřeb a vyžaduje každodenní pomoc – příspěvek </a:t>
            </a:r>
            <a:r>
              <a:rPr lang="cs-CZ" sz="1600" b="1" dirty="0">
                <a:latin typeface="Verdana" panose="020B0604030504040204" pitchFamily="34" charset="0"/>
                <a:ea typeface="Verdana" panose="020B0604030504040204" pitchFamily="34" charset="0"/>
              </a:rPr>
              <a:t>19 200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p>
          <a:p>
            <a:pPr algn="just"/>
            <a:r>
              <a:rPr lang="cs-CZ" sz="1600" b="1" u="sng" dirty="0">
                <a:solidFill>
                  <a:srgbClr val="C00000"/>
                </a:solidFill>
                <a:latin typeface="Verdana" panose="020B0604030504040204" pitchFamily="34" charset="0"/>
                <a:ea typeface="Verdana" panose="020B0604030504040204" pitchFamily="34" charset="0"/>
              </a:rPr>
              <a:t>Výše příspěvku na péči pro osoby do 18 let věku činí za kalendářní měsíc</a:t>
            </a:r>
          </a:p>
          <a:p>
            <a:pPr algn="just">
              <a:lnSpc>
                <a:spcPct val="8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3 300 Kč</a:t>
            </a:r>
            <a:r>
              <a:rPr lang="cs-CZ" sz="1600" dirty="0">
                <a:latin typeface="Verdana" panose="020B0604030504040204" pitchFamily="34" charset="0"/>
                <a:ea typeface="Verdana" panose="020B0604030504040204" pitchFamily="34" charset="0"/>
              </a:rPr>
              <a:t>, jde-li o stupeň I (lehká závislost)</a:t>
            </a:r>
          </a:p>
          <a:p>
            <a:pPr algn="just">
              <a:lnSpc>
                <a:spcPct val="8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6 600 Kč</a:t>
            </a:r>
            <a:r>
              <a:rPr lang="cs-CZ" sz="1600" dirty="0">
                <a:latin typeface="Verdana" panose="020B0604030504040204" pitchFamily="34" charset="0"/>
                <a:ea typeface="Verdana" panose="020B0604030504040204" pitchFamily="34" charset="0"/>
              </a:rPr>
              <a:t>, jde-li o stupeň II (středně těžká závislost)</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jde-li o stupeň III (těžká závislost) </a:t>
            </a:r>
            <a:r>
              <a:rPr lang="cs-CZ" sz="1600" b="1" dirty="0">
                <a:latin typeface="Verdana" panose="020B0604030504040204" pitchFamily="34" charset="0"/>
                <a:ea typeface="Verdana" panose="020B0604030504040204" pitchFamily="34" charset="0"/>
              </a:rPr>
              <a:t>13 900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jde-li o stupeň IV (úplná závislost) </a:t>
            </a:r>
            <a:r>
              <a:rPr lang="cs-CZ" sz="1600" b="1" dirty="0">
                <a:latin typeface="Verdana" panose="020B0604030504040204" pitchFamily="34" charset="0"/>
                <a:ea typeface="Verdana" panose="020B0604030504040204" pitchFamily="34" charset="0"/>
              </a:rPr>
              <a:t>19 200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buFont typeface="Wingdings" panose="05000000000000000000" pitchFamily="2" charset="2"/>
              <a:buChar char="v"/>
            </a:pPr>
            <a:r>
              <a:rPr lang="cs-CZ" b="1" dirty="0">
                <a:solidFill>
                  <a:srgbClr val="C00000"/>
                </a:solidFill>
              </a:rPr>
              <a:t>Od 1.7.2024 dochází k navýšení příspěvku na následující hodnoty:</a:t>
            </a:r>
          </a:p>
          <a:p>
            <a:pPr algn="just"/>
            <a:r>
              <a:rPr lang="cs-CZ" u="sng" dirty="0">
                <a:solidFill>
                  <a:srgbClr val="C00000"/>
                </a:solidFill>
              </a:rPr>
              <a:t>osoba </a:t>
            </a:r>
            <a:r>
              <a:rPr lang="cs-CZ" b="1" u="sng" dirty="0">
                <a:solidFill>
                  <a:srgbClr val="C00000"/>
                </a:solidFill>
              </a:rPr>
              <a:t>starší 18 let </a:t>
            </a:r>
            <a:r>
              <a:rPr lang="cs-CZ" u="sng" dirty="0">
                <a:solidFill>
                  <a:srgbClr val="C00000"/>
                </a:solidFill>
              </a:rPr>
              <a:t>se považuje za závislou:</a:t>
            </a:r>
          </a:p>
          <a:p>
            <a:pPr algn="just">
              <a:buFont typeface="Wingdings" panose="05000000000000000000" pitchFamily="2" charset="2"/>
              <a:buChar char="v"/>
            </a:pPr>
            <a:r>
              <a:rPr lang="cs-CZ" dirty="0"/>
              <a:t>ve </a:t>
            </a:r>
            <a:r>
              <a:rPr lang="cs-CZ" b="1" dirty="0"/>
              <a:t>stupni I</a:t>
            </a:r>
            <a:r>
              <a:rPr lang="cs-CZ" dirty="0"/>
              <a:t> (lehká závislost), jestliže není schopna zvládat tři nebo čtyři základní životní potřeby – výše příspěvku </a:t>
            </a:r>
            <a:r>
              <a:rPr lang="cs-CZ" b="1" dirty="0"/>
              <a:t>880 Kč</a:t>
            </a:r>
            <a:r>
              <a:rPr lang="cs-CZ" dirty="0"/>
              <a:t>/</a:t>
            </a:r>
            <a:r>
              <a:rPr lang="cs-CZ" dirty="0" err="1"/>
              <a:t>mes</a:t>
            </a:r>
            <a:endParaRPr lang="cs-CZ" dirty="0"/>
          </a:p>
          <a:p>
            <a:pPr algn="just">
              <a:buFont typeface="Wingdings" panose="05000000000000000000" pitchFamily="2" charset="2"/>
              <a:buChar char="v"/>
            </a:pPr>
            <a:r>
              <a:rPr lang="cs-CZ" dirty="0"/>
              <a:t>ve </a:t>
            </a:r>
            <a:r>
              <a:rPr lang="cs-CZ" b="1" dirty="0"/>
              <a:t>stupni II</a:t>
            </a:r>
            <a:r>
              <a:rPr lang="cs-CZ" dirty="0"/>
              <a:t> (středně těžká závislost) – nezvládá pět nebo šest základních potřeb – příspěvek </a:t>
            </a:r>
            <a:r>
              <a:rPr lang="cs-CZ" b="1" dirty="0"/>
              <a:t>4900 Kč</a:t>
            </a:r>
            <a:r>
              <a:rPr lang="cs-CZ" dirty="0"/>
              <a:t>/</a:t>
            </a:r>
            <a:r>
              <a:rPr lang="cs-CZ" dirty="0" err="1"/>
              <a:t>mes</a:t>
            </a:r>
            <a:r>
              <a:rPr lang="cs-CZ" dirty="0"/>
              <a:t> </a:t>
            </a:r>
          </a:p>
          <a:p>
            <a:pPr algn="just">
              <a:buFont typeface="Wingdings" panose="05000000000000000000" pitchFamily="2" charset="2"/>
              <a:buChar char="v"/>
            </a:pPr>
            <a:r>
              <a:rPr lang="cs-CZ" dirty="0"/>
              <a:t>ve </a:t>
            </a:r>
            <a:r>
              <a:rPr lang="cs-CZ" b="1" dirty="0"/>
              <a:t>stupni III</a:t>
            </a:r>
            <a:r>
              <a:rPr lang="cs-CZ" dirty="0"/>
              <a:t> (těžká závislost) -   nezvládá sedm nebo osm základních potřeb – příspěvek </a:t>
            </a:r>
            <a:r>
              <a:rPr lang="cs-CZ" b="1" dirty="0"/>
              <a:t>14 800 Kč </a:t>
            </a:r>
            <a:r>
              <a:rPr lang="cs-CZ" dirty="0"/>
              <a:t>nově bez ohledu na to, zda je osoba umístěná v pobytové sociální službě, či užívá péči v domácím prostředí</a:t>
            </a:r>
          </a:p>
          <a:p>
            <a:pPr algn="just">
              <a:buFont typeface="Wingdings" panose="05000000000000000000" pitchFamily="2" charset="2"/>
              <a:buChar char="v"/>
            </a:pPr>
            <a:r>
              <a:rPr lang="cs-CZ" dirty="0"/>
              <a:t>ve </a:t>
            </a:r>
            <a:r>
              <a:rPr lang="cs-CZ" b="1" dirty="0"/>
              <a:t>stupni IV</a:t>
            </a:r>
            <a:r>
              <a:rPr lang="cs-CZ" dirty="0"/>
              <a:t> (úplná závislost) -   nezvládá devět nebo deset základních potřeb a vyžaduje každodenní pomoc – příspěvek </a:t>
            </a:r>
            <a:r>
              <a:rPr lang="cs-CZ" b="1" dirty="0"/>
              <a:t>23 000 Kč </a:t>
            </a:r>
            <a:r>
              <a:rPr lang="cs-CZ" dirty="0"/>
              <a:t>nově</a:t>
            </a:r>
            <a:r>
              <a:rPr lang="cs-CZ" b="1" dirty="0"/>
              <a:t> </a:t>
            </a:r>
            <a:r>
              <a:rPr lang="cs-CZ" dirty="0"/>
              <a:t>bez ohledu na to, zda je osoba umístěná v pobytové sociální službě, či užívá péči v domácím prostředí</a:t>
            </a:r>
          </a:p>
          <a:p>
            <a:pPr algn="just">
              <a:buFont typeface="Wingdings" panose="05000000000000000000" pitchFamily="2" charset="2"/>
              <a:buChar char="v"/>
            </a:pPr>
            <a:r>
              <a:rPr lang="cs-CZ" dirty="0"/>
              <a:t>ve </a:t>
            </a:r>
            <a:r>
              <a:rPr lang="cs-CZ" b="1" dirty="0"/>
              <a:t>stupni IV+ </a:t>
            </a:r>
            <a:r>
              <a:rPr lang="cs-CZ" dirty="0"/>
              <a:t>(</a:t>
            </a:r>
            <a:r>
              <a:rPr lang="cs-CZ" u="sng" dirty="0"/>
              <a:t>úplná závislost s péčí poskytovanou mimo pobytové sociální služby</a:t>
            </a:r>
            <a:r>
              <a:rPr lang="cs-CZ" dirty="0"/>
              <a:t>)  - nezvládá devět nebo deset základních potřeb a vyžaduje každodenní pomoc – příspěvek </a:t>
            </a:r>
            <a:r>
              <a:rPr lang="cs-CZ" b="1" dirty="0"/>
              <a:t>27 000 Kč </a:t>
            </a:r>
          </a:p>
          <a:p>
            <a:r>
              <a:rPr lang="cs-CZ" u="sng" dirty="0">
                <a:solidFill>
                  <a:srgbClr val="C00000"/>
                </a:solidFill>
              </a:rPr>
              <a:t>Výše příspěvku na péči pro osoby </a:t>
            </a:r>
            <a:r>
              <a:rPr lang="cs-CZ" b="1" u="sng" dirty="0">
                <a:solidFill>
                  <a:srgbClr val="C00000"/>
                </a:solidFill>
              </a:rPr>
              <a:t>do 18 let</a:t>
            </a:r>
            <a:r>
              <a:rPr lang="cs-CZ" u="sng" dirty="0">
                <a:solidFill>
                  <a:srgbClr val="C00000"/>
                </a:solidFill>
              </a:rPr>
              <a:t> věku činí za kalendářní měsíc</a:t>
            </a:r>
          </a:p>
          <a:p>
            <a:pPr algn="just">
              <a:lnSpc>
                <a:spcPct val="80000"/>
              </a:lnSpc>
              <a:buFont typeface="Wingdings" panose="05000000000000000000" pitchFamily="2" charset="2"/>
              <a:buChar char="v"/>
            </a:pPr>
            <a:r>
              <a:rPr lang="cs-CZ" b="1" dirty="0"/>
              <a:t>3 300 Kč</a:t>
            </a:r>
            <a:r>
              <a:rPr lang="cs-CZ" dirty="0"/>
              <a:t>, jde-li o </a:t>
            </a:r>
            <a:r>
              <a:rPr lang="cs-CZ" b="1" dirty="0"/>
              <a:t>stupeň I </a:t>
            </a:r>
            <a:r>
              <a:rPr lang="cs-CZ" dirty="0"/>
              <a:t>(lehká závislost)</a:t>
            </a:r>
          </a:p>
          <a:p>
            <a:pPr algn="just">
              <a:lnSpc>
                <a:spcPct val="80000"/>
              </a:lnSpc>
              <a:buFont typeface="Wingdings" panose="05000000000000000000" pitchFamily="2" charset="2"/>
              <a:buChar char="v"/>
            </a:pPr>
            <a:r>
              <a:rPr lang="cs-CZ" b="1" dirty="0"/>
              <a:t>7 400 Kč</a:t>
            </a:r>
            <a:r>
              <a:rPr lang="cs-CZ" dirty="0"/>
              <a:t>, jde-li o </a:t>
            </a:r>
            <a:r>
              <a:rPr lang="cs-CZ" b="1" dirty="0"/>
              <a:t>stupeň II </a:t>
            </a:r>
            <a:r>
              <a:rPr lang="cs-CZ" dirty="0"/>
              <a:t>(středně těžká závislost)</a:t>
            </a:r>
          </a:p>
          <a:p>
            <a:pPr algn="just">
              <a:lnSpc>
                <a:spcPct val="80000"/>
              </a:lnSpc>
              <a:buFont typeface="Wingdings" panose="05000000000000000000" pitchFamily="2" charset="2"/>
              <a:buChar char="v"/>
            </a:pPr>
            <a:r>
              <a:rPr lang="cs-CZ" dirty="0"/>
              <a:t>jde-li o </a:t>
            </a:r>
            <a:r>
              <a:rPr lang="cs-CZ" b="1" dirty="0"/>
              <a:t>stupeň III</a:t>
            </a:r>
            <a:r>
              <a:rPr lang="cs-CZ" dirty="0"/>
              <a:t> (těžká závislost) </a:t>
            </a:r>
            <a:r>
              <a:rPr lang="cs-CZ" b="1" dirty="0"/>
              <a:t>16 100 Kč </a:t>
            </a:r>
            <a:r>
              <a:rPr lang="cs-CZ" dirty="0"/>
              <a:t>nově</a:t>
            </a:r>
            <a:r>
              <a:rPr lang="cs-CZ" b="1" dirty="0"/>
              <a:t> </a:t>
            </a:r>
            <a:r>
              <a:rPr lang="cs-CZ" dirty="0"/>
              <a:t>bez ohledu na to, zda je osoba umístěná v pobytové sociální službě, či užívá péči v domácím prostředí</a:t>
            </a:r>
          </a:p>
          <a:p>
            <a:pPr algn="just">
              <a:lnSpc>
                <a:spcPct val="80000"/>
              </a:lnSpc>
              <a:buFont typeface="Wingdings" panose="05000000000000000000" pitchFamily="2" charset="2"/>
              <a:buChar char="v"/>
            </a:pPr>
            <a:r>
              <a:rPr lang="cs-CZ" dirty="0"/>
              <a:t>jde-li o </a:t>
            </a:r>
            <a:r>
              <a:rPr lang="cs-CZ" b="1" dirty="0"/>
              <a:t>stupeň IV </a:t>
            </a:r>
            <a:r>
              <a:rPr lang="cs-CZ" dirty="0"/>
              <a:t>(úplná závislost) </a:t>
            </a:r>
            <a:r>
              <a:rPr lang="cs-CZ" b="1" dirty="0"/>
              <a:t>23 000 Kč </a:t>
            </a:r>
            <a:r>
              <a:rPr lang="cs-CZ" dirty="0"/>
              <a:t>nově</a:t>
            </a:r>
            <a:r>
              <a:rPr lang="cs-CZ" b="1" dirty="0"/>
              <a:t> </a:t>
            </a:r>
            <a:r>
              <a:rPr lang="cs-CZ" dirty="0"/>
              <a:t>bez ohledu na to, zda je osoba umístěná v pobytové sociální službě, či užívá péči v domácím prostředí</a:t>
            </a:r>
          </a:p>
          <a:p>
            <a:pPr algn="just">
              <a:lnSpc>
                <a:spcPct val="80000"/>
              </a:lnSpc>
              <a:buFont typeface="Wingdings" panose="05000000000000000000" pitchFamily="2" charset="2"/>
              <a:buChar char="v"/>
            </a:pPr>
            <a:r>
              <a:rPr lang="cs-CZ" dirty="0"/>
              <a:t>ve </a:t>
            </a:r>
            <a:r>
              <a:rPr lang="cs-CZ" b="1" dirty="0"/>
              <a:t>stupni IV+ </a:t>
            </a:r>
            <a:r>
              <a:rPr lang="cs-CZ" dirty="0"/>
              <a:t>(</a:t>
            </a:r>
            <a:r>
              <a:rPr lang="cs-CZ" u="sng" dirty="0"/>
              <a:t>úplná závislost s péčí poskytovanou mimo pobytové sociální služby</a:t>
            </a:r>
            <a:r>
              <a:rPr lang="cs-CZ" dirty="0"/>
              <a:t>)  - nezvládá devět nebo deset základních potřeb a vyžaduje každodenní pomoc – příspěvek </a:t>
            </a:r>
            <a:r>
              <a:rPr lang="cs-CZ" b="1" dirty="0"/>
              <a:t>27 000 Kč </a:t>
            </a:r>
            <a:endParaRPr lang="cs-CZ" dirty="0"/>
          </a:p>
          <a:p>
            <a:pPr algn="just">
              <a:buFont typeface="Wingdings" panose="05000000000000000000" pitchFamily="2" charset="2"/>
              <a:buChar char="v"/>
            </a:pPr>
            <a:endParaRPr lang="cs-CZ" dirty="0"/>
          </a:p>
        </p:txBody>
      </p:sp>
    </p:spTree>
    <p:extLst>
      <p:ext uri="{BB962C8B-B14F-4D97-AF65-F5344CB8AC3E}">
        <p14:creationId xmlns:p14="http://schemas.microsoft.com/office/powerpoint/2010/main" val="3793822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Použití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Co lze hradit z příspěvku na péči?</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určen na úhradu nákladů spojených se sociální službou</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příspěvek plně náleží zdravotně postiženému ve stupni závislosti, ale přitom může sloužit jako jakási úhrada nákladů osobě, která se o postiženého stará (i osoba blízká)</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jím ale samozřejmě může být hrazen osobní asistent anebo využití některé ze služeb sociální péče – pečovatelská služba</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zmíněné způsoby využití příspěvku lze samozřejmě kombinovat dle uvážení</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to, jak je s příspěvkem nakládáno, může kontrolovat úřad práce.</a:t>
            </a:r>
          </a:p>
          <a:p>
            <a:pPr algn="just"/>
            <a:r>
              <a:rPr lang="cs-CZ" sz="1600" b="1" dirty="0">
                <a:solidFill>
                  <a:srgbClr val="C00000"/>
                </a:solidFill>
                <a:latin typeface="Verdana" panose="020B0604030504040204" pitchFamily="34" charset="0"/>
                <a:ea typeface="Verdana" panose="020B0604030504040204" pitchFamily="34" charset="0"/>
              </a:rPr>
              <a:t>Na co se příspěvek na péči nedá použít?   </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nákup léků a zdravotnických pomůcek</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rehabilitační a kompenzační pomůcky</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dopravu zdravotně postižených občanů</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bydlení</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q"/>
            </a:pPr>
            <a:r>
              <a:rPr lang="cs-CZ" altLang="cs-CZ" sz="1700" dirty="0">
                <a:latin typeface="Verdana" panose="020B0604030504040204" pitchFamily="34" charset="0"/>
                <a:ea typeface="Verdana" panose="020B0604030504040204" pitchFamily="34" charset="0"/>
              </a:rPr>
              <a:t>nerovný přístup k pěti základním zdrojům společnosti </a:t>
            </a:r>
            <a:r>
              <a:rPr lang="cs-CZ" sz="1700" dirty="0">
                <a:latin typeface="Verdana" panose="020B0604030504040204" pitchFamily="34" charset="0"/>
                <a:ea typeface="Verdana" panose="020B0604030504040204" pitchFamily="34" charset="0"/>
              </a:rPr>
              <a:t>► </a:t>
            </a:r>
            <a:r>
              <a:rPr lang="cs-CZ" altLang="cs-CZ" sz="1700" dirty="0">
                <a:latin typeface="Verdana" panose="020B0604030504040204" pitchFamily="34" charset="0"/>
                <a:ea typeface="Verdana" panose="020B0604030504040204" pitchFamily="34" charset="0"/>
              </a:rPr>
              <a:t>zaměstnání, zdravotní péče, vzdělání, bydlení a sociální ochrana </a:t>
            </a:r>
            <a:r>
              <a:rPr lang="cs-CZ" sz="1700" dirty="0">
                <a:latin typeface="Verdana" panose="020B0604030504040204" pitchFamily="34" charset="0"/>
                <a:ea typeface="Verdana" panose="020B0604030504040204" pitchFamily="34" charset="0"/>
              </a:rPr>
              <a:t>► sociálně vyloučení jsou odříznuti od institucí a služeb, sociálních sítí a vzdělávacích příležitostí</a:t>
            </a:r>
          </a:p>
          <a:p>
            <a:pPr algn="just">
              <a:lnSpc>
                <a:spcPct val="100000"/>
              </a:lnSpc>
              <a:spcBef>
                <a:spcPts val="0"/>
              </a:spcBef>
              <a:spcAft>
                <a:spcPts val="600"/>
              </a:spcAft>
              <a:buFont typeface="Wingdings" panose="05000000000000000000" pitchFamily="2" charset="2"/>
              <a:buChar char="q"/>
            </a:pPr>
            <a:r>
              <a:rPr lang="cs-CZ" sz="1700" dirty="0">
                <a:latin typeface="Verdana" panose="020B0604030504040204" pitchFamily="34" charset="0"/>
                <a:ea typeface="Verdana" panose="020B0604030504040204" pitchFamily="34" charset="0"/>
              </a:rPr>
              <a:t>projevem sociálního vyloučení je tedy dlouhodobá nezaměstnanost, závislost na sociálních dávkách, život v prostorově vyloučených lokalitách, nízká kvalifikace, špatný zdravotní stav, rozpad rodin či ztráta sebeúcty</a:t>
            </a:r>
          </a:p>
          <a:p>
            <a:pPr algn="just">
              <a:lnSpc>
                <a:spcPct val="100000"/>
              </a:lnSpc>
              <a:spcBef>
                <a:spcPts val="0"/>
              </a:spcBef>
              <a:spcAft>
                <a:spcPts val="600"/>
              </a:spcAft>
              <a:buFont typeface="Wingdings" panose="05000000000000000000" pitchFamily="2" charset="2"/>
              <a:buChar char="q"/>
            </a:pPr>
            <a:r>
              <a:rPr lang="cs-CZ" sz="1700" dirty="0">
                <a:latin typeface="Verdana" panose="020B0604030504040204" pitchFamily="34" charset="0"/>
                <a:ea typeface="Verdana" panose="020B0604030504040204" pitchFamily="34" charset="0"/>
              </a:rPr>
              <a:t>jako adaptace na podmínky sociálního vyloučení se často vytváří specifické hodnoty a normy, mezi něž patří například důraz na přítomnost, neschopnost plánovat do budoucna, pocity beznaděje a bezmocnosti či přesvědčení, že člověk nemůže ovlivnit vlastní sociální situaci</a:t>
            </a:r>
          </a:p>
          <a:p>
            <a:pPr algn="just">
              <a:lnSpc>
                <a:spcPct val="100000"/>
              </a:lnSpc>
              <a:spcBef>
                <a:spcPts val="0"/>
              </a:spcBef>
              <a:spcAft>
                <a:spcPts val="600"/>
              </a:spcAft>
              <a:buFont typeface="Wingdings" panose="05000000000000000000" pitchFamily="2" charset="2"/>
              <a:buChar char="q"/>
            </a:pPr>
            <a:r>
              <a:rPr lang="cs-CZ" altLang="cs-CZ" sz="1700" dirty="0">
                <a:latin typeface="Verdana" panose="020B0604030504040204" pitchFamily="34" charset="0"/>
                <a:ea typeface="Verdana" panose="020B0604030504040204" pitchFamily="34" charset="0"/>
              </a:rPr>
              <a:t>proces sociálního vyloučení je primárně důsledkem chudoby a nízkých příjmů, přispívají k němu však také další faktory, jako je diskriminace, nízké vzdělání či špatné životní podmínky</a:t>
            </a:r>
          </a:p>
          <a:p>
            <a:pPr algn="just">
              <a:lnSpc>
                <a:spcPct val="120000"/>
              </a:lnSpc>
              <a:spcBef>
                <a:spcPts val="0"/>
              </a:spcBef>
              <a:spcAft>
                <a:spcPts val="600"/>
              </a:spcAft>
              <a:buFont typeface="Wingdings" panose="05000000000000000000" pitchFamily="2" charset="2"/>
              <a:buChar char="q"/>
            </a:pPr>
            <a:r>
              <a:rPr lang="cs-CZ" alt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tři možné pohledy na sociální vyloučení</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redistribuční</a:t>
            </a:r>
            <a:r>
              <a:rPr lang="cs-CZ" altLang="cs-CZ" sz="1700" dirty="0">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zdůrazňuje sociální vlivy, které tuto situaci způsobují (mezi ně řadí například existující nerovnost ve společnosti) a zaměřuje se na osoby žijící v chudobě</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etický</a:t>
            </a:r>
            <a:r>
              <a:rPr lang="cs-CZ" altLang="cs-CZ" sz="1700" dirty="0">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zdůrazňuje kriminální chování a morální úpadek celých sociálních skupin či obyvatel městských čtvrtí, které se ocitly v sociálním vyloučení. </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integrační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sociální vyloučení je zde chápáno jako totožné s vyloučením z trhu práce</a:t>
            </a:r>
          </a:p>
          <a:p>
            <a:pPr algn="just">
              <a:lnSpc>
                <a:spcPct val="120000"/>
              </a:lnSpc>
              <a:spcBef>
                <a:spcPts val="0"/>
              </a:spcBef>
              <a:spcAft>
                <a:spcPts val="600"/>
              </a:spcAft>
              <a:buFont typeface="Wingdings" panose="05000000000000000000" pitchFamily="2" charset="2"/>
              <a:buChar char="q"/>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vyloučení a etnicita</a:t>
            </a:r>
          </a:p>
          <a:p>
            <a:pPr marL="357188"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specifickou roli v sociálním vyloučení hraje etnicita, zejména etnicita přisouzená</a:t>
            </a:r>
          </a:p>
          <a:p>
            <a:pPr marL="357188"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podstatná část obyvatel Česka se nesprávně domnívá, že v případě sociálního vyloučení se jedná primárně o problém etnický, nikoliv sociální ► zjednodušeně řečeno, že důvodem chudoby a sociálního vyloučení části romské populace není její sociální situace, ale etnický původ ► v současné době je ale zřejmé, že ne všichni Romové v České republice žijí v prostředí sociálního vyloučení a ne každý, kdo se v podmínkách sociálního vyloučení nalézá, je Rom</a:t>
            </a:r>
          </a:p>
          <a:p>
            <a:pPr algn="just">
              <a:lnSpc>
                <a:spcPct val="100000"/>
              </a:lnSpc>
              <a:spcBef>
                <a:spcPts val="0"/>
              </a:spcBef>
              <a:spcAft>
                <a:spcPts val="600"/>
              </a:spcAft>
              <a:buFont typeface="Wingdings" panose="05000000000000000000" pitchFamily="2" charset="2"/>
              <a:buChar char="q"/>
            </a:pPr>
            <a:endParaRPr lang="cs-CZ" sz="17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113409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Schopnost zachování základních životních potřeb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719470"/>
            <a:ext cx="10701865" cy="49993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bližší vymezení schopností zvládat základní životní potřeby a způsob jejich hodnocení stanoví vyhláška č. 505/2006 Sb.</a:t>
            </a:r>
          </a:p>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při posuzování stupně závislosti se hodnotí </a:t>
            </a:r>
            <a:r>
              <a:rPr lang="cs-CZ" sz="6400" u="sng" dirty="0">
                <a:latin typeface="Verdana" panose="020B0604030504040204" pitchFamily="34" charset="0"/>
                <a:ea typeface="Verdana" panose="020B0604030504040204" pitchFamily="34" charset="0"/>
              </a:rPr>
              <a:t>schopnost zachovávat následující základní životní potřeby</a:t>
            </a:r>
            <a:r>
              <a:rPr lang="cs-CZ" sz="6400" dirty="0">
                <a:latin typeface="Verdana" panose="020B0604030504040204" pitchFamily="34" charset="0"/>
                <a:ea typeface="Verdana" panose="020B0604030504040204" pitchFamily="34" charset="0"/>
              </a:rPr>
              <a:t>: </a:t>
            </a:r>
            <a:r>
              <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mobilita, orientace, komunikace, stravování, oblékání a obouvání, tělesná hygiena, výkon fyziologické potřeby, péče o zdraví, osobní aktivity, péče o domácnost</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mobilita</a:t>
            </a:r>
          </a:p>
          <a:p>
            <a:pPr algn="just">
              <a:lnSpc>
                <a:spcPct val="100000"/>
              </a:lnSpc>
            </a:pPr>
            <a:r>
              <a:rPr lang="cs-CZ" sz="6400" dirty="0">
                <a:latin typeface="Verdana" panose="020B0604030504040204" pitchFamily="34" charset="0"/>
                <a:ea typeface="Verdana" panose="020B0604030504040204" pitchFamily="34" charset="0"/>
              </a:rPr>
              <a:t>za schopnost zvládat tuto základní životní potřebu se považuje stav, kdy osoba je schopna zvládat vstávání a usedání, stoj, zaujímat polohy, pohybovat se chůzí krok za krokem, popřípadě i s přerušováním zastávkami, v dosahu alespoň 200 m, a to i po nerovném povrchu, chůzi po schodech v rozsahu jednoho patra směrem nahoru i dolů, používat dopravní prostředky včetně bariérových</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orientace</a:t>
            </a:r>
          </a:p>
          <a:p>
            <a:pPr algn="just"/>
            <a:r>
              <a:rPr lang="cs-CZ" sz="6400" dirty="0">
                <a:latin typeface="Verdana" panose="020B0604030504040204" pitchFamily="34" charset="0"/>
                <a:ea typeface="Verdana" panose="020B0604030504040204" pitchFamily="34" charset="0"/>
              </a:rPr>
              <a:t>osoba je schopna poznávat a rozeznávat zrakem a sluchem, mít přiměřené duševní kompetence, orientovat se časem, místem a osobou, orientovat se v obvyklém prostředí a situacích a přiměřeně v nich reagovat</a:t>
            </a:r>
          </a:p>
          <a:p>
            <a:pPr algn="just"/>
            <a:r>
              <a:rPr lang="cs-CZ" sz="6400" b="1" dirty="0">
                <a:solidFill>
                  <a:srgbClr val="C00000"/>
                </a:solidFill>
                <a:latin typeface="Verdana" panose="020B0604030504040204" pitchFamily="34" charset="0"/>
                <a:ea typeface="Verdana" panose="020B0604030504040204" pitchFamily="34" charset="0"/>
              </a:rPr>
              <a:t>komunikace</a:t>
            </a:r>
            <a:r>
              <a:rPr lang="cs-CZ" sz="6400" dirty="0">
                <a:latin typeface="Verdana" panose="020B0604030504040204" pitchFamily="34" charset="0"/>
                <a:ea typeface="Verdana" panose="020B0604030504040204" pitchFamily="34" charset="0"/>
              </a:rPr>
              <a:t>
osoba je schopna dorozumět se a porozumět, a to mluvenou srozumitelnou řečí a psanou zprávou, porozumět všeobecně používaným základním obrazovým symbolům nebo zvukovým signálům, používat běžné komunikační prostředky</a:t>
            </a:r>
          </a:p>
          <a:p>
            <a:pPr algn="just"/>
            <a:r>
              <a:rPr lang="cs-CZ" sz="6400" b="1" dirty="0">
                <a:solidFill>
                  <a:srgbClr val="C00000"/>
                </a:solidFill>
                <a:latin typeface="Verdana" panose="020B0604030504040204" pitchFamily="34" charset="0"/>
                <a:ea typeface="Verdana" panose="020B0604030504040204" pitchFamily="34" charset="0"/>
              </a:rPr>
              <a:t>stravování</a:t>
            </a:r>
            <a:r>
              <a:rPr lang="cs-CZ" sz="6400" dirty="0">
                <a:latin typeface="Verdana" panose="020B0604030504040204" pitchFamily="34" charset="0"/>
                <a:ea typeface="Verdana" panose="020B0604030504040204" pitchFamily="34" charset="0"/>
              </a:rPr>
              <a:t>
osoba je schopna vybrat si ke konzumaci hotový nápoj a potraviny, nápoj nalít, stravu naporcovat, naservírovat, najíst se a napít, dodržovat stanovený dietní režim</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372785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oblékání a obouvání</a:t>
            </a:r>
            <a:r>
              <a:rPr lang="cs-CZ" sz="1600" dirty="0">
                <a:latin typeface="Verdana" panose="020B0604030504040204" pitchFamily="34" charset="0"/>
                <a:ea typeface="Verdana" panose="020B0604030504040204" pitchFamily="34" charset="0"/>
              </a:rPr>
              <a:t>
osoba je schopna vybrat si oblečení a obutí přiměřené okolnostem, oblékat se a obouvat se, svlékat se a zouvat se, manipulovat s oblečením v souvislosti s denním režimem</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tělesná hygiena</a:t>
            </a:r>
            <a:r>
              <a:rPr lang="cs-CZ" sz="1600" dirty="0">
                <a:latin typeface="Verdana" panose="020B0604030504040204" pitchFamily="34" charset="0"/>
                <a:ea typeface="Verdana" panose="020B0604030504040204" pitchFamily="34" charset="0"/>
              </a:rPr>
              <a:t>
osoba je schopna použít hygienické zařízení, mýt si a osušovat si jednotlivé části těla, provádět celkovou hygienu, česat se, provádět ústní hygienu, holit se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výkon fyziologické potřeby</a:t>
            </a:r>
            <a:r>
              <a:rPr lang="cs-CZ" sz="1600" dirty="0">
                <a:latin typeface="Verdana" panose="020B0604030504040204" pitchFamily="34" charset="0"/>
                <a:ea typeface="Verdana" panose="020B0604030504040204" pitchFamily="34" charset="0"/>
              </a:rPr>
              <a:t>
osoba je schopna včas používat WC, vyprázdnit se, provést očistu, používat hygienické pomůcky</a:t>
            </a:r>
          </a:p>
          <a:p>
            <a:pPr algn="just"/>
            <a:r>
              <a:rPr lang="cs-CZ" sz="1600" b="1" dirty="0">
                <a:solidFill>
                  <a:srgbClr val="C00000"/>
                </a:solidFill>
                <a:latin typeface="Verdana" panose="020B0604030504040204" pitchFamily="34" charset="0"/>
                <a:ea typeface="Verdana" panose="020B0604030504040204" pitchFamily="34" charset="0"/>
              </a:rPr>
              <a:t>péče o zdraví</a:t>
            </a:r>
            <a:r>
              <a:rPr lang="cs-CZ" sz="1600" dirty="0">
                <a:latin typeface="Verdana" panose="020B0604030504040204" pitchFamily="34" charset="0"/>
                <a:ea typeface="Verdana" panose="020B0604030504040204" pitchFamily="34" charset="0"/>
              </a:rPr>
              <a:t>
osoba je schopna dodržovat stanovený léčebný režim, provádět stanovená léčebná a ošetřovatelská opatření a používat k tomu potřebné léky, pomůcky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osobní aktivity</a:t>
            </a:r>
            <a:r>
              <a:rPr lang="cs-CZ" sz="1600" dirty="0">
                <a:latin typeface="Verdana" panose="020B0604030504040204" pitchFamily="34" charset="0"/>
                <a:ea typeface="Verdana" panose="020B0604030504040204" pitchFamily="34" charset="0"/>
              </a:rPr>
              <a:t>
osoba je schopna vstupovat do vztahů s jinými osobami, stanovit si a dodržet denní program, vykonávat aktivity obvyklé věku a prostředí jako např. vzdělávání, zaměstnání, volnočasové aktivity, vyřizovat své záležitosti</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péče o domácnost (neposuzuje se u osob do 18 let)</a:t>
            </a:r>
            <a:r>
              <a:rPr lang="cs-CZ" sz="1600" dirty="0">
                <a:latin typeface="Verdana" panose="020B0604030504040204" pitchFamily="34" charset="0"/>
                <a:ea typeface="Verdana" panose="020B0604030504040204" pitchFamily="34" charset="0"/>
              </a:rPr>
              <a:t>
za schopnost zvládat tuto základní životní potřebu se považuje stav, kdy osoba je schopna nakládat s penězi v rámci osobních příjmů a domácnosti, manipulovat s předměty denní potřeby, obstarat si běžný nákup, ovládat běžné domácí spotřebiče, uvařit si teplé jídlo a nápoj, vykonávat běžné domácí práce, obsluhovat topení a udržovat pořádek.“</a:t>
            </a:r>
          </a:p>
        </p:txBody>
      </p:sp>
    </p:spTree>
    <p:extLst>
      <p:ext uri="{BB962C8B-B14F-4D97-AF65-F5344CB8AC3E}">
        <p14:creationId xmlns:p14="http://schemas.microsoft.com/office/powerpoint/2010/main" val="1502020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Řízení o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49795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zvýšení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může být zvýšen o částku 2 000 měsíčně, a to v případě splnění podmínek:</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v určitých případech (těžké zdravotní postižení) nezaopatřenému dítěti do 18 let věku, kterému náleží příspěvek na péči (s výjimkou dítěte, kterému náleží příspěvek na úhradu potřeb dítěte nebo které je v plném přímém zaopatření zařízení pro péči o děti nebo mládež)</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 rodiči, kterému náleží příspěvek, a který pečuje o nezaopatřené dítě do 18 let věku, pokud rozhodný příjem oprávněné osoby a osob s ní společně posuzovaných je nižší než dvojnásobek částky ŽM</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nezaopatřenému dítěti od 4 do 7 let věku, kterému náleží PNP ve III. nebo IV. stupni (platí stejná výjimka jako v bodě 1)</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jak o příspěvek požádat</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žádost o příspěvek na péči podává přímo žadatel nebo jeho zástupce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podat žádost o příspěvek na úřad práce na předepsaném formuláři a s  uvedením všech požadovaných údajů (Žádost o příspěvek na péči + Oznámení o poskytovateli pomoci) </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rozhodnutí o přiznání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 tom, zda bude příspěvek přiznán či nikoliv, rozhoduje krajská pobočka Úřadu práce ČR, v jejímž spádovém území má žadatel trvalý nebo hlášený pobyt</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2629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vyplácení příspěvku</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umožňuje vyplácet příspěvek v hotovosti (tj. i poštovní poukázkou) nebo bezhotovostně na účet, který příjemce určí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člověk žije v pobytovém zařízení, pak je možné zmocnit pracovníka zařízení, aby příspěvek odebíral, nebo může určit, že příspěvek bude zasílán na účet zařízení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na výplatu příspěvku vzniká podáním žádosti o přiznání příspěvku. Příspěvek může být přiznán a vyplácen nejdříve od počátku kalendářního měsíce, ve kterém bylo zahájeno řízení o přiznání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bude tedy obvyklé, že první výplata příspěvku bude zahrnovat výplatu příspěvku i za období, ve kterém probíhalo správní řízení o posouzení nároku na příspěvek. Tato doba se bude obvykle pohybovat v rozmezí 1-3 měsíců</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výplata příspěvku v tom případě bude zahrnovat příspěvky za všechny měsíce počínaje kalendářním měsícem, ve kterém byla podána žádost</a:t>
            </a:r>
          </a:p>
          <a:p>
            <a:pPr marL="285750" indent="-285750"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výplata příspěvku na péči je zastavena v  případech: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kdy je komplexní péče zajištěna v lůžkových zdravotnických zařízeních (nemocnice, léčebny dlouhodobě nemocných, psychiatrické nemocnice apod.), ve školských zařízeních pro výkon soudem nařízené ústavní výchovy vyjma dětských domovů, ve výkonu trestu odnětí svobody a vazby - toto platí v  případech, kdy doba pobytu činí alespoň jeden kalendářní měsíc</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přijetí a ukončení pobytu ve výše vyjmenovaných zařízeních je příjemce příspěvku povinen informovat místně příslušný úřad práce do 8 dnů; pokud z různých důvodů toho není schopen, pak má tuto povinnost ta osoba, která zabezpečuje pomoc anebo pobytové zařízení sociálních služeb (v případě, že v  tomto zařízení osoba žije)</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77707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změny poskytovatele péče</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jakoukoli změnu týkající se zajištění pomoci (změna poskytovatele sociální služby či pečující osoby) či změny ve skutečnostech, které jsou rozhodující pro trvání nároku na příspěvek, změny zdravotního stavu, je žadatel povinen písmeně ohlásit příslušnému úřadu, který o dávce rozhoduje, a to do 8 dnů od dne, kdy tato skutečnost nastala</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kontrola využití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způsob využití příspěvku kontrolují pracovníci úřadů práce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příjemce dávky musí být schopen prokázat až jeden rok zpětně, že finanční prostředky na péči byly použity v souladu se zákonem o sociálních službách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je zjištěno, že příspěvek není používán správně, může krajská pobočka úřadu práce určit tzv. </a:t>
            </a:r>
            <a:r>
              <a:rPr lang="cs-CZ" sz="1600" b="1" dirty="0">
                <a:latin typeface="Verdana" panose="020B0604030504040204" pitchFamily="34" charset="0"/>
                <a:ea typeface="Verdana" panose="020B0604030504040204" pitchFamily="34" charset="0"/>
              </a:rPr>
              <a:t>zvláštního příjemce</a:t>
            </a:r>
            <a:r>
              <a:rPr lang="cs-CZ" sz="1600" dirty="0">
                <a:latin typeface="Verdana" panose="020B0604030504040204" pitchFamily="34" charset="0"/>
                <a:ea typeface="Verdana" panose="020B0604030504040204" pitchFamily="34" charset="0"/>
              </a:rPr>
              <a:t>, který zajistí správné použití příspěvku, nebo pokud oprávněná osoba nemůže příspěvek přijímat a v případech zneužívání příspěvku nárok na výplatu příspěvku odejmout</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šest okruhů poskytovatelů:</a:t>
            </a:r>
          </a:p>
          <a:p>
            <a:pPr marL="285750" indent="-285750" algn="just">
              <a:spcBef>
                <a:spcPts val="0"/>
              </a:spcBef>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stanovuje povinnost již při žádosti uvést, kdo bude potřebnou pomoc vykonávat</a:t>
            </a:r>
          </a:p>
          <a:p>
            <a:pPr marL="625475" algn="just">
              <a:spcBef>
                <a:spcPts val="0"/>
              </a:spcBef>
            </a:pPr>
            <a:r>
              <a:rPr lang="cs-CZ" sz="1600" dirty="0">
                <a:latin typeface="Verdana" panose="020B0604030504040204" pitchFamily="34" charset="0"/>
                <a:ea typeface="Verdana" panose="020B0604030504040204" pitchFamily="34" charset="0"/>
              </a:rPr>
              <a:t>1. osoba blízká (rodinný příslušník, přítel apod.)</a:t>
            </a:r>
          </a:p>
          <a:p>
            <a:pPr marL="625475" algn="just">
              <a:spcBef>
                <a:spcPts val="0"/>
              </a:spcBef>
            </a:pPr>
            <a:r>
              <a:rPr lang="cs-CZ" sz="1600" dirty="0">
                <a:latin typeface="Verdana" panose="020B0604030504040204" pitchFamily="34" charset="0"/>
                <a:ea typeface="Verdana" panose="020B0604030504040204" pitchFamily="34" charset="0"/>
              </a:rPr>
              <a:t>2. asistent sociální péče (fyzická osoba na základě písemné smlouvy s uživatelem)</a:t>
            </a:r>
          </a:p>
          <a:p>
            <a:pPr marL="625475" algn="just">
              <a:spcBef>
                <a:spcPts val="0"/>
              </a:spcBef>
            </a:pPr>
            <a:r>
              <a:rPr lang="cs-CZ" sz="1600" dirty="0">
                <a:latin typeface="Verdana" panose="020B0604030504040204" pitchFamily="34" charset="0"/>
                <a:ea typeface="Verdana" panose="020B0604030504040204" pitchFamily="34" charset="0"/>
              </a:rPr>
              <a:t>3. poskytovatel sociálních služeb (nezisková organizace, obec apod.)</a:t>
            </a:r>
          </a:p>
          <a:p>
            <a:pPr marL="625475" algn="just">
              <a:spcBef>
                <a:spcPts val="0"/>
              </a:spcBef>
            </a:pPr>
            <a:r>
              <a:rPr lang="cs-CZ" sz="1600" dirty="0">
                <a:latin typeface="Verdana" panose="020B0604030504040204" pitchFamily="34" charset="0"/>
                <a:ea typeface="Verdana" panose="020B0604030504040204" pitchFamily="34" charset="0"/>
              </a:rPr>
              <a:t>4. speciální lůžkové zdravotnické zařízení hospicového typu</a:t>
            </a:r>
          </a:p>
          <a:p>
            <a:pPr marL="625475" algn="just">
              <a:spcBef>
                <a:spcPts val="0"/>
              </a:spcBef>
            </a:pPr>
            <a:r>
              <a:rPr lang="cs-CZ" sz="1600" dirty="0">
                <a:latin typeface="Verdana" panose="020B0604030504040204" pitchFamily="34" charset="0"/>
                <a:ea typeface="Verdana" panose="020B0604030504040204" pitchFamily="34" charset="0"/>
              </a:rPr>
              <a:t>5. nemocnice nebo odborný léčebný ústav (prostřednictvím zaměstnaného sociálního pracovníka)</a:t>
            </a:r>
          </a:p>
          <a:p>
            <a:pPr marL="625475" algn="just">
              <a:spcBef>
                <a:spcPts val="0"/>
              </a:spcBef>
            </a:pPr>
            <a:r>
              <a:rPr lang="cs-CZ" sz="1600" dirty="0">
                <a:latin typeface="Verdana" panose="020B0604030504040204" pitchFamily="34" charset="0"/>
                <a:ea typeface="Verdana" panose="020B0604030504040204" pitchFamily="34" charset="0"/>
              </a:rPr>
              <a:t>6. dětský domov</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54453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l"/>
            <a:r>
              <a:rPr lang="cs-CZ" sz="2000" b="1" dirty="0">
                <a:solidFill>
                  <a:srgbClr val="C00000"/>
                </a:solidFill>
              </a:rPr>
              <a:t>Novela zákona 1.7.2023</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příspěvek na péči pro osoby starší 18 let s lehkou závislostí by se měl zvýšit na 2000 Kč ► nyní příspěvek na zajištění tří až čtyř základních potřeb neadekvátní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 současnosti možno upravit příspěvek na péči pouze změnou zákona ► náročné a neflexibilní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návrh ► výše příspěvku na péči bude valorizována souběžně s navýšením důchodů ► příspěvek na péči by se zvýšil o tolik procent, kolik činilo zvýšení procentní výměry důchodu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nově by musel také příjemce příspěvku na péči dokazovat, že jsou přijaté finance skutečně využívány na náklady spojené s péčí o závislou osobu ► zatím tomu tak není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nově by mohli pobírat příspěvek na péči místo oprávněné osoby také ti, kteří jsou pověřeni k zastupování oprávněné osoby</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zástupci oprávněné osoby ► potomek, předek, sourozenec, manžel nebo partner a plně svéprávná osoba, která s ním žila minimálně 3 roky ve společné domácnosti.</a:t>
            </a:r>
          </a:p>
          <a:p>
            <a:pPr lvl="0" algn="just">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9843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69575"/>
            <a:ext cx="10607039" cy="7851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Pečující osoba</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33670"/>
            <a:ext cx="10701865" cy="57547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r>
              <a:rPr lang="cs-CZ" sz="1900" b="1" dirty="0">
                <a:solidFill>
                  <a:srgbClr val="C00000"/>
                </a:solidFill>
                <a:latin typeface="Verdana" panose="020B0604030504040204" pitchFamily="34" charset="0"/>
                <a:ea typeface="Verdana" panose="020B0604030504040204" pitchFamily="34" charset="0"/>
              </a:rPr>
              <a:t>pečující osoba, její práva a povinnosti</a:t>
            </a:r>
          </a:p>
          <a:p>
            <a:pPr marL="285750" indent="-285750" algn="just">
              <a:buFont typeface="Wingdings" panose="05000000000000000000" pitchFamily="2" charset="2"/>
              <a:buChar char="v"/>
            </a:pPr>
            <a:r>
              <a:rPr lang="cs-CZ" sz="1900" dirty="0">
                <a:latin typeface="Verdana" panose="020B0604030504040204" pitchFamily="34" charset="0"/>
                <a:ea typeface="Verdana" panose="020B0604030504040204" pitchFamily="34" charset="0"/>
              </a:rPr>
              <a:t>pečující osobou může být:</a:t>
            </a:r>
          </a:p>
          <a:p>
            <a:pPr marL="625475" indent="-357188" algn="just">
              <a:buFont typeface="Wingdings" panose="05000000000000000000" pitchFamily="2" charset="2"/>
              <a:buChar char="§"/>
            </a:pPr>
            <a:r>
              <a:rPr lang="cs-CZ" sz="1900" dirty="0">
                <a:latin typeface="Verdana" panose="020B0604030504040204" pitchFamily="34" charset="0"/>
                <a:ea typeface="Verdana" panose="020B0604030504040204" pitchFamily="34" charset="0"/>
              </a:rPr>
              <a:t>osoba blízká (tj. blízký příbuzný - manžel/manželka, syn/dcera, registrovaný partner/partnerka)</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asistent sociální péče (fyzická osoba, která není osobou blízkou, je starší 18 let, je zdravotně způsobilá a neposkytuje péči jako podnikatel - definováno zákonem č. 366/2011 Sb.) - s asistentem je potřeba uzavřít písemnou smlouvu o poskytování pomoci</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"Oznámení o poskytovateli pomoci", kde je uvedena osoba nebo subjekt, který péči poskytuje</a:t>
            </a:r>
          </a:p>
          <a:p>
            <a:pPr algn="just">
              <a:lnSpc>
                <a:spcPct val="100000"/>
              </a:lnSpc>
              <a:spcAft>
                <a:spcPts val="600"/>
              </a:spcAft>
            </a:pPr>
            <a:r>
              <a:rPr lang="cs-CZ" sz="1900" b="1" dirty="0">
                <a:solidFill>
                  <a:srgbClr val="C00000"/>
                </a:solidFill>
                <a:latin typeface="Verdana" panose="020B0604030504040204" pitchFamily="34" charset="0"/>
                <a:ea typeface="Verdana" panose="020B0604030504040204" pitchFamily="34" charset="0"/>
              </a:rPr>
              <a:t>pečující osoba je povinna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především řádně pečovat</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nahlásit úřadu práce každou změnu , která může čerpání příspěvku na péči ovlivnit (pobyt v nemocnici, změna poskytovatele péče, úmrtí žadatele), a to do 8 dnů ode dne, kdy změna nastala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musí žadatel strávit nějaký čas v nemocnici a hospitalizace trvá od prvního do posledního dne v měsíci, příspěvek na péči mu za tento měsíc nenáleží</a:t>
            </a:r>
          </a:p>
          <a:p>
            <a:pPr algn="just">
              <a:lnSpc>
                <a:spcPct val="110000"/>
              </a:lnSpc>
              <a:spcAft>
                <a:spcPts val="600"/>
              </a:spcAft>
            </a:pPr>
            <a:r>
              <a:rPr lang="cs-CZ" sz="1900" dirty="0">
                <a:solidFill>
                  <a:srgbClr val="C00000"/>
                </a:solidFill>
                <a:latin typeface="Verdana" panose="020B0604030504040204" pitchFamily="34" charset="0"/>
                <a:ea typeface="Verdana" panose="020B0604030504040204" pitchFamily="34" charset="0"/>
              </a:rPr>
              <a:t> </a:t>
            </a:r>
            <a:r>
              <a:rPr lang="cs-CZ" sz="1900" b="1" dirty="0">
                <a:solidFill>
                  <a:srgbClr val="C00000"/>
                </a:solidFill>
                <a:latin typeface="Verdana" panose="020B0604030504040204" pitchFamily="34" charset="0"/>
                <a:ea typeface="Verdana" panose="020B0604030504040204" pitchFamily="34" charset="0"/>
              </a:rPr>
              <a:t>pečující osoba - zaměstnání a pojištění</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může pracovat - v takovém případě sociální a zdravotní pojištění platí zaměstnavatel nebo sám pečující a lze požádat o úpravu týdenní pracovní doby a zaměstnavatel je povinen vaší žádosti vyhovět, nebrání-li tomu vážné provozní důvody </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je nucena kvůli péči o blízkou osobu opustit své stávající zaměstnání, potom stát platí zdravotní pojištění za osobu pečující o osobu pobírající příspěvek ve stupni II, III, IV – je státním pojištěncem a doba péče je osobě pečující započítávána pro důchodové účely jako tzv. náhradní doba pojištění</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buFont typeface="Wingdings 3" charset="2"/>
              <a:buAutoNum type="arabicPeriod"/>
            </a:pPr>
            <a:r>
              <a:rPr lang="cs-CZ" sz="6400" dirty="0">
                <a:latin typeface="Verdana" panose="020B0604030504040204" pitchFamily="34" charset="0"/>
                <a:ea typeface="Verdana" panose="020B0604030504040204" pitchFamily="34" charset="0"/>
              </a:rPr>
              <a:t>Jaké formy sociální pomoci rozlišujeme? Uveďte příklady-situace pro použití jednotlivých forem sociální pomoci, zdůvodněte jak je v dané situaci vhodná příslušná forma sociální pomoci.</a:t>
            </a:r>
          </a:p>
          <a:p>
            <a:pPr algn="l">
              <a:spcBef>
                <a:spcPts val="0"/>
              </a:spcBef>
              <a:spcAft>
                <a:spcPts val="600"/>
              </a:spcAft>
              <a:defRPr/>
            </a:pPr>
            <a:endParaRPr lang="cs-CZ" sz="6400" dirty="0">
              <a:latin typeface="Verdana" panose="020B0604030504040204" pitchFamily="34" charset="0"/>
              <a:ea typeface="Verdana" panose="020B0604030504040204" pitchFamily="34" charset="0"/>
            </a:endParaRPr>
          </a:p>
          <a:p>
            <a:pPr algn="l">
              <a:spcBef>
                <a:spcPts val="0"/>
              </a:spcBef>
              <a:spcAft>
                <a:spcPts val="600"/>
              </a:spcAft>
              <a:defRPr/>
            </a:pPr>
            <a:r>
              <a:rPr lang="cs-CZ" sz="6400" dirty="0">
                <a:latin typeface="Verdana" panose="020B0604030504040204" pitchFamily="34" charset="0"/>
                <a:ea typeface="Verdana" panose="020B0604030504040204" pitchFamily="34" charset="0"/>
              </a:rPr>
              <a:t>2/ Popište na příkladu konkrétního jedince nějakou sociální situaci a tu analyzujte ve všech dimenzích sociálního vyloučení.</a:t>
            </a:r>
          </a:p>
          <a:p>
            <a:pPr algn="just">
              <a:spcBef>
                <a:spcPts val="0"/>
              </a:spcBef>
              <a:defRPr/>
            </a:pPr>
            <a:r>
              <a:rPr lang="cs-CZ" altLang="cs-CZ" sz="6400" b="1" dirty="0">
                <a:solidFill>
                  <a:srgbClr val="C00000"/>
                </a:solidFill>
                <a:latin typeface="Verdana" panose="020B0604030504040204" pitchFamily="34" charset="0"/>
                <a:ea typeface="Verdana" panose="020B0604030504040204" pitchFamily="34" charset="0"/>
              </a:rPr>
              <a:t>Tematické cvičení:</a:t>
            </a:r>
          </a:p>
          <a:p>
            <a:pPr algn="l"/>
            <a:r>
              <a:rPr lang="cs-CZ" sz="6400" b="1" dirty="0">
                <a:latin typeface="Verdana" panose="020B0604030504040204" pitchFamily="34" charset="0"/>
                <a:ea typeface="Verdana" panose="020B0604030504040204" pitchFamily="34" charset="0"/>
              </a:rPr>
              <a:t>příběh č. 1 </a:t>
            </a:r>
            <a:endParaRPr lang="cs-CZ" sz="6400" dirty="0">
              <a:latin typeface="Verdana" panose="020B0604030504040204" pitchFamily="34" charset="0"/>
              <a:ea typeface="Verdana" panose="020B0604030504040204" pitchFamily="34" charset="0"/>
            </a:endParaRPr>
          </a:p>
          <a:p>
            <a:pPr marL="0" lvl="8" algn="l"/>
            <a:r>
              <a:rPr lang="cs-CZ" sz="6400" dirty="0">
                <a:latin typeface="Verdana" panose="020B0604030504040204" pitchFamily="34" charset="0"/>
                <a:ea typeface="Verdana" panose="020B0604030504040204" pitchFamily="34" charset="0"/>
              </a:rPr>
              <a:t>Paní K (56 let) byla již v mladém věku diagnostikována roztroušená skleróza. Nikdy se nevdala, žila s rodiči v malém bytě. Rodiče jsou již v seniorském věku a nemají mnoho sil dceři pomáhat. Proto je potřeba řešit samostatné bydlení, které by naplňovalo potřeby vyplývající z onemocnění paní K. Paní K pobírá plný invalidní důchod. Její zdravotní stav je různý. Špatně se pohybuje a potřebuje pomoci (ne však komplexní péči). Uvědomuje si, že již potřebuje pomoci a nemůže být doma starým rodičům na obtíž. </a:t>
            </a:r>
          </a:p>
          <a:p>
            <a:pPr algn="l"/>
            <a:r>
              <a:rPr lang="cs-CZ" sz="6400" b="1" dirty="0">
                <a:latin typeface="Verdana" panose="020B0604030504040204" pitchFamily="34" charset="0"/>
                <a:ea typeface="Verdana" panose="020B0604030504040204" pitchFamily="34" charset="0"/>
              </a:rPr>
              <a:t>příběh č. 2</a:t>
            </a:r>
            <a:endParaRPr lang="cs-CZ" sz="6400" dirty="0">
              <a:latin typeface="Verdana" panose="020B0604030504040204" pitchFamily="34" charset="0"/>
              <a:ea typeface="Verdana" panose="020B0604030504040204" pitchFamily="34" charset="0"/>
            </a:endParaRPr>
          </a:p>
          <a:p>
            <a:pPr marL="0" lvl="8" algn="l"/>
            <a:r>
              <a:rPr lang="cs-CZ" sz="6400" dirty="0">
                <a:latin typeface="Verdana" panose="020B0604030504040204" pitchFamily="34" charset="0"/>
                <a:ea typeface="Verdana" panose="020B0604030504040204" pitchFamily="34" charset="0"/>
              </a:rPr>
              <a:t>Paní V žije s přítelem ve dvoupokojovém bytě. Mají spolu dvě děti. Paní V vyhledala sociální pracovnici na OSPOD s prosbou o sepsání návrhu úpravy výchovy a výživy svých nezletilých dětí. Uvedla, že otec je násilnický, vulgární, nepracuje a není schopen zabezpečit rodinu. Paní V se přítele bojí a ráda by ho i s nezletilými dětmi opustila a bydlela samostatně. Nemá však rodinu, ani našetřenou finanční rezervu.</a:t>
            </a:r>
          </a:p>
          <a:p>
            <a:pPr algn="l"/>
            <a:r>
              <a:rPr lang="cs-CZ" sz="6400" dirty="0">
                <a:latin typeface="Verdana" panose="020B0604030504040204" pitchFamily="34" charset="0"/>
                <a:ea typeface="Verdana" panose="020B0604030504040204" pitchFamily="34" charset="0"/>
              </a:rPr>
              <a:t>1/ Ke každé ze shora uvedených situací se pokuste identifikovat následující charakteristiky: </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O jakou cílovou skupinu, na kterou je zaměřena pomoc, se jedná?</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Jaké jsou podle vás nejvhodnější možnosti řešení situace?</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Jaké konkrétní služby a případně sociální dávky byste doporučili? </a:t>
            </a: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8880852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342900" indent="-342900" algn="just">
              <a:spcBef>
                <a:spcPts val="0"/>
              </a:spcBef>
              <a:spcAft>
                <a:spcPts val="1200"/>
              </a:spcAft>
              <a:buFont typeface="+mj-lt"/>
              <a:buAutoNum type="arabicPeriod"/>
              <a:defRPr/>
            </a:pPr>
            <a:r>
              <a:rPr lang="cs-CZ" altLang="cs-CZ" sz="1600" dirty="0">
                <a:latin typeface="Verdana" panose="020B0604030504040204" pitchFamily="34" charset="0"/>
                <a:ea typeface="Verdana" panose="020B0604030504040204" pitchFamily="34" charset="0"/>
              </a:rPr>
              <a:t>Pokuste se popsat způsob sociálního šetření u osoby, která žádá o příspěvek na péči v důsledku onemocnění psychického charakteru. Čeho si budete všímat?</a:t>
            </a:r>
          </a:p>
          <a:p>
            <a:pPr marL="342900" indent="-342900" algn="just">
              <a:spcBef>
                <a:spcPts val="0"/>
              </a:spcBef>
              <a:spcAft>
                <a:spcPts val="1200"/>
              </a:spcAft>
              <a:buFont typeface="+mj-lt"/>
              <a:buAutoNum type="arabicPeriod"/>
              <a:defRPr/>
            </a:pPr>
            <a:r>
              <a:rPr lang="cs-CZ" altLang="cs-CZ" sz="1600" dirty="0">
                <a:latin typeface="Verdana" panose="020B0604030504040204" pitchFamily="34" charset="0"/>
                <a:ea typeface="Verdana" panose="020B0604030504040204" pitchFamily="34" charset="0"/>
              </a:rPr>
              <a:t>Pokuste se popsat způsob sociálního šetření u osoby, která žádá o příspěvek na péči v důsledku zdravotního hendikepu fyzického charakteru. Čeho si budete všímat?</a:t>
            </a:r>
          </a:p>
          <a:p>
            <a:pPr lvl="0" algn="just">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72266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0" lvl="1" algn="just">
              <a:lnSpc>
                <a:spcPct val="120000"/>
              </a:lnSpc>
              <a:spcBef>
                <a:spcPts val="0"/>
              </a:spcBef>
              <a:spcAft>
                <a:spcPts val="600"/>
              </a:spcAft>
              <a:buClr>
                <a:srgbClr val="F47C04"/>
              </a:buClr>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dimenze sociálního vyloučení</a:t>
            </a:r>
          </a:p>
          <a:p>
            <a:pPr algn="just">
              <a:lnSpc>
                <a:spcPct val="120000"/>
              </a:lnSpc>
              <a:spcBef>
                <a:spcPts val="0"/>
              </a:spcBef>
              <a:spcAft>
                <a:spcPts val="600"/>
              </a:spcAft>
              <a:buFont typeface="Wingdings" panose="05000000000000000000" pitchFamily="2" charset="2"/>
              <a:buChar char="q"/>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ekonomická dimenze</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postavení na trhu práce má vliv nejen na finanční příjem, ale také podmiňuje možnost participace na dalších společenských aktivitách</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vyloučení z pracovního trhu a marginalizace znevýhodněných jedinců či skupin na tomto trhu ► nezaměstnanost a odsouvání do podhodnocených či nestabilních pracovních pozic ► dlouhodobá nezaměstnanost vyvolána např. nedostatkem pracovních příležitostí, nedostatečným vzděláním či praxí, nízkou motivací nebo diskriminací, ať už na základě pohlaví, věku, zdravotního stavu, nebo etnicity </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zdrojem vyloučení může být i neadekvátní pracovní příjem</a:t>
            </a:r>
          </a:p>
          <a:p>
            <a:pPr algn="just">
              <a:lnSpc>
                <a:spcPct val="120000"/>
              </a:lnSpc>
              <a:spcBef>
                <a:spcPts val="0"/>
              </a:spcBef>
              <a:spcAft>
                <a:spcPts val="600"/>
              </a:spcAft>
              <a:buFont typeface="Wingdings" panose="05000000000000000000" pitchFamily="2" charset="2"/>
              <a:buChar char="q"/>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kulturní a sociální dimenze</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nesdílení kulturního a sociálního kapitálu majoritní společnosti, vyloučení ze sociálních sítí, které umožňují jedinci zlepšovat jeho sociální status</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kulturní kapitál definujeme jako soubor získaných předpokladů jedince nebo skupiny k dosažení určitého statusu; jeho hlavním indikátorem je úroveň dosaženého vzdělání</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míra vzdělání přitom zásadně ovlivňuje výši příležitostí k získání zaměstnání či schopnost jedince orientovat se ve společnosti a jejím právním systému</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sociálním kapitálem rozumíme souhrn aktuálních i potenciálních zdrojů, jež může jednotlivec využívat díky svým známostem s ostatními lidmi</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odkazuje k bohatství styků a známostí (silné vazby=rodina, přátelé x slabé vazby=okolí</a:t>
            </a:r>
            <a:endParaRPr lang="cs-CZ"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284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politická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upření občanských, politických, ale v extrémním případě i základních lidských práv určitým jedincům či skupinám. </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nerealizováním práv vyloučenými osobami vinou jejich nevědomosti, apatie nebo přání vyhnout se jakémukoli styku s představiteli státního aparátu</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neúčast ve volbách a na politických aktivitách v organizacích, odborech, hnutích, školních či městských radách a jiných orgánech s rozhodovací pravomocí omezuje možnosti podílet se na rozhodování o věcech veřejných i soukromých ► volení zástupci mohou jejich potíže ignorovat, potažmo jejich situaci zhoršovat</a:t>
            </a:r>
          </a:p>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symbolická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tzv. exkluze subjektivní ► spočívá ve stigmatizaci a marginalizaci některých sociálních skupin většinovou společností, avšak nikoli v rovině skutečného a aktivního vylučování, nýbrž vylučování verbálního, tj. skrze manifestaci odmítání a odporu</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k vyloučení v jeho symbolické rovině může docházet u těch skupin, jejichž jinakost je spatřována majoritou jako „nenormální“, deviantní, což často vede k vyloučení jejich členů na základě negativních stereotypů a předsudků</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mezi těmito skupinami a majoritní společností vzniká napětí a vytyčuje se symbolická hranice ► např. pro jejich etnicitu, národnost, sociální status apod.</a:t>
            </a:r>
          </a:p>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prostorová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geograficky vymezitelná oblast, kde dochází ke koncentraci osob ohrožených sociálním vyloučením ► prostorové vyloučení znamená pro jedince bariéru rozvoje životních šancí –sociálně vyloučená lokalita (SVL)</a:t>
            </a:r>
          </a:p>
        </p:txBody>
      </p:sp>
    </p:spTree>
    <p:extLst>
      <p:ext uri="{BB962C8B-B14F-4D97-AF65-F5344CB8AC3E}">
        <p14:creationId xmlns:p14="http://schemas.microsoft.com/office/powerpoint/2010/main" val="2716274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8965"/>
            <a:ext cx="10701865" cy="659958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nedobrovolně segregované skupiny zpravidla žijí v nejhorších, stigmatizovaných částech města, v nevyhovujících, nuzných obydlích s nedostatečnou úrovní sanitárního vybavení a přístupem k běžným službám</a:t>
            </a:r>
          </a:p>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sociálně vyloučené lokality se liší zejména velikostí a poměrem velikosti vůči obci či městu, ve které se nacházejí, mírou prostorového vyloučení, stavem domů a bytů, formou jejich vlastnictví atd. </a:t>
            </a:r>
          </a:p>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sociální vyloučení se promítá do městského (obecního prostoru) ► koncentrace sociálně vyloučených domácností na jednom místě v levnějším, s nižším standardem, neatraktivním bydlení ► sociálně vyloučená lokalita (SVL), ghetto ► prostorová segregace</a:t>
            </a:r>
          </a:p>
          <a:p>
            <a:pPr algn="just">
              <a:lnSpc>
                <a:spcPct val="80000"/>
              </a:lnSpc>
              <a:spcBef>
                <a:spcPts val="0"/>
              </a:spcBef>
              <a:spcAft>
                <a:spcPts val="600"/>
              </a:spcAft>
              <a:buSzPct val="45000"/>
            </a:pPr>
            <a:r>
              <a:rPr lang="cs-CZ" sz="1600" b="1" dirty="0">
                <a:solidFill>
                  <a:srgbClr val="C00000"/>
                </a:solidFill>
                <a:latin typeface="Verdana" panose="020B0604030504040204" pitchFamily="34" charset="0"/>
                <a:ea typeface="Verdana" panose="020B0604030504040204" pitchFamily="34" charset="0"/>
              </a:rPr>
              <a:t>v širším pojetí jde v systému sociální pomoci o eliminaci chudoby a všech atributů sociálního vyloučení, tedy:</a:t>
            </a:r>
          </a:p>
          <a:p>
            <a:pPr marL="642938"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navrátit sociální suverenitu – problémy mají přechodný charakter a je nutno je vyřešit a vrátit jedince do normálu</a:t>
            </a:r>
          </a:p>
          <a:p>
            <a:pPr marL="642938" lvl="0"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překonat přechodné stádium sociálních a ekonomických obtíží </a:t>
            </a:r>
            <a:r>
              <a:rPr lang="cs-CZ" sz="1600" dirty="0">
                <a:latin typeface="Verdana" panose="020B0604030504040204" pitchFamily="34" charset="0"/>
                <a:ea typeface="Verdana" panose="020B0604030504040204" pitchFamily="34" charset="0"/>
              </a:rPr>
              <a:t>– dlouhodobější řešení sociálně-ekonomicky nepříznivých podmínek s cílem zabránit propadu do sociální závislosti</a:t>
            </a:r>
          </a:p>
          <a:p>
            <a:pPr marL="642938" lvl="0"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řešit trvalé svízelné postavení </a:t>
            </a:r>
            <a:r>
              <a:rPr lang="cs-CZ" sz="1600" dirty="0">
                <a:latin typeface="Verdana" panose="020B0604030504040204" pitchFamily="34" charset="0"/>
                <a:ea typeface="Verdana" panose="020B0604030504040204" pitchFamily="34" charset="0"/>
              </a:rPr>
              <a:t>– pomoc občanům, kteří jsou trvale odkázáni na lidskou solidaritu a dobročinnost</a:t>
            </a:r>
          </a:p>
          <a:p>
            <a:pPr lvl="0" algn="just">
              <a:lnSpc>
                <a:spcPct val="80000"/>
              </a:lnSpc>
              <a:spcBef>
                <a:spcPts val="0"/>
              </a:spcBef>
              <a:spcAft>
                <a:spcPts val="600"/>
              </a:spcAft>
              <a:tabLst>
                <a:tab pos="1795680" algn="l"/>
              </a:tabLst>
            </a:pPr>
            <a:r>
              <a:rPr lang="cs-CZ" sz="1600" b="1" dirty="0">
                <a:solidFill>
                  <a:srgbClr val="C00000"/>
                </a:solidFill>
                <a:latin typeface="Verdana" panose="020B0604030504040204" pitchFamily="34" charset="0"/>
                <a:ea typeface="Verdana" panose="020B0604030504040204" pitchFamily="34" charset="0"/>
              </a:rPr>
              <a:t>sociální pomoc je třetím pilířem sociálního zabezpečení</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 hlediska sociální politiky ji lze chápat jako poslední z opatření sociální ochrany, kterými Česká republika bojuje proti sociálnímu vyloučení</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její aktivity nastupují až v případě selhání zabezpečení ze sociálního pojištění a státní sociální podpory; l</a:t>
            </a:r>
            <a:r>
              <a:rPr lang="cs-CZ" sz="1600" u="sng" dirty="0">
                <a:latin typeface="Verdana" panose="020B0604030504040204" pitchFamily="34" charset="0"/>
                <a:ea typeface="Verdana" panose="020B0604030504040204" pitchFamily="34" charset="0"/>
              </a:rPr>
              <a:t>iší se od nich:</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a) </a:t>
            </a:r>
            <a:r>
              <a:rPr lang="cs-CZ" sz="1600" u="sng" dirty="0">
                <a:latin typeface="Verdana" panose="020B0604030504040204" pitchFamily="34" charset="0"/>
                <a:ea typeface="Verdana" panose="020B0604030504040204" pitchFamily="34" charset="0"/>
              </a:rPr>
              <a:t>způsobem řešení sociálních událostí</a:t>
            </a:r>
            <a:r>
              <a:rPr lang="cs-CZ" sz="1600" dirty="0">
                <a:latin typeface="Verdana" panose="020B0604030504040204" pitchFamily="34" charset="0"/>
                <a:ea typeface="Verdana" panose="020B0604030504040204" pitchFamily="34" charset="0"/>
              </a:rPr>
              <a:t> – sociální události jsou často řešeny formou sociálních služeb; dávky jsou zde poskytovány za účelem řešení hmotné či sociální nouze (např. příspěvek na živobytí) nebo účelově (např. příspěvek na zvláštní pomůcky)</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b) </a:t>
            </a:r>
            <a:r>
              <a:rPr lang="cs-CZ" sz="1600" u="sng" dirty="0">
                <a:latin typeface="Verdana" panose="020B0604030504040204" pitchFamily="34" charset="0"/>
                <a:ea typeface="Verdana" panose="020B0604030504040204" pitchFamily="34" charset="0"/>
              </a:rPr>
              <a:t>charakterem subjektů poskytujících sociální pomoc </a:t>
            </a:r>
            <a:r>
              <a:rPr lang="cs-CZ" sz="1600" dirty="0">
                <a:latin typeface="Verdana" panose="020B0604030504040204" pitchFamily="34" charset="0"/>
                <a:ea typeface="Verdana" panose="020B0604030504040204" pitchFamily="34" charset="0"/>
              </a:rPr>
              <a:t>– služby zajišťují většinou nestátní organice ve spolupráci s obcemi, které jejich činnost koordinují</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c) </a:t>
            </a:r>
            <a:r>
              <a:rPr lang="cs-CZ" sz="1600" u="sng" dirty="0">
                <a:latin typeface="Verdana" panose="020B0604030504040204" pitchFamily="34" charset="0"/>
                <a:ea typeface="Verdana" panose="020B0604030504040204" pitchFamily="34" charset="0"/>
              </a:rPr>
              <a:t>způsobem financování </a:t>
            </a:r>
            <a:r>
              <a:rPr lang="cs-CZ" sz="1600" dirty="0">
                <a:latin typeface="Verdana" panose="020B0604030504040204" pitchFamily="34" charset="0"/>
                <a:ea typeface="Verdana" panose="020B0604030504040204" pitchFamily="34" charset="0"/>
              </a:rPr>
              <a:t>– zdroje financování bývají nejčastěji čerpány formou transferu ze státních rozpočtů</a:t>
            </a:r>
          </a:p>
          <a:p>
            <a:pPr marL="536575" lvl="1" algn="just">
              <a:lnSpc>
                <a:spcPct val="8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l"/>
            <a:r>
              <a:rPr lang="cs-CZ" sz="1600" b="1" dirty="0">
                <a:solidFill>
                  <a:srgbClr val="C00000"/>
                </a:solidFill>
                <a:latin typeface="Verdana" panose="020B0604030504040204" pitchFamily="34" charset="0"/>
                <a:ea typeface="Verdana" panose="020B0604030504040204" pitchFamily="34" charset="0"/>
              </a:rPr>
              <a:t>řešené situace:</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jsou ohrožena práva občana</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se občan nachází v hmotné nouzi, případně na hranici, či pod hranicí chudoby </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se občan nachází v sociální nouzi a není schopen zabezpečit své potřeby vlastními silami</a:t>
            </a:r>
          </a:p>
          <a:p>
            <a:pPr algn="l"/>
            <a:r>
              <a:rPr lang="cs-CZ" sz="1600" b="1" dirty="0">
                <a:solidFill>
                  <a:srgbClr val="C00000"/>
                </a:solidFill>
                <a:latin typeface="Verdana" panose="020B0604030504040204" pitchFamily="34" charset="0"/>
                <a:ea typeface="Verdana" panose="020B0604030504040204" pitchFamily="34" charset="0"/>
              </a:rPr>
              <a:t>4 subsystémy systému SP:</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sociální služby včetně příspěvku na péči</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pomoc v hmotné nouzi</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dávky pro osoby se zdravotním postižením</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sociálně – právní ochrana dětí</a:t>
            </a:r>
          </a:p>
          <a:p>
            <a:pPr algn="l">
              <a:lnSpc>
                <a:spcPct val="80000"/>
              </a:lnSpc>
              <a:spcBef>
                <a:spcPts val="0"/>
              </a:spcBef>
              <a:spcAft>
                <a:spcPts val="600"/>
              </a:spcAft>
            </a:pPr>
            <a:r>
              <a:rPr lang="cs-CZ" sz="1600" b="1" dirty="0">
                <a:solidFill>
                  <a:srgbClr val="C00000"/>
                </a:solidFill>
                <a:latin typeface="Verdana" panose="020B0604030504040204" pitchFamily="34" charset="0"/>
                <a:ea typeface="Verdana" panose="020B0604030504040204" pitchFamily="34" charset="0"/>
              </a:rPr>
              <a:t>právní úprava:</a:t>
            </a:r>
          </a:p>
          <a:p>
            <a:pPr lvl="0" algn="just">
              <a:lnSpc>
                <a:spcPct val="80000"/>
              </a:lnSpc>
              <a:spcBef>
                <a:spcPts val="0"/>
              </a:spcBef>
              <a:spcAft>
                <a:spcPts val="600"/>
              </a:spcAft>
              <a:tabLst>
                <a:tab pos="1795680" algn="l"/>
              </a:tabLst>
            </a:pPr>
            <a:r>
              <a:rPr lang="cs-CZ" sz="1600" b="1" dirty="0">
                <a:latin typeface="Verdana" panose="020B0604030504040204" pitchFamily="34" charset="0"/>
                <a:ea typeface="Verdana" panose="020B0604030504040204" pitchFamily="34" charset="0"/>
              </a:rPr>
              <a:t>mezinárodní právní prameny:</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Mezinárodní pakt o hospodářských, sociálních a kulturních právech, který přijalo Valné shromáždění OSN v roce 1966</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Evropská sociální charta 14/2000.</a:t>
            </a:r>
          </a:p>
          <a:p>
            <a:pPr algn="just">
              <a:lnSpc>
                <a:spcPct val="80000"/>
              </a:lnSpc>
              <a:spcBef>
                <a:spcPts val="0"/>
              </a:spcBef>
              <a:spcAft>
                <a:spcPts val="600"/>
              </a:spcAft>
              <a:tabLst>
                <a:tab pos="1795680" algn="l"/>
              </a:tabLst>
            </a:pPr>
            <a:r>
              <a:rPr lang="cs-CZ" sz="1600" b="1" dirty="0">
                <a:latin typeface="Verdana" panose="020B0604030504040204" pitchFamily="34" charset="0"/>
                <a:ea typeface="Verdana" panose="020B0604030504040204" pitchFamily="34" charset="0"/>
              </a:rPr>
              <a:t>vnitrostátní prameny:</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Listina základních práv a svobod</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111/2006  Sb., o  pomoci v  hmotné nouzi, ve znění pozdějších předpisů a další právní předpisy,</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110/2006  Sb., o  životním a existenčním minimu, ve znění pozdějších předpisů</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108/2006 Sb., o sociálních službách</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329/2011 Sb., o poskytování dávek osobám se zdravotním postižením a o změně souvisejících zákonů</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č. 359/1999, o sociálně-právní ochraně dětí</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582/1991 Sb., o organizaci a provádění sociálního zabezpečení</a:t>
            </a:r>
          </a:p>
        </p:txBody>
      </p:sp>
    </p:spTree>
    <p:extLst>
      <p:ext uri="{BB962C8B-B14F-4D97-AF65-F5344CB8AC3E}">
        <p14:creationId xmlns:p14="http://schemas.microsoft.com/office/powerpoint/2010/main" val="269657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Objekty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70000" lnSpcReduction="20000"/>
          </a:bodyPr>
          <a:lstStyle/>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bezdomovci a osoby žijící v nevyhovujícím nebo nejistém ubytování ► </a:t>
            </a:r>
            <a:r>
              <a:rPr lang="cs-CZ" sz="2300" dirty="0">
                <a:latin typeface="Verdana" panose="020B0604030504040204" pitchFamily="34" charset="0"/>
                <a:ea typeface="Verdana" panose="020B0604030504040204" pitchFamily="34" charset="0"/>
              </a:rPr>
              <a:t>osoby přežívající venku, osoby v noclehárně, osoby v ubytovnách pro bezdomovce, osoby v pobytových zařízeních pro ženy, osoby v ubytovnách pro imigranty, osoby před opuštěním instituce, uživatelé dlouhodobější podpory, osoby žijící v nejistém bydlení, osoby ohrožené vystěhováním, osoby ohrožené domácím násilím, osoby žijící v provizorních a neobvyklých stavbách, osoby žijící v nevhodném bydlení, osoby žijící v přelidněném bytě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imigranti a azylanti</a:t>
            </a:r>
            <a:r>
              <a:rPr lang="cs-CZ" sz="2300" dirty="0">
                <a:latin typeface="Verdana" panose="020B0604030504040204" pitchFamily="34" charset="0"/>
                <a:ea typeface="Verdana" panose="020B0604030504040204" pitchFamily="34" charset="0"/>
              </a:rPr>
              <a:t> ►  skupina přistěhovalců v ČR, která zahrnuje nelegální imigranty, žadatele o azyl, uznané azylanty, cizince s uděleným vízem k pobytu nad 90 dnů, dlouhodobým nebo trvalým pobytem v ČR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národnostní menšiny</a:t>
            </a:r>
            <a:r>
              <a:rPr lang="cs-CZ" sz="2300" dirty="0">
                <a:latin typeface="Verdana" panose="020B0604030504040204" pitchFamily="34" charset="0"/>
                <a:ea typeface="Verdana" panose="020B0604030504040204" pitchFamily="34" charset="0"/>
              </a:rPr>
              <a:t> ► společenství občanů ČR žijících na území současné ČR, kteří se odlišují od ostatních občanů zpravidla společným etnickým původem, jazykem, kulturou a tradicemi, tvoří početní menšinu obyvatelstva a zároveň projevují vůli být považováni za národnostní menšinu</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oběti trestné činnosti</a:t>
            </a:r>
            <a:r>
              <a:rPr lang="cs-CZ" sz="2300" dirty="0">
                <a:latin typeface="Verdana" panose="020B0604030504040204" pitchFamily="34" charset="0"/>
                <a:ea typeface="Verdana" panose="020B0604030504040204" pitchFamily="34" charset="0"/>
              </a:rPr>
              <a:t> ► osoba, které bylo nebo mělo být trestným činem ublíženo na zdraví, způsobena majetková nebo nemajetková újma nebo na jejíž úkor se pachatel trestným činem obohatil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ohrožené osoby do 18 let věku</a:t>
            </a:r>
            <a:r>
              <a:rPr lang="cs-CZ" sz="2300" dirty="0">
                <a:latin typeface="Verdana" panose="020B0604030504040204" pitchFamily="34" charset="0"/>
                <a:ea typeface="Verdana" panose="020B0604030504040204" pitchFamily="34" charset="0"/>
              </a:rPr>
              <a:t> ►  se speciálními vzdělávacími potřebami, ohrožené umístěním do institucionální výchovy, vyrůstající v rodinách ohrožených chudobou nebo nefunkčních rodinách, v náhradní rodinné péči apod.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osoby ohrožené vícenásobnými riziky</a:t>
            </a:r>
            <a:r>
              <a:rPr lang="cs-CZ" sz="2300" dirty="0">
                <a:latin typeface="Verdana" panose="020B0604030504040204" pitchFamily="34" charset="0"/>
                <a:ea typeface="Verdana" panose="020B0604030504040204" pitchFamily="34" charset="0"/>
              </a:rPr>
              <a:t> ►  osoby se speciálními vzdělávacími potřebami, ohrožené umístěním do institucionální výchovy, vyrůstající v rodinách ohrožených chudobou nebo nefunkčních rodinách, v náhradní rodinné péči apod. </a:t>
            </a:r>
          </a:p>
          <a:p>
            <a:pPr algn="just">
              <a:lnSpc>
                <a:spcPct val="100000"/>
              </a:lnSpc>
              <a:spcBef>
                <a:spcPts val="0"/>
              </a:spcBef>
              <a:spcAft>
                <a:spcPts val="600"/>
              </a:spcAft>
              <a:buFont typeface="Wingdings" panose="05000000000000000000" pitchFamily="2" charset="2"/>
              <a:buChar char="v"/>
              <a:defRPr/>
            </a:pPr>
            <a:endParaRPr lang="cs-CZ" sz="23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dlouhodobě či opakovaně nezaměstnané ► </a:t>
            </a:r>
            <a:r>
              <a:rPr lang="cs-CZ" sz="1600" dirty="0">
                <a:latin typeface="Verdana" panose="020B0604030504040204" pitchFamily="34" charset="0"/>
                <a:ea typeface="Verdana" panose="020B0604030504040204" pitchFamily="34" charset="0"/>
              </a:rPr>
              <a:t>uchazeči o zaměstnání evidovaní na ÚP ČR déle než 1 rok a  uchazeči o zaměstnání, jejichž doba evidence na ÚP ČR dosáhla v posledních 2 letech souhrnné délky 12 měsíců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domácím násilím a závislostmi ► </a:t>
            </a:r>
            <a:r>
              <a:rPr lang="cs-CZ" sz="1600" dirty="0">
                <a:latin typeface="Verdana" panose="020B0604030504040204" pitchFamily="34" charset="0"/>
                <a:ea typeface="Verdana" panose="020B0604030504040204" pitchFamily="34" charset="0"/>
              </a:rPr>
              <a:t>osoby, které jsou ohroženy blízkými osobami žijícími ve společné domácnosti (psychické, fyzické či sexuální násilí, týrané děti a dále osoby, které jsou ve stavu závislosti, kdy se bez dané látky, aktivity nebo osoby nedokáží obejít (např. závislost na návykové látce, na hazardních hrách, na práci apod.) 	</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pracovníci s nejistými a nevýhodnými pracovními smlouvami ► </a:t>
            </a:r>
            <a:r>
              <a:rPr lang="cs-CZ" sz="1600" dirty="0">
                <a:latin typeface="Verdana" panose="020B0604030504040204" pitchFamily="34" charset="0"/>
                <a:ea typeface="Verdana" panose="020B0604030504040204" pitchFamily="34" charset="0"/>
              </a:rPr>
              <a:t>především ti starší a ti mimo ochranu mechanismů regulujících pracovní trh</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 kumulací hendikepů na trhu práce ► </a:t>
            </a:r>
            <a:r>
              <a:rPr lang="cs-CZ" sz="1600" dirty="0">
                <a:latin typeface="Verdana" panose="020B0604030504040204" pitchFamily="34" charset="0"/>
                <a:ea typeface="Verdana" panose="020B0604030504040204" pitchFamily="34" charset="0"/>
              </a:rPr>
              <a:t>osoby, které splňují alespoň dvě z níže uvedených charakteristik: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vedené Úřadem práce ČR v evidenci uchazečů o zaměstnání nepřetržitě déle než 5 měsíců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mladší 25 let a </a:t>
            </a:r>
            <a:r>
              <a:rPr lang="es-ES" sz="1600" dirty="0">
                <a:latin typeface="Verdana" panose="020B0604030504040204" pitchFamily="34" charset="0"/>
                <a:ea typeface="Verdana" panose="020B0604030504040204" pitchFamily="34" charset="0"/>
              </a:rPr>
              <a:t>osoby ve věku 50 a více let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s nízkou úrovní kvalifikace (stupeň ISCED 0 – 2)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se zdravotním postižením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pečující o dítě mladší 15 let či o osobu blízkou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z národnostních menšin a osoby z jiného sociokulturního prostředí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opouštějící institucionální zařízení ► </a:t>
            </a:r>
            <a:r>
              <a:rPr lang="cs-CZ" sz="1600" dirty="0">
                <a:latin typeface="Verdana" panose="020B0604030504040204" pitchFamily="34" charset="0"/>
                <a:ea typeface="Verdana" panose="020B0604030504040204" pitchFamily="34" charset="0"/>
              </a:rPr>
              <a:t>osoby opouštějící zařízení pro výkon ústavní nebo ochranné výchovy 	</a:t>
            </a:r>
          </a:p>
          <a:p>
            <a:pPr algn="just">
              <a:lnSpc>
                <a:spcPct val="100000"/>
              </a:lnSpc>
              <a:spcBef>
                <a:spcPts val="0"/>
              </a:spcBef>
              <a:spcAft>
                <a:spcPts val="600"/>
              </a:spcAft>
              <a:buFont typeface="Wingdings" panose="05000000000000000000" pitchFamily="2" charset="2"/>
              <a:buChar char="q"/>
            </a:pPr>
            <a:r>
              <a:rPr lang="pl-PL" sz="1600" u="sng" dirty="0">
                <a:latin typeface="Verdana" panose="020B0604030504040204" pitchFamily="34" charset="0"/>
                <a:ea typeface="Verdana" panose="020B0604030504040204" pitchFamily="34" charset="0"/>
              </a:rPr>
              <a:t>osoby v nebo po výkonu trestu </a:t>
            </a:r>
            <a:r>
              <a:rPr lang="cs-CZ" sz="1600" u="sng"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ve výkonu trestu odnětí svobody, opouštějící výkon trestu, ti, kterým byl uložen alternativní trest nebo ochranné opatření, příp. výchovné, ochranné nebo trestní opatření u mladistvých </a:t>
            </a: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8220</Words>
  <Application>Microsoft Office PowerPoint</Application>
  <PresentationFormat>Širokoúhlá obrazovka</PresentationFormat>
  <Paragraphs>383</Paragraphs>
  <Slides>38</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38</vt:i4>
      </vt:variant>
    </vt:vector>
  </HeadingPairs>
  <TitlesOfParts>
    <vt:vector size="47" baseType="lpstr">
      <vt:lpstr>Arial</vt:lpstr>
      <vt:lpstr>Calibri</vt:lpstr>
      <vt:lpstr>Calibri Light</vt:lpstr>
      <vt:lpstr>Century Gothic</vt:lpstr>
      <vt:lpstr>Liberation Sans</vt:lpstr>
      <vt:lpstr>Verdana</vt:lpstr>
      <vt:lpstr>Wingdings</vt:lpstr>
      <vt:lpstr>Wingdings 3</vt:lpstr>
      <vt:lpstr>Motiv Office</vt:lpstr>
      <vt:lpstr>  10. Sociální pomoc – charakteristika systému; Sociální služby I. Subsystém sociální pomoci</vt:lpstr>
      <vt:lpstr>       Cíle sociální pomoci</vt:lpstr>
      <vt:lpstr>Prezentace aplikace PowerPoint</vt:lpstr>
      <vt:lpstr>Prezentace aplikace PowerPoint</vt:lpstr>
      <vt:lpstr>Prezentace aplikace PowerPoint</vt:lpstr>
      <vt:lpstr>Prezentace aplikace PowerPoint</vt:lpstr>
      <vt:lpstr>Prezentace aplikace PowerPoint</vt:lpstr>
      <vt:lpstr>       Objekty sociální pomoci</vt:lpstr>
      <vt:lpstr>Prezentace aplikace PowerPoint</vt:lpstr>
      <vt:lpstr>Prezentace aplikace PowerPoint</vt:lpstr>
      <vt:lpstr>       Subjekty sociální pomoci</vt:lpstr>
      <vt:lpstr>       Nástroje sociální pomoci</vt:lpstr>
      <vt:lpstr>Prezentace aplikace PowerPoint</vt:lpstr>
      <vt:lpstr>Prezentace aplikace PowerPoint</vt:lpstr>
      <vt:lpstr>       Sociální služby</vt:lpstr>
      <vt:lpstr>Prezentace aplikace PowerPoint</vt:lpstr>
      <vt:lpstr>       Dělení sociálních služeb</vt:lpstr>
      <vt:lpstr>       Financování sociálních služeb</vt:lpstr>
      <vt:lpstr>       Poskytovatelé sociálních služeb</vt:lpstr>
      <vt:lpstr>       Zaměstnanci v sociálních službách</vt:lpstr>
      <vt:lpstr>Prezentace aplikace PowerPoint</vt:lpstr>
      <vt:lpstr>       Smlouva o poskytování</vt:lpstr>
      <vt:lpstr>       Standardy kvality sociálních služeb</vt:lpstr>
      <vt:lpstr>Prezentace aplikace PowerPoint</vt:lpstr>
      <vt:lpstr>       Příspěvek na péči</vt:lpstr>
      <vt:lpstr>Prezentace aplikace PowerPoint</vt:lpstr>
      <vt:lpstr>       Stupně závislosti</vt:lpstr>
      <vt:lpstr>Prezentace aplikace PowerPoint</vt:lpstr>
      <vt:lpstr>       Použití příspěvku</vt:lpstr>
      <vt:lpstr>       Schopnost zachování základních životních potřeb</vt:lpstr>
      <vt:lpstr>Prezentace aplikace PowerPoint</vt:lpstr>
      <vt:lpstr>       Řízení o příspěvku</vt:lpstr>
      <vt:lpstr>Prezentace aplikace PowerPoint</vt:lpstr>
      <vt:lpstr>Prezentace aplikace PowerPoint</vt:lpstr>
      <vt:lpstr>Prezentace aplikace PowerPoint</vt:lpstr>
      <vt:lpstr>       Pečující osoba</vt:lpstr>
      <vt:lpstr>       Kontrolní úkoly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119</cp:revision>
  <cp:lastPrinted>2022-04-27T13:40:56Z</cp:lastPrinted>
  <dcterms:created xsi:type="dcterms:W3CDTF">2021-02-09T14:44:12Z</dcterms:created>
  <dcterms:modified xsi:type="dcterms:W3CDTF">2024-04-18T13:37:29Z</dcterms:modified>
</cp:coreProperties>
</file>