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90" r:id="rId4"/>
    <p:sldId id="267" r:id="rId5"/>
    <p:sldId id="291" r:id="rId6"/>
    <p:sldId id="292" r:id="rId7"/>
    <p:sldId id="274" r:id="rId8"/>
    <p:sldId id="275" r:id="rId9"/>
    <p:sldId id="276" r:id="rId10"/>
    <p:sldId id="293" r:id="rId11"/>
    <p:sldId id="297" r:id="rId12"/>
    <p:sldId id="294" r:id="rId13"/>
    <p:sldId id="269" r:id="rId14"/>
    <p:sldId id="270" r:id="rId15"/>
    <p:sldId id="295" r:id="rId16"/>
    <p:sldId id="296" r:id="rId17"/>
    <p:sldId id="271" r:id="rId18"/>
    <p:sldId id="277" r:id="rId19"/>
    <p:sldId id="284" r:id="rId20"/>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159" d="100"/>
          <a:sy n="159" d="100"/>
        </p:scale>
        <p:origin x="150"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3D3E15-28F0-45C4-B52E-2D1A3F686ADB}"/>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4CF9B30-4677-4667-B16C-3B9B68D802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558FD79-10E9-4F39-8DCA-E3CE0697F860}"/>
              </a:ext>
            </a:extLst>
          </p:cNvPr>
          <p:cNvSpPr>
            <a:spLocks noGrp="1"/>
          </p:cNvSpPr>
          <p:nvPr>
            <p:ph type="dt" sz="half" idx="10"/>
          </p:nvPr>
        </p:nvSpPr>
        <p:spPr/>
        <p:txBody>
          <a:bodyPr/>
          <a:lstStyle/>
          <a:p>
            <a:fld id="{B0F45ADF-8045-4030-A5EC-A13972C3E94B}" type="datetimeFigureOut">
              <a:rPr lang="cs-CZ" smtClean="0"/>
              <a:t>28.03.2024</a:t>
            </a:fld>
            <a:endParaRPr lang="cs-CZ"/>
          </a:p>
        </p:txBody>
      </p:sp>
      <p:sp>
        <p:nvSpPr>
          <p:cNvPr id="5" name="Zástupný symbol pro zápatí 4">
            <a:extLst>
              <a:ext uri="{FF2B5EF4-FFF2-40B4-BE49-F238E27FC236}">
                <a16:creationId xmlns:a16="http://schemas.microsoft.com/office/drawing/2014/main" id="{78F8D426-D0E7-4995-A88A-550217BFAD0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0CD7257-E49A-4A6F-97C3-74CDEA0EC51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1328533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37F84D-022A-4FD4-BC5F-89112F3A1E5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2D32F09-3C0B-4E40-AA83-3442B88928B9}"/>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6D140F4-1EC7-4E08-943C-45E4E12DC8B4}"/>
              </a:ext>
            </a:extLst>
          </p:cNvPr>
          <p:cNvSpPr>
            <a:spLocks noGrp="1"/>
          </p:cNvSpPr>
          <p:nvPr>
            <p:ph type="dt" sz="half" idx="10"/>
          </p:nvPr>
        </p:nvSpPr>
        <p:spPr/>
        <p:txBody>
          <a:bodyPr/>
          <a:lstStyle/>
          <a:p>
            <a:fld id="{B0F45ADF-8045-4030-A5EC-A13972C3E94B}" type="datetimeFigureOut">
              <a:rPr lang="cs-CZ" smtClean="0"/>
              <a:t>28.03.2024</a:t>
            </a:fld>
            <a:endParaRPr lang="cs-CZ"/>
          </a:p>
        </p:txBody>
      </p:sp>
      <p:sp>
        <p:nvSpPr>
          <p:cNvPr id="5" name="Zástupný symbol pro zápatí 4">
            <a:extLst>
              <a:ext uri="{FF2B5EF4-FFF2-40B4-BE49-F238E27FC236}">
                <a16:creationId xmlns:a16="http://schemas.microsoft.com/office/drawing/2014/main" id="{B91A198E-2C51-42D0-B59E-570571D56AA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1C74F0F-1E25-44E9-9766-F697A58F6B14}"/>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044185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D76089B1-02C6-40CF-B05E-236C47E680B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683F432-A670-4319-ABC5-F7CB8D4D192E}"/>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0CE75AB-716D-41AD-A0E1-5221145EC593}"/>
              </a:ext>
            </a:extLst>
          </p:cNvPr>
          <p:cNvSpPr>
            <a:spLocks noGrp="1"/>
          </p:cNvSpPr>
          <p:nvPr>
            <p:ph type="dt" sz="half" idx="10"/>
          </p:nvPr>
        </p:nvSpPr>
        <p:spPr/>
        <p:txBody>
          <a:bodyPr/>
          <a:lstStyle/>
          <a:p>
            <a:fld id="{B0F45ADF-8045-4030-A5EC-A13972C3E94B}" type="datetimeFigureOut">
              <a:rPr lang="cs-CZ" smtClean="0"/>
              <a:t>28.03.2024</a:t>
            </a:fld>
            <a:endParaRPr lang="cs-CZ"/>
          </a:p>
        </p:txBody>
      </p:sp>
      <p:sp>
        <p:nvSpPr>
          <p:cNvPr id="5" name="Zástupný symbol pro zápatí 4">
            <a:extLst>
              <a:ext uri="{FF2B5EF4-FFF2-40B4-BE49-F238E27FC236}">
                <a16:creationId xmlns:a16="http://schemas.microsoft.com/office/drawing/2014/main" id="{25C1D131-270C-4E71-9CEC-C2563C29B76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E566F20-806F-4540-AC69-E299FE9E36A9}"/>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591751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C8A612-9E6C-4004-86C3-78E3B33E2422}"/>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49BA1003-C142-4351-9C8B-F2DDF347C506}"/>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7092D24-D0D1-4FF3-80BA-C2209C771EB4}"/>
              </a:ext>
            </a:extLst>
          </p:cNvPr>
          <p:cNvSpPr>
            <a:spLocks noGrp="1"/>
          </p:cNvSpPr>
          <p:nvPr>
            <p:ph type="dt" sz="half" idx="10"/>
          </p:nvPr>
        </p:nvSpPr>
        <p:spPr/>
        <p:txBody>
          <a:bodyPr/>
          <a:lstStyle/>
          <a:p>
            <a:fld id="{B0F45ADF-8045-4030-A5EC-A13972C3E94B}" type="datetimeFigureOut">
              <a:rPr lang="cs-CZ" smtClean="0"/>
              <a:t>28.03.2024</a:t>
            </a:fld>
            <a:endParaRPr lang="cs-CZ"/>
          </a:p>
        </p:txBody>
      </p:sp>
      <p:sp>
        <p:nvSpPr>
          <p:cNvPr id="5" name="Zástupný symbol pro zápatí 4">
            <a:extLst>
              <a:ext uri="{FF2B5EF4-FFF2-40B4-BE49-F238E27FC236}">
                <a16:creationId xmlns:a16="http://schemas.microsoft.com/office/drawing/2014/main" id="{6CB67C91-29B7-4A5B-A55A-2839F3493F1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B093294-968A-40D0-A0D1-99B449415856}"/>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876816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813778-1FA0-49C8-8160-9E75CE6C5FCA}"/>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566A2888-75BB-4A2F-A353-36F58FD014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503E9D2A-6471-4AC6-A12C-CB2A8F0D1B58}"/>
              </a:ext>
            </a:extLst>
          </p:cNvPr>
          <p:cNvSpPr>
            <a:spLocks noGrp="1"/>
          </p:cNvSpPr>
          <p:nvPr>
            <p:ph type="dt" sz="half" idx="10"/>
          </p:nvPr>
        </p:nvSpPr>
        <p:spPr/>
        <p:txBody>
          <a:bodyPr/>
          <a:lstStyle/>
          <a:p>
            <a:fld id="{B0F45ADF-8045-4030-A5EC-A13972C3E94B}" type="datetimeFigureOut">
              <a:rPr lang="cs-CZ" smtClean="0"/>
              <a:t>28.03.2024</a:t>
            </a:fld>
            <a:endParaRPr lang="cs-CZ"/>
          </a:p>
        </p:txBody>
      </p:sp>
      <p:sp>
        <p:nvSpPr>
          <p:cNvPr id="5" name="Zástupný symbol pro zápatí 4">
            <a:extLst>
              <a:ext uri="{FF2B5EF4-FFF2-40B4-BE49-F238E27FC236}">
                <a16:creationId xmlns:a16="http://schemas.microsoft.com/office/drawing/2014/main" id="{C6C961CE-7715-4604-BE8E-547BBFCDEB9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64A80F1-32B9-4F7B-B1EC-4F7CF9A374F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768851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96D294-55C7-4965-A12A-6C8CDB605FB7}"/>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9117DA77-E760-49AD-BAAA-79CC5C3E4617}"/>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44781620-2D61-47A2-B4A3-9EFBA3F9F64A}"/>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976F30A-A3FE-4BA7-AEFD-1C04A5AD39F6}"/>
              </a:ext>
            </a:extLst>
          </p:cNvPr>
          <p:cNvSpPr>
            <a:spLocks noGrp="1"/>
          </p:cNvSpPr>
          <p:nvPr>
            <p:ph type="dt" sz="half" idx="10"/>
          </p:nvPr>
        </p:nvSpPr>
        <p:spPr/>
        <p:txBody>
          <a:bodyPr/>
          <a:lstStyle/>
          <a:p>
            <a:fld id="{B0F45ADF-8045-4030-A5EC-A13972C3E94B}" type="datetimeFigureOut">
              <a:rPr lang="cs-CZ" smtClean="0"/>
              <a:t>28.03.2024</a:t>
            </a:fld>
            <a:endParaRPr lang="cs-CZ"/>
          </a:p>
        </p:txBody>
      </p:sp>
      <p:sp>
        <p:nvSpPr>
          <p:cNvPr id="6" name="Zástupný symbol pro zápatí 5">
            <a:extLst>
              <a:ext uri="{FF2B5EF4-FFF2-40B4-BE49-F238E27FC236}">
                <a16:creationId xmlns:a16="http://schemas.microsoft.com/office/drawing/2014/main" id="{C6F107B2-F0C9-4E37-9A54-4AA4F9595DA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006280E-1221-43CF-9769-B73FDA5590EE}"/>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21975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A6A1BB-A700-486B-9F44-8A331F8C8B68}"/>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BFC439DC-380F-4563-8125-65F9089BD8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3B7D5363-FC6C-4EFC-9100-0C73D2291708}"/>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A1342567-D4E4-42C6-810C-85442B9825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078ADC77-5421-4348-A4F5-241316C25B18}"/>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F2D0215-0320-4907-82BF-5CB7A26C9F2F}"/>
              </a:ext>
            </a:extLst>
          </p:cNvPr>
          <p:cNvSpPr>
            <a:spLocks noGrp="1"/>
          </p:cNvSpPr>
          <p:nvPr>
            <p:ph type="dt" sz="half" idx="10"/>
          </p:nvPr>
        </p:nvSpPr>
        <p:spPr/>
        <p:txBody>
          <a:bodyPr/>
          <a:lstStyle/>
          <a:p>
            <a:fld id="{B0F45ADF-8045-4030-A5EC-A13972C3E94B}" type="datetimeFigureOut">
              <a:rPr lang="cs-CZ" smtClean="0"/>
              <a:t>28.03.2024</a:t>
            </a:fld>
            <a:endParaRPr lang="cs-CZ"/>
          </a:p>
        </p:txBody>
      </p:sp>
      <p:sp>
        <p:nvSpPr>
          <p:cNvPr id="8" name="Zástupný symbol pro zápatí 7">
            <a:extLst>
              <a:ext uri="{FF2B5EF4-FFF2-40B4-BE49-F238E27FC236}">
                <a16:creationId xmlns:a16="http://schemas.microsoft.com/office/drawing/2014/main" id="{A25E7D92-4AFC-4E40-A7B2-F9D2E454BDE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C315384-89D6-4CE1-B3DE-05F729C39EC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117546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C12CA9-A093-4260-AB0B-9A9AC1AF255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CC9BA157-C6E3-4D4E-81C9-6FCDAC10B7ED}"/>
              </a:ext>
            </a:extLst>
          </p:cNvPr>
          <p:cNvSpPr>
            <a:spLocks noGrp="1"/>
          </p:cNvSpPr>
          <p:nvPr>
            <p:ph type="dt" sz="half" idx="10"/>
          </p:nvPr>
        </p:nvSpPr>
        <p:spPr/>
        <p:txBody>
          <a:bodyPr/>
          <a:lstStyle/>
          <a:p>
            <a:fld id="{B0F45ADF-8045-4030-A5EC-A13972C3E94B}" type="datetimeFigureOut">
              <a:rPr lang="cs-CZ" smtClean="0"/>
              <a:t>28.03.2024</a:t>
            </a:fld>
            <a:endParaRPr lang="cs-CZ"/>
          </a:p>
        </p:txBody>
      </p:sp>
      <p:sp>
        <p:nvSpPr>
          <p:cNvPr id="4" name="Zástupný symbol pro zápatí 3">
            <a:extLst>
              <a:ext uri="{FF2B5EF4-FFF2-40B4-BE49-F238E27FC236}">
                <a16:creationId xmlns:a16="http://schemas.microsoft.com/office/drawing/2014/main" id="{85F77743-7D2B-40D1-A34D-A77E52E7CE1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37E4122-E5FC-4C8F-9840-DF4D3263B6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281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B49B1DCE-E639-4E72-968F-89D8C6A8DED8}"/>
              </a:ext>
            </a:extLst>
          </p:cNvPr>
          <p:cNvSpPr>
            <a:spLocks noGrp="1"/>
          </p:cNvSpPr>
          <p:nvPr>
            <p:ph type="dt" sz="half" idx="10"/>
          </p:nvPr>
        </p:nvSpPr>
        <p:spPr/>
        <p:txBody>
          <a:bodyPr/>
          <a:lstStyle/>
          <a:p>
            <a:fld id="{B0F45ADF-8045-4030-A5EC-A13972C3E94B}" type="datetimeFigureOut">
              <a:rPr lang="cs-CZ" smtClean="0"/>
              <a:t>28.03.2024</a:t>
            </a:fld>
            <a:endParaRPr lang="cs-CZ"/>
          </a:p>
        </p:txBody>
      </p:sp>
      <p:sp>
        <p:nvSpPr>
          <p:cNvPr id="3" name="Zástupný symbol pro zápatí 2">
            <a:extLst>
              <a:ext uri="{FF2B5EF4-FFF2-40B4-BE49-F238E27FC236}">
                <a16:creationId xmlns:a16="http://schemas.microsoft.com/office/drawing/2014/main" id="{FC5DF3AF-E9A7-4C42-8320-48B60E0DA80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051120D-9B9B-468F-A3FD-2AB4B36300D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563681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EE7BEA-0853-4010-86A4-662F5715705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C8C3C6D6-A06E-42F7-8493-19CC72D52D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D6F07C9A-7B3D-4E83-8493-6A3257138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1680C4D4-D6C5-4EA5-9CA6-3FA17FEE6733}"/>
              </a:ext>
            </a:extLst>
          </p:cNvPr>
          <p:cNvSpPr>
            <a:spLocks noGrp="1"/>
          </p:cNvSpPr>
          <p:nvPr>
            <p:ph type="dt" sz="half" idx="10"/>
          </p:nvPr>
        </p:nvSpPr>
        <p:spPr/>
        <p:txBody>
          <a:bodyPr/>
          <a:lstStyle/>
          <a:p>
            <a:fld id="{B0F45ADF-8045-4030-A5EC-A13972C3E94B}" type="datetimeFigureOut">
              <a:rPr lang="cs-CZ" smtClean="0"/>
              <a:t>28.03.2024</a:t>
            </a:fld>
            <a:endParaRPr lang="cs-CZ"/>
          </a:p>
        </p:txBody>
      </p:sp>
      <p:sp>
        <p:nvSpPr>
          <p:cNvPr id="6" name="Zástupný symbol pro zápatí 5">
            <a:extLst>
              <a:ext uri="{FF2B5EF4-FFF2-40B4-BE49-F238E27FC236}">
                <a16:creationId xmlns:a16="http://schemas.microsoft.com/office/drawing/2014/main" id="{2BC5DFF3-5E56-45CE-B05B-060186A15BC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DE913F3-DB8D-418A-BA2A-EDA041F3B40F}"/>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411781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A25A9C-25FD-4320-A071-D91027001A4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9B318CB-9BE2-442A-BABD-E042911E67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F13D3DE1-A552-4C73-9F82-12F5ACED8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4E964251-CEC1-4C06-9A96-A8CBF2BDEA2A}"/>
              </a:ext>
            </a:extLst>
          </p:cNvPr>
          <p:cNvSpPr>
            <a:spLocks noGrp="1"/>
          </p:cNvSpPr>
          <p:nvPr>
            <p:ph type="dt" sz="half" idx="10"/>
          </p:nvPr>
        </p:nvSpPr>
        <p:spPr/>
        <p:txBody>
          <a:bodyPr/>
          <a:lstStyle/>
          <a:p>
            <a:fld id="{B0F45ADF-8045-4030-A5EC-A13972C3E94B}" type="datetimeFigureOut">
              <a:rPr lang="cs-CZ" smtClean="0"/>
              <a:t>28.03.2024</a:t>
            </a:fld>
            <a:endParaRPr lang="cs-CZ"/>
          </a:p>
        </p:txBody>
      </p:sp>
      <p:sp>
        <p:nvSpPr>
          <p:cNvPr id="6" name="Zástupný symbol pro zápatí 5">
            <a:extLst>
              <a:ext uri="{FF2B5EF4-FFF2-40B4-BE49-F238E27FC236}">
                <a16:creationId xmlns:a16="http://schemas.microsoft.com/office/drawing/2014/main" id="{5F1A9DCD-F934-410C-8BDA-7FA025DA2D0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CB20C66-9AC2-4B7C-9F1A-4E6F804148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1427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1B6DAC2-2A3D-4E61-A325-4B6991EDA2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3B5CF3E5-B233-4727-84BA-DFB36D3D38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8F401C5-6F42-495F-92DF-C156D42368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F45ADF-8045-4030-A5EC-A13972C3E94B}" type="datetimeFigureOut">
              <a:rPr lang="cs-CZ" smtClean="0"/>
              <a:t>28.03.2024</a:t>
            </a:fld>
            <a:endParaRPr lang="cs-CZ"/>
          </a:p>
        </p:txBody>
      </p:sp>
      <p:sp>
        <p:nvSpPr>
          <p:cNvPr id="5" name="Zástupný symbol pro zápatí 4">
            <a:extLst>
              <a:ext uri="{FF2B5EF4-FFF2-40B4-BE49-F238E27FC236}">
                <a16:creationId xmlns:a16="http://schemas.microsoft.com/office/drawing/2014/main" id="{D2CF1871-1396-44D8-BC51-5F786C12E4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78BD248-8F44-42A6-9FC1-5672844F67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727491-25A3-40A9-A24F-E6F191689982}" type="slidenum">
              <a:rPr lang="cs-CZ" smtClean="0"/>
              <a:t>‹#›</a:t>
            </a:fld>
            <a:endParaRPr lang="cs-CZ"/>
          </a:p>
        </p:txBody>
      </p:sp>
    </p:spTree>
    <p:extLst>
      <p:ext uri="{BB962C8B-B14F-4D97-AF65-F5344CB8AC3E}">
        <p14:creationId xmlns:p14="http://schemas.microsoft.com/office/powerpoint/2010/main" val="1263157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finance.cz/duchody-a-davky/kalkulacky-a-aplikace/porovnani-predcasneho-duchodu/"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www.naseduchody.cz/invalidni-duchod.html"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1524000" y="2119744"/>
            <a:ext cx="9144000" cy="2903517"/>
          </a:xfrm>
        </p:spPr>
        <p:txBody>
          <a:bodyPr>
            <a:normAutofit fontScale="90000"/>
          </a:bodyPr>
          <a:lstStyle/>
          <a:p>
            <a:br>
              <a:rPr lang="cs-CZ" dirty="0"/>
            </a:br>
            <a:br>
              <a:rPr lang="cs-CZ" dirty="0"/>
            </a:b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7. S</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ociální</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pojištění</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 </a:t>
            </a: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důchodové</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pojištění</a:t>
            </a: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 ostatní typy důchodů</a:t>
            </a:r>
            <a:b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endPar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3" name="Podnadpis 2">
            <a:extLst>
              <a:ext uri="{FF2B5EF4-FFF2-40B4-BE49-F238E27FC236}">
                <a16:creationId xmlns:a16="http://schemas.microsoft.com/office/drawing/2014/main" id="{B61C188C-CAC0-4A73-85E6-628AD8E4DE7A}"/>
              </a:ext>
            </a:extLst>
          </p:cNvPr>
          <p:cNvSpPr>
            <a:spLocks noGrp="1"/>
          </p:cNvSpPr>
          <p:nvPr>
            <p:ph type="subTitle" idx="1"/>
          </p:nvPr>
        </p:nvSpPr>
        <p:spPr>
          <a:xfrm>
            <a:off x="1524000" y="5621867"/>
            <a:ext cx="9144000" cy="609600"/>
          </a:xfrm>
        </p:spPr>
        <p:txBody>
          <a:bodyPr/>
          <a:lstStyle/>
          <a:p>
            <a:r>
              <a:rPr lang="cs-CZ" dirty="0">
                <a:solidFill>
                  <a:schemeClr val="bg2">
                    <a:lumMod val="50000"/>
                  </a:schemeClr>
                </a:solidFill>
                <a:effectLst>
                  <a:outerShdw blurRad="38100" dist="38100" dir="2700000" algn="tl">
                    <a:srgbClr val="000000">
                      <a:alpha val="43137"/>
                    </a:srgbClr>
                  </a:outerShdw>
                </a:effectLst>
              </a:rPr>
              <a:t>FSS MU – Katedra sociální politiky a sociální práce</a:t>
            </a:r>
          </a:p>
        </p:txBody>
      </p:sp>
      <p:sp>
        <p:nvSpPr>
          <p:cNvPr id="4" name="Obdélník 3">
            <a:extLst>
              <a:ext uri="{FF2B5EF4-FFF2-40B4-BE49-F238E27FC236}">
                <a16:creationId xmlns:a16="http://schemas.microsoft.com/office/drawing/2014/main" id="{71B0CCF0-5CC7-489C-A622-79C11E8754F0}"/>
              </a:ext>
            </a:extLst>
          </p:cNvPr>
          <p:cNvSpPr/>
          <p:nvPr/>
        </p:nvSpPr>
        <p:spPr>
          <a:xfrm>
            <a:off x="2571008" y="877372"/>
            <a:ext cx="7302663" cy="646331"/>
          </a:xfrm>
          <a:prstGeom prst="rect">
            <a:avLst/>
          </a:prstGeo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wrap="square">
            <a:spAutoFit/>
          </a:bodyPr>
          <a:lstStyle/>
          <a:p>
            <a:pPr algn="ctr"/>
            <a:r>
              <a:rPr lang="cs-CZ" sz="3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zabezpečení</a:t>
            </a:r>
            <a:endParaRPr lang="cs-CZ" sz="3600" dirty="0"/>
          </a:p>
        </p:txBody>
      </p:sp>
    </p:spTree>
    <p:extLst>
      <p:ext uri="{BB962C8B-B14F-4D97-AF65-F5344CB8AC3E}">
        <p14:creationId xmlns:p14="http://schemas.microsoft.com/office/powerpoint/2010/main" val="3191983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68356"/>
            <a:ext cx="10701865" cy="652006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l">
              <a:spcBef>
                <a:spcPts val="0"/>
              </a:spcBef>
              <a:spcAft>
                <a:spcPts val="600"/>
              </a:spcAft>
            </a:pPr>
            <a:r>
              <a:rPr lang="cs-CZ" altLang="cs-CZ" sz="6400" b="1" dirty="0">
                <a:solidFill>
                  <a:srgbClr val="C00000"/>
                </a:solidFill>
                <a:latin typeface="Verdana" panose="020B0604030504040204" pitchFamily="34" charset="0"/>
                <a:ea typeface="Verdana" panose="020B0604030504040204" pitchFamily="34" charset="0"/>
              </a:rPr>
              <a:t>Příklad </a:t>
            </a:r>
          </a:p>
          <a:p>
            <a:pPr algn="l">
              <a:spcBef>
                <a:spcPts val="0"/>
              </a:spcBef>
              <a:spcAft>
                <a:spcPts val="600"/>
              </a:spcAft>
            </a:pPr>
            <a:r>
              <a:rPr lang="cs-CZ" altLang="cs-CZ" sz="6400" dirty="0">
                <a:solidFill>
                  <a:srgbClr val="C00000"/>
                </a:solidFill>
                <a:latin typeface="Verdana" panose="020B0604030504040204" pitchFamily="34" charset="0"/>
                <a:ea typeface="Verdana" panose="020B0604030504040204" pitchFamily="34" charset="0"/>
                <a:cs typeface="DejaVu Sans"/>
              </a:rPr>
              <a:t>narozen 15. 6. 1976  - o</a:t>
            </a:r>
            <a:r>
              <a:rPr lang="cs-CZ" altLang="cs-CZ" sz="6400" b="1" dirty="0">
                <a:solidFill>
                  <a:srgbClr val="C00000"/>
                </a:solidFill>
                <a:latin typeface="Verdana" panose="020B0604030504040204" pitchFamily="34" charset="0"/>
                <a:ea typeface="Verdana" panose="020B0604030504040204" pitchFamily="34" charset="0"/>
                <a:cs typeface="DejaVu Sans"/>
              </a:rPr>
              <a:t>d 1. 9. 2014 nárok na invalidní důchod pro invaliditu třetího stupně</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celou dobu od dosažení věku 18 let do vzniku nároku na invalidní důchod od 15. 6. 1994 do 31. 8. 2014) má pokrytou pojištěním (pracoval) = 7.383 dní </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důchodového věku pro nárok na starobní důchod (65 roků) dosáhne 15. 6. 2041 </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dopočtená doba, tedy doba od vzniku nároku na invalidní důchod do dosažení důchodového věku, tj. od 1. 9. 2014 do 14. 6. 2041 se rovněž započítává v plném rozsahu (činí cca 9925 dní)</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s dopočtenou dobou činí celková doba pojištění 17 308 (7383+9925) dní, tj. 47 roků a 153 dní</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výše procentní výměry, jedná-li se o invaliditu třetího stupně, činí 1,5 % výpočtového základu (měsíčně) za každý celý rok pojištění, tudíž 70,5 % (47 x1,5).</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byl zjištěn osobní vyměřovací základ (dále OVZ) pojištěnce ve výši Kč 25 000</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po redukci OVZ podle pravidel platných pro důchody byl stanoven výpočtový základ Kč 14 947</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z tohoto výpočtového základu činí procentní výměra invalidního důchodu 10 537 (70,5 % z 14 947) </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celková výše důchodu tedy činí </a:t>
            </a:r>
            <a:r>
              <a:rPr lang="cs-CZ" altLang="cs-CZ" sz="6400" b="1" dirty="0">
                <a:solidFill>
                  <a:srgbClr val="C00000"/>
                </a:solidFill>
                <a:latin typeface="Verdana" panose="020B0604030504040204" pitchFamily="34" charset="0"/>
                <a:ea typeface="Verdana" panose="020B0604030504040204" pitchFamily="34" charset="0"/>
                <a:cs typeface="DejaVu Sans"/>
              </a:rPr>
              <a:t>12 877 Kč </a:t>
            </a:r>
            <a:r>
              <a:rPr lang="cs-CZ" altLang="cs-CZ" sz="6400" dirty="0">
                <a:latin typeface="Verdana" panose="020B0604030504040204" pitchFamily="34" charset="0"/>
                <a:ea typeface="Verdana" panose="020B0604030504040204" pitchFamily="34" charset="0"/>
                <a:cs typeface="DejaVu Sans"/>
              </a:rPr>
              <a:t>(procentní výměra 10 537 Kč + základní výměra 2340 Kč v roce 2014)</a:t>
            </a:r>
          </a:p>
          <a:p>
            <a:pPr algn="just">
              <a:lnSpc>
                <a:spcPct val="100000"/>
              </a:lnSpc>
              <a:spcBef>
                <a:spcPct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V případě, že by tentýž pojištěnec měl v období od dosažení věku 18 let do vzniku invalidity, tedy od 15. 6. 1994 do 31. 8. 2014 (7 383 dní) pokrytou pojištěním pouze dobu 10 let (3 650 dní), krátí se mu dopočtená doba (9925 dní) poměrem získané doby pojištění (3 650 dní) k celkové době mezi dosažením věku 18 let a vznikem nároku na invalidní důchod (7 383 dní)  </a:t>
            </a:r>
          </a:p>
          <a:p>
            <a:pPr algn="l"/>
            <a:r>
              <a:rPr lang="cs-CZ" altLang="cs-CZ" sz="6400" b="1" u="sng" dirty="0">
                <a:latin typeface="Verdana" panose="020B0604030504040204" pitchFamily="34" charset="0"/>
                <a:ea typeface="Verdana" panose="020B0604030504040204" pitchFamily="34" charset="0"/>
                <a:cs typeface="DejaVu Sans"/>
              </a:rPr>
              <a:t>Výpočet: </a:t>
            </a:r>
          </a:p>
          <a:p>
            <a:pPr algn="just">
              <a:lnSpc>
                <a:spcPct val="100000"/>
              </a:lnSpc>
              <a:spcBef>
                <a:spcPct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9925 x (3 650 : 7 383) = 4906 dní, tj. 13 roků a 161 dní.</a:t>
            </a:r>
          </a:p>
          <a:p>
            <a:pPr algn="just">
              <a:lnSpc>
                <a:spcPct val="100000"/>
              </a:lnSpc>
              <a:spcBef>
                <a:spcPct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s dopočtenou dobou činí celková doba pojištění 8 556 dní (3650 + 4906), tj. 23 roků a 161 dní</a:t>
            </a:r>
          </a:p>
          <a:p>
            <a:pPr algn="just">
              <a:lnSpc>
                <a:spcPct val="100000"/>
              </a:lnSpc>
              <a:spcBef>
                <a:spcPct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z výpočtového základu Kč 14 947 činí procentní výměra invalidního důchodu 34,5 % (1,5 x 23), tedy 5 157 Kč</a:t>
            </a:r>
          </a:p>
          <a:p>
            <a:pPr algn="just">
              <a:lnSpc>
                <a:spcPct val="100000"/>
              </a:lnSpc>
              <a:spcBef>
                <a:spcPct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celková výše důchodu tedy činí Kč </a:t>
            </a:r>
            <a:r>
              <a:rPr lang="cs-CZ" altLang="cs-CZ" sz="6400" b="1" dirty="0">
                <a:solidFill>
                  <a:srgbClr val="C00000"/>
                </a:solidFill>
                <a:latin typeface="Verdana" panose="020B0604030504040204" pitchFamily="34" charset="0"/>
                <a:ea typeface="Verdana" panose="020B0604030504040204" pitchFamily="34" charset="0"/>
              </a:rPr>
              <a:t>9 057 Kč </a:t>
            </a:r>
            <a:r>
              <a:rPr lang="cs-CZ" altLang="cs-CZ" sz="6400" dirty="0">
                <a:latin typeface="Verdana" panose="020B0604030504040204" pitchFamily="34" charset="0"/>
                <a:ea typeface="Verdana" panose="020B0604030504040204" pitchFamily="34" charset="0"/>
                <a:cs typeface="DejaVu Sans"/>
              </a:rPr>
              <a:t>(procentní výměra Kč 5 157 + základní výměra Kč 2340 Kč v roce 2014) </a:t>
            </a:r>
          </a:p>
          <a:p>
            <a:pPr algn="l">
              <a:lnSpc>
                <a:spcPct val="100000"/>
              </a:lnSpc>
              <a:spcBef>
                <a:spcPts val="0"/>
              </a:spcBef>
              <a:spcAft>
                <a:spcPts val="600"/>
              </a:spcAft>
              <a:buFont typeface="Wingdings" panose="05000000000000000000" pitchFamily="2" charset="2"/>
              <a:buChar char="v"/>
            </a:pPr>
            <a:endParaRPr lang="cs-CZ" altLang="cs-CZ" sz="6400" dirty="0">
              <a:latin typeface="Verdana" panose="020B0604030504040204" pitchFamily="34" charset="0"/>
              <a:ea typeface="Verdana" panose="020B0604030504040204" pitchFamily="34" charset="0"/>
              <a:cs typeface="DejaVu Sans"/>
            </a:endParaRPr>
          </a:p>
          <a:p>
            <a:pPr marL="285750" indent="-285750" algn="l">
              <a:lnSpc>
                <a:spcPct val="80000"/>
              </a:lnSpc>
              <a:spcBef>
                <a:spcPts val="0"/>
              </a:spcBef>
              <a:spcAft>
                <a:spcPts val="600"/>
              </a:spcAft>
              <a:buFont typeface="Wingdings" panose="05000000000000000000" pitchFamily="2" charset="2"/>
              <a:buChar char="v"/>
              <a:defRPr/>
            </a:pPr>
            <a:endParaRPr lang="cs-CZ" altLang="cs-CZ" sz="64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3480085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818147"/>
            <a:ext cx="10701865" cy="597027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20000"/>
              </a:lnSpc>
            </a:pPr>
            <a:r>
              <a:rPr lang="cs-CZ" altLang="cs-CZ" sz="5600" b="1" dirty="0">
                <a:latin typeface="Verdana" panose="020B0604030504040204" pitchFamily="34" charset="0"/>
                <a:ea typeface="Verdana" panose="020B0604030504040204" pitchFamily="34" charset="0"/>
              </a:rPr>
              <a:t>Příklad </a:t>
            </a:r>
          </a:p>
          <a:p>
            <a:pPr algn="just">
              <a:lnSpc>
                <a:spcPct val="120000"/>
              </a:lnSpc>
            </a:pPr>
            <a:r>
              <a:rPr lang="cs-CZ" sz="5600" dirty="0">
                <a:latin typeface="Verdana" panose="020B0604030504040204" pitchFamily="34" charset="0"/>
                <a:ea typeface="Verdana" panose="020B0604030504040204" pitchFamily="34" charset="0"/>
              </a:rPr>
              <a:t>Muž narozený 1. 1. 1961 požádal o přiznání invalidního důchodu od vzniku invalidity, tj. od </a:t>
            </a:r>
            <a:r>
              <a:rPr lang="cs-CZ" sz="5600" b="1" dirty="0">
                <a:latin typeface="Verdana" panose="020B0604030504040204" pitchFamily="34" charset="0"/>
                <a:ea typeface="Verdana" panose="020B0604030504040204" pitchFamily="34" charset="0"/>
              </a:rPr>
              <a:t>7. 3. 2023</a:t>
            </a:r>
            <a:r>
              <a:rPr lang="cs-CZ" sz="5600" dirty="0">
                <a:latin typeface="Verdana" panose="020B0604030504040204" pitchFamily="34" charset="0"/>
                <a:ea typeface="Verdana" panose="020B0604030504040204" pitchFamily="34" charset="0"/>
              </a:rPr>
              <a:t>. Od tohoto data mu byl přiznán invalidní důchod. Před vznikem invalidity získal </a:t>
            </a:r>
            <a:r>
              <a:rPr lang="cs-CZ" sz="5600" b="1" dirty="0">
                <a:latin typeface="Verdana" panose="020B0604030504040204" pitchFamily="34" charset="0"/>
                <a:ea typeface="Verdana" panose="020B0604030504040204" pitchFamily="34" charset="0"/>
              </a:rPr>
              <a:t>44 let a 173 dnů </a:t>
            </a:r>
            <a:r>
              <a:rPr lang="cs-CZ" sz="5600" dirty="0">
                <a:latin typeface="Verdana" panose="020B0604030504040204" pitchFamily="34" charset="0"/>
                <a:ea typeface="Verdana" panose="020B0604030504040204" pitchFamily="34" charset="0"/>
              </a:rPr>
              <a:t>pojištění.</a:t>
            </a:r>
          </a:p>
          <a:p>
            <a:pPr algn="just">
              <a:lnSpc>
                <a:spcPct val="120000"/>
              </a:lnSpc>
            </a:pPr>
            <a:r>
              <a:rPr lang="cs-CZ" sz="5600" dirty="0">
                <a:latin typeface="Verdana" panose="020B0604030504040204" pitchFamily="34" charset="0"/>
                <a:ea typeface="Verdana" panose="020B0604030504040204" pitchFamily="34" charset="0"/>
              </a:rPr>
              <a:t>Pro výši procentní výměry se jako doba pojištění započítává i dopočtená doba, což je doba ode dne vzniku nároku na invalidní důchod do dosažení důchodového věku bezdětné ženy stejného data narození.</a:t>
            </a:r>
          </a:p>
          <a:p>
            <a:pPr algn="just">
              <a:lnSpc>
                <a:spcPct val="120000"/>
              </a:lnSpc>
            </a:pPr>
            <a:r>
              <a:rPr lang="cs-CZ" sz="5600" dirty="0">
                <a:latin typeface="Verdana" panose="020B0604030504040204" pitchFamily="34" charset="0"/>
                <a:ea typeface="Verdana" panose="020B0604030504040204" pitchFamily="34" charset="0"/>
              </a:rPr>
              <a:t>Důchodový věk bezdětné ženy narozené v roce 1961 je </a:t>
            </a:r>
            <a:r>
              <a:rPr lang="cs-CZ" sz="5600" b="1" dirty="0">
                <a:latin typeface="Verdana" panose="020B0604030504040204" pitchFamily="34" charset="0"/>
                <a:ea typeface="Verdana" panose="020B0604030504040204" pitchFamily="34" charset="0"/>
              </a:rPr>
              <a:t>64 let a 4 měsíce</a:t>
            </a:r>
            <a:r>
              <a:rPr lang="cs-CZ" sz="5600" dirty="0">
                <a:latin typeface="Verdana" panose="020B0604030504040204" pitchFamily="34" charset="0"/>
                <a:ea typeface="Verdana" panose="020B0604030504040204" pitchFamily="34" charset="0"/>
              </a:rPr>
              <a:t>, dopočtená doba žadatele je tedy od 7. 3. 2023 do 30. 4. 2025, tj. 786 dnů. Celková doba pojištění v tomto případě tedy činí </a:t>
            </a:r>
            <a:r>
              <a:rPr lang="cs-CZ" sz="5600" b="1" dirty="0">
                <a:latin typeface="Verdana" panose="020B0604030504040204" pitchFamily="34" charset="0"/>
                <a:ea typeface="Verdana" panose="020B0604030504040204" pitchFamily="34" charset="0"/>
              </a:rPr>
              <a:t>46 let a 229 dní</a:t>
            </a:r>
            <a:r>
              <a:rPr lang="cs-CZ" sz="5600" dirty="0">
                <a:latin typeface="Verdana" panose="020B0604030504040204" pitchFamily="34" charset="0"/>
                <a:ea typeface="Verdana" panose="020B0604030504040204" pitchFamily="34" charset="0"/>
              </a:rPr>
              <a:t>.</a:t>
            </a:r>
          </a:p>
          <a:p>
            <a:pPr algn="just">
              <a:lnSpc>
                <a:spcPct val="120000"/>
              </a:lnSpc>
            </a:pPr>
            <a:r>
              <a:rPr lang="cs-CZ" sz="5600" dirty="0">
                <a:latin typeface="Verdana" panose="020B0604030504040204" pitchFamily="34" charset="0"/>
                <a:ea typeface="Verdana" panose="020B0604030504040204" pitchFamily="34" charset="0"/>
              </a:rPr>
              <a:t>Osobní vyměřovací základ za rozhodné období, tj. za období od roku 1986 do roku 2022, činí 32 000 Kč.</a:t>
            </a:r>
          </a:p>
          <a:p>
            <a:pPr algn="just">
              <a:lnSpc>
                <a:spcPct val="120000"/>
              </a:lnSpc>
            </a:pPr>
            <a:r>
              <a:rPr lang="cs-CZ" sz="5600" dirty="0">
                <a:latin typeface="Verdana" panose="020B0604030504040204" pitchFamily="34" charset="0"/>
                <a:ea typeface="Verdana" panose="020B0604030504040204" pitchFamily="34" charset="0"/>
              </a:rPr>
              <a:t>Výpočtový základ pro stanovení invalidního důchodu se stanoví podle takzvaných redukčních hranic takto:</a:t>
            </a:r>
          </a:p>
          <a:p>
            <a:pPr marL="730250" lvl="0" indent="-285750" algn="just">
              <a:lnSpc>
                <a:spcPct val="120000"/>
              </a:lnSpc>
              <a:buFont typeface="Wingdings" panose="05000000000000000000" pitchFamily="2" charset="2"/>
              <a:buChar char="ü"/>
            </a:pPr>
            <a:r>
              <a:rPr lang="cs-CZ" sz="5600" dirty="0">
                <a:latin typeface="Verdana" panose="020B0604030504040204" pitchFamily="34" charset="0"/>
                <a:ea typeface="Verdana" panose="020B0604030504040204" pitchFamily="34" charset="0"/>
              </a:rPr>
              <a:t>částka 19.346 Kč náleží v plné výši, k této částce se přičte 26 % rozdílu mezi částkou 32 000 Kč a částkou 19.346 Kč, tedy 26 % z částky 12.654 Kč, což je po zaokrouhlení 3290 Kč.</a:t>
            </a:r>
          </a:p>
          <a:p>
            <a:pPr marL="730250" indent="-285750" algn="just">
              <a:lnSpc>
                <a:spcPct val="120000"/>
              </a:lnSpc>
              <a:buFont typeface="Wingdings" panose="05000000000000000000" pitchFamily="2" charset="2"/>
              <a:buChar char="ü"/>
            </a:pPr>
            <a:r>
              <a:rPr lang="cs-CZ" sz="5600" dirty="0">
                <a:latin typeface="Verdana" panose="020B0604030504040204" pitchFamily="34" charset="0"/>
                <a:ea typeface="Verdana" panose="020B0604030504040204" pitchFamily="34" charset="0"/>
              </a:rPr>
              <a:t>výpočtový základ činí celkem 22.636 Kč (19.346+3290).</a:t>
            </a:r>
          </a:p>
          <a:p>
            <a:pPr algn="just">
              <a:lnSpc>
                <a:spcPct val="120000"/>
              </a:lnSpc>
            </a:pPr>
            <a:r>
              <a:rPr lang="cs-CZ" sz="5600" dirty="0">
                <a:latin typeface="Verdana" panose="020B0604030504040204" pitchFamily="34" charset="0"/>
                <a:ea typeface="Verdana" panose="020B0604030504040204" pitchFamily="34" charset="0"/>
              </a:rPr>
              <a:t>v případě invalidního důchodu pro invaliditu </a:t>
            </a:r>
            <a:r>
              <a:rPr lang="cs-CZ" sz="5600" b="1" dirty="0">
                <a:latin typeface="Verdana" panose="020B0604030504040204" pitchFamily="34" charset="0"/>
                <a:ea typeface="Verdana" panose="020B0604030504040204" pitchFamily="34" charset="0"/>
              </a:rPr>
              <a:t>třetího stupně </a:t>
            </a:r>
            <a:r>
              <a:rPr lang="cs-CZ" sz="5600" dirty="0">
                <a:latin typeface="Verdana" panose="020B0604030504040204" pitchFamily="34" charset="0"/>
                <a:ea typeface="Verdana" panose="020B0604030504040204" pitchFamily="34" charset="0"/>
              </a:rPr>
              <a:t>náleží za každý rok pojištění 1,5 % výpočtového základu, to znamená, že za 46 let pojištění činí procentní výměra 69 % výpočtového základu, tj. </a:t>
            </a:r>
            <a:r>
              <a:rPr lang="cs-CZ" sz="5600" b="1" dirty="0">
                <a:solidFill>
                  <a:srgbClr val="C00000"/>
                </a:solidFill>
                <a:latin typeface="Verdana" panose="020B0604030504040204" pitchFamily="34" charset="0"/>
                <a:ea typeface="Verdana" panose="020B0604030504040204" pitchFamily="34" charset="0"/>
              </a:rPr>
              <a:t>15.619 Kč</a:t>
            </a:r>
            <a:r>
              <a:rPr lang="cs-CZ" sz="5600" dirty="0">
                <a:latin typeface="Verdana" panose="020B0604030504040204" pitchFamily="34" charset="0"/>
                <a:ea typeface="Verdana" panose="020B0604030504040204" pitchFamily="34" charset="0"/>
              </a:rPr>
              <a:t>; </a:t>
            </a:r>
            <a:r>
              <a:rPr lang="cs-CZ" sz="5600" b="1" dirty="0">
                <a:latin typeface="Verdana" panose="020B0604030504040204" pitchFamily="34" charset="0"/>
                <a:ea typeface="Verdana" panose="020B0604030504040204" pitchFamily="34" charset="0"/>
              </a:rPr>
              <a:t>druhého stupně </a:t>
            </a:r>
            <a:r>
              <a:rPr lang="cs-CZ" sz="5600" dirty="0">
                <a:latin typeface="Verdana" panose="020B0604030504040204" pitchFamily="34" charset="0"/>
                <a:ea typeface="Verdana" panose="020B0604030504040204" pitchFamily="34" charset="0"/>
              </a:rPr>
              <a:t>náleží za každý rok pojištění 0,75 % výpočtového základu, tj.za 46 let pojištění činí procentní výměra 34,5 % výpočtového základu, tj. </a:t>
            </a:r>
            <a:r>
              <a:rPr lang="cs-CZ" sz="5600" b="1" dirty="0">
                <a:solidFill>
                  <a:srgbClr val="C00000"/>
                </a:solidFill>
                <a:latin typeface="Verdana" panose="020B0604030504040204" pitchFamily="34" charset="0"/>
                <a:ea typeface="Verdana" panose="020B0604030504040204" pitchFamily="34" charset="0"/>
              </a:rPr>
              <a:t>7809 Kč</a:t>
            </a:r>
            <a:r>
              <a:rPr lang="cs-CZ" sz="5600" dirty="0">
                <a:latin typeface="Verdana" panose="020B0604030504040204" pitchFamily="34" charset="0"/>
                <a:ea typeface="Verdana" panose="020B0604030504040204" pitchFamily="34" charset="0"/>
              </a:rPr>
              <a:t>; </a:t>
            </a:r>
            <a:r>
              <a:rPr lang="cs-CZ" sz="5600" b="1" dirty="0">
                <a:latin typeface="Verdana" panose="020B0604030504040204" pitchFamily="34" charset="0"/>
                <a:ea typeface="Verdana" panose="020B0604030504040204" pitchFamily="34" charset="0"/>
              </a:rPr>
              <a:t>prvního stupně </a:t>
            </a:r>
            <a:r>
              <a:rPr lang="cs-CZ" sz="5600" dirty="0">
                <a:latin typeface="Verdana" panose="020B0604030504040204" pitchFamily="34" charset="0"/>
                <a:ea typeface="Verdana" panose="020B0604030504040204" pitchFamily="34" charset="0"/>
              </a:rPr>
              <a:t>náleží za každý rok pojištění 0,5 % výpočtového základu, </a:t>
            </a:r>
            <a:r>
              <a:rPr lang="cs-CZ" sz="5600" dirty="0" err="1">
                <a:latin typeface="Verdana" panose="020B0604030504040204" pitchFamily="34" charset="0"/>
                <a:ea typeface="Verdana" panose="020B0604030504040204" pitchFamily="34" charset="0"/>
              </a:rPr>
              <a:t>tj</a:t>
            </a:r>
            <a:r>
              <a:rPr lang="cs-CZ" sz="5600" dirty="0">
                <a:latin typeface="Verdana" panose="020B0604030504040204" pitchFamily="34" charset="0"/>
                <a:ea typeface="Verdana" panose="020B0604030504040204" pitchFamily="34" charset="0"/>
              </a:rPr>
              <a:t> za 46 let pojištění činí procentní výměra 23 % výpočtového základu, tj. </a:t>
            </a:r>
            <a:r>
              <a:rPr lang="cs-CZ" sz="5600" b="1" dirty="0">
                <a:solidFill>
                  <a:srgbClr val="C00000"/>
                </a:solidFill>
                <a:latin typeface="Verdana" panose="020B0604030504040204" pitchFamily="34" charset="0"/>
                <a:ea typeface="Verdana" panose="020B0604030504040204" pitchFamily="34" charset="0"/>
              </a:rPr>
              <a:t>5206</a:t>
            </a:r>
            <a:r>
              <a:rPr lang="cs-CZ" sz="5600" dirty="0">
                <a:latin typeface="Verdana" panose="020B0604030504040204" pitchFamily="34" charset="0"/>
                <a:ea typeface="Verdana" panose="020B0604030504040204" pitchFamily="34" charset="0"/>
              </a:rPr>
              <a:t> Kč.</a:t>
            </a:r>
          </a:p>
          <a:p>
            <a:pPr algn="just">
              <a:lnSpc>
                <a:spcPct val="120000"/>
              </a:lnSpc>
            </a:pPr>
            <a:r>
              <a:rPr lang="cs-CZ" sz="5600" b="1" dirty="0">
                <a:latin typeface="Verdana" panose="020B0604030504040204" pitchFamily="34" charset="0"/>
                <a:ea typeface="Verdana" panose="020B0604030504040204" pitchFamily="34" charset="0"/>
              </a:rPr>
              <a:t>Spolu se základní výměrou</a:t>
            </a:r>
            <a:r>
              <a:rPr lang="cs-CZ" sz="5600" dirty="0">
                <a:latin typeface="Verdana" panose="020B0604030504040204" pitchFamily="34" charset="0"/>
                <a:ea typeface="Verdana" panose="020B0604030504040204" pitchFamily="34" charset="0"/>
              </a:rPr>
              <a:t>, která činí 4400 Kč, náleží tomuto muži invalidní důchod pro invaliditu </a:t>
            </a:r>
            <a:r>
              <a:rPr lang="cs-CZ" sz="5600" b="1" dirty="0">
                <a:latin typeface="Verdana" panose="020B0604030504040204" pitchFamily="34" charset="0"/>
                <a:ea typeface="Verdana" panose="020B0604030504040204" pitchFamily="34" charset="0"/>
              </a:rPr>
              <a:t>třetího stupně </a:t>
            </a:r>
            <a:r>
              <a:rPr lang="cs-CZ" sz="5600" dirty="0">
                <a:latin typeface="Verdana" panose="020B0604030504040204" pitchFamily="34" charset="0"/>
                <a:ea typeface="Verdana" panose="020B0604030504040204" pitchFamily="34" charset="0"/>
              </a:rPr>
              <a:t>ve výši </a:t>
            </a:r>
            <a:r>
              <a:rPr lang="cs-CZ" sz="5600" b="1" dirty="0">
                <a:solidFill>
                  <a:srgbClr val="C00000"/>
                </a:solidFill>
                <a:latin typeface="Verdana" panose="020B0604030504040204" pitchFamily="34" charset="0"/>
                <a:ea typeface="Verdana" panose="020B0604030504040204" pitchFamily="34" charset="0"/>
              </a:rPr>
              <a:t>20.019 Kč</a:t>
            </a:r>
            <a:r>
              <a:rPr lang="cs-CZ" sz="5600" dirty="0">
                <a:latin typeface="Verdana" panose="020B0604030504040204" pitchFamily="34" charset="0"/>
                <a:ea typeface="Verdana" panose="020B0604030504040204" pitchFamily="34" charset="0"/>
              </a:rPr>
              <a:t> měsíčně, </a:t>
            </a:r>
            <a:r>
              <a:rPr lang="cs-CZ" sz="5600" b="1" dirty="0">
                <a:latin typeface="Verdana" panose="020B0604030504040204" pitchFamily="34" charset="0"/>
                <a:ea typeface="Verdana" panose="020B0604030504040204" pitchFamily="34" charset="0"/>
              </a:rPr>
              <a:t>druhého stupně </a:t>
            </a:r>
            <a:r>
              <a:rPr lang="cs-CZ" sz="5600" dirty="0">
                <a:latin typeface="Verdana" panose="020B0604030504040204" pitchFamily="34" charset="0"/>
                <a:ea typeface="Verdana" panose="020B0604030504040204" pitchFamily="34" charset="0"/>
              </a:rPr>
              <a:t>ve výši </a:t>
            </a:r>
            <a:r>
              <a:rPr lang="cs-CZ" sz="5600" b="1" dirty="0">
                <a:solidFill>
                  <a:srgbClr val="C00000"/>
                </a:solidFill>
                <a:latin typeface="Verdana" panose="020B0604030504040204" pitchFamily="34" charset="0"/>
                <a:ea typeface="Verdana" panose="020B0604030504040204" pitchFamily="34" charset="0"/>
              </a:rPr>
              <a:t>12.209 Kč </a:t>
            </a:r>
            <a:r>
              <a:rPr lang="cs-CZ" sz="5600" dirty="0">
                <a:latin typeface="Verdana" panose="020B0604030504040204" pitchFamily="34" charset="0"/>
                <a:ea typeface="Verdana" panose="020B0604030504040204" pitchFamily="34" charset="0"/>
              </a:rPr>
              <a:t>měsíčně, </a:t>
            </a:r>
            <a:r>
              <a:rPr lang="cs-CZ" sz="5600" b="1" dirty="0">
                <a:latin typeface="Verdana" panose="020B0604030504040204" pitchFamily="34" charset="0"/>
                <a:ea typeface="Verdana" panose="020B0604030504040204" pitchFamily="34" charset="0"/>
              </a:rPr>
              <a:t>prvního stupně </a:t>
            </a:r>
            <a:r>
              <a:rPr lang="cs-CZ" sz="5600" dirty="0">
                <a:latin typeface="Verdana" panose="020B0604030504040204" pitchFamily="34" charset="0"/>
                <a:ea typeface="Verdana" panose="020B0604030504040204" pitchFamily="34" charset="0"/>
              </a:rPr>
              <a:t>ve výši </a:t>
            </a:r>
            <a:r>
              <a:rPr lang="cs-CZ" sz="5600" b="1" dirty="0">
                <a:solidFill>
                  <a:srgbClr val="C00000"/>
                </a:solidFill>
                <a:latin typeface="Verdana" panose="020B0604030504040204" pitchFamily="34" charset="0"/>
                <a:ea typeface="Verdana" panose="020B0604030504040204" pitchFamily="34" charset="0"/>
              </a:rPr>
              <a:t>9606 Kč </a:t>
            </a:r>
            <a:r>
              <a:rPr lang="cs-CZ" sz="5600" dirty="0">
                <a:latin typeface="Verdana" panose="020B0604030504040204" pitchFamily="34" charset="0"/>
                <a:ea typeface="Verdana" panose="020B0604030504040204" pitchFamily="34" charset="0"/>
              </a:rPr>
              <a:t>měsíčně.</a:t>
            </a:r>
          </a:p>
          <a:p>
            <a:pPr algn="l">
              <a:lnSpc>
                <a:spcPct val="120000"/>
              </a:lnSpc>
              <a:spcBef>
                <a:spcPts val="0"/>
              </a:spcBef>
              <a:spcAft>
                <a:spcPts val="600"/>
              </a:spcAft>
            </a:pPr>
            <a:endParaRPr lang="cs-CZ" altLang="cs-CZ" sz="6400" dirty="0">
              <a:latin typeface="Verdana" panose="020B0604030504040204" pitchFamily="34" charset="0"/>
              <a:ea typeface="Verdana" panose="020B0604030504040204" pitchFamily="34" charset="0"/>
              <a:cs typeface="DejaVu Sans"/>
            </a:endParaRPr>
          </a:p>
          <a:p>
            <a:pPr marL="285750" indent="-285750" algn="l">
              <a:lnSpc>
                <a:spcPct val="120000"/>
              </a:lnSpc>
              <a:spcBef>
                <a:spcPts val="0"/>
              </a:spcBef>
              <a:spcAft>
                <a:spcPts val="600"/>
              </a:spcAft>
              <a:buFont typeface="Wingdings" panose="05000000000000000000" pitchFamily="2" charset="2"/>
              <a:buChar char="v"/>
              <a:defRPr/>
            </a:pPr>
            <a:endParaRPr lang="cs-CZ" altLang="cs-CZ" sz="64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6816235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68356"/>
            <a:ext cx="10701865" cy="652006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00000"/>
              </a:lnSpc>
              <a:spcBef>
                <a:spcPts val="0"/>
              </a:spcBef>
              <a:spcAft>
                <a:spcPts val="600"/>
              </a:spcAft>
              <a:buFont typeface="Wingdings" panose="05000000000000000000" pitchFamily="2" charset="2"/>
              <a:buChar char="Ø"/>
              <a:defRPr/>
            </a:pPr>
            <a:r>
              <a:rPr lang="cs-CZ" altLang="cs-CZ" sz="6400" b="1" dirty="0">
                <a:solidFill>
                  <a:srgbClr val="0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přeměna invalidního důchodu na důchod starobní</a:t>
            </a:r>
          </a:p>
          <a:p>
            <a:pPr algn="just">
              <a:lnSpc>
                <a:spcPct val="100000"/>
              </a:lnSpc>
              <a:spcBef>
                <a:spcPts val="0"/>
              </a:spcBef>
              <a:spcAft>
                <a:spcPts val="600"/>
              </a:spcAft>
              <a:buFont typeface="Wingdings" panose="05000000000000000000" pitchFamily="2" charset="2"/>
              <a:buChar char="v"/>
              <a:defRPr/>
            </a:pPr>
            <a:r>
              <a:rPr lang="cs-CZ" altLang="cs-CZ" sz="6400" u="sng" dirty="0">
                <a:solidFill>
                  <a:srgbClr val="000000"/>
                </a:solidFill>
                <a:latin typeface="Verdana" panose="020B0604030504040204" pitchFamily="34" charset="0"/>
                <a:ea typeface="Verdana" panose="020B0604030504040204" pitchFamily="34" charset="0"/>
                <a:cs typeface="DejaVu Sans"/>
              </a:rPr>
              <a:t>po dovršení důchodového věku zaniká nárok na invalidní důchod a tento se mění na starobní ve stejné výši</a:t>
            </a:r>
          </a:p>
          <a:p>
            <a:pPr algn="just">
              <a:lnSpc>
                <a:spcPct val="100000"/>
              </a:lnSpc>
              <a:spcBef>
                <a:spcPts val="0"/>
              </a:spcBef>
              <a:spcAft>
                <a:spcPts val="600"/>
              </a:spcAft>
              <a:buFont typeface="Wingdings" panose="05000000000000000000" pitchFamily="2" charset="2"/>
              <a:buChar char="Ø"/>
              <a:defRPr/>
            </a:pPr>
            <a:r>
              <a:rPr lang="cs-CZ" altLang="cs-CZ" sz="6400" b="1" dirty="0">
                <a:effectLst>
                  <a:outerShdw blurRad="38100" dist="38100" dir="2700000" algn="tl">
                    <a:srgbClr val="FFFFFF"/>
                  </a:outerShdw>
                </a:effectLst>
                <a:latin typeface="Verdana" panose="020B0604030504040204" pitchFamily="34" charset="0"/>
                <a:ea typeface="Verdana" panose="020B0604030504040204" pitchFamily="34" charset="0"/>
                <a:cs typeface="DejaVu Sans"/>
              </a:rPr>
              <a:t>souběh invalidního důchodu a výdělečné činnosti</a:t>
            </a:r>
          </a:p>
          <a:p>
            <a:pPr algn="just">
              <a:lnSpc>
                <a:spcPct val="100000"/>
              </a:lnSpc>
              <a:spcBef>
                <a:spcPts val="0"/>
              </a:spcBef>
              <a:spcAft>
                <a:spcPts val="600"/>
              </a:spcAft>
              <a:buFont typeface="Wingdings" panose="05000000000000000000" pitchFamily="2" charset="2"/>
              <a:buChar char="v"/>
              <a:defRPr/>
            </a:pPr>
            <a:r>
              <a:rPr lang="cs-CZ" altLang="cs-CZ" sz="6400" dirty="0">
                <a:latin typeface="Verdana" panose="020B0604030504040204" pitchFamily="34" charset="0"/>
                <a:ea typeface="Verdana" panose="020B0604030504040204" pitchFamily="34" charset="0"/>
                <a:cs typeface="DejaVu Sans"/>
              </a:rPr>
              <a:t>u osob, kterým byl přiznán invalidní důchod pro invaliditu prvního a druhého stupně, právní úprava počítá s tím, že svůj zbývající pracovní potenciál využijí a budou vykonávat výdělečnou činnost, kterou jim jejich zdravotní stav umožní; jinak by bylo v budoucnu ohroženo pobírání starobního důchodu</a:t>
            </a:r>
          </a:p>
          <a:p>
            <a:pPr algn="just">
              <a:lnSpc>
                <a:spcPct val="110000"/>
              </a:lnSpc>
              <a:spcBef>
                <a:spcPts val="0"/>
              </a:spcBef>
              <a:spcAft>
                <a:spcPts val="600"/>
              </a:spcAft>
              <a:buFont typeface="Wingdings" panose="05000000000000000000" pitchFamily="2" charset="2"/>
              <a:buChar char="Ø"/>
              <a:defRPr/>
            </a:pPr>
            <a:r>
              <a:rPr lang="cs-CZ" altLang="cs-CZ" sz="6400" b="1" dirty="0">
                <a:effectLst>
                  <a:outerShdw blurRad="38100" dist="38100" dir="2700000" algn="tl">
                    <a:srgbClr val="FFFFFF"/>
                  </a:outerShdw>
                </a:effectLst>
                <a:latin typeface="Verdana" panose="020B0604030504040204" pitchFamily="34" charset="0"/>
                <a:ea typeface="Verdana" panose="020B0604030504040204" pitchFamily="34" charset="0"/>
                <a:cs typeface="DejaVu Sans"/>
              </a:rPr>
              <a:t>zápočet doby pobírání invalidního důchodu do starobního důchodu</a:t>
            </a:r>
          </a:p>
          <a:p>
            <a:pPr algn="just">
              <a:lnSpc>
                <a:spcPct val="100000"/>
              </a:lnSpc>
              <a:spcBef>
                <a:spcPts val="0"/>
              </a:spcBef>
              <a:spcAft>
                <a:spcPts val="600"/>
              </a:spcAft>
              <a:buFont typeface="Wingdings" panose="05000000000000000000" pitchFamily="2" charset="2"/>
              <a:buChar char="v"/>
              <a:defRPr/>
            </a:pPr>
            <a:r>
              <a:rPr lang="cs-CZ" altLang="cs-CZ" sz="6400" dirty="0">
                <a:latin typeface="Verdana" panose="020B0604030504040204" pitchFamily="34" charset="0"/>
                <a:ea typeface="Verdana" panose="020B0604030504040204" pitchFamily="34" charset="0"/>
                <a:cs typeface="DejaVu Sans"/>
              </a:rPr>
              <a:t>pro nárok i výši starobního důchodu se započítává </a:t>
            </a:r>
            <a:r>
              <a:rPr lang="cs-CZ" altLang="cs-CZ" sz="6400" u="sng" dirty="0">
                <a:latin typeface="Verdana" panose="020B0604030504040204" pitchFamily="34" charset="0"/>
                <a:ea typeface="Verdana" panose="020B0604030504040204" pitchFamily="34" charset="0"/>
                <a:cs typeface="DejaVu Sans"/>
              </a:rPr>
              <a:t>pouze doba pobírání invalidního důchodu pro invaliditu třetího stupně</a:t>
            </a:r>
            <a:r>
              <a:rPr lang="cs-CZ" altLang="cs-CZ" sz="6400" dirty="0">
                <a:latin typeface="Verdana" panose="020B0604030504040204" pitchFamily="34" charset="0"/>
                <a:ea typeface="Verdana" panose="020B0604030504040204" pitchFamily="34" charset="0"/>
                <a:cs typeface="DejaVu Sans"/>
              </a:rPr>
              <a:t> (před 1. 1. 2010 plného invalidního důchodu); pokud občan při pobírání invalidního důchodu pro invaliditu prvního nebo druhého stupně není výdělečně činný, resp. nevykonává činnost zakládající účast na pojištění, samotné období pobírání těchto typů důchodů se mu nezapočítá do doby důchodového pojištění pro nárok na starobní důchod; tato situace může negativně ovlivnit výši budoucího starobního důchodu a dokonce způsobit, že nárok na něj nevznikne, protože nebude získána potřebná doba důchodového pojištění</a:t>
            </a:r>
          </a:p>
          <a:p>
            <a:pPr algn="just">
              <a:lnSpc>
                <a:spcPct val="110000"/>
              </a:lnSpc>
              <a:spcBef>
                <a:spcPts val="0"/>
              </a:spcBef>
              <a:spcAft>
                <a:spcPts val="600"/>
              </a:spcAft>
              <a:buFont typeface="Wingdings" panose="05000000000000000000" pitchFamily="2" charset="2"/>
              <a:buChar char="Ø"/>
              <a:defRPr/>
            </a:pPr>
            <a:r>
              <a:rPr lang="cs-CZ" altLang="cs-CZ" sz="6400" b="1" dirty="0">
                <a:effectLst>
                  <a:outerShdw blurRad="38100" dist="38100" dir="2700000" algn="tl">
                    <a:srgbClr val="FFFFFF"/>
                  </a:outerShdw>
                </a:effectLst>
                <a:latin typeface="Verdana" panose="020B0604030504040204" pitchFamily="34" charset="0"/>
                <a:ea typeface="Verdana" panose="020B0604030504040204" pitchFamily="34" charset="0"/>
              </a:rPr>
              <a:t>invalidní důchod a jeho výše v mimořádných případech</a:t>
            </a:r>
          </a:p>
          <a:p>
            <a:pPr algn="just">
              <a:lnSpc>
                <a:spcPct val="100000"/>
              </a:lnSpc>
              <a:spcBef>
                <a:spcPts val="0"/>
              </a:spcBef>
              <a:spcAft>
                <a:spcPts val="600"/>
              </a:spcAft>
              <a:buFont typeface="Wingdings" panose="05000000000000000000" pitchFamily="2" charset="2"/>
              <a:buChar char="v"/>
              <a:defRPr/>
            </a:pPr>
            <a:r>
              <a:rPr lang="cs-CZ" altLang="cs-CZ" sz="6400" dirty="0">
                <a:latin typeface="Verdana" panose="020B0604030504040204" pitchFamily="34" charset="0"/>
                <a:ea typeface="Verdana" panose="020B0604030504040204" pitchFamily="34" charset="0"/>
              </a:rPr>
              <a:t>na invalidní důchod III. stupně má nárok též osoba, která dosáhla alespoň 18 let věku, má trvalý pobyt na území ČR a je invalidní pro invaliditu III. stupně, jestliže tato invalidita vznikla před dosažením 18 let věku a tato osoba nebyla účastna pojištění po potřebnou dobu ► tzv. invalidita z mládí</a:t>
            </a:r>
          </a:p>
          <a:p>
            <a:pPr algn="just">
              <a:lnSpc>
                <a:spcPct val="100000"/>
              </a:lnSpc>
              <a:spcBef>
                <a:spcPts val="0"/>
              </a:spcBef>
              <a:spcAft>
                <a:spcPts val="600"/>
              </a:spcAft>
              <a:buFont typeface="Wingdings" panose="05000000000000000000" pitchFamily="2" charset="2"/>
              <a:buChar char="v"/>
              <a:defRPr/>
            </a:pPr>
            <a:r>
              <a:rPr lang="cs-CZ" altLang="cs-CZ" sz="6400" dirty="0">
                <a:latin typeface="Verdana" panose="020B0604030504040204" pitchFamily="34" charset="0"/>
                <a:ea typeface="Verdana" panose="020B0604030504040204" pitchFamily="34" charset="0"/>
              </a:rPr>
              <a:t>procentní výměra invalidního důchodu pro invaliditu III. stupně </a:t>
            </a:r>
            <a:r>
              <a:rPr lang="cs-CZ" altLang="cs-CZ" sz="6400" u="sng" dirty="0">
                <a:latin typeface="Verdana" panose="020B0604030504040204" pitchFamily="34" charset="0"/>
                <a:ea typeface="Verdana" panose="020B0604030504040204" pitchFamily="34" charset="0"/>
              </a:rPr>
              <a:t>činí v těchto případech 45 % výpočtového základu</a:t>
            </a:r>
            <a:r>
              <a:rPr lang="cs-CZ" altLang="cs-CZ" sz="6400" dirty="0">
                <a:latin typeface="Verdana" panose="020B0604030504040204" pitchFamily="34" charset="0"/>
                <a:ea typeface="Verdana" panose="020B0604030504040204" pitchFamily="34" charset="0"/>
              </a:rPr>
              <a:t> – jedná se o všeobecný vyměřovací základ, který o dva roky předchází roku přiznání invalidního důchodu </a:t>
            </a:r>
          </a:p>
          <a:p>
            <a:pPr algn="just">
              <a:lnSpc>
                <a:spcPct val="100000"/>
              </a:lnSpc>
              <a:spcBef>
                <a:spcPts val="0"/>
              </a:spcBef>
              <a:spcAft>
                <a:spcPts val="600"/>
              </a:spcAft>
              <a:buFont typeface="Wingdings" panose="05000000000000000000" pitchFamily="2" charset="2"/>
              <a:buChar char="v"/>
              <a:defRPr/>
            </a:pPr>
            <a:endParaRPr lang="cs-CZ" altLang="cs-CZ" sz="64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defRPr/>
            </a:pPr>
            <a:endParaRPr lang="cs-CZ" altLang="cs-CZ" sz="64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25480634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14300"/>
            <a:ext cx="10607039" cy="78205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Vdovský a vdovecký důchod</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64795"/>
            <a:ext cx="10701865" cy="559726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algn="just">
              <a:lnSpc>
                <a:spcPct val="100000"/>
              </a:lnSpc>
              <a:spcBef>
                <a:spcPts val="0"/>
              </a:spcBef>
              <a:spcAft>
                <a:spcPts val="600"/>
              </a:spcAft>
              <a:buFont typeface="Wingdings" panose="05000000000000000000" pitchFamily="2" charset="2"/>
              <a:buChar char="Ø"/>
            </a:pPr>
            <a:r>
              <a:rPr lang="cs-CZ" sz="17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událostí vymezující tuto životní situaci je ovdovění, případně ztráta živitele</a:t>
            </a:r>
          </a:p>
          <a:p>
            <a:pPr algn="just">
              <a:lnSpc>
                <a:spcPct val="100000"/>
              </a:lnSpc>
              <a:spcBef>
                <a:spcPts val="0"/>
              </a:spcBef>
              <a:spcAft>
                <a:spcPts val="600"/>
              </a:spcAft>
              <a:buFont typeface="Wingdings" panose="05000000000000000000" pitchFamily="2" charset="2"/>
              <a:buChar char="Ø"/>
            </a:pPr>
            <a:r>
              <a:rPr lang="cs-CZ" sz="17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podmínky nároku na vdovský a vdovecký důchod</a:t>
            </a:r>
          </a:p>
          <a:p>
            <a:pPr algn="just">
              <a:lnSpc>
                <a:spcPct val="100000"/>
              </a:lnSpc>
              <a:spcBef>
                <a:spcPts val="0"/>
              </a:spcBef>
              <a:spcAft>
                <a:spcPts val="600"/>
              </a:spcAft>
              <a:buFont typeface="Wingdings" panose="05000000000000000000" pitchFamily="2" charset="2"/>
              <a:buChar char="v"/>
            </a:pPr>
            <a:r>
              <a:rPr lang="cs-CZ" sz="1700" dirty="0">
                <a:solidFill>
                  <a:srgbClr val="000000"/>
                </a:solidFill>
                <a:latin typeface="Verdana" panose="020B0604030504040204" pitchFamily="34" charset="0"/>
                <a:ea typeface="Verdana" panose="020B0604030504040204" pitchFamily="34" charset="0"/>
              </a:rPr>
              <a:t>vdova má nárok na vdovský důchod po zemřelém manželovi, který</a:t>
            </a:r>
          </a:p>
          <a:p>
            <a:pPr marL="539750" algn="just">
              <a:lnSpc>
                <a:spcPct val="100000"/>
              </a:lnSpc>
              <a:spcBef>
                <a:spcPts val="0"/>
              </a:spcBef>
              <a:spcAft>
                <a:spcPts val="600"/>
              </a:spcAft>
              <a:buFont typeface="Wingdings" panose="05000000000000000000" pitchFamily="2" charset="2"/>
              <a:buChar char="§"/>
            </a:pPr>
            <a:r>
              <a:rPr lang="cs-CZ" sz="1700" dirty="0">
                <a:solidFill>
                  <a:srgbClr val="000000"/>
                </a:solidFill>
                <a:latin typeface="Verdana" panose="020B0604030504040204" pitchFamily="34" charset="0"/>
                <a:ea typeface="Verdana" panose="020B0604030504040204" pitchFamily="34" charset="0"/>
              </a:rPr>
              <a:t>byl poživatelem starobního nebo invalidního důchodu, nebo </a:t>
            </a:r>
          </a:p>
          <a:p>
            <a:pPr marL="539750" algn="just">
              <a:lnSpc>
                <a:spcPct val="100000"/>
              </a:lnSpc>
              <a:spcBef>
                <a:spcPts val="0"/>
              </a:spcBef>
              <a:spcAft>
                <a:spcPts val="600"/>
              </a:spcAft>
              <a:buFont typeface="Wingdings" panose="05000000000000000000" pitchFamily="2" charset="2"/>
              <a:buChar char="§"/>
            </a:pPr>
            <a:r>
              <a:rPr lang="cs-CZ" sz="1700" dirty="0">
                <a:solidFill>
                  <a:srgbClr val="000000"/>
                </a:solidFill>
                <a:latin typeface="Verdana" panose="020B0604030504040204" pitchFamily="34" charset="0"/>
                <a:ea typeface="Verdana" panose="020B0604030504040204" pitchFamily="34" charset="0"/>
              </a:rPr>
              <a:t>splnil ke dni smrti podmínku potřebné doby pojištění pro nárok na invalidní důchod nebo na starobní důchod, anebo zemřel následkem pracovního úrazu (nemoci z povolání) </a:t>
            </a:r>
          </a:p>
          <a:p>
            <a:pPr algn="just">
              <a:lnSpc>
                <a:spcPct val="100000"/>
              </a:lnSpc>
              <a:spcBef>
                <a:spcPts val="0"/>
              </a:spcBef>
              <a:spcAft>
                <a:spcPts val="600"/>
              </a:spcAft>
              <a:buFont typeface="Wingdings" panose="05000000000000000000" pitchFamily="2" charset="2"/>
              <a:buChar char="v"/>
            </a:pPr>
            <a:r>
              <a:rPr lang="cs-CZ" sz="1700" dirty="0">
                <a:solidFill>
                  <a:srgbClr val="000000"/>
                </a:solidFill>
                <a:latin typeface="Verdana" panose="020B0604030504040204" pitchFamily="34" charset="0"/>
                <a:ea typeface="Verdana" panose="020B0604030504040204" pitchFamily="34" charset="0"/>
              </a:rPr>
              <a:t>vdovec má nárok na vdovecký důchod za stejných podmínek  jako vdova na vdovský důchod</a:t>
            </a:r>
          </a:p>
          <a:p>
            <a:pPr algn="just">
              <a:lnSpc>
                <a:spcPct val="10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vdovský/vdovecký důchod náleží po dobu jednoho roku od smrti manžela/manželky</a:t>
            </a:r>
            <a:r>
              <a:rPr lang="cs-CZ" sz="1700" dirty="0">
                <a:solidFill>
                  <a:srgbClr val="C00000"/>
                </a:solidFill>
                <a:latin typeface="Verdana" panose="020B0604030504040204" pitchFamily="34" charset="0"/>
                <a:ea typeface="Verdana" panose="020B0604030504040204" pitchFamily="34" charset="0"/>
              </a:rPr>
              <a:t> </a:t>
            </a:r>
          </a:p>
          <a:p>
            <a:pPr algn="just">
              <a:lnSpc>
                <a:spcPct val="100000"/>
              </a:lnSpc>
              <a:spcBef>
                <a:spcPts val="0"/>
              </a:spcBef>
              <a:spcAft>
                <a:spcPts val="600"/>
              </a:spcAft>
              <a:buFont typeface="Wingdings" panose="05000000000000000000" pitchFamily="2" charset="2"/>
              <a:buChar char="v"/>
            </a:pPr>
            <a:r>
              <a:rPr lang="cs-CZ" sz="1700" b="1" dirty="0">
                <a:solidFill>
                  <a:srgbClr val="000000"/>
                </a:solidFill>
                <a:latin typeface="Verdana" panose="020B0604030504040204" pitchFamily="34" charset="0"/>
                <a:ea typeface="Verdana" panose="020B0604030504040204" pitchFamily="34" charset="0"/>
              </a:rPr>
              <a:t>po uplynutí této doby </a:t>
            </a:r>
            <a:r>
              <a:rPr lang="cs-CZ" sz="1700" dirty="0">
                <a:solidFill>
                  <a:srgbClr val="000000"/>
                </a:solidFill>
                <a:latin typeface="Verdana" panose="020B0604030504040204" pitchFamily="34" charset="0"/>
                <a:ea typeface="Verdana" panose="020B0604030504040204" pitchFamily="34" charset="0"/>
              </a:rPr>
              <a:t>má vdova/vdovec nárok na vdovský důchod, jestliže</a:t>
            </a:r>
          </a:p>
          <a:p>
            <a:pPr marL="539750" algn="just">
              <a:lnSpc>
                <a:spcPct val="100000"/>
              </a:lnSpc>
              <a:spcBef>
                <a:spcPts val="0"/>
              </a:spcBef>
              <a:spcAft>
                <a:spcPts val="600"/>
              </a:spcAft>
              <a:buSzPct val="45000"/>
              <a:buFont typeface="Wingdings" panose="05000000000000000000" pitchFamily="2" charset="2"/>
              <a:buChar char="§"/>
            </a:pPr>
            <a:r>
              <a:rPr lang="cs-CZ" sz="1700" dirty="0">
                <a:solidFill>
                  <a:srgbClr val="000000"/>
                </a:solidFill>
                <a:latin typeface="Verdana" panose="020B0604030504040204" pitchFamily="34" charset="0"/>
                <a:ea typeface="Verdana" panose="020B0604030504040204" pitchFamily="34" charset="0"/>
              </a:rPr>
              <a:t>pečuje o nezaopatřené dítě, </a:t>
            </a:r>
          </a:p>
          <a:p>
            <a:pPr marL="539750" algn="just">
              <a:lnSpc>
                <a:spcPct val="100000"/>
              </a:lnSpc>
              <a:spcBef>
                <a:spcPts val="0"/>
              </a:spcBef>
              <a:spcAft>
                <a:spcPts val="600"/>
              </a:spcAft>
              <a:buSzPct val="45000"/>
              <a:buFont typeface="Wingdings" panose="05000000000000000000" pitchFamily="2" charset="2"/>
              <a:buChar char="§"/>
            </a:pPr>
            <a:r>
              <a:rPr lang="cs-CZ" sz="1700" dirty="0">
                <a:solidFill>
                  <a:srgbClr val="000000"/>
                </a:solidFill>
                <a:latin typeface="Verdana" panose="020B0604030504040204" pitchFamily="34" charset="0"/>
                <a:ea typeface="Verdana" panose="020B0604030504040204" pitchFamily="34" charset="0"/>
              </a:rPr>
              <a:t>pečuje o dítě, které je závislé na péči jiné osoby ve stupni II až IV, </a:t>
            </a:r>
          </a:p>
          <a:p>
            <a:pPr marL="539750" algn="just">
              <a:lnSpc>
                <a:spcPct val="100000"/>
              </a:lnSpc>
              <a:spcBef>
                <a:spcPts val="0"/>
              </a:spcBef>
              <a:spcAft>
                <a:spcPts val="600"/>
              </a:spcAft>
              <a:buSzPct val="45000"/>
              <a:buFont typeface="Wingdings" panose="05000000000000000000" pitchFamily="2" charset="2"/>
              <a:buChar char="§"/>
            </a:pPr>
            <a:r>
              <a:rPr lang="cs-CZ" sz="1700" dirty="0">
                <a:solidFill>
                  <a:srgbClr val="000000"/>
                </a:solidFill>
                <a:latin typeface="Verdana" panose="020B0604030504040204" pitchFamily="34" charset="0"/>
                <a:ea typeface="Verdana" panose="020B0604030504040204" pitchFamily="34" charset="0"/>
              </a:rPr>
              <a:t>pečuje o svého rodiče nebo rodiče zemřelého manžela/manželky, </a:t>
            </a:r>
          </a:p>
          <a:p>
            <a:pPr marL="539750" algn="just">
              <a:lnSpc>
                <a:spcPct val="100000"/>
              </a:lnSpc>
              <a:spcBef>
                <a:spcPts val="0"/>
              </a:spcBef>
              <a:spcAft>
                <a:spcPts val="600"/>
              </a:spcAft>
              <a:buSzPct val="45000"/>
              <a:buFont typeface="Wingdings" panose="05000000000000000000" pitchFamily="2" charset="2"/>
              <a:buChar char="§"/>
            </a:pPr>
            <a:r>
              <a:rPr lang="cs-CZ" sz="1700" dirty="0">
                <a:solidFill>
                  <a:srgbClr val="000000"/>
                </a:solidFill>
                <a:latin typeface="Verdana" panose="020B0604030504040204" pitchFamily="34" charset="0"/>
                <a:ea typeface="Verdana" panose="020B0604030504040204" pitchFamily="34" charset="0"/>
              </a:rPr>
              <a:t>který s ní žije v domácnosti a je závislý na péči jiné osoby ve stupni II až IV, </a:t>
            </a:r>
          </a:p>
          <a:p>
            <a:pPr marL="539750" algn="just">
              <a:lnSpc>
                <a:spcPct val="100000"/>
              </a:lnSpc>
              <a:spcBef>
                <a:spcPts val="0"/>
              </a:spcBef>
              <a:spcAft>
                <a:spcPts val="600"/>
              </a:spcAft>
              <a:buSzPct val="45000"/>
              <a:buFont typeface="Wingdings" panose="05000000000000000000" pitchFamily="2" charset="2"/>
              <a:buChar char="§"/>
            </a:pPr>
            <a:r>
              <a:rPr lang="cs-CZ" sz="1700" dirty="0">
                <a:solidFill>
                  <a:srgbClr val="000000"/>
                </a:solidFill>
                <a:latin typeface="Verdana" panose="020B0604030504040204" pitchFamily="34" charset="0"/>
                <a:ea typeface="Verdana" panose="020B0604030504040204" pitchFamily="34" charset="0"/>
              </a:rPr>
              <a:t>je invalidní ve třetím stupni, </a:t>
            </a:r>
          </a:p>
          <a:p>
            <a:pPr marL="539750" algn="just">
              <a:lnSpc>
                <a:spcPct val="100000"/>
              </a:lnSpc>
              <a:spcBef>
                <a:spcPts val="0"/>
              </a:spcBef>
              <a:spcAft>
                <a:spcPts val="600"/>
              </a:spcAft>
              <a:buSzPct val="45000"/>
              <a:buFont typeface="Wingdings" panose="05000000000000000000" pitchFamily="2" charset="2"/>
              <a:buChar char="§"/>
            </a:pPr>
            <a:r>
              <a:rPr lang="cs-CZ" sz="1700" dirty="0">
                <a:solidFill>
                  <a:srgbClr val="000000"/>
                </a:solidFill>
                <a:latin typeface="Verdana" panose="020B0604030504040204" pitchFamily="34" charset="0"/>
                <a:ea typeface="Verdana" panose="020B0604030504040204" pitchFamily="34" charset="0"/>
              </a:rPr>
              <a:t>dosáhl/a alespoň věku o 4 roky nižšího, než činí důchodový věk pro muže stejného data narození nebo důchodového věku, je-li důchodový věk nižší. </a:t>
            </a:r>
          </a:p>
          <a:p>
            <a:pPr algn="just">
              <a:lnSpc>
                <a:spcPct val="100000"/>
              </a:lnSpc>
              <a:spcBef>
                <a:spcPts val="0"/>
              </a:spcBef>
              <a:spcAft>
                <a:spcPts val="600"/>
              </a:spcAft>
              <a:buFont typeface="Wingdings" panose="05000000000000000000" pitchFamily="2" charset="2"/>
              <a:buChar char="Ø"/>
            </a:pPr>
            <a:r>
              <a:rPr lang="cs-CZ" sz="1700" b="1" dirty="0">
                <a:solidFill>
                  <a:srgbClr val="000000"/>
                </a:solidFill>
                <a:latin typeface="Verdana" panose="020B0604030504040204" pitchFamily="34" charset="0"/>
                <a:ea typeface="Verdana" panose="020B0604030504040204" pitchFamily="34" charset="0"/>
              </a:rPr>
              <a:t>nárok na důchod při splnění podmínek vznikne znovu, pokud jsou tyto podmínky splněny do </a:t>
            </a:r>
            <a:r>
              <a:rPr lang="cs-CZ" sz="1700" b="1" u="sng" dirty="0">
                <a:solidFill>
                  <a:srgbClr val="000000"/>
                </a:solidFill>
                <a:latin typeface="Verdana" panose="020B0604030504040204" pitchFamily="34" charset="0"/>
                <a:ea typeface="Verdana" panose="020B0604030504040204" pitchFamily="34" charset="0"/>
              </a:rPr>
              <a:t>dvou let </a:t>
            </a:r>
            <a:r>
              <a:rPr lang="cs-CZ" sz="1700" b="1" dirty="0">
                <a:solidFill>
                  <a:srgbClr val="000000"/>
                </a:solidFill>
                <a:latin typeface="Verdana" panose="020B0604030504040204" pitchFamily="34" charset="0"/>
                <a:ea typeface="Verdana" panose="020B0604030504040204" pitchFamily="34" charset="0"/>
              </a:rPr>
              <a:t>od dřívějšího zániku nároku na vdovský nebo vdovecký důchod. </a:t>
            </a:r>
          </a:p>
          <a:p>
            <a:pPr algn="just">
              <a:lnSpc>
                <a:spcPct val="100000"/>
              </a:lnSpc>
              <a:spcBef>
                <a:spcPts val="0"/>
              </a:spcBef>
              <a:spcAft>
                <a:spcPts val="600"/>
              </a:spcAft>
              <a:buFont typeface="Wingdings" panose="05000000000000000000" pitchFamily="2" charset="2"/>
              <a:buChar char="Ø"/>
            </a:pPr>
            <a:endParaRPr lang="cs-CZ" dirty="0"/>
          </a:p>
        </p:txBody>
      </p:sp>
    </p:spTree>
    <p:extLst>
      <p:ext uri="{BB962C8B-B14F-4D97-AF65-F5344CB8AC3E}">
        <p14:creationId xmlns:p14="http://schemas.microsoft.com/office/powerpoint/2010/main" val="6490718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512329" y="284702"/>
            <a:ext cx="10701865" cy="63517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stanovení věku pro nárok na vdovský/vdovecký důchod v praxi</a:t>
            </a:r>
          </a:p>
          <a:p>
            <a:pPr algn="just">
              <a:lnSpc>
                <a:spcPct val="110000"/>
              </a:lnSpc>
              <a:spcBef>
                <a:spcPts val="0"/>
              </a:spcBef>
              <a:spcAft>
                <a:spcPts val="600"/>
              </a:spcAf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s účinností od 1. 1. 2010 dochází k výrazné modifikaci. Zatímco u osob, které ovdověly do 31. 12. 2009, činí předepsaný věk pro pokračování nároku na dávku 55 let u žen a 58 let u mužů, při ztrátě životního partnera po tomto datu se věková hranice pro obnovení dávky nově postupně zvyšuje. Tato úprava souvisí s prodloužením věkové hranice pro odchod do starobního důchodu. Nová věková hranice již není pevná jako do konce roku 2009 (55 resp. 58 let), ale je pohyblivá. Závisí na kalendářním roce narození pozůstalé osoby. Touto novou věkovou hranicí je buď:</a:t>
            </a:r>
          </a:p>
          <a:p>
            <a:pPr marL="539750" lvl="1" algn="just">
              <a:lnSpc>
                <a:spcPct val="100000"/>
              </a:lnSpc>
              <a:spcBef>
                <a:spcPts val="0"/>
              </a:spcBef>
              <a:spcAft>
                <a:spcPts val="600"/>
              </a:spcAft>
              <a:buFont typeface="Wingdings" panose="05000000000000000000" pitchFamily="2" charset="2"/>
              <a:buChar char="§"/>
            </a:pPr>
            <a:r>
              <a:rPr lang="cs-CZ" sz="1600" dirty="0">
                <a:solidFill>
                  <a:srgbClr val="000000"/>
                </a:solidFill>
                <a:latin typeface="Verdana" panose="020B0604030504040204" pitchFamily="34" charset="0"/>
                <a:ea typeface="Verdana" panose="020B0604030504040204" pitchFamily="34" charset="0"/>
              </a:rPr>
              <a:t>dosažení důchodového věku muže narozeného ve stejném kalendářním roce jako pozůstalá osoba, od toho věku se však odečítají 4 roky nebo </a:t>
            </a:r>
          </a:p>
          <a:p>
            <a:pPr marL="539750" lvl="1" algn="just">
              <a:lnSpc>
                <a:spcPct val="100000"/>
              </a:lnSpc>
              <a:spcBef>
                <a:spcPts val="0"/>
              </a:spcBef>
              <a:spcAft>
                <a:spcPts val="600"/>
              </a:spcAft>
              <a:buFont typeface="Wingdings" panose="05000000000000000000" pitchFamily="2" charset="2"/>
              <a:buChar char="§"/>
            </a:pPr>
            <a:r>
              <a:rPr lang="cs-CZ" sz="1600" dirty="0">
                <a:solidFill>
                  <a:srgbClr val="000000"/>
                </a:solidFill>
                <a:latin typeface="Verdana" panose="020B0604030504040204" pitchFamily="34" charset="0"/>
                <a:ea typeface="Verdana" panose="020B0604030504040204" pitchFamily="34" charset="0"/>
              </a:rPr>
              <a:t>dosažení vlastního důchodového věku pozůstalé osoby, je-li důchodový věk nižší. </a:t>
            </a:r>
          </a:p>
          <a:p>
            <a:pPr algn="just">
              <a:lnSpc>
                <a:spcPct val="100000"/>
              </a:lnSpc>
              <a:spcBef>
                <a:spcPts val="0"/>
              </a:spcBef>
              <a:spcAft>
                <a:spcPts val="600"/>
              </a:spcAft>
              <a:buFont typeface="Wingdings" panose="05000000000000000000" pitchFamily="2" charset="2"/>
              <a:buChar char="Ø"/>
            </a:pPr>
            <a:r>
              <a:rPr lang="cs-CZ" sz="16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příklad:</a:t>
            </a:r>
          </a:p>
          <a:p>
            <a:pPr marL="539750" lvl="1" algn="just">
              <a:lnSpc>
                <a:spcPct val="110000"/>
              </a:lnSpc>
              <a:spcBef>
                <a:spcPts val="0"/>
              </a:spcBef>
              <a:spcAft>
                <a:spcPts val="600"/>
              </a:spcAft>
              <a:buFont typeface="Wingdings" panose="05000000000000000000" pitchFamily="2" charset="2"/>
              <a:buChar char="§"/>
            </a:pPr>
            <a:r>
              <a:rPr lang="cs-CZ" sz="1600" i="1" dirty="0">
                <a:solidFill>
                  <a:srgbClr val="000000"/>
                </a:solidFill>
                <a:latin typeface="Verdana" panose="020B0604030504040204" pitchFamily="34" charset="0"/>
                <a:ea typeface="Verdana" panose="020B0604030504040204" pitchFamily="34" charset="0"/>
              </a:rPr>
              <a:t>Vlastní důchodový věk ženy narozené v roce 1953, která vychovala 3 děti, činí 58 let. Důchodový věk muže narozeného v roce 1953 činí 63 let. 63 let minus 4 roky = 59 let. Této ženě postačí k pokračování (obnově) nároku na vdovský důchod dosáhnout jejího vlastního důchodového věku, neboť ten je pro ni výhodnější.</a:t>
            </a:r>
          </a:p>
          <a:p>
            <a:pPr marL="539750" lvl="1" algn="just">
              <a:lnSpc>
                <a:spcPct val="110000"/>
              </a:lnSpc>
              <a:spcBef>
                <a:spcPts val="0"/>
              </a:spcBef>
              <a:spcAft>
                <a:spcPts val="600"/>
              </a:spcAft>
              <a:buFont typeface="Wingdings" panose="05000000000000000000" pitchFamily="2" charset="2"/>
              <a:buChar char="§"/>
            </a:pPr>
            <a:r>
              <a:rPr lang="cs-CZ" sz="1600" i="1" dirty="0">
                <a:solidFill>
                  <a:srgbClr val="000000"/>
                </a:solidFill>
                <a:latin typeface="Verdana" panose="020B0604030504040204" pitchFamily="34" charset="0"/>
                <a:ea typeface="Verdana" panose="020B0604030504040204" pitchFamily="34" charset="0"/>
              </a:rPr>
              <a:t>Vlastní důchodový věk ženy narozené v roce 1953, která vychovala 2 děti, činí 59 let a 4 měsíce. Důchodový věk muže narozeného v roce 1953 činí 63 let. 63 let minus 4 roky = 59 let. Této ženě postačí k pokračování (obnově) nároku na vdovský důchod dosáhnout důchodového věku muže stejného data narození, který po odečtení 4 roků činí 59 let a je pro ni výhodnější.</a:t>
            </a:r>
          </a:p>
          <a:p>
            <a:pPr algn="just">
              <a:lnSpc>
                <a:spcPct val="110000"/>
              </a:lnSpc>
              <a:spcBef>
                <a:spcPts val="0"/>
              </a:spcBef>
              <a:spcAft>
                <a:spcPts val="600"/>
              </a:spcAft>
              <a:buFont typeface="Wingdings" panose="05000000000000000000" pitchFamily="2" charset="2"/>
              <a:buChar char="Ø"/>
            </a:pPr>
            <a:endParaRPr lang="cs-CZ" sz="1600" dirty="0">
              <a:latin typeface="Verdana" panose="020B0604030504040204" pitchFamily="34" charset="0"/>
              <a:ea typeface="Verdana" panose="020B0604030504040204" pitchFamily="34" charset="0"/>
            </a:endParaRPr>
          </a:p>
          <a:p>
            <a:pPr algn="just"/>
            <a:endParaRPr lang="cs-CZ" sz="1600" b="1"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351095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512329" y="284702"/>
            <a:ext cx="10701865" cy="63517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algn="just">
              <a:lnSpc>
                <a:spcPct val="10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důchodu</a:t>
            </a:r>
          </a:p>
          <a:p>
            <a:pPr algn="just">
              <a:lnSpc>
                <a:spcPct val="100000"/>
              </a:lnSpc>
              <a:spcBef>
                <a:spcPts val="0"/>
              </a:spcBef>
              <a:spcAft>
                <a:spcPts val="600"/>
              </a:spcAf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výše </a:t>
            </a:r>
            <a:r>
              <a:rPr lang="cs-CZ" sz="1600" u="sng" dirty="0">
                <a:solidFill>
                  <a:srgbClr val="000000"/>
                </a:solidFill>
                <a:latin typeface="Verdana" panose="020B0604030504040204" pitchFamily="34" charset="0"/>
                <a:ea typeface="Verdana" panose="020B0604030504040204" pitchFamily="34" charset="0"/>
              </a:rPr>
              <a:t>základní výměry </a:t>
            </a:r>
            <a:r>
              <a:rPr lang="cs-CZ" sz="1600" dirty="0">
                <a:solidFill>
                  <a:srgbClr val="000000"/>
                </a:solidFill>
                <a:latin typeface="Verdana" panose="020B0604030504040204" pitchFamily="34" charset="0"/>
                <a:ea typeface="Verdana" panose="020B0604030504040204" pitchFamily="34" charset="0"/>
              </a:rPr>
              <a:t>vdovského a vdoveckého důchodu činí </a:t>
            </a:r>
            <a:r>
              <a:rPr lang="cs-CZ" sz="1600" b="1" dirty="0">
                <a:solidFill>
                  <a:srgbClr val="C00000"/>
                </a:solidFill>
                <a:latin typeface="Verdana" panose="020B0604030504040204" pitchFamily="34" charset="0"/>
                <a:ea typeface="Verdana" panose="020B0604030504040204" pitchFamily="34" charset="0"/>
              </a:rPr>
              <a:t>4400</a:t>
            </a:r>
            <a:r>
              <a:rPr lang="cs-CZ" sz="1600" dirty="0">
                <a:solidFill>
                  <a:srgbClr val="000000"/>
                </a:solidFill>
                <a:latin typeface="Verdana" panose="020B0604030504040204" pitchFamily="34" charset="0"/>
                <a:ea typeface="Verdana" panose="020B0604030504040204" pitchFamily="34" charset="0"/>
              </a:rPr>
              <a:t> Kč měsíčně </a:t>
            </a:r>
          </a:p>
          <a:p>
            <a:pPr algn="just">
              <a:lnSpc>
                <a:spcPct val="100000"/>
              </a:lnSpc>
              <a:spcBef>
                <a:spcPts val="0"/>
              </a:spcBef>
              <a:spcAft>
                <a:spcPts val="600"/>
              </a:spcAf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výše </a:t>
            </a:r>
            <a:r>
              <a:rPr lang="cs-CZ" sz="1600" u="sng" dirty="0">
                <a:solidFill>
                  <a:srgbClr val="000000"/>
                </a:solidFill>
                <a:latin typeface="Verdana" panose="020B0604030504040204" pitchFamily="34" charset="0"/>
                <a:ea typeface="Verdana" panose="020B0604030504040204" pitchFamily="34" charset="0"/>
              </a:rPr>
              <a:t>procentní výměry </a:t>
            </a:r>
            <a:r>
              <a:rPr lang="cs-CZ" sz="1600" dirty="0">
                <a:solidFill>
                  <a:srgbClr val="000000"/>
                </a:solidFill>
                <a:latin typeface="Verdana" panose="020B0604030504040204" pitchFamily="34" charset="0"/>
                <a:ea typeface="Verdana" panose="020B0604030504040204" pitchFamily="34" charset="0"/>
              </a:rPr>
              <a:t>je stanovena výší </a:t>
            </a:r>
            <a:r>
              <a:rPr lang="cs-CZ" sz="1600" u="sng" dirty="0">
                <a:solidFill>
                  <a:srgbClr val="000000"/>
                </a:solidFill>
                <a:latin typeface="Verdana" panose="020B0604030504040204" pitchFamily="34" charset="0"/>
                <a:ea typeface="Verdana" panose="020B0604030504040204" pitchFamily="34" charset="0"/>
              </a:rPr>
              <a:t>procentní sazby </a:t>
            </a:r>
            <a:r>
              <a:rPr lang="cs-CZ" sz="1600" dirty="0">
                <a:solidFill>
                  <a:srgbClr val="000000"/>
                </a:solidFill>
                <a:latin typeface="Verdana" panose="020B0604030504040204" pitchFamily="34" charset="0"/>
                <a:ea typeface="Verdana" panose="020B0604030504040204" pitchFamily="34" charset="0"/>
              </a:rPr>
              <a:t>z důchodu ► </a:t>
            </a:r>
            <a:r>
              <a:rPr lang="cs-CZ" sz="1600" b="1" dirty="0">
                <a:latin typeface="Verdana" panose="020B0604030504040204" pitchFamily="34" charset="0"/>
                <a:ea typeface="Verdana" panose="020B0604030504040204" pitchFamily="34" charset="0"/>
              </a:rPr>
              <a:t>50 % výměry starobního nebo invalidního důchodu pro invaliditu třetího stupně</a:t>
            </a:r>
            <a:r>
              <a:rPr lang="cs-CZ" sz="1600" dirty="0">
                <a:latin typeface="Verdana" panose="020B0604030504040204" pitchFamily="34" charset="0"/>
                <a:ea typeface="Verdana" panose="020B0604030504040204" pitchFamily="34" charset="0"/>
              </a:rPr>
              <a:t>,</a:t>
            </a:r>
            <a:r>
              <a:rPr lang="cs-CZ" sz="1600" dirty="0">
                <a:solidFill>
                  <a:srgbClr val="000000"/>
                </a:solidFill>
                <a:latin typeface="Verdana" panose="020B0604030504040204" pitchFamily="34" charset="0"/>
                <a:ea typeface="Verdana" panose="020B0604030504040204" pitchFamily="34" charset="0"/>
              </a:rPr>
              <a:t> na který měl nebo by měl nárok zemřelý v době smrti</a:t>
            </a:r>
          </a:p>
          <a:p>
            <a:pPr algn="just">
              <a:lnSpc>
                <a:spcPct val="110000"/>
              </a:lnSpc>
              <a:spcBef>
                <a:spcPts val="0"/>
              </a:spcBef>
              <a:spcAft>
                <a:spcPts val="600"/>
              </a:spcAf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pokud zemřelý manžel nebo zemřelá manželka </a:t>
            </a:r>
            <a:r>
              <a:rPr lang="cs-CZ" sz="1600" u="sng" dirty="0">
                <a:solidFill>
                  <a:srgbClr val="000000"/>
                </a:solidFill>
                <a:latin typeface="Verdana" panose="020B0604030504040204" pitchFamily="34" charset="0"/>
                <a:ea typeface="Verdana" panose="020B0604030504040204" pitchFamily="34" charset="0"/>
              </a:rPr>
              <a:t>ke dni smrti nepobíral(a) starobní důchod nebo invalidní důchod pro invaliditu třetího stupně</a:t>
            </a:r>
            <a:r>
              <a:rPr lang="cs-CZ" sz="1600" dirty="0">
                <a:solidFill>
                  <a:srgbClr val="000000"/>
                </a:solidFill>
                <a:latin typeface="Verdana" panose="020B0604030504040204" pitchFamily="34" charset="0"/>
                <a:ea typeface="Verdana" panose="020B0604030504040204" pitchFamily="34" charset="0"/>
              </a:rPr>
              <a:t>, je třeba nejprve posoudit, </a:t>
            </a:r>
            <a:r>
              <a:rPr lang="cs-CZ" sz="1600" u="sng" dirty="0">
                <a:solidFill>
                  <a:srgbClr val="000000"/>
                </a:solidFill>
                <a:latin typeface="Verdana" panose="020B0604030504040204" pitchFamily="34" charset="0"/>
                <a:ea typeface="Verdana" panose="020B0604030504040204" pitchFamily="34" charset="0"/>
              </a:rPr>
              <a:t>zda by ke dni smrti měl/a nárok na starobní důchod</a:t>
            </a:r>
            <a:r>
              <a:rPr lang="cs-CZ" sz="1600" dirty="0">
                <a:solidFill>
                  <a:srgbClr val="000000"/>
                </a:solidFill>
                <a:latin typeface="Verdana" panose="020B0604030504040204" pitchFamily="34" charset="0"/>
                <a:ea typeface="Verdana" panose="020B0604030504040204" pitchFamily="34" charset="0"/>
              </a:rPr>
              <a:t> a pokud ano, stanovit jeho výši a následně výši vdovského nebo vdoveckého důchodu</a:t>
            </a:r>
          </a:p>
          <a:p>
            <a:pPr algn="just">
              <a:lnSpc>
                <a:spcPct val="110000"/>
              </a:lnSpc>
              <a:spcBef>
                <a:spcPts val="0"/>
              </a:spcBef>
              <a:spcAft>
                <a:spcPts val="600"/>
              </a:spcAf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pokud zemřelý manžel nebo zemřelá manželka </a:t>
            </a:r>
            <a:r>
              <a:rPr lang="cs-CZ" sz="1600" u="sng" dirty="0">
                <a:solidFill>
                  <a:srgbClr val="000000"/>
                </a:solidFill>
                <a:latin typeface="Verdana" panose="020B0604030504040204" pitchFamily="34" charset="0"/>
                <a:ea typeface="Verdana" panose="020B0604030504040204" pitchFamily="34" charset="0"/>
              </a:rPr>
              <a:t>nesplňoval/a podmínky nároku na starobní důchod, avšak splňoval/a podmínku potřebné doby pro nárok na invalidní důchod</a:t>
            </a:r>
            <a:r>
              <a:rPr lang="cs-CZ" sz="1600" dirty="0">
                <a:solidFill>
                  <a:srgbClr val="000000"/>
                </a:solidFill>
                <a:latin typeface="Verdana" panose="020B0604030504040204" pitchFamily="34" charset="0"/>
                <a:ea typeface="Verdana" panose="020B0604030504040204" pitchFamily="34" charset="0"/>
              </a:rPr>
              <a:t>, je třeba stanovit, kolik by činil invalidní </a:t>
            </a:r>
            <a:r>
              <a:rPr lang="cs-CZ" sz="1600" u="sng" dirty="0">
                <a:solidFill>
                  <a:srgbClr val="000000"/>
                </a:solidFill>
                <a:latin typeface="Verdana" panose="020B0604030504040204" pitchFamily="34" charset="0"/>
                <a:ea typeface="Verdana" panose="020B0604030504040204" pitchFamily="34" charset="0"/>
              </a:rPr>
              <a:t>důchod pro invaliditu III. stupně</a:t>
            </a:r>
            <a:r>
              <a:rPr lang="cs-CZ" sz="1600" dirty="0">
                <a:solidFill>
                  <a:srgbClr val="000000"/>
                </a:solidFill>
                <a:latin typeface="Verdana" panose="020B0604030504040204" pitchFamily="34" charset="0"/>
                <a:ea typeface="Verdana" panose="020B0604030504040204" pitchFamily="34" charset="0"/>
              </a:rPr>
              <a:t>, a následně výši vdovského nebo vdoveckého důchodu. Pobíral-li však zemřelý manžel nebo zemřelá manželka ke dni smrti </a:t>
            </a:r>
            <a:r>
              <a:rPr lang="cs-CZ" sz="1600" u="sng" dirty="0">
                <a:solidFill>
                  <a:srgbClr val="000000"/>
                </a:solidFill>
                <a:latin typeface="Verdana" panose="020B0604030504040204" pitchFamily="34" charset="0"/>
                <a:ea typeface="Verdana" panose="020B0604030504040204" pitchFamily="34" charset="0"/>
              </a:rPr>
              <a:t>invalidní důchod pro invaliditu I. nebo II. stupně, je třeba nejprve provést změnu na invalidní důchod pro invaliditu III. stupně</a:t>
            </a:r>
            <a:r>
              <a:rPr lang="cs-CZ" sz="1600" dirty="0">
                <a:solidFill>
                  <a:srgbClr val="000000"/>
                </a:solidFill>
                <a:latin typeface="Verdana" panose="020B0604030504040204" pitchFamily="34" charset="0"/>
                <a:ea typeface="Verdana" panose="020B0604030504040204" pitchFamily="34" charset="0"/>
              </a:rPr>
              <a:t> a pak stanovit výši vdovského nebo vdoveckého důchodu.</a:t>
            </a:r>
          </a:p>
          <a:p>
            <a:pPr algn="just">
              <a:lnSpc>
                <a:spcPct val="100000"/>
              </a:lnSpc>
              <a:spcBef>
                <a:spcPts val="0"/>
              </a:spcBef>
              <a:spcAft>
                <a:spcPts val="600"/>
              </a:spcAft>
              <a:buFont typeface="Wingdings" panose="05000000000000000000" pitchFamily="2" charset="2"/>
              <a:buChar char="Ø"/>
            </a:pPr>
            <a:r>
              <a:rPr lang="cs-CZ" sz="16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souběh důchodů</a:t>
            </a:r>
          </a:p>
          <a:p>
            <a:pPr algn="just">
              <a:lnSpc>
                <a:spcPct val="100000"/>
              </a:lnSpc>
              <a:spcBef>
                <a:spcPts val="0"/>
              </a:spcBef>
              <a:spcAft>
                <a:spcPts val="600"/>
              </a:spcAf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je-li vdova poživatelkou vdovského i vlastního důchodu, pak náleží </a:t>
            </a:r>
            <a:r>
              <a:rPr lang="cs-CZ" sz="1600" b="1" dirty="0">
                <a:latin typeface="Verdana" panose="020B0604030504040204" pitchFamily="34" charset="0"/>
                <a:ea typeface="Verdana" panose="020B0604030504040204" pitchFamily="34" charset="0"/>
              </a:rPr>
              <a:t>vyšší důchod v plné výši (základní + procentní výměra) a z nižšího důchodu náleží pouze polovina procentní výměry; </a:t>
            </a:r>
            <a:endParaRPr lang="cs-CZ" sz="1600" dirty="0">
              <a:solidFill>
                <a:srgbClr val="000000"/>
              </a:solidFill>
              <a:latin typeface="Verdana" panose="020B0604030504040204" pitchFamily="34" charset="0"/>
              <a:ea typeface="Verdana" panose="020B0604030504040204" pitchFamily="34" charset="0"/>
            </a:endParaRPr>
          </a:p>
          <a:p>
            <a:pPr algn="just">
              <a:lnSpc>
                <a:spcPct val="110000"/>
              </a:lnSpc>
              <a:spcBef>
                <a:spcPts val="0"/>
              </a:spcBef>
              <a:spcAft>
                <a:spcPts val="600"/>
              </a:spcAf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pozůstalostní důchod </a:t>
            </a:r>
            <a:r>
              <a:rPr lang="cs-CZ" sz="1600" u="sng" dirty="0">
                <a:solidFill>
                  <a:srgbClr val="000000"/>
                </a:solidFill>
                <a:latin typeface="Verdana" panose="020B0604030504040204" pitchFamily="34" charset="0"/>
                <a:ea typeface="Verdana" panose="020B0604030504040204" pitchFamily="34" charset="0"/>
              </a:rPr>
              <a:t>nebude přiznán druhovi nebo družce ani rozvedeným párům</a:t>
            </a:r>
            <a:r>
              <a:rPr lang="cs-CZ" sz="1600" dirty="0">
                <a:solidFill>
                  <a:srgbClr val="000000"/>
                </a:solidFill>
                <a:latin typeface="Verdana" panose="020B0604030504040204" pitchFamily="34" charset="0"/>
                <a:ea typeface="Verdana" panose="020B0604030504040204" pitchFamily="34" charset="0"/>
              </a:rPr>
              <a:t>. </a:t>
            </a:r>
            <a:r>
              <a:rPr lang="cs-CZ" sz="1600" u="sng" dirty="0">
                <a:solidFill>
                  <a:srgbClr val="000000"/>
                </a:solidFill>
                <a:latin typeface="Verdana" panose="020B0604030504040204" pitchFamily="34" charset="0"/>
                <a:ea typeface="Verdana" panose="020B0604030504040204" pitchFamily="34" charset="0"/>
              </a:rPr>
              <a:t>Registrovaní partneři </a:t>
            </a:r>
            <a:r>
              <a:rPr lang="cs-CZ" sz="1600" dirty="0">
                <a:solidFill>
                  <a:srgbClr val="000000"/>
                </a:solidFill>
                <a:latin typeface="Verdana" panose="020B0604030504040204" pitchFamily="34" charset="0"/>
                <a:ea typeface="Verdana" panose="020B0604030504040204" pitchFamily="34" charset="0"/>
              </a:rPr>
              <a:t>pak také dle zákona </a:t>
            </a:r>
            <a:r>
              <a:rPr lang="cs-CZ" sz="1600" u="sng" dirty="0">
                <a:solidFill>
                  <a:srgbClr val="000000"/>
                </a:solidFill>
                <a:latin typeface="Verdana" panose="020B0604030504040204" pitchFamily="34" charset="0"/>
                <a:ea typeface="Verdana" panose="020B0604030504040204" pitchFamily="34" charset="0"/>
              </a:rPr>
              <a:t>nemají na výplatu důchodu nárok</a:t>
            </a:r>
            <a:r>
              <a:rPr lang="cs-CZ" sz="1600" dirty="0">
                <a:solidFill>
                  <a:srgbClr val="000000"/>
                </a:solidFill>
                <a:latin typeface="Verdana" panose="020B0604030504040204" pitchFamily="34" charset="0"/>
                <a:ea typeface="Verdana" panose="020B0604030504040204" pitchFamily="34" charset="0"/>
              </a:rPr>
              <a:t>, a to bez ohledu na délku trvání vztahu.</a:t>
            </a:r>
          </a:p>
          <a:p>
            <a:pPr algn="just"/>
            <a:endParaRPr lang="cs-CZ" sz="1600" b="1"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6386356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512329" y="284702"/>
            <a:ext cx="10701865" cy="63517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00000"/>
              </a:lnSpc>
              <a:spcBef>
                <a:spcPts val="0"/>
              </a:spcBef>
              <a:spcAft>
                <a:spcPts val="600"/>
              </a:spcAft>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praktické příklady výpočtu vdovského důchodu</a:t>
            </a:r>
          </a:p>
          <a:p>
            <a:pPr algn="just">
              <a:lnSpc>
                <a:spcPct val="110000"/>
              </a:lnSpc>
              <a:spcBef>
                <a:spcPts val="0"/>
              </a:spcBef>
              <a:spcAft>
                <a:spcPts val="600"/>
              </a:spcAft>
              <a:buFont typeface="Wingdings" panose="05000000000000000000" pitchFamily="2" charset="2"/>
              <a:buChar char="v"/>
            </a:pPr>
            <a:r>
              <a:rPr lang="cs-CZ" sz="6400" b="1" dirty="0">
                <a:solidFill>
                  <a:srgbClr val="000000"/>
                </a:solidFill>
                <a:latin typeface="Verdana" panose="020B0604030504040204" pitchFamily="34" charset="0"/>
                <a:ea typeface="Verdana" panose="020B0604030504040204" pitchFamily="34" charset="0"/>
              </a:rPr>
              <a:t>příklad 1:</a:t>
            </a:r>
          </a:p>
          <a:p>
            <a:pPr algn="just">
              <a:lnSpc>
                <a:spcPct val="11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Žena, která ovdověla, sama nedostávala žádný důchod, a důchodového věku ještě nedosáhla. Je zatím stále zaměstnána. Její manžel, který zemřel, pobíral starobní důchod, jehož výše v době smrti byla 13 720 Kč.</a:t>
            </a:r>
          </a:p>
          <a:p>
            <a:pPr marL="539750" algn="just">
              <a:lnSpc>
                <a:spcPct val="110000"/>
              </a:lnSpc>
              <a:spcBef>
                <a:spcPts val="0"/>
              </a:spcBef>
              <a:spcAft>
                <a:spcPts val="600"/>
              </a:spcAft>
            </a:pPr>
            <a:r>
              <a:rPr lang="cs-CZ" sz="6400" dirty="0">
                <a:solidFill>
                  <a:srgbClr val="000000"/>
                </a:solidFill>
                <a:latin typeface="Verdana" panose="020B0604030504040204" pitchFamily="34" charset="0"/>
                <a:ea typeface="Verdana" panose="020B0604030504040204" pitchFamily="34" charset="0"/>
              </a:rPr>
              <a:t>manželův důchod tedy zahrnoval základní složku 4400 Kč a procentní výměru 9 320 Kč</a:t>
            </a:r>
          </a:p>
          <a:p>
            <a:pPr marL="539750" algn="just">
              <a:lnSpc>
                <a:spcPct val="110000"/>
              </a:lnSpc>
              <a:spcBef>
                <a:spcPts val="0"/>
              </a:spcBef>
              <a:spcAft>
                <a:spcPts val="600"/>
              </a:spcAft>
            </a:pPr>
            <a:r>
              <a:rPr lang="cs-CZ" sz="6400" dirty="0">
                <a:solidFill>
                  <a:srgbClr val="000000"/>
                </a:solidFill>
                <a:latin typeface="Verdana" panose="020B0604030504040204" pitchFamily="34" charset="0"/>
                <a:ea typeface="Verdana" panose="020B0604030504040204" pitchFamily="34" charset="0"/>
              </a:rPr>
              <a:t>50% z procentní výměry důchodu zesnulého manžela je 4 660 Kč (9320*05)</a:t>
            </a:r>
          </a:p>
          <a:p>
            <a:pPr marL="539750" algn="just">
              <a:lnSpc>
                <a:spcPct val="110000"/>
              </a:lnSpc>
              <a:spcBef>
                <a:spcPts val="0"/>
              </a:spcBef>
              <a:spcAft>
                <a:spcPts val="600"/>
              </a:spcAft>
            </a:pPr>
            <a:r>
              <a:rPr lang="cs-CZ" sz="6400" dirty="0">
                <a:solidFill>
                  <a:srgbClr val="000000"/>
                </a:solidFill>
                <a:latin typeface="Verdana" panose="020B0604030504040204" pitchFamily="34" charset="0"/>
                <a:ea typeface="Verdana" panose="020B0604030504040204" pitchFamily="34" charset="0"/>
              </a:rPr>
              <a:t>vdovský důchod tedy bude </a:t>
            </a:r>
            <a:r>
              <a:rPr lang="cs-CZ" sz="6400" b="1" dirty="0">
                <a:solidFill>
                  <a:srgbClr val="000000"/>
                </a:solidFill>
                <a:latin typeface="Verdana" panose="020B0604030504040204" pitchFamily="34" charset="0"/>
                <a:ea typeface="Verdana" panose="020B0604030504040204" pitchFamily="34" charset="0"/>
              </a:rPr>
              <a:t>9060 Kč </a:t>
            </a:r>
            <a:r>
              <a:rPr lang="cs-CZ" sz="6400" dirty="0">
                <a:solidFill>
                  <a:srgbClr val="000000"/>
                </a:solidFill>
                <a:latin typeface="Verdana" panose="020B0604030504040204" pitchFamily="34" charset="0"/>
                <a:ea typeface="Verdana" panose="020B0604030504040204" pitchFamily="34" charset="0"/>
              </a:rPr>
              <a:t>(4660+4400)</a:t>
            </a:r>
          </a:p>
          <a:p>
            <a:pPr algn="just">
              <a:lnSpc>
                <a:spcPct val="110000"/>
              </a:lnSpc>
              <a:spcBef>
                <a:spcPts val="0"/>
              </a:spcBef>
              <a:spcAft>
                <a:spcPts val="600"/>
              </a:spcAft>
              <a:buFont typeface="Wingdings" panose="05000000000000000000" pitchFamily="2" charset="2"/>
              <a:buChar char="v"/>
            </a:pPr>
            <a:r>
              <a:rPr lang="cs-CZ" sz="6400" b="1" dirty="0">
                <a:solidFill>
                  <a:srgbClr val="000000"/>
                </a:solidFill>
                <a:latin typeface="Verdana" panose="020B0604030504040204" pitchFamily="34" charset="0"/>
                <a:ea typeface="Verdana" panose="020B0604030504040204" pitchFamily="34" charset="0"/>
              </a:rPr>
              <a:t>příklad 2:</a:t>
            </a:r>
          </a:p>
          <a:p>
            <a:pPr algn="just">
              <a:lnSpc>
                <a:spcPct val="11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žena pobírá starobní důchod ve výši </a:t>
            </a:r>
            <a:r>
              <a:rPr lang="cs-CZ" sz="6400" b="1" dirty="0">
                <a:solidFill>
                  <a:srgbClr val="000000"/>
                </a:solidFill>
                <a:latin typeface="Verdana" panose="020B0604030504040204" pitchFamily="34" charset="0"/>
                <a:ea typeface="Verdana" panose="020B0604030504040204" pitchFamily="34" charset="0"/>
              </a:rPr>
              <a:t>10 570 Kč</a:t>
            </a:r>
            <a:r>
              <a:rPr lang="cs-CZ" sz="6400" dirty="0">
                <a:solidFill>
                  <a:srgbClr val="000000"/>
                </a:solidFill>
                <a:latin typeface="Verdana" panose="020B0604030504040204" pitchFamily="34" charset="0"/>
                <a:ea typeface="Verdana" panose="020B0604030504040204" pitchFamily="34" charset="0"/>
              </a:rPr>
              <a:t>. Její zemřelý manžel také pobíral starobní důchod ve výši </a:t>
            </a:r>
            <a:r>
              <a:rPr lang="cs-CZ" sz="6400" b="1" dirty="0">
                <a:solidFill>
                  <a:srgbClr val="000000"/>
                </a:solidFill>
                <a:latin typeface="Verdana" panose="020B0604030504040204" pitchFamily="34" charset="0"/>
                <a:ea typeface="Verdana" panose="020B0604030504040204" pitchFamily="34" charset="0"/>
              </a:rPr>
              <a:t>13 880 Kč</a:t>
            </a:r>
            <a:r>
              <a:rPr lang="cs-CZ" sz="6400" dirty="0">
                <a:solidFill>
                  <a:srgbClr val="000000"/>
                </a:solidFill>
                <a:latin typeface="Verdana" panose="020B0604030504040204" pitchFamily="34" charset="0"/>
                <a:ea typeface="Verdana" panose="020B0604030504040204" pitchFamily="34" charset="0"/>
              </a:rPr>
              <a:t>. V tomto případě se jedná o tzv. </a:t>
            </a:r>
            <a:r>
              <a:rPr lang="cs-CZ" sz="6400" b="1" dirty="0">
                <a:solidFill>
                  <a:srgbClr val="000000"/>
                </a:solidFill>
                <a:latin typeface="Verdana" panose="020B0604030504040204" pitchFamily="34" charset="0"/>
                <a:ea typeface="Verdana" panose="020B0604030504040204" pitchFamily="34" charset="0"/>
              </a:rPr>
              <a:t>„souběh důchodů“ </a:t>
            </a:r>
            <a:r>
              <a:rPr lang="cs-CZ" sz="6400" dirty="0">
                <a:solidFill>
                  <a:srgbClr val="000000"/>
                </a:solidFill>
                <a:latin typeface="Verdana" panose="020B0604030504040204" pitchFamily="34" charset="0"/>
                <a:ea typeface="Verdana" panose="020B0604030504040204" pitchFamily="34" charset="0"/>
              </a:rPr>
              <a:t>a postup výpočtu výše vdovského důchodu je odlišný</a:t>
            </a:r>
          </a:p>
          <a:p>
            <a:pPr marL="539750" algn="just">
              <a:lnSpc>
                <a:spcPct val="110000"/>
              </a:lnSpc>
              <a:spcBef>
                <a:spcPts val="0"/>
              </a:spcBef>
              <a:spcAft>
                <a:spcPts val="600"/>
              </a:spcAft>
            </a:pPr>
            <a:r>
              <a:rPr lang="cs-CZ" sz="6400" dirty="0">
                <a:solidFill>
                  <a:srgbClr val="000000"/>
                </a:solidFill>
                <a:latin typeface="Verdana" panose="020B0604030504040204" pitchFamily="34" charset="0"/>
                <a:ea typeface="Verdana" panose="020B0604030504040204" pitchFamily="34" charset="0"/>
              </a:rPr>
              <a:t>důchod ženy ve výši </a:t>
            </a:r>
            <a:r>
              <a:rPr lang="cs-CZ" sz="6400" b="1" dirty="0">
                <a:solidFill>
                  <a:srgbClr val="000000"/>
                </a:solidFill>
                <a:latin typeface="Verdana" panose="020B0604030504040204" pitchFamily="34" charset="0"/>
                <a:ea typeface="Verdana" panose="020B0604030504040204" pitchFamily="34" charset="0"/>
              </a:rPr>
              <a:t>10570 Kč </a:t>
            </a:r>
            <a:r>
              <a:rPr lang="cs-CZ" sz="6400" dirty="0">
                <a:solidFill>
                  <a:srgbClr val="000000"/>
                </a:solidFill>
                <a:latin typeface="Verdana" panose="020B0604030504040204" pitchFamily="34" charset="0"/>
                <a:ea typeface="Verdana" panose="020B0604030504040204" pitchFamily="34" charset="0"/>
              </a:rPr>
              <a:t>zahrnuje základní složku </a:t>
            </a:r>
            <a:r>
              <a:rPr lang="cs-CZ" sz="6400" b="1" dirty="0">
                <a:solidFill>
                  <a:srgbClr val="000000"/>
                </a:solidFill>
                <a:latin typeface="Verdana" panose="020B0604030504040204" pitchFamily="34" charset="0"/>
                <a:ea typeface="Verdana" panose="020B0604030504040204" pitchFamily="34" charset="0"/>
              </a:rPr>
              <a:t>4400 Kč </a:t>
            </a:r>
            <a:r>
              <a:rPr lang="cs-CZ" sz="6400" dirty="0">
                <a:solidFill>
                  <a:srgbClr val="000000"/>
                </a:solidFill>
                <a:latin typeface="Verdana" panose="020B0604030504040204" pitchFamily="34" charset="0"/>
                <a:ea typeface="Verdana" panose="020B0604030504040204" pitchFamily="34" charset="0"/>
              </a:rPr>
              <a:t>a procentní složku </a:t>
            </a:r>
            <a:r>
              <a:rPr lang="cs-CZ" sz="6400" b="1" dirty="0">
                <a:solidFill>
                  <a:srgbClr val="000000"/>
                </a:solidFill>
                <a:latin typeface="Verdana" panose="020B0604030504040204" pitchFamily="34" charset="0"/>
                <a:ea typeface="Verdana" panose="020B0604030504040204" pitchFamily="34" charset="0"/>
              </a:rPr>
              <a:t>6170 Kč</a:t>
            </a:r>
          </a:p>
          <a:p>
            <a:pPr marL="539750" algn="just">
              <a:lnSpc>
                <a:spcPct val="110000"/>
              </a:lnSpc>
              <a:spcBef>
                <a:spcPts val="0"/>
              </a:spcBef>
              <a:spcAft>
                <a:spcPts val="600"/>
              </a:spcAft>
            </a:pPr>
            <a:r>
              <a:rPr lang="cs-CZ" sz="6400" dirty="0">
                <a:solidFill>
                  <a:srgbClr val="000000"/>
                </a:solidFill>
                <a:latin typeface="Verdana" panose="020B0604030504040204" pitchFamily="34" charset="0"/>
                <a:ea typeface="Verdana" panose="020B0604030504040204" pitchFamily="34" charset="0"/>
              </a:rPr>
              <a:t>důchod manžela ve výši </a:t>
            </a:r>
            <a:r>
              <a:rPr lang="cs-CZ" sz="6400" b="1" dirty="0">
                <a:solidFill>
                  <a:srgbClr val="000000"/>
                </a:solidFill>
                <a:latin typeface="Verdana" panose="020B0604030504040204" pitchFamily="34" charset="0"/>
                <a:ea typeface="Verdana" panose="020B0604030504040204" pitchFamily="34" charset="0"/>
              </a:rPr>
              <a:t>13880 Kč </a:t>
            </a:r>
            <a:r>
              <a:rPr lang="cs-CZ" sz="6400" dirty="0">
                <a:solidFill>
                  <a:srgbClr val="000000"/>
                </a:solidFill>
                <a:latin typeface="Verdana" panose="020B0604030504040204" pitchFamily="34" charset="0"/>
                <a:ea typeface="Verdana" panose="020B0604030504040204" pitchFamily="34" charset="0"/>
              </a:rPr>
              <a:t>zahrnoval základní složku </a:t>
            </a:r>
            <a:r>
              <a:rPr lang="cs-CZ" sz="6400" b="1" dirty="0">
                <a:solidFill>
                  <a:srgbClr val="000000"/>
                </a:solidFill>
                <a:latin typeface="Verdana" panose="020B0604030504040204" pitchFamily="34" charset="0"/>
                <a:ea typeface="Verdana" panose="020B0604030504040204" pitchFamily="34" charset="0"/>
              </a:rPr>
              <a:t>4400 Kč </a:t>
            </a:r>
            <a:r>
              <a:rPr lang="cs-CZ" sz="6400" dirty="0">
                <a:solidFill>
                  <a:srgbClr val="000000"/>
                </a:solidFill>
                <a:latin typeface="Verdana" panose="020B0604030504040204" pitchFamily="34" charset="0"/>
                <a:ea typeface="Verdana" panose="020B0604030504040204" pitchFamily="34" charset="0"/>
              </a:rPr>
              <a:t>a procentní složku </a:t>
            </a:r>
            <a:r>
              <a:rPr lang="cs-CZ" sz="6400" b="1" dirty="0">
                <a:solidFill>
                  <a:srgbClr val="000000"/>
                </a:solidFill>
                <a:latin typeface="Verdana" panose="020B0604030504040204" pitchFamily="34" charset="0"/>
                <a:ea typeface="Verdana" panose="020B0604030504040204" pitchFamily="34" charset="0"/>
              </a:rPr>
              <a:t>9480 Kč</a:t>
            </a:r>
          </a:p>
          <a:p>
            <a:pPr marL="539750" algn="just">
              <a:lnSpc>
                <a:spcPct val="110000"/>
              </a:lnSpc>
              <a:spcBef>
                <a:spcPts val="0"/>
              </a:spcBef>
              <a:spcAft>
                <a:spcPts val="600"/>
              </a:spcAft>
            </a:pPr>
            <a:r>
              <a:rPr lang="cs-CZ" sz="6400" dirty="0">
                <a:solidFill>
                  <a:srgbClr val="000000"/>
                </a:solidFill>
                <a:latin typeface="Verdana" panose="020B0604030504040204" pitchFamily="34" charset="0"/>
                <a:ea typeface="Verdana" panose="020B0604030504040204" pitchFamily="34" charset="0"/>
              </a:rPr>
              <a:t>ze starobního důchodu manžela se vypočítá </a:t>
            </a:r>
            <a:r>
              <a:rPr lang="cs-CZ" sz="6400" b="1" dirty="0">
                <a:solidFill>
                  <a:srgbClr val="000000"/>
                </a:solidFill>
                <a:latin typeface="Verdana" panose="020B0604030504040204" pitchFamily="34" charset="0"/>
                <a:ea typeface="Verdana" panose="020B0604030504040204" pitchFamily="34" charset="0"/>
              </a:rPr>
              <a:t>50% procentní výměry</a:t>
            </a:r>
            <a:r>
              <a:rPr lang="cs-CZ" sz="6400" dirty="0">
                <a:solidFill>
                  <a:srgbClr val="000000"/>
                </a:solidFill>
                <a:latin typeface="Verdana" panose="020B0604030504040204" pitchFamily="34" charset="0"/>
                <a:ea typeface="Verdana" panose="020B0604030504040204" pitchFamily="34" charset="0"/>
              </a:rPr>
              <a:t>, tedy </a:t>
            </a:r>
            <a:r>
              <a:rPr lang="cs-CZ" sz="6400" b="1" dirty="0">
                <a:solidFill>
                  <a:srgbClr val="000000"/>
                </a:solidFill>
                <a:latin typeface="Verdana" panose="020B0604030504040204" pitchFamily="34" charset="0"/>
                <a:ea typeface="Verdana" panose="020B0604030504040204" pitchFamily="34" charset="0"/>
              </a:rPr>
              <a:t>4740 Kč </a:t>
            </a:r>
            <a:r>
              <a:rPr lang="cs-CZ" sz="6400" dirty="0">
                <a:solidFill>
                  <a:srgbClr val="000000"/>
                </a:solidFill>
                <a:latin typeface="Verdana" panose="020B0604030504040204" pitchFamily="34" charset="0"/>
                <a:ea typeface="Verdana" panose="020B0604030504040204" pitchFamily="34" charset="0"/>
              </a:rPr>
              <a:t>(9480*0,5)</a:t>
            </a:r>
          </a:p>
          <a:p>
            <a:pPr marL="539750" algn="just">
              <a:lnSpc>
                <a:spcPct val="110000"/>
              </a:lnSpc>
              <a:spcBef>
                <a:spcPts val="0"/>
              </a:spcBef>
              <a:spcAft>
                <a:spcPts val="600"/>
              </a:spcAft>
            </a:pPr>
            <a:r>
              <a:rPr lang="cs-CZ" sz="6400" dirty="0">
                <a:solidFill>
                  <a:srgbClr val="000000"/>
                </a:solidFill>
                <a:latin typeface="Verdana" panose="020B0604030504040204" pitchFamily="34" charset="0"/>
                <a:ea typeface="Verdana" panose="020B0604030504040204" pitchFamily="34" charset="0"/>
              </a:rPr>
              <a:t>protože se jedná o souběh dvou důchodů (starobní důchod ženy a vdovský důchod) srovnává se výše procentní výměry z každého z obou důchodů. Důchod s vyšší procentní výměrou dostane žena celý (tedy svůj starobní důchod). Z nižší procentní výměry (vdovský důchod) ale v tomto případě dostává pouze polovinu (tedy reálně je to 25% z původní procentní výměry starobního důchodu manžela). Základní výměra důchodu pak náleží jenom jednou. Ve výsledku pak je celkový důchod ženy:</a:t>
            </a:r>
          </a:p>
          <a:p>
            <a:pPr marL="539750" algn="just">
              <a:lnSpc>
                <a:spcPct val="110000"/>
              </a:lnSpc>
              <a:spcBef>
                <a:spcPts val="0"/>
              </a:spcBef>
              <a:spcAft>
                <a:spcPts val="600"/>
              </a:spcAft>
            </a:pPr>
            <a:r>
              <a:rPr lang="cs-CZ" sz="6400" dirty="0">
                <a:solidFill>
                  <a:srgbClr val="000000"/>
                </a:solidFill>
                <a:latin typeface="Verdana" panose="020B0604030504040204" pitchFamily="34" charset="0"/>
                <a:ea typeface="Verdana" panose="020B0604030504040204" pitchFamily="34" charset="0"/>
              </a:rPr>
              <a:t>nová výše důchodu (starobní + vdovský) = 12.940 Kč (10 570 Kč = původní starobní důchod + 2 370 Kč = 25% z procentní výměry důchodu manžela)</a:t>
            </a:r>
          </a:p>
          <a:p>
            <a:pPr algn="just"/>
            <a:endParaRPr lang="cs-CZ" sz="1600" b="1"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317098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2"/>
            <a:ext cx="10607039" cy="688641"/>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Sirotčí důchod</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53549"/>
            <a:ext cx="10701865" cy="560851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r>
              <a:rPr lang="cs-CZ" sz="2000" dirty="0">
                <a:solidFill>
                  <a:srgbClr val="000000"/>
                </a:solidFill>
                <a:latin typeface="Verdana" panose="020B0604030504040204" pitchFamily="34" charset="0"/>
                <a:ea typeface="Verdana" panose="020B0604030504040204" pitchFamily="34" charset="0"/>
              </a:rPr>
              <a:t> </a:t>
            </a:r>
          </a:p>
          <a:p>
            <a:pPr algn="l">
              <a:lnSpc>
                <a:spcPct val="100000"/>
              </a:lnSpc>
              <a:spcBef>
                <a:spcPts val="0"/>
              </a:spcBef>
              <a:spcAft>
                <a:spcPts val="600"/>
              </a:spcAft>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podmínky nároku na sirotčí důchod – sociální událostí je ztráta rodiče (osiření) </a:t>
            </a:r>
          </a:p>
          <a:p>
            <a:pPr algn="l">
              <a:lnSpc>
                <a:spcPct val="100000"/>
              </a:lnSpc>
              <a:spcBef>
                <a:spcPts val="0"/>
              </a:spcBef>
              <a:spcAft>
                <a:spcPts val="600"/>
              </a:spcAft>
              <a:buFont typeface="Wingdings" panose="05000000000000000000" pitchFamily="2" charset="2"/>
              <a:buChar char="v"/>
            </a:pPr>
            <a:r>
              <a:rPr lang="cs-CZ" sz="6400" b="1" dirty="0">
                <a:solidFill>
                  <a:srgbClr val="000000"/>
                </a:solidFill>
                <a:latin typeface="Verdana" panose="020B0604030504040204" pitchFamily="34" charset="0"/>
                <a:ea typeface="Verdana" panose="020B0604030504040204" pitchFamily="34" charset="0"/>
              </a:rPr>
              <a:t>má nezaopatřené dítě, zemřel-li</a:t>
            </a:r>
          </a:p>
          <a:p>
            <a:pPr marL="539750" algn="l">
              <a:lnSpc>
                <a:spcPct val="100000"/>
              </a:lnSpc>
              <a:spcBef>
                <a:spcPts val="0"/>
              </a:spcBef>
              <a:spcAft>
                <a:spcPts val="600"/>
              </a:spcAft>
              <a:buFont typeface="Wingdings" panose="05000000000000000000" pitchFamily="2" charset="2"/>
              <a:buChar char="§"/>
            </a:pPr>
            <a:r>
              <a:rPr lang="cs-CZ" sz="6400" dirty="0">
                <a:solidFill>
                  <a:srgbClr val="000000"/>
                </a:solidFill>
                <a:latin typeface="Verdana" panose="020B0604030504040204" pitchFamily="34" charset="0"/>
                <a:ea typeface="Verdana" panose="020B0604030504040204" pitchFamily="34" charset="0"/>
              </a:rPr>
              <a:t>rodič (osvojitel) </a:t>
            </a:r>
          </a:p>
          <a:p>
            <a:pPr marL="539750" algn="l">
              <a:lnSpc>
                <a:spcPct val="100000"/>
              </a:lnSpc>
              <a:spcBef>
                <a:spcPts val="0"/>
              </a:spcBef>
              <a:spcAft>
                <a:spcPts val="600"/>
              </a:spcAft>
              <a:buFont typeface="Wingdings" panose="05000000000000000000" pitchFamily="2" charset="2"/>
              <a:buChar char="§"/>
            </a:pPr>
            <a:r>
              <a:rPr lang="cs-CZ" sz="6400" dirty="0">
                <a:solidFill>
                  <a:srgbClr val="000000"/>
                </a:solidFill>
                <a:latin typeface="Verdana" panose="020B0604030504040204" pitchFamily="34" charset="0"/>
                <a:ea typeface="Verdana" panose="020B0604030504040204" pitchFamily="34" charset="0"/>
              </a:rPr>
              <a:t>osoba, která převzala dítě do péče nahrazující péči rodičů, a dítě na ni bylo v době její smrti odkázáno výživou, kterou nemohli ze závažných důchodů zajistit jeho rodiče (</a:t>
            </a:r>
            <a:r>
              <a:rPr lang="cs-CZ" sz="6400" u="sng" dirty="0">
                <a:solidFill>
                  <a:srgbClr val="000000"/>
                </a:solidFill>
                <a:latin typeface="Verdana" panose="020B0604030504040204" pitchFamily="34" charset="0"/>
                <a:ea typeface="Verdana" panose="020B0604030504040204" pitchFamily="34" charset="0"/>
              </a:rPr>
              <a:t>netýká se pěstounů) </a:t>
            </a:r>
          </a:p>
          <a:p>
            <a:pPr marL="457200" indent="-457200" algn="l">
              <a:lnSpc>
                <a:spcPct val="100000"/>
              </a:lnSpc>
              <a:spcBef>
                <a:spcPts val="0"/>
              </a:spcBef>
              <a:spcAft>
                <a:spcPts val="600"/>
              </a:spcAft>
              <a:buFont typeface="Wingdings" panose="05000000000000000000" pitchFamily="2" charset="2"/>
              <a:buChar char="Ø"/>
            </a:pPr>
            <a:r>
              <a:rPr lang="cs-CZ" sz="6400" b="1" dirty="0">
                <a:solidFill>
                  <a:srgbClr val="000000"/>
                </a:solidFill>
                <a:latin typeface="Verdana" panose="020B0604030504040204" pitchFamily="34" charset="0"/>
                <a:ea typeface="Verdana" panose="020B0604030504040204" pitchFamily="34" charset="0"/>
              </a:rPr>
              <a:t>jestliže rodič nebo osvojitel: </a:t>
            </a:r>
            <a:r>
              <a:rPr lang="cs-CZ" sz="6400" dirty="0">
                <a:solidFill>
                  <a:srgbClr val="000000"/>
                </a:solidFill>
                <a:latin typeface="Verdana" panose="020B0604030504040204" pitchFamily="34" charset="0"/>
                <a:ea typeface="Verdana" panose="020B0604030504040204" pitchFamily="34" charset="0"/>
              </a:rPr>
              <a:t>pobíral/a starobní důchod nebo pobíral/a invalidní důchod </a:t>
            </a:r>
            <a:r>
              <a:rPr lang="cs-CZ" sz="6400" u="sng" dirty="0">
                <a:solidFill>
                  <a:srgbClr val="000000"/>
                </a:solidFill>
                <a:latin typeface="Verdana" panose="020B0604030504040204" pitchFamily="34" charset="0"/>
                <a:ea typeface="Verdana" panose="020B0604030504040204" pitchFamily="34" charset="0"/>
              </a:rPr>
              <a:t>(bez ohledu na stupeň invalidity) </a:t>
            </a:r>
            <a:r>
              <a:rPr lang="cs-CZ" sz="6400" dirty="0">
                <a:solidFill>
                  <a:srgbClr val="000000"/>
                </a:solidFill>
                <a:latin typeface="Verdana" panose="020B0604030504040204" pitchFamily="34" charset="0"/>
                <a:ea typeface="Verdana" panose="020B0604030504040204" pitchFamily="34" charset="0"/>
              </a:rPr>
              <a:t>nebo ke dni smrti splnil/a podmínku potřebné doby pojištění pro nárok na invalidní důchod nebo ke dni smrti splnila/ podmínku nároku na starobní důchod nebo zemřel/a následkem pracovního úrazu; </a:t>
            </a:r>
            <a:r>
              <a:rPr lang="cs-CZ" sz="6400" u="sng" dirty="0">
                <a:solidFill>
                  <a:srgbClr val="000000"/>
                </a:solidFill>
                <a:latin typeface="Verdana" panose="020B0604030504040204" pitchFamily="34" charset="0"/>
                <a:ea typeface="Verdana" panose="020B0604030504040204" pitchFamily="34" charset="0"/>
              </a:rPr>
              <a:t>úmrtí se nově (od 2018) fiktivně považuje za den vzniku invalidity, takže vzniká nárok na sirotčí důchod pokud alespoň 1 rok pojištění v posledních 10 letech, pokud byl zemřelý starší 28 let případně 2 roky v posledních 20, pokud byl zemřelý starší 38 let</a:t>
            </a:r>
          </a:p>
          <a:p>
            <a:pPr algn="l">
              <a:lnSpc>
                <a:spcPct val="10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oboustranně osiřelé dítě má nárok na sirotčí důchod po každém ze zemřelých rodičů</a:t>
            </a:r>
          </a:p>
          <a:p>
            <a:pPr algn="l">
              <a:spcBef>
                <a:spcPts val="0"/>
              </a:spcBef>
              <a:spcAft>
                <a:spcPts val="600"/>
              </a:spcAft>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sirotčího důchodu</a:t>
            </a:r>
          </a:p>
          <a:p>
            <a:pPr algn="l">
              <a:lnSpc>
                <a:spcPct val="10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výše </a:t>
            </a:r>
            <a:r>
              <a:rPr lang="cs-CZ" sz="6400" u="sng" dirty="0">
                <a:solidFill>
                  <a:srgbClr val="000000"/>
                </a:solidFill>
                <a:latin typeface="Verdana" panose="020B0604030504040204" pitchFamily="34" charset="0"/>
                <a:ea typeface="Verdana" panose="020B0604030504040204" pitchFamily="34" charset="0"/>
              </a:rPr>
              <a:t>základní výměry </a:t>
            </a:r>
            <a:r>
              <a:rPr lang="cs-CZ" sz="6400" dirty="0">
                <a:solidFill>
                  <a:srgbClr val="000000"/>
                </a:solidFill>
                <a:latin typeface="Verdana" panose="020B0604030504040204" pitchFamily="34" charset="0"/>
                <a:ea typeface="Verdana" panose="020B0604030504040204" pitchFamily="34" charset="0"/>
              </a:rPr>
              <a:t>důchodu je stanovena procentní sazbou z průměrné mzdy – 10 % a činí </a:t>
            </a:r>
            <a:r>
              <a:rPr lang="cs-CZ" sz="6400" b="1" dirty="0">
                <a:solidFill>
                  <a:srgbClr val="C00000"/>
                </a:solidFill>
                <a:latin typeface="Verdana" panose="020B0604030504040204" pitchFamily="34" charset="0"/>
                <a:ea typeface="Verdana" panose="020B0604030504040204" pitchFamily="34" charset="0"/>
              </a:rPr>
              <a:t>4400 </a:t>
            </a:r>
            <a:r>
              <a:rPr lang="cs-CZ" sz="6400" dirty="0">
                <a:solidFill>
                  <a:srgbClr val="000000"/>
                </a:solidFill>
                <a:latin typeface="Verdana" panose="020B0604030504040204" pitchFamily="34" charset="0"/>
                <a:ea typeface="Verdana" panose="020B0604030504040204" pitchFamily="34" charset="0"/>
              </a:rPr>
              <a:t>Kč měsíčně (v případě oboustranného sirotka náleží základní výměra pouze jednou)</a:t>
            </a:r>
          </a:p>
          <a:p>
            <a:pPr algn="l">
              <a:lnSpc>
                <a:spcPct val="10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výše </a:t>
            </a:r>
            <a:r>
              <a:rPr lang="cs-CZ" sz="6400" u="sng" dirty="0">
                <a:solidFill>
                  <a:srgbClr val="000000"/>
                </a:solidFill>
                <a:latin typeface="Verdana" panose="020B0604030504040204" pitchFamily="34" charset="0"/>
                <a:ea typeface="Verdana" panose="020B0604030504040204" pitchFamily="34" charset="0"/>
              </a:rPr>
              <a:t>procentní výměry </a:t>
            </a:r>
            <a:r>
              <a:rPr lang="cs-CZ" sz="6400" dirty="0">
                <a:solidFill>
                  <a:srgbClr val="000000"/>
                </a:solidFill>
                <a:latin typeface="Verdana" panose="020B0604030504040204" pitchFamily="34" charset="0"/>
                <a:ea typeface="Verdana" panose="020B0604030504040204" pitchFamily="34" charset="0"/>
              </a:rPr>
              <a:t>důchodu </a:t>
            </a:r>
            <a:r>
              <a:rPr lang="cs-CZ" sz="6400" b="1" dirty="0">
                <a:latin typeface="Verdana" panose="020B0604030504040204" pitchFamily="34" charset="0"/>
                <a:ea typeface="Verdana" panose="020B0604030504040204" pitchFamily="34" charset="0"/>
              </a:rPr>
              <a:t>činí 40 % procentní výměry starobního nebo invalidního důchodu </a:t>
            </a:r>
            <a:r>
              <a:rPr lang="cs-CZ" sz="6400" dirty="0">
                <a:latin typeface="Verdana" panose="020B0604030504040204" pitchFamily="34" charset="0"/>
                <a:ea typeface="Verdana" panose="020B0604030504040204" pitchFamily="34" charset="0"/>
              </a:rPr>
              <a:t>pro III. stupeň invalidity, </a:t>
            </a:r>
            <a:r>
              <a:rPr lang="cs-CZ" sz="6400" dirty="0">
                <a:solidFill>
                  <a:srgbClr val="000000"/>
                </a:solidFill>
                <a:latin typeface="Verdana" panose="020B0604030504040204" pitchFamily="34" charset="0"/>
                <a:ea typeface="Verdana" panose="020B0604030504040204" pitchFamily="34" charset="0"/>
              </a:rPr>
              <a:t>na který měl nebo by měl nárok zemřelý v době smrti.</a:t>
            </a:r>
          </a:p>
          <a:p>
            <a:pPr algn="l">
              <a:spcBef>
                <a:spcPts val="0"/>
              </a:spcBef>
              <a:spcAft>
                <a:spcPts val="600"/>
              </a:spcAft>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doba vyplácení sirotčího důchodu</a:t>
            </a:r>
          </a:p>
          <a:p>
            <a:pPr algn="just">
              <a:lnSpc>
                <a:spcPct val="10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nárok na sirotčí důchod náleží po celou dobu, po kterou je sirotek </a:t>
            </a:r>
            <a:r>
              <a:rPr lang="cs-CZ" sz="6400" u="sng" dirty="0">
                <a:solidFill>
                  <a:srgbClr val="000000"/>
                </a:solidFill>
                <a:latin typeface="Verdana" panose="020B0604030504040204" pitchFamily="34" charset="0"/>
                <a:ea typeface="Verdana" panose="020B0604030504040204" pitchFamily="34" charset="0"/>
              </a:rPr>
              <a:t>nezaopatřeným dítětem</a:t>
            </a:r>
            <a:r>
              <a:rPr lang="cs-CZ" sz="6400" dirty="0">
                <a:solidFill>
                  <a:srgbClr val="000000"/>
                </a:solidFill>
                <a:latin typeface="Verdana" panose="020B0604030504040204" pitchFamily="34" charset="0"/>
                <a:ea typeface="Verdana" panose="020B0604030504040204" pitchFamily="34" charset="0"/>
              </a:rPr>
              <a:t>. Za nezaopatřené dítě se pro účely zákona o důchodovém pojištění považuje dítě do skončení povinné školní docházky, a poté nejdéle do 26. roku věku; po skončení povinné školní docházky se do 18. roku věku považuje za nezaopatřené dítě také dítě, které je vedeno v evidenci úřadu práce jako uchazeč o zaměstnání a nemá nárok na podporu v nezaměstnanosti nebo podporu při rekvalifikaci.</a:t>
            </a:r>
          </a:p>
          <a:p>
            <a:pPr algn="l">
              <a:lnSpc>
                <a:spcPct val="100000"/>
              </a:lnSpc>
              <a:spcBef>
                <a:spcPts val="0"/>
              </a:spcBef>
              <a:spcAft>
                <a:spcPts val="600"/>
              </a:spcAft>
            </a:pPr>
            <a:endParaRPr lang="cs-CZ" sz="2600" dirty="0">
              <a:solidFill>
                <a:srgbClr val="000000"/>
              </a:solidFill>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41622423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512329" y="284702"/>
            <a:ext cx="10701865" cy="63517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32500" lnSpcReduction="20000"/>
          </a:bodyPr>
          <a:lstStyle/>
          <a:p>
            <a:pPr algn="just">
              <a:lnSpc>
                <a:spcPct val="110000"/>
              </a:lnSpc>
              <a:spcBef>
                <a:spcPts val="0"/>
              </a:spcBef>
              <a:spcAft>
                <a:spcPts val="600"/>
              </a:spcAft>
              <a:buFont typeface="Wingdings" panose="05000000000000000000" pitchFamily="2" charset="2"/>
              <a:buChar char="Ø"/>
            </a:pPr>
            <a:r>
              <a:rPr lang="cs-CZ" sz="49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sirotčí důchod a dálkové nebo kombinované studium</a:t>
            </a:r>
          </a:p>
          <a:p>
            <a:pPr algn="just">
              <a:lnSpc>
                <a:spcPct val="110000"/>
              </a:lnSpc>
              <a:spcBef>
                <a:spcPts val="0"/>
              </a:spcBef>
              <a:spcAft>
                <a:spcPts val="600"/>
              </a:spcAft>
              <a:buFont typeface="Wingdings" panose="05000000000000000000" pitchFamily="2" charset="2"/>
              <a:buChar char="v"/>
            </a:pPr>
            <a:r>
              <a:rPr lang="cs-CZ" sz="4900" dirty="0">
                <a:solidFill>
                  <a:srgbClr val="000000"/>
                </a:solidFill>
                <a:latin typeface="Verdana" panose="020B0604030504040204" pitchFamily="34" charset="0"/>
                <a:ea typeface="Verdana" panose="020B0604030504040204" pitchFamily="34" charset="0"/>
              </a:rPr>
              <a:t>bude záležet na tom, jestli student během dálkového studia současně pracuje. Pokud ano, a pokud mu toto zaměstnání zakládá účast na nemocenském pojištění, pak mu nárok na sirotčí důchod zaniká. Jedná se především o práci na HPP (plný nebo i zkrácený úvazek), práce na DPP (dohoda o provedení práce), pokud je příjem vyšší </a:t>
            </a:r>
            <a:r>
              <a:rPr lang="cs-CZ" sz="4900">
                <a:solidFill>
                  <a:srgbClr val="000000"/>
                </a:solidFill>
                <a:latin typeface="Verdana" panose="020B0604030504040204" pitchFamily="34" charset="0"/>
                <a:ea typeface="Verdana" panose="020B0604030504040204" pitchFamily="34" charset="0"/>
              </a:rPr>
              <a:t>než 10500 </a:t>
            </a:r>
            <a:r>
              <a:rPr lang="cs-CZ" sz="4900" dirty="0">
                <a:solidFill>
                  <a:srgbClr val="000000"/>
                </a:solidFill>
                <a:latin typeface="Verdana" panose="020B0604030504040204" pitchFamily="34" charset="0"/>
                <a:ea typeface="Verdana" panose="020B0604030504040204" pitchFamily="34" charset="0"/>
              </a:rPr>
              <a:t>Kč měsíčně nebo práce na DPČ (dohoda o provedení práce), pokud je sjednaný příjem vyšší </a:t>
            </a:r>
            <a:r>
              <a:rPr lang="cs-CZ" sz="4900">
                <a:solidFill>
                  <a:srgbClr val="000000"/>
                </a:solidFill>
                <a:latin typeface="Verdana" panose="020B0604030504040204" pitchFamily="34" charset="0"/>
                <a:ea typeface="Verdana" panose="020B0604030504040204" pitchFamily="34" charset="0"/>
              </a:rPr>
              <a:t>než 4500 </a:t>
            </a:r>
            <a:r>
              <a:rPr lang="cs-CZ" sz="4900" dirty="0">
                <a:solidFill>
                  <a:srgbClr val="000000"/>
                </a:solidFill>
                <a:latin typeface="Verdana" panose="020B0604030504040204" pitchFamily="34" charset="0"/>
                <a:ea typeface="Verdana" panose="020B0604030504040204" pitchFamily="34" charset="0"/>
              </a:rPr>
              <a:t>Kč měsíčně.</a:t>
            </a:r>
          </a:p>
          <a:p>
            <a:pPr algn="just">
              <a:lnSpc>
                <a:spcPct val="120000"/>
              </a:lnSpc>
              <a:spcBef>
                <a:spcPts val="0"/>
              </a:spcBef>
              <a:spcAft>
                <a:spcPts val="600"/>
              </a:spcAft>
              <a:buFont typeface="Wingdings" panose="05000000000000000000" pitchFamily="2" charset="2"/>
              <a:buChar char="Ø"/>
            </a:pPr>
            <a:r>
              <a:rPr lang="cs-CZ" sz="49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sirotčí důchod a brigáda při studiu</a:t>
            </a:r>
          </a:p>
          <a:p>
            <a:pPr algn="just">
              <a:lnSpc>
                <a:spcPct val="120000"/>
              </a:lnSpc>
              <a:spcBef>
                <a:spcPts val="0"/>
              </a:spcBef>
              <a:spcAft>
                <a:spcPts val="600"/>
              </a:spcAft>
              <a:buFont typeface="Wingdings" panose="05000000000000000000" pitchFamily="2" charset="2"/>
              <a:buChar char="v"/>
            </a:pPr>
            <a:r>
              <a:rPr lang="cs-CZ" sz="4900" dirty="0">
                <a:solidFill>
                  <a:srgbClr val="000000"/>
                </a:solidFill>
                <a:latin typeface="Verdana" panose="020B0604030504040204" pitchFamily="34" charset="0"/>
                <a:ea typeface="Verdana" panose="020B0604030504040204" pitchFamily="34" charset="0"/>
              </a:rPr>
              <a:t>pokud student během studia chodí na nějakou brigádu (a nejedná se o dálkové nebo kombinované studium), pak by vykonávaní takové brigády (např. práce na DPP nebo DPČ) nemělo mít vliv na sirotčí důchod</a:t>
            </a:r>
          </a:p>
          <a:p>
            <a:pPr algn="just">
              <a:lnSpc>
                <a:spcPct val="120000"/>
              </a:lnSpc>
              <a:spcBef>
                <a:spcPts val="0"/>
              </a:spcBef>
              <a:spcAft>
                <a:spcPts val="600"/>
              </a:spcAft>
              <a:buFont typeface="Wingdings" panose="05000000000000000000" pitchFamily="2" charset="2"/>
              <a:buChar char="Ø"/>
            </a:pPr>
            <a:r>
              <a:rPr lang="cs-CZ" sz="49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sirotčí důchod a svatba</a:t>
            </a:r>
          </a:p>
          <a:p>
            <a:pPr algn="just">
              <a:lnSpc>
                <a:spcPct val="120000"/>
              </a:lnSpc>
              <a:spcBef>
                <a:spcPts val="0"/>
              </a:spcBef>
              <a:spcAft>
                <a:spcPts val="600"/>
              </a:spcAft>
              <a:buFont typeface="Wingdings" panose="05000000000000000000" pitchFamily="2" charset="2"/>
              <a:buChar char="v"/>
            </a:pPr>
            <a:r>
              <a:rPr lang="cs-CZ" sz="4900" dirty="0">
                <a:solidFill>
                  <a:srgbClr val="000000"/>
                </a:solidFill>
                <a:latin typeface="Verdana" panose="020B0604030504040204" pitchFamily="34" charset="0"/>
                <a:ea typeface="Verdana" panose="020B0604030504040204" pitchFamily="34" charset="0"/>
              </a:rPr>
              <a:t>v souvislosti se sirotčím důchodem a svatbou mohou nastat dvě situace:</a:t>
            </a:r>
          </a:p>
          <a:p>
            <a:pPr marL="539750" lvl="1" algn="just">
              <a:lnSpc>
                <a:spcPct val="120000"/>
              </a:lnSpc>
              <a:spcBef>
                <a:spcPts val="0"/>
              </a:spcBef>
              <a:spcAft>
                <a:spcPts val="600"/>
              </a:spcAft>
              <a:buFont typeface="Wingdings" panose="05000000000000000000" pitchFamily="2" charset="2"/>
              <a:buChar char="§"/>
            </a:pPr>
            <a:r>
              <a:rPr lang="cs-CZ" sz="4900" dirty="0">
                <a:solidFill>
                  <a:srgbClr val="000000"/>
                </a:solidFill>
                <a:latin typeface="Verdana" panose="020B0604030504040204" pitchFamily="34" charset="0"/>
                <a:ea typeface="Verdana" panose="020B0604030504040204" pitchFamily="34" charset="0"/>
              </a:rPr>
              <a:t>situace, kdy se pozůstalý rodič znovu ožení nebo vdá; v takovém případně nárok na sirotčí důchod nezaniká; dítě jej dostává i po svatbě svého rodiče; jedinou výjimkou by byla situace, kdyby si nový manžel/manželka dítě osvojili</a:t>
            </a:r>
          </a:p>
          <a:p>
            <a:pPr marL="539750" lvl="1" algn="just">
              <a:lnSpc>
                <a:spcPct val="120000"/>
              </a:lnSpc>
              <a:spcBef>
                <a:spcPts val="0"/>
              </a:spcBef>
              <a:spcAft>
                <a:spcPts val="600"/>
              </a:spcAft>
              <a:buFont typeface="Wingdings" panose="05000000000000000000" pitchFamily="2" charset="2"/>
              <a:buChar char="§"/>
            </a:pPr>
            <a:r>
              <a:rPr lang="cs-CZ" sz="4900" dirty="0">
                <a:solidFill>
                  <a:srgbClr val="000000"/>
                </a:solidFill>
                <a:latin typeface="Verdana" panose="020B0604030504040204" pitchFamily="34" charset="0"/>
                <a:ea typeface="Verdana" panose="020B0604030504040204" pitchFamily="34" charset="0"/>
              </a:rPr>
              <a:t>situace, když dítě (které je samo nezaopatřené, např. z důvodu studia), uzavře sňatek; pokud i po svatbě trvají důvody nezaopatřenosti (studium pokračuje), pak tato svatba na sirotčí důchod také nemá v</a:t>
            </a:r>
            <a:r>
              <a:rPr lang="cs-CZ" sz="6400" dirty="0">
                <a:solidFill>
                  <a:srgbClr val="000000"/>
                </a:solidFill>
                <a:ea typeface="DejaVu Sans"/>
              </a:rPr>
              <a:t>liv</a:t>
            </a:r>
          </a:p>
          <a:p>
            <a:pPr algn="just">
              <a:lnSpc>
                <a:spcPct val="110000"/>
              </a:lnSpc>
              <a:spcBef>
                <a:spcPts val="0"/>
              </a:spcBef>
              <a:spcAft>
                <a:spcPts val="600"/>
              </a:spcAft>
              <a:buFont typeface="Wingdings" panose="05000000000000000000" pitchFamily="2" charset="2"/>
              <a:buChar char="v"/>
            </a:pPr>
            <a:endParaRPr lang="cs-CZ" sz="1800" dirty="0">
              <a:solidFill>
                <a:srgbClr val="000000"/>
              </a:solidFill>
              <a:ea typeface="DejaVu Sans"/>
            </a:endParaRPr>
          </a:p>
          <a:p>
            <a:pPr algn="just">
              <a:lnSpc>
                <a:spcPct val="100000"/>
              </a:lnSpc>
              <a:spcBef>
                <a:spcPts val="0"/>
              </a:spcBef>
              <a:spcAft>
                <a:spcPts val="600"/>
              </a:spcAft>
              <a:buFont typeface="Wingdings" panose="05000000000000000000" pitchFamily="2" charset="2"/>
              <a:buChar char="v"/>
            </a:pPr>
            <a:endParaRPr lang="cs-CZ" sz="1800" dirty="0">
              <a:solidFill>
                <a:srgbClr val="000000"/>
              </a:solidFill>
              <a:ea typeface="DejaVu Sans"/>
            </a:endParaRPr>
          </a:p>
          <a:p>
            <a:pPr algn="just"/>
            <a:endParaRPr lang="cs-CZ" sz="1600" b="1"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5771833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0"/>
            <a:ext cx="10607039" cy="102011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Kontrolní úkoly</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61155"/>
            <a:ext cx="10701865" cy="520090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r>
              <a:rPr lang="cs-CZ" sz="2000" dirty="0">
                <a:solidFill>
                  <a:srgbClr val="000000"/>
                </a:solidFill>
                <a:latin typeface="Verdana" panose="020B0604030504040204" pitchFamily="34" charset="0"/>
                <a:ea typeface="Verdana" panose="020B0604030504040204" pitchFamily="34" charset="0"/>
              </a:rPr>
              <a:t> </a:t>
            </a:r>
          </a:p>
          <a:p>
            <a:pPr algn="just">
              <a:lnSpc>
                <a:spcPct val="100000"/>
              </a:lnSpc>
              <a:spcBef>
                <a:spcPts val="0"/>
              </a:spcBef>
              <a:spcAft>
                <a:spcPts val="600"/>
              </a:spcAft>
              <a:buFont typeface="Wingdings" panose="05000000000000000000" pitchFamily="2" charset="2"/>
              <a:buChar char="Ø"/>
              <a:defRPr/>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důchodu dle výpočtové formule roku 2022 (v Kč) </a:t>
            </a:r>
            <a:r>
              <a:rPr lang="cs-CZ" sz="1600" b="1" dirty="0">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DOPLŇTE TABULKU !!!</a:t>
            </a:r>
          </a:p>
          <a:p>
            <a:pPr algn="just">
              <a:lnSpc>
                <a:spcPct val="100000"/>
              </a:lnSpc>
              <a:spcBef>
                <a:spcPts val="0"/>
              </a:spcBef>
              <a:spcAft>
                <a:spcPts val="600"/>
              </a:spcAft>
              <a:buFont typeface="Wingdings" panose="05000000000000000000" pitchFamily="2" charset="2"/>
              <a:buChar char="v"/>
              <a:defRPr/>
            </a:pPr>
            <a:r>
              <a:rPr lang="cs-CZ" sz="1600" dirty="0">
                <a:solidFill>
                  <a:srgbClr val="000000"/>
                </a:solidFill>
                <a:latin typeface="Verdana" panose="020B0604030504040204" pitchFamily="34" charset="0"/>
                <a:ea typeface="Verdana" panose="020B0604030504040204" pitchFamily="34" charset="0"/>
              </a:rPr>
              <a:t>v přiložené tabulce proveďte výpočet starobního důchodu dle legislativy roku 2022 v závislosti na různé výši osobního vyměřovacího základu a získané době pojištění </a:t>
            </a:r>
            <a:endParaRPr lang="cs-CZ" b="1" dirty="0">
              <a:solidFill>
                <a:srgbClr val="0070C0"/>
              </a:solidFill>
              <a:effectLst>
                <a:outerShdw blurRad="38100" dist="38100" dir="2700000" algn="tl">
                  <a:srgbClr val="000000">
                    <a:alpha val="43137"/>
                  </a:srgbClr>
                </a:outerShdw>
              </a:effectLst>
              <a:ea typeface="DejaVu Sans"/>
            </a:endParaRPr>
          </a:p>
        </p:txBody>
      </p:sp>
      <p:pic>
        <p:nvPicPr>
          <p:cNvPr id="3" name="Obrázek 2">
            <a:extLst>
              <a:ext uri="{FF2B5EF4-FFF2-40B4-BE49-F238E27FC236}">
                <a16:creationId xmlns:a16="http://schemas.microsoft.com/office/drawing/2014/main" id="{05DE3469-9A17-438B-824C-380F897604F7}"/>
              </a:ext>
            </a:extLst>
          </p:cNvPr>
          <p:cNvPicPr>
            <a:picLocks noChangeAspect="1"/>
          </p:cNvPicPr>
          <p:nvPr/>
        </p:nvPicPr>
        <p:blipFill>
          <a:blip r:embed="rId2"/>
          <a:stretch>
            <a:fillRect/>
          </a:stretch>
        </p:blipFill>
        <p:spPr>
          <a:xfrm>
            <a:off x="1596762" y="2792896"/>
            <a:ext cx="8998476" cy="3869162"/>
          </a:xfrm>
          <a:prstGeom prst="rect">
            <a:avLst/>
          </a:prstGeom>
        </p:spPr>
      </p:pic>
    </p:spTree>
    <p:extLst>
      <p:ext uri="{BB962C8B-B14F-4D97-AF65-F5344CB8AC3E}">
        <p14:creationId xmlns:p14="http://schemas.microsoft.com/office/powerpoint/2010/main" val="2877678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6"/>
            <a:ext cx="10607039" cy="78764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Předčasný starobní důchod</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168923"/>
            <a:ext cx="10701865" cy="561688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20000"/>
              </a:lnSpc>
              <a:spcBef>
                <a:spcPts val="0"/>
              </a:spcBef>
              <a:spcAft>
                <a:spcPts val="600"/>
              </a:spcAft>
              <a:buFont typeface="Wingdings" panose="05000000000000000000" pitchFamily="2" charset="2"/>
              <a:buChar char="v"/>
              <a:defRPr/>
            </a:pPr>
            <a:r>
              <a:rPr lang="cs-CZ" sz="7200" dirty="0">
                <a:solidFill>
                  <a:srgbClr val="000000"/>
                </a:solidFill>
                <a:latin typeface="Verdana" panose="020B0604030504040204" pitchFamily="34" charset="0"/>
                <a:ea typeface="Verdana" panose="020B0604030504040204" pitchFamily="34" charset="0"/>
              </a:rPr>
              <a:t>smyslem je zejména řešit sociální situaci občanů, kteří v krátké době před dosažením důchodového věku ztratili zaměstnání </a:t>
            </a:r>
          </a:p>
          <a:p>
            <a:pPr algn="just">
              <a:lnSpc>
                <a:spcPct val="120000"/>
              </a:lnSpc>
              <a:spcBef>
                <a:spcPts val="0"/>
              </a:spcBef>
              <a:spcAft>
                <a:spcPts val="600"/>
              </a:spcAft>
              <a:buFont typeface="Wingdings" panose="05000000000000000000" pitchFamily="2" charset="2"/>
              <a:buChar char="v"/>
              <a:defRPr/>
            </a:pPr>
            <a:r>
              <a:rPr lang="cs-CZ" sz="7200" dirty="0">
                <a:solidFill>
                  <a:srgbClr val="000000"/>
                </a:solidFill>
                <a:latin typeface="Verdana" panose="020B0604030504040204" pitchFamily="34" charset="0"/>
                <a:ea typeface="Verdana" panose="020B0604030504040204" pitchFamily="34" charset="0"/>
              </a:rPr>
              <a:t>podmínkou je získání potřebné (minimální) doby pojištění, a to v rozsahu potřebném pro nárok na obecný starobní důchod; </a:t>
            </a:r>
            <a:r>
              <a:rPr lang="cs-CZ" sz="7200" b="1" dirty="0">
                <a:solidFill>
                  <a:srgbClr val="000000"/>
                </a:solidFill>
                <a:latin typeface="Verdana" panose="020B0604030504040204" pitchFamily="34" charset="0"/>
                <a:ea typeface="Verdana" panose="020B0604030504040204" pitchFamily="34" charset="0"/>
              </a:rPr>
              <a:t>základní výměra zůstává stejná jako u starobního, krátí se procentní výměra</a:t>
            </a:r>
            <a:r>
              <a:rPr lang="cs-CZ" sz="7200" dirty="0">
                <a:solidFill>
                  <a:srgbClr val="000000"/>
                </a:solidFill>
                <a:latin typeface="Verdana" panose="020B0604030504040204" pitchFamily="34" charset="0"/>
                <a:ea typeface="Verdana" panose="020B0604030504040204" pitchFamily="34" charset="0"/>
              </a:rPr>
              <a:t> </a:t>
            </a:r>
          </a:p>
          <a:p>
            <a:pPr algn="just">
              <a:lnSpc>
                <a:spcPct val="120000"/>
              </a:lnSpc>
              <a:spcBef>
                <a:spcPts val="0"/>
              </a:spcBef>
              <a:spcAft>
                <a:spcPts val="600"/>
              </a:spcAft>
              <a:buFont typeface="Wingdings" panose="05000000000000000000" pitchFamily="2" charset="2"/>
              <a:buChar char="v"/>
              <a:defRPr/>
            </a:pPr>
            <a:r>
              <a:rPr lang="cs-CZ" sz="7200" dirty="0">
                <a:solidFill>
                  <a:srgbClr val="000000"/>
                </a:solidFill>
                <a:latin typeface="Verdana" panose="020B0604030504040204" pitchFamily="34" charset="0"/>
                <a:ea typeface="Verdana" panose="020B0604030504040204" pitchFamily="34" charset="0"/>
              </a:rPr>
              <a:t>pojištěnci je důchod přiznán, pokud mu do dosažení důchodového věku ode dne, od něhož se předčasný starobní důchod přiznává:</a:t>
            </a:r>
          </a:p>
          <a:p>
            <a:pPr marL="457200" indent="-457200" algn="just">
              <a:lnSpc>
                <a:spcPct val="120000"/>
              </a:lnSpc>
              <a:spcBef>
                <a:spcPts val="0"/>
              </a:spcBef>
              <a:spcAft>
                <a:spcPts val="600"/>
              </a:spcAft>
              <a:buFont typeface="Wingdings" panose="05000000000000000000" pitchFamily="2" charset="2"/>
              <a:buChar char="§"/>
              <a:defRPr/>
            </a:pPr>
            <a:r>
              <a:rPr lang="cs-CZ" sz="7200" b="1" dirty="0">
                <a:solidFill>
                  <a:srgbClr val="000000"/>
                </a:solidFill>
                <a:latin typeface="Verdana" panose="020B0604030504040204" pitchFamily="34" charset="0"/>
                <a:ea typeface="Verdana" panose="020B0604030504040204" pitchFamily="34" charset="0"/>
              </a:rPr>
              <a:t>chybí nejvýše 3 roky</a:t>
            </a:r>
          </a:p>
          <a:p>
            <a:pPr marL="457200" indent="-457200" algn="just">
              <a:lnSpc>
                <a:spcPct val="120000"/>
              </a:lnSpc>
              <a:spcBef>
                <a:spcPts val="0"/>
              </a:spcBef>
              <a:spcAft>
                <a:spcPts val="600"/>
              </a:spcAft>
              <a:buFont typeface="Wingdings" panose="05000000000000000000" pitchFamily="2" charset="2"/>
              <a:buChar char="§"/>
              <a:defRPr/>
            </a:pPr>
            <a:r>
              <a:rPr lang="cs-CZ" sz="7200" b="1" dirty="0">
                <a:solidFill>
                  <a:srgbClr val="000000"/>
                </a:solidFill>
                <a:latin typeface="Verdana" panose="020B0604030504040204" pitchFamily="34" charset="0"/>
                <a:ea typeface="Verdana" panose="020B0604030504040204" pitchFamily="34" charset="0"/>
              </a:rPr>
              <a:t>potřebná doba pojištění se zvyšuje od 1.10.2024 z 35 let na 40 let</a:t>
            </a:r>
          </a:p>
          <a:p>
            <a:pPr algn="just">
              <a:lnSpc>
                <a:spcPct val="120000"/>
              </a:lnSpc>
              <a:spcBef>
                <a:spcPts val="0"/>
              </a:spcBef>
              <a:spcAft>
                <a:spcPts val="600"/>
              </a:spcAft>
              <a:defRPr/>
            </a:pPr>
            <a:r>
              <a:rPr lang="cs-CZ" altLang="cs-CZ" sz="7200" b="1" dirty="0">
                <a:solidFill>
                  <a:srgbClr val="C00000"/>
                </a:solidFill>
                <a:latin typeface="Verdana" panose="020B0604030504040204" pitchFamily="34" charset="0"/>
                <a:ea typeface="Verdana" panose="020B0604030504040204" pitchFamily="34" charset="0"/>
              </a:rPr>
              <a:t>Krácení předčasného důchodu</a:t>
            </a:r>
          </a:p>
          <a:p>
            <a:pPr marL="271463" indent="-271463" algn="just">
              <a:lnSpc>
                <a:spcPct val="120000"/>
              </a:lnSpc>
              <a:spcBef>
                <a:spcPts val="0"/>
              </a:spcBef>
              <a:spcAft>
                <a:spcPts val="600"/>
              </a:spcAft>
              <a:buFont typeface="Wingdings" panose="05000000000000000000" pitchFamily="2" charset="2"/>
              <a:buChar char="v"/>
              <a:defRPr/>
            </a:pPr>
            <a:r>
              <a:rPr lang="cs-CZ" altLang="cs-CZ" sz="7200" dirty="0">
                <a:solidFill>
                  <a:srgbClr val="000000"/>
                </a:solidFill>
                <a:latin typeface="Verdana" panose="020B0604030504040204" pitchFamily="34" charset="0"/>
                <a:ea typeface="Verdana" panose="020B0604030504040204" pitchFamily="34" charset="0"/>
              </a:rPr>
              <a:t>krácení u předčasného důchodu se provádí za </a:t>
            </a:r>
            <a:r>
              <a:rPr lang="cs-CZ" altLang="cs-CZ" sz="7200" b="1" dirty="0">
                <a:solidFill>
                  <a:srgbClr val="000000"/>
                </a:solidFill>
                <a:latin typeface="Verdana" panose="020B0604030504040204" pitchFamily="34" charset="0"/>
                <a:ea typeface="Verdana" panose="020B0604030504040204" pitchFamily="34" charset="0"/>
              </a:rPr>
              <a:t>každých započatých 90 kalendářních dní</a:t>
            </a:r>
            <a:r>
              <a:rPr lang="cs-CZ" altLang="cs-CZ" sz="7200" dirty="0">
                <a:solidFill>
                  <a:srgbClr val="000000"/>
                </a:solidFill>
                <a:latin typeface="Verdana" panose="020B0604030504040204" pitchFamily="34" charset="0"/>
                <a:ea typeface="Verdana" panose="020B0604030504040204" pitchFamily="34" charset="0"/>
              </a:rPr>
              <a:t>, o které se odejde dříve do předčasného důchodu před dosažením řádného důchodového věku: </a:t>
            </a:r>
            <a:r>
              <a:rPr lang="cs-CZ" sz="7200" b="1" dirty="0">
                <a:solidFill>
                  <a:srgbClr val="C00000"/>
                </a:solidFill>
                <a:latin typeface="Verdana" panose="020B0604030504040204" pitchFamily="34" charset="0"/>
                <a:ea typeface="Verdana" panose="020B0604030504040204" pitchFamily="34" charset="0"/>
              </a:rPr>
              <a:t>za každých 90 dní před řádným důchodovým věkem se důchod bude snižovat o 1,5 % výpočtového základu</a:t>
            </a:r>
            <a:endParaRPr lang="cs-CZ" altLang="cs-CZ" sz="7200" b="1" dirty="0">
              <a:solidFill>
                <a:srgbClr val="C00000"/>
              </a:solidFill>
              <a:latin typeface="Verdana" panose="020B0604030504040204" pitchFamily="34" charset="0"/>
              <a:ea typeface="Verdana" panose="020B0604030504040204" pitchFamily="34" charset="0"/>
            </a:endParaRPr>
          </a:p>
          <a:p>
            <a:pPr marL="271463" indent="-271463" algn="l">
              <a:lnSpc>
                <a:spcPct val="120000"/>
              </a:lnSpc>
              <a:spcBef>
                <a:spcPts val="0"/>
              </a:spcBef>
              <a:spcAft>
                <a:spcPts val="600"/>
              </a:spcAft>
              <a:buFont typeface="Wingdings" panose="05000000000000000000" pitchFamily="2" charset="2"/>
              <a:buChar char="v"/>
              <a:defRPr/>
            </a:pPr>
            <a:r>
              <a:rPr lang="cs-CZ" altLang="cs-CZ" sz="7200" dirty="0">
                <a:solidFill>
                  <a:srgbClr val="000000"/>
                </a:solidFill>
                <a:latin typeface="Verdana" panose="020B0604030504040204" pitchFamily="34" charset="0"/>
                <a:ea typeface="Verdana" panose="020B0604030504040204" pitchFamily="34" charset="0"/>
              </a:rPr>
              <a:t>při příliš brzkém odchodu do </a:t>
            </a:r>
            <a:r>
              <a:rPr lang="cs-CZ" altLang="cs-CZ" sz="7200" dirty="0">
                <a:solidFill>
                  <a:srgbClr val="000000"/>
                </a:solidFill>
                <a:latin typeface="Verdana" panose="020B0604030504040204" pitchFamily="34" charset="0"/>
                <a:ea typeface="Verdana" panose="020B0604030504040204" pitchFamily="34" charset="0"/>
                <a:hlinkClick r:id="rId2" tooltip="Kalkulačka předčasného důchodu">
                  <a:extLst>
                    <a:ext uri="{A12FA001-AC4F-418D-AE19-62706E023703}">
                      <ahyp:hlinkClr xmlns:ahyp="http://schemas.microsoft.com/office/drawing/2018/hyperlinkcolor" val="tx"/>
                    </a:ext>
                  </a:extLst>
                </a:hlinkClick>
              </a:rPr>
              <a:t>předčasného důchodu</a:t>
            </a:r>
            <a:r>
              <a:rPr lang="cs-CZ" altLang="cs-CZ" sz="7200" dirty="0">
                <a:solidFill>
                  <a:srgbClr val="000000"/>
                </a:solidFill>
                <a:latin typeface="Verdana" panose="020B0604030504040204" pitchFamily="34" charset="0"/>
                <a:ea typeface="Verdana" panose="020B0604030504040204" pitchFamily="34" charset="0"/>
              </a:rPr>
              <a:t> je krácení až 18% oproti situaci, kdyby žadatel o předčasný důchod pracoval až do dosažení řádného důchodového věku. </a:t>
            </a:r>
          </a:p>
          <a:p>
            <a:pPr algn="just">
              <a:lnSpc>
                <a:spcPct val="120000"/>
              </a:lnSpc>
              <a:spcBef>
                <a:spcPts val="0"/>
              </a:spcBef>
              <a:spcAft>
                <a:spcPts val="600"/>
              </a:spcAft>
              <a:buFont typeface="Wingdings" panose="05000000000000000000" pitchFamily="2" charset="2"/>
              <a:buChar char="v"/>
              <a:defRPr/>
            </a:pPr>
            <a:r>
              <a:rPr lang="cs-CZ" altLang="cs-CZ" sz="7200" dirty="0">
                <a:solidFill>
                  <a:srgbClr val="000000"/>
                </a:solidFill>
                <a:latin typeface="Verdana" panose="020B0604030504040204" pitchFamily="34" charset="0"/>
                <a:ea typeface="Verdana" panose="020B0604030504040204" pitchFamily="34" charset="0"/>
              </a:rPr>
              <a:t>přiznání předčasného důchodu vylučuje nárok na řádný starobní důchod; </a:t>
            </a:r>
            <a:r>
              <a:rPr lang="cs-CZ" altLang="cs-CZ" sz="7200" b="1" dirty="0">
                <a:solidFill>
                  <a:srgbClr val="C00000"/>
                </a:solidFill>
                <a:latin typeface="Verdana" panose="020B0604030504040204" pitchFamily="34" charset="0"/>
                <a:ea typeface="Verdana" panose="020B0604030504040204" pitchFamily="34" charset="0"/>
              </a:rPr>
              <a:t>krácení je trvalé!!!</a:t>
            </a:r>
          </a:p>
          <a:p>
            <a:endParaRPr lang="cs-CZ" dirty="0"/>
          </a:p>
        </p:txBody>
      </p:sp>
    </p:spTree>
    <p:extLst>
      <p:ext uri="{BB962C8B-B14F-4D97-AF65-F5344CB8AC3E}">
        <p14:creationId xmlns:p14="http://schemas.microsoft.com/office/powerpoint/2010/main" val="107785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568891" y="238539"/>
            <a:ext cx="11079770" cy="645049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10000"/>
              </a:lnSpc>
              <a:spcBef>
                <a:spcPct val="0"/>
              </a:spcBef>
              <a:spcAft>
                <a:spcPts val="600"/>
              </a:spcAft>
              <a:defRPr/>
            </a:pPr>
            <a:r>
              <a:rPr lang="cs-CZ" altLang="cs-CZ" sz="6400" b="1" dirty="0">
                <a:solidFill>
                  <a:srgbClr val="0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příklad: </a:t>
            </a:r>
          </a:p>
          <a:p>
            <a:pPr algn="just">
              <a:lnSpc>
                <a:spcPct val="120000"/>
              </a:lnSpc>
              <a:spcBef>
                <a:spcPct val="0"/>
              </a:spcBef>
              <a:spcAft>
                <a:spcPts val="600"/>
              </a:spcAft>
              <a:defRPr/>
            </a:pPr>
            <a:r>
              <a:rPr lang="cs-CZ" altLang="cs-CZ" sz="6400" dirty="0">
                <a:solidFill>
                  <a:srgbClr val="000000"/>
                </a:solidFill>
                <a:latin typeface="Verdana" panose="020B0604030504040204" pitchFamily="34" charset="0"/>
                <a:ea typeface="Verdana" panose="020B0604030504040204" pitchFamily="34" charset="0"/>
                <a:cs typeface="DejaVu Sans"/>
              </a:rPr>
              <a:t>Muž nar. 1. 12. 1958 – jeho důchodový věk je 63 let a 10 měsíců, dosáhne ho tedy 1. 10. 2022. K 17. 10. 2019 – o bezmála tři roky dříve -  odejde do předčasného starobního důchodu (tj. přesně o 1 080 dnů před dosažením důchodového věku, tedy 12 devadesátidenních úseků). K tomuto datu získal celkem 42 let pojištění, za každý rok pojištění činí sazba procentní výměry důchodu 1,5 % výpočtového základu, tj. 63 % (42 x 1,5%). Jeho výpočtový základ je 16 000 Kč. Za 1 080 dnů „předčasnosti“ se sazba procentní výměry důchodu snižuje o 18 % výpočtového základu (4 x 1,5 % + 4 x 1,5 % + 4 x 1,5% = 18 %). Po snížení o 18 % činí sazba procentní výměry 45 %. Procentní výměra důchodu tedy činí 7 776 Kč (48,6 % ze 16 000 Kč). Základní výměra v roce 2019, stejná pro všechny důchody, je 3 270 Kč. Výše předčasného starobního důchodu bude tedy celkem 11 046 Kč (7 776 a 4400).</a:t>
            </a:r>
          </a:p>
          <a:p>
            <a:pPr algn="just">
              <a:lnSpc>
                <a:spcPct val="120000"/>
              </a:lnSpc>
              <a:spcBef>
                <a:spcPct val="0"/>
              </a:spcBef>
              <a:spcAft>
                <a:spcPts val="600"/>
              </a:spcAft>
              <a:defRPr/>
            </a:pPr>
            <a:r>
              <a:rPr lang="cs-CZ" altLang="cs-CZ" sz="6400" b="1" dirty="0">
                <a:solidFill>
                  <a:srgbClr val="000000"/>
                </a:solidFill>
                <a:latin typeface="Verdana" panose="020B0604030504040204" pitchFamily="34" charset="0"/>
                <a:ea typeface="Verdana" panose="020B0604030504040204" pitchFamily="34" charset="0"/>
                <a:cs typeface="DejaVu Sans"/>
              </a:rPr>
              <a:t>POZOR: </a:t>
            </a:r>
            <a:r>
              <a:rPr lang="cs-CZ" altLang="cs-CZ" sz="6400" dirty="0">
                <a:solidFill>
                  <a:srgbClr val="000000"/>
                </a:solidFill>
                <a:latin typeface="Verdana" panose="020B0604030504040204" pitchFamily="34" charset="0"/>
                <a:ea typeface="Verdana" panose="020B0604030504040204" pitchFamily="34" charset="0"/>
                <a:cs typeface="DejaVu Sans"/>
              </a:rPr>
              <a:t>přesně o 3 roky (tj. o 1096 dní) dříve, bylo by krácení větší – činilo by 19,5 % za 13 započatých 90 denních úseků. </a:t>
            </a:r>
          </a:p>
          <a:p>
            <a:pPr algn="just">
              <a:lnSpc>
                <a:spcPct val="120000"/>
              </a:lnSpc>
              <a:spcBef>
                <a:spcPct val="0"/>
              </a:spcBef>
              <a:spcAft>
                <a:spcPts val="600"/>
              </a:spcAft>
              <a:buFont typeface="Wingdings" pitchFamily="2" charset="2"/>
              <a:buChar char="v"/>
              <a:defRPr/>
            </a:pPr>
            <a:r>
              <a:rPr lang="cs-CZ" altLang="cs-CZ" sz="6400" dirty="0">
                <a:solidFill>
                  <a:srgbClr val="000000"/>
                </a:solidFill>
                <a:latin typeface="Verdana" panose="020B0604030504040204" pitchFamily="34" charset="0"/>
                <a:ea typeface="Verdana" panose="020B0604030504040204" pitchFamily="34" charset="0"/>
                <a:cs typeface="DejaVu Sans"/>
              </a:rPr>
              <a:t>pokud poživatel starobního důchodu přiznaného před dosažením důchodového vykonává výdělečnou činnost nebo je mu poskytována podpora v nezaměstnanosti nebo podpora při rekvalifikaci, výplata tohoto důchodu mu až do dosažení důchodového věku nenáleží. </a:t>
            </a:r>
          </a:p>
          <a:p>
            <a:pPr algn="just">
              <a:lnSpc>
                <a:spcPct val="120000"/>
              </a:lnSpc>
              <a:spcBef>
                <a:spcPct val="0"/>
              </a:spcBef>
              <a:spcAft>
                <a:spcPts val="600"/>
              </a:spcAft>
              <a:buFont typeface="Wingdings" pitchFamily="2" charset="2"/>
              <a:buChar char="v"/>
              <a:defRPr/>
            </a:pPr>
            <a:r>
              <a:rPr lang="cs-CZ" altLang="cs-CZ" sz="6400" dirty="0">
                <a:solidFill>
                  <a:srgbClr val="000000"/>
                </a:solidFill>
                <a:latin typeface="Verdana" panose="020B0604030504040204" pitchFamily="34" charset="0"/>
                <a:ea typeface="Verdana" panose="020B0604030504040204" pitchFamily="34" charset="0"/>
                <a:cs typeface="DejaVu Sans"/>
              </a:rPr>
              <a:t>přivydělat si při pobírání předčasného starobního důchodu můžete, ale jste omezeni výší příjmu; tzv. zaměstnání malého rozsahu, rozhodný příjem nedosahuje 4 500 Kč za kalendářní měsíc při DPČ nebo 10500 Kč při DPP.</a:t>
            </a:r>
          </a:p>
          <a:p>
            <a:pPr algn="just">
              <a:lnSpc>
                <a:spcPct val="100000"/>
              </a:lnSpc>
              <a:spcBef>
                <a:spcPct val="0"/>
              </a:spcBef>
              <a:spcAft>
                <a:spcPts val="600"/>
              </a:spcAft>
              <a:defRPr/>
            </a:pPr>
            <a:endParaRPr lang="cs-CZ" b="1" dirty="0">
              <a:solidFill>
                <a:srgbClr val="000000"/>
              </a:solidFill>
              <a:effectLst>
                <a:outerShdw blurRad="38100" dist="38100" dir="2700000" algn="tl">
                  <a:srgbClr val="000000">
                    <a:alpha val="43137"/>
                  </a:srgbClr>
                </a:outerShdw>
              </a:effectLst>
              <a:ea typeface="DejaVu Sans"/>
            </a:endParaRPr>
          </a:p>
        </p:txBody>
      </p:sp>
    </p:spTree>
    <p:extLst>
      <p:ext uri="{BB962C8B-B14F-4D97-AF65-F5344CB8AC3E}">
        <p14:creationId xmlns:p14="http://schemas.microsoft.com/office/powerpoint/2010/main" val="2168203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233046"/>
            <a:ext cx="10607039" cy="78205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err="1">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Předdůchod</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64795"/>
            <a:ext cx="10701865" cy="559726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62500" lnSpcReduction="20000"/>
          </a:bodyPr>
          <a:lstStyle/>
          <a:p>
            <a:pPr algn="just">
              <a:lnSpc>
                <a:spcPct val="120000"/>
              </a:lnSpc>
              <a:spcBef>
                <a:spcPts val="0"/>
              </a:spcBef>
              <a:spcAft>
                <a:spcPts val="600"/>
              </a:spcAft>
              <a:buFont typeface="Wingdings" pitchFamily="2" charset="2"/>
              <a:buChar char="v"/>
              <a:defRPr/>
            </a:pPr>
            <a:r>
              <a:rPr lang="cs-CZ" altLang="cs-CZ" sz="2600" dirty="0">
                <a:solidFill>
                  <a:srgbClr val="000000"/>
                </a:solidFill>
                <a:latin typeface="Verdana" panose="020B0604030504040204" pitchFamily="34" charset="0"/>
                <a:ea typeface="Verdana" panose="020B0604030504040204" pitchFamily="34" charset="0"/>
                <a:cs typeface="DejaVu Sans"/>
              </a:rPr>
              <a:t>lze odejít do důchodu až o 5 let před tím, než je nárok na řádný starobní důchod (podmínkou je ale věk odchodu do důchodu u stejně starého muže – platí i pro ženy)</a:t>
            </a:r>
          </a:p>
          <a:p>
            <a:pPr algn="just">
              <a:lnSpc>
                <a:spcPct val="120000"/>
              </a:lnSpc>
              <a:spcBef>
                <a:spcPts val="0"/>
              </a:spcBef>
              <a:spcAft>
                <a:spcPts val="600"/>
              </a:spcAft>
              <a:buFont typeface="Wingdings" pitchFamily="2" charset="2"/>
              <a:buChar char="v"/>
              <a:defRPr/>
            </a:pPr>
            <a:r>
              <a:rPr lang="cs-CZ" altLang="cs-CZ" sz="2600" dirty="0">
                <a:solidFill>
                  <a:srgbClr val="000000"/>
                </a:solidFill>
                <a:latin typeface="Verdana" panose="020B0604030504040204" pitchFamily="34" charset="0"/>
                <a:ea typeface="Verdana" panose="020B0604030504040204" pitchFamily="34" charset="0"/>
                <a:cs typeface="DejaVu Sans"/>
              </a:rPr>
              <a:t>čerpá se z vlastního účtu na vlastním doplňkovém penzijním spoření (dříve penzijním připojištění); je nutno spořit nejméně 5 let před rozhodnutím odejít do </a:t>
            </a:r>
            <a:r>
              <a:rPr lang="cs-CZ" altLang="cs-CZ" sz="2600" dirty="0" err="1">
                <a:solidFill>
                  <a:srgbClr val="000000"/>
                </a:solidFill>
                <a:latin typeface="Verdana" panose="020B0604030504040204" pitchFamily="34" charset="0"/>
                <a:ea typeface="Verdana" panose="020B0604030504040204" pitchFamily="34" charset="0"/>
                <a:cs typeface="DejaVu Sans"/>
              </a:rPr>
              <a:t>předdůchodu</a:t>
            </a:r>
            <a:endParaRPr lang="cs-CZ" altLang="cs-CZ" sz="2600" dirty="0">
              <a:solidFill>
                <a:srgbClr val="000000"/>
              </a:solidFill>
              <a:latin typeface="Verdana" panose="020B0604030504040204" pitchFamily="34" charset="0"/>
              <a:ea typeface="Verdana" panose="020B0604030504040204" pitchFamily="34" charset="0"/>
              <a:cs typeface="DejaVu Sans"/>
            </a:endParaRPr>
          </a:p>
          <a:p>
            <a:pPr algn="just">
              <a:lnSpc>
                <a:spcPct val="120000"/>
              </a:lnSpc>
              <a:spcBef>
                <a:spcPts val="0"/>
              </a:spcBef>
              <a:spcAft>
                <a:spcPts val="600"/>
              </a:spcAft>
              <a:buFont typeface="Wingdings" pitchFamily="2" charset="2"/>
              <a:buChar char="v"/>
              <a:defRPr/>
            </a:pPr>
            <a:r>
              <a:rPr lang="cs-CZ" altLang="cs-CZ" sz="2600" dirty="0">
                <a:solidFill>
                  <a:srgbClr val="000000"/>
                </a:solidFill>
                <a:latin typeface="Verdana" panose="020B0604030504040204" pitchFamily="34" charset="0"/>
                <a:ea typeface="Verdana" panose="020B0604030504040204" pitchFamily="34" charset="0"/>
                <a:cs typeface="DejaVu Sans"/>
              </a:rPr>
              <a:t>výhoda </a:t>
            </a:r>
            <a:r>
              <a:rPr lang="cs-CZ" altLang="cs-CZ" sz="2600" dirty="0" err="1">
                <a:solidFill>
                  <a:srgbClr val="000000"/>
                </a:solidFill>
                <a:latin typeface="Verdana" panose="020B0604030504040204" pitchFamily="34" charset="0"/>
                <a:ea typeface="Verdana" panose="020B0604030504040204" pitchFamily="34" charset="0"/>
                <a:cs typeface="DejaVu Sans"/>
              </a:rPr>
              <a:t>předdůchodu</a:t>
            </a:r>
            <a:r>
              <a:rPr lang="cs-CZ" altLang="cs-CZ" sz="2600" dirty="0">
                <a:solidFill>
                  <a:srgbClr val="000000"/>
                </a:solidFill>
                <a:latin typeface="Verdana" panose="020B0604030504040204" pitchFamily="34" charset="0"/>
                <a:ea typeface="Verdana" panose="020B0604030504040204" pitchFamily="34" charset="0"/>
                <a:cs typeface="DejaVu Sans"/>
              </a:rPr>
              <a:t> ► pokud se splní podmínky výplaty </a:t>
            </a:r>
            <a:r>
              <a:rPr lang="cs-CZ" altLang="cs-CZ" sz="2600" dirty="0" err="1">
                <a:solidFill>
                  <a:srgbClr val="000000"/>
                </a:solidFill>
                <a:latin typeface="Verdana" panose="020B0604030504040204" pitchFamily="34" charset="0"/>
                <a:ea typeface="Verdana" panose="020B0604030504040204" pitchFamily="34" charset="0"/>
                <a:cs typeface="DejaVu Sans"/>
              </a:rPr>
              <a:t>předdůchodu</a:t>
            </a:r>
            <a:r>
              <a:rPr lang="cs-CZ" altLang="cs-CZ" sz="2600" dirty="0">
                <a:solidFill>
                  <a:srgbClr val="000000"/>
                </a:solidFill>
                <a:latin typeface="Verdana" panose="020B0604030504040204" pitchFamily="34" charset="0"/>
                <a:ea typeface="Verdana" panose="020B0604030504040204" pitchFamily="34" charset="0"/>
                <a:cs typeface="DejaVu Sans"/>
              </a:rPr>
              <a:t>, stát platí zdravotní pojištění </a:t>
            </a:r>
          </a:p>
          <a:p>
            <a:pPr algn="just">
              <a:lnSpc>
                <a:spcPct val="120000"/>
              </a:lnSpc>
              <a:spcBef>
                <a:spcPts val="0"/>
              </a:spcBef>
              <a:spcAft>
                <a:spcPts val="600"/>
              </a:spcAft>
              <a:buFont typeface="Wingdings" pitchFamily="2" charset="2"/>
              <a:buChar char="v"/>
              <a:defRPr/>
            </a:pPr>
            <a:r>
              <a:rPr lang="cs-CZ" altLang="cs-CZ" sz="2600" dirty="0">
                <a:solidFill>
                  <a:srgbClr val="000000"/>
                </a:solidFill>
                <a:latin typeface="Verdana" panose="020B0604030504040204" pitchFamily="34" charset="0"/>
                <a:ea typeface="Verdana" panose="020B0604030504040204" pitchFamily="34" charset="0"/>
                <a:cs typeface="DejaVu Sans"/>
              </a:rPr>
              <a:t>řádný důchod se po odchodu do důchodu nekrátí tak, jako při předčasném důchodu</a:t>
            </a:r>
          </a:p>
          <a:p>
            <a:pPr algn="just">
              <a:lnSpc>
                <a:spcPct val="120000"/>
              </a:lnSpc>
              <a:spcBef>
                <a:spcPts val="0"/>
              </a:spcBef>
              <a:spcAft>
                <a:spcPts val="600"/>
              </a:spcAft>
              <a:buFont typeface="Wingdings" pitchFamily="2" charset="2"/>
              <a:buChar char="v"/>
              <a:defRPr/>
            </a:pPr>
            <a:r>
              <a:rPr lang="cs-CZ" altLang="cs-CZ" sz="2600" dirty="0">
                <a:solidFill>
                  <a:srgbClr val="000000"/>
                </a:solidFill>
                <a:latin typeface="Verdana" panose="020B0604030504040204" pitchFamily="34" charset="0"/>
                <a:ea typeface="Verdana" panose="020B0604030504040204" pitchFamily="34" charset="0"/>
                <a:cs typeface="DejaVu Sans"/>
              </a:rPr>
              <a:t>stát hradí zdravotní pojištění</a:t>
            </a:r>
          </a:p>
          <a:p>
            <a:pPr algn="just">
              <a:lnSpc>
                <a:spcPct val="120000"/>
              </a:lnSpc>
              <a:spcBef>
                <a:spcPts val="0"/>
              </a:spcBef>
              <a:spcAft>
                <a:spcPts val="600"/>
              </a:spcAft>
              <a:buFont typeface="Wingdings" pitchFamily="2" charset="2"/>
              <a:buChar char="v"/>
              <a:defRPr/>
            </a:pPr>
            <a:r>
              <a:rPr lang="cs-CZ" altLang="cs-CZ" sz="2600" dirty="0">
                <a:solidFill>
                  <a:srgbClr val="000000"/>
                </a:solidFill>
                <a:latin typeface="Verdana" panose="020B0604030504040204" pitchFamily="34" charset="0"/>
                <a:ea typeface="Verdana" panose="020B0604030504040204" pitchFamily="34" charset="0"/>
                <a:cs typeface="DejaVu Sans"/>
              </a:rPr>
              <a:t>doba pobírání </a:t>
            </a:r>
            <a:r>
              <a:rPr lang="cs-CZ" altLang="cs-CZ" sz="2600" dirty="0" err="1">
                <a:solidFill>
                  <a:srgbClr val="000000"/>
                </a:solidFill>
                <a:latin typeface="Verdana" panose="020B0604030504040204" pitchFamily="34" charset="0"/>
                <a:ea typeface="Verdana" panose="020B0604030504040204" pitchFamily="34" charset="0"/>
                <a:cs typeface="DejaVu Sans"/>
              </a:rPr>
              <a:t>předdůchodu</a:t>
            </a:r>
            <a:r>
              <a:rPr lang="cs-CZ" altLang="cs-CZ" sz="2600" dirty="0">
                <a:solidFill>
                  <a:srgbClr val="000000"/>
                </a:solidFill>
                <a:latin typeface="Verdana" panose="020B0604030504040204" pitchFamily="34" charset="0"/>
                <a:ea typeface="Verdana" panose="020B0604030504040204" pitchFamily="34" charset="0"/>
                <a:cs typeface="DejaVu Sans"/>
              </a:rPr>
              <a:t> není dobou pojištění ani náhradní dobou pojištění; pobírání </a:t>
            </a:r>
            <a:r>
              <a:rPr lang="cs-CZ" altLang="cs-CZ" sz="2600" dirty="0" err="1">
                <a:solidFill>
                  <a:srgbClr val="000000"/>
                </a:solidFill>
                <a:latin typeface="Verdana" panose="020B0604030504040204" pitchFamily="34" charset="0"/>
                <a:ea typeface="Verdana" panose="020B0604030504040204" pitchFamily="34" charset="0"/>
                <a:cs typeface="DejaVu Sans"/>
              </a:rPr>
              <a:t>předdůchodu</a:t>
            </a:r>
            <a:r>
              <a:rPr lang="cs-CZ" altLang="cs-CZ" sz="2600" dirty="0">
                <a:solidFill>
                  <a:srgbClr val="000000"/>
                </a:solidFill>
                <a:latin typeface="Verdana" panose="020B0604030504040204" pitchFamily="34" charset="0"/>
                <a:ea typeface="Verdana" panose="020B0604030504040204" pitchFamily="34" charset="0"/>
                <a:cs typeface="DejaVu Sans"/>
              </a:rPr>
              <a:t> je hodnoceno jako vyloučená doba (nemá negativní dopad na vyměřovací základ) </a:t>
            </a:r>
          </a:p>
          <a:p>
            <a:pPr algn="just">
              <a:lnSpc>
                <a:spcPct val="120000"/>
              </a:lnSpc>
              <a:spcBef>
                <a:spcPts val="0"/>
              </a:spcBef>
              <a:spcAft>
                <a:spcPts val="600"/>
              </a:spcAft>
              <a:buFont typeface="Wingdings" pitchFamily="2" charset="2"/>
              <a:buChar char="v"/>
              <a:defRPr/>
            </a:pPr>
            <a:r>
              <a:rPr lang="cs-CZ" altLang="cs-CZ" sz="2600" dirty="0">
                <a:solidFill>
                  <a:srgbClr val="000000"/>
                </a:solidFill>
                <a:latin typeface="Verdana" panose="020B0604030504040204" pitchFamily="34" charset="0"/>
                <a:ea typeface="Verdana" panose="020B0604030504040204" pitchFamily="34" charset="0"/>
                <a:cs typeface="DejaVu Sans"/>
              </a:rPr>
              <a:t>před odchodem do </a:t>
            </a:r>
            <a:r>
              <a:rPr lang="cs-CZ" altLang="cs-CZ" sz="2600" dirty="0" err="1">
                <a:solidFill>
                  <a:srgbClr val="000000"/>
                </a:solidFill>
                <a:latin typeface="Verdana" panose="020B0604030504040204" pitchFamily="34" charset="0"/>
                <a:ea typeface="Verdana" panose="020B0604030504040204" pitchFamily="34" charset="0"/>
                <a:cs typeface="DejaVu Sans"/>
              </a:rPr>
              <a:t>předdůchodu</a:t>
            </a:r>
            <a:r>
              <a:rPr lang="cs-CZ" altLang="cs-CZ" sz="2600" dirty="0">
                <a:solidFill>
                  <a:srgbClr val="000000"/>
                </a:solidFill>
                <a:latin typeface="Verdana" panose="020B0604030504040204" pitchFamily="34" charset="0"/>
                <a:ea typeface="Verdana" panose="020B0604030504040204" pitchFamily="34" charset="0"/>
                <a:cs typeface="DejaVu Sans"/>
              </a:rPr>
              <a:t> je nutné mít na účtu doplňkového penzijního spoření finance na celou dobu čerpání </a:t>
            </a:r>
            <a:r>
              <a:rPr lang="cs-CZ" altLang="cs-CZ" sz="2600" dirty="0" err="1">
                <a:solidFill>
                  <a:srgbClr val="000000"/>
                </a:solidFill>
                <a:latin typeface="Verdana" panose="020B0604030504040204" pitchFamily="34" charset="0"/>
                <a:ea typeface="Verdana" panose="020B0604030504040204" pitchFamily="34" charset="0"/>
                <a:cs typeface="DejaVu Sans"/>
              </a:rPr>
              <a:t>předdůchodu</a:t>
            </a:r>
            <a:r>
              <a:rPr lang="cs-CZ" altLang="cs-CZ" sz="2600" dirty="0">
                <a:solidFill>
                  <a:srgbClr val="000000"/>
                </a:solidFill>
                <a:latin typeface="Verdana" panose="020B0604030504040204" pitchFamily="34" charset="0"/>
                <a:ea typeface="Verdana" panose="020B0604030504040204" pitchFamily="34" charset="0"/>
                <a:cs typeface="DejaVu Sans"/>
              </a:rPr>
              <a:t> ► </a:t>
            </a:r>
            <a:r>
              <a:rPr lang="cs-CZ" altLang="cs-CZ" sz="2600" b="1" dirty="0">
                <a:solidFill>
                  <a:srgbClr val="000000"/>
                </a:solidFill>
                <a:latin typeface="Verdana" panose="020B0604030504040204" pitchFamily="34" charset="0"/>
                <a:ea typeface="Verdana" panose="020B0604030504040204" pitchFamily="34" charset="0"/>
                <a:cs typeface="DejaVu Sans"/>
              </a:rPr>
              <a:t>na každý měsíc v </a:t>
            </a:r>
            <a:r>
              <a:rPr lang="cs-CZ" altLang="cs-CZ" sz="2600" b="1" dirty="0" err="1">
                <a:solidFill>
                  <a:srgbClr val="000000"/>
                </a:solidFill>
                <a:latin typeface="Verdana" panose="020B0604030504040204" pitchFamily="34" charset="0"/>
                <a:ea typeface="Verdana" panose="020B0604030504040204" pitchFamily="34" charset="0"/>
                <a:cs typeface="DejaVu Sans"/>
              </a:rPr>
              <a:t>předdůchodu</a:t>
            </a:r>
            <a:r>
              <a:rPr lang="cs-CZ" altLang="cs-CZ" sz="2600" b="1" dirty="0">
                <a:solidFill>
                  <a:srgbClr val="000000"/>
                </a:solidFill>
                <a:latin typeface="Verdana" panose="020B0604030504040204" pitchFamily="34" charset="0"/>
                <a:ea typeface="Verdana" panose="020B0604030504040204" pitchFamily="34" charset="0"/>
                <a:cs typeface="DejaVu Sans"/>
              </a:rPr>
              <a:t> je nutno mít minimálně 30% průměrné mzdy předchozího roku  - </a:t>
            </a:r>
            <a:r>
              <a:rPr lang="cs-CZ" altLang="cs-CZ" sz="2600" b="1" dirty="0">
                <a:solidFill>
                  <a:srgbClr val="C00000"/>
                </a:solidFill>
                <a:latin typeface="Verdana" panose="020B0604030504040204" pitchFamily="34" charset="0"/>
                <a:ea typeface="Verdana" panose="020B0604030504040204" pitchFamily="34" charset="0"/>
                <a:cs typeface="DejaVu Sans"/>
              </a:rPr>
              <a:t>průměrná mzda 2023 = 42.427 Kč </a:t>
            </a:r>
            <a:r>
              <a:rPr lang="cs-CZ" altLang="cs-CZ" sz="2600" dirty="0">
                <a:solidFill>
                  <a:srgbClr val="C00000"/>
                </a:solidFill>
                <a:latin typeface="Verdana" panose="020B0604030504040204" pitchFamily="34" charset="0"/>
                <a:ea typeface="Verdana" panose="020B0604030504040204" pitchFamily="34" charset="0"/>
                <a:cs typeface="DejaVu Sans"/>
              </a:rPr>
              <a:t>► měsíční částka musí tedy pokrýt minimálně 12.728 Kč</a:t>
            </a:r>
            <a:endParaRPr lang="cs-CZ" altLang="cs-CZ" sz="2600" b="1" dirty="0">
              <a:solidFill>
                <a:srgbClr val="C00000"/>
              </a:solidFill>
              <a:latin typeface="Verdana" panose="020B0604030504040204" pitchFamily="34" charset="0"/>
              <a:ea typeface="Verdana" panose="020B0604030504040204" pitchFamily="34" charset="0"/>
              <a:cs typeface="DejaVu Sans"/>
            </a:endParaRPr>
          </a:p>
          <a:p>
            <a:pPr algn="just">
              <a:lnSpc>
                <a:spcPct val="120000"/>
              </a:lnSpc>
              <a:spcBef>
                <a:spcPts val="0"/>
              </a:spcBef>
              <a:spcAft>
                <a:spcPts val="600"/>
              </a:spcAft>
              <a:buFont typeface="Wingdings" pitchFamily="2" charset="2"/>
              <a:buChar char="v"/>
              <a:defRPr/>
            </a:pPr>
            <a:r>
              <a:rPr lang="cs-CZ" altLang="cs-CZ" sz="2600" dirty="0">
                <a:solidFill>
                  <a:srgbClr val="000000"/>
                </a:solidFill>
                <a:latin typeface="Verdana" panose="020B0604030504040204" pitchFamily="34" charset="0"/>
                <a:ea typeface="Verdana" panose="020B0604030504040204" pitchFamily="34" charset="0"/>
                <a:cs typeface="DejaVu Sans"/>
              </a:rPr>
              <a:t>abychom mohli začít čerpat </a:t>
            </a:r>
            <a:r>
              <a:rPr lang="cs-CZ" altLang="cs-CZ" sz="2600" dirty="0" err="1">
                <a:solidFill>
                  <a:srgbClr val="000000"/>
                </a:solidFill>
                <a:latin typeface="Verdana" panose="020B0604030504040204" pitchFamily="34" charset="0"/>
                <a:ea typeface="Verdana" panose="020B0604030504040204" pitchFamily="34" charset="0"/>
                <a:cs typeface="DejaVu Sans"/>
              </a:rPr>
              <a:t>předdůchod</a:t>
            </a:r>
            <a:r>
              <a:rPr lang="cs-CZ" altLang="cs-CZ" sz="2600" dirty="0">
                <a:solidFill>
                  <a:srgbClr val="000000"/>
                </a:solidFill>
                <a:latin typeface="Verdana" panose="020B0604030504040204" pitchFamily="34" charset="0"/>
                <a:ea typeface="Verdana" panose="020B0604030504040204" pitchFamily="34" charset="0"/>
                <a:cs typeface="DejaVu Sans"/>
              </a:rPr>
              <a:t>, musíme být minimálně 5 let účastni na penzijním připojištění či doplňkovém penzijním spoření</a:t>
            </a:r>
          </a:p>
          <a:p>
            <a:pPr algn="just">
              <a:lnSpc>
                <a:spcPct val="120000"/>
              </a:lnSpc>
              <a:spcBef>
                <a:spcPts val="0"/>
              </a:spcBef>
              <a:spcAft>
                <a:spcPts val="600"/>
              </a:spcAft>
              <a:buFont typeface="Wingdings" pitchFamily="2" charset="2"/>
              <a:buChar char="v"/>
              <a:defRPr/>
            </a:pPr>
            <a:r>
              <a:rPr lang="cs-CZ" altLang="cs-CZ" sz="2600" dirty="0" err="1">
                <a:solidFill>
                  <a:srgbClr val="000000"/>
                </a:solidFill>
                <a:latin typeface="Verdana" panose="020B0604030504040204" pitchFamily="34" charset="0"/>
                <a:ea typeface="Verdana" panose="020B0604030504040204" pitchFamily="34" charset="0"/>
                <a:cs typeface="DejaVu Sans"/>
              </a:rPr>
              <a:t>předdůchod</a:t>
            </a:r>
            <a:r>
              <a:rPr lang="cs-CZ" altLang="cs-CZ" sz="2600" dirty="0">
                <a:solidFill>
                  <a:srgbClr val="000000"/>
                </a:solidFill>
                <a:latin typeface="Verdana" panose="020B0604030504040204" pitchFamily="34" charset="0"/>
                <a:ea typeface="Verdana" panose="020B0604030504040204" pitchFamily="34" charset="0"/>
                <a:cs typeface="DejaVu Sans"/>
              </a:rPr>
              <a:t> lze čerpat </a:t>
            </a:r>
            <a:r>
              <a:rPr lang="cs-CZ" altLang="cs-CZ" sz="2600" b="1" dirty="0">
                <a:solidFill>
                  <a:srgbClr val="000000"/>
                </a:solidFill>
                <a:latin typeface="Verdana" panose="020B0604030504040204" pitchFamily="34" charset="0"/>
                <a:ea typeface="Verdana" panose="020B0604030504040204" pitchFamily="34" charset="0"/>
                <a:cs typeface="DejaVu Sans"/>
              </a:rPr>
              <a:t>minimálně dva roky a maximálně pět let</a:t>
            </a:r>
            <a:r>
              <a:rPr lang="cs-CZ" altLang="cs-CZ" sz="2600" dirty="0">
                <a:solidFill>
                  <a:srgbClr val="000000"/>
                </a:solidFill>
                <a:latin typeface="Verdana" panose="020B0604030504040204" pitchFamily="34" charset="0"/>
                <a:ea typeface="Verdana" panose="020B0604030504040204" pitchFamily="34" charset="0"/>
                <a:cs typeface="DejaVu Sans"/>
              </a:rPr>
              <a:t>; s </a:t>
            </a:r>
            <a:r>
              <a:rPr lang="cs-CZ" altLang="cs-CZ" sz="2600" dirty="0" err="1">
                <a:solidFill>
                  <a:srgbClr val="000000"/>
                </a:solidFill>
                <a:latin typeface="Verdana" panose="020B0604030504040204" pitchFamily="34" charset="0"/>
                <a:ea typeface="Verdana" panose="020B0604030504040204" pitchFamily="34" charset="0"/>
                <a:cs typeface="DejaVu Sans"/>
              </a:rPr>
              <a:t>předdůchodem</a:t>
            </a:r>
            <a:r>
              <a:rPr lang="cs-CZ" altLang="cs-CZ" sz="2600" dirty="0">
                <a:solidFill>
                  <a:srgbClr val="000000"/>
                </a:solidFill>
                <a:latin typeface="Verdana" panose="020B0604030504040204" pitchFamily="34" charset="0"/>
                <a:ea typeface="Verdana" panose="020B0604030504040204" pitchFamily="34" charset="0"/>
                <a:cs typeface="DejaVu Sans"/>
              </a:rPr>
              <a:t> lze skončit podle uvážení, nejdříve však tři roky před tím, než se dosáhne důchodový věk - tedy v momentě, kdy je nárok na předčasný důchod; předčasný důchod je ale trvale krácený, takže pokud je naspořeno dost peněz, je výhodnější pobírat </a:t>
            </a:r>
            <a:r>
              <a:rPr lang="cs-CZ" altLang="cs-CZ" sz="2600" dirty="0" err="1">
                <a:solidFill>
                  <a:srgbClr val="000000"/>
                </a:solidFill>
                <a:latin typeface="Verdana" panose="020B0604030504040204" pitchFamily="34" charset="0"/>
                <a:ea typeface="Verdana" panose="020B0604030504040204" pitchFamily="34" charset="0"/>
                <a:cs typeface="DejaVu Sans"/>
              </a:rPr>
              <a:t>předdůchod</a:t>
            </a:r>
            <a:r>
              <a:rPr lang="cs-CZ" altLang="cs-CZ" sz="2600" dirty="0">
                <a:solidFill>
                  <a:srgbClr val="000000"/>
                </a:solidFill>
                <a:latin typeface="Verdana" panose="020B0604030504040204" pitchFamily="34" charset="0"/>
                <a:ea typeface="Verdana" panose="020B0604030504040204" pitchFamily="34" charset="0"/>
                <a:cs typeface="DejaVu Sans"/>
              </a:rPr>
              <a:t> až do řádného starobního důchodu</a:t>
            </a:r>
          </a:p>
          <a:p>
            <a:pPr algn="just">
              <a:lnSpc>
                <a:spcPct val="120000"/>
              </a:lnSpc>
              <a:spcBef>
                <a:spcPts val="0"/>
              </a:spcBef>
              <a:spcAft>
                <a:spcPts val="600"/>
              </a:spcAft>
              <a:buFont typeface="Wingdings" panose="05000000000000000000" pitchFamily="2" charset="2"/>
              <a:buChar char="Ø"/>
            </a:pPr>
            <a:endParaRPr lang="cs-CZ" dirty="0"/>
          </a:p>
          <a:p>
            <a:pPr algn="just"/>
            <a:endParaRPr lang="cs-CZ" dirty="0"/>
          </a:p>
        </p:txBody>
      </p:sp>
    </p:spTree>
    <p:extLst>
      <p:ext uri="{BB962C8B-B14F-4D97-AF65-F5344CB8AC3E}">
        <p14:creationId xmlns:p14="http://schemas.microsoft.com/office/powerpoint/2010/main" val="3860157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282742"/>
            <a:ext cx="10607039" cy="78205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Odložený důchod</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70991"/>
            <a:ext cx="10701865" cy="519106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ct val="0"/>
              </a:spcBef>
              <a:spcAft>
                <a:spcPts val="600"/>
              </a:spcAft>
              <a:buFont typeface="Wingdings" pitchFamily="2" charset="2"/>
              <a:buChar char="v"/>
              <a:defRPr/>
            </a:pPr>
            <a:r>
              <a:rPr lang="cs-CZ" altLang="cs-CZ" sz="1600" u="sng" dirty="0">
                <a:solidFill>
                  <a:srgbClr val="000000"/>
                </a:solidFill>
                <a:latin typeface="Verdana" panose="020B0604030504040204" pitchFamily="34" charset="0"/>
                <a:ea typeface="Verdana" panose="020B0604030504040204" pitchFamily="34" charset="0"/>
                <a:cs typeface="DejaVu Sans"/>
              </a:rPr>
              <a:t>výkon výdělečné činnosti </a:t>
            </a:r>
            <a:r>
              <a:rPr lang="cs-CZ" altLang="cs-CZ" sz="1600" dirty="0">
                <a:solidFill>
                  <a:srgbClr val="000000"/>
                </a:solidFill>
                <a:latin typeface="Verdana" panose="020B0604030504040204" pitchFamily="34" charset="0"/>
                <a:ea typeface="Verdana" panose="020B0604030504040204" pitchFamily="34" charset="0"/>
                <a:cs typeface="DejaVu Sans"/>
              </a:rPr>
              <a:t>(např. jako zaměstnanec nebo OSVČ) po dosažení důchodového věku pojištěnce, který v této době nepobíral starobní důchod; za výkon výdělečné činnosti pro účely přesluhování se považuje pouze taková činnost, která zakládá účast na důchodovém pojištění; do této doby se přitom nezahrnují dny pracovního volna bez náhrady příjmu či neomluvené nepřítomnosti v práci a dále např. doba dočasné pracovní neschopnosti </a:t>
            </a:r>
          </a:p>
          <a:p>
            <a:pPr algn="just">
              <a:lnSpc>
                <a:spcPct val="100000"/>
              </a:lnSpc>
              <a:spcBef>
                <a:spcPct val="0"/>
              </a:spcBef>
              <a:spcAft>
                <a:spcPts val="600"/>
              </a:spcAft>
              <a:buFont typeface="Wingdings" pitchFamily="2" charset="2"/>
              <a:buChar char="v"/>
              <a:defRPr/>
            </a:pPr>
            <a:r>
              <a:rPr lang="cs-CZ" altLang="cs-CZ" sz="1600" dirty="0">
                <a:solidFill>
                  <a:srgbClr val="000000"/>
                </a:solidFill>
                <a:latin typeface="Verdana" panose="020B0604030504040204" pitchFamily="34" charset="0"/>
                <a:ea typeface="Verdana" panose="020B0604030504040204" pitchFamily="34" charset="0"/>
                <a:cs typeface="DejaVu Sans"/>
              </a:rPr>
              <a:t>výše procentní výměry starobního důchodu se zvyšuje po vzniku nároku na tento důchod pojištěnci, </a:t>
            </a:r>
            <a:r>
              <a:rPr lang="cs-CZ" altLang="cs-CZ" sz="1600" u="sng" dirty="0">
                <a:solidFill>
                  <a:srgbClr val="000000"/>
                </a:solidFill>
                <a:latin typeface="Verdana" panose="020B0604030504040204" pitchFamily="34" charset="0"/>
                <a:ea typeface="Verdana" panose="020B0604030504040204" pitchFamily="34" charset="0"/>
                <a:cs typeface="DejaVu Sans"/>
              </a:rPr>
              <a:t>který vykonával výdělečnou činnost a nepobíral přitom starobní důchod </a:t>
            </a:r>
            <a:r>
              <a:rPr lang="cs-CZ" altLang="cs-CZ" sz="1600" dirty="0">
                <a:solidFill>
                  <a:srgbClr val="000000"/>
                </a:solidFill>
                <a:latin typeface="Verdana" panose="020B0604030504040204" pitchFamily="34" charset="0"/>
                <a:ea typeface="Verdana" panose="020B0604030504040204" pitchFamily="34" charset="0"/>
                <a:cs typeface="DejaVu Sans"/>
              </a:rPr>
              <a:t>ani invalidní důchod pro invaliditu třetího stupně; za každých 90 kalendářních dnů této výdělečné činnosti </a:t>
            </a:r>
            <a:r>
              <a:rPr lang="cs-CZ" altLang="cs-CZ" sz="1600" u="sng" dirty="0">
                <a:solidFill>
                  <a:srgbClr val="000000"/>
                </a:solidFill>
                <a:latin typeface="Verdana" panose="020B0604030504040204" pitchFamily="34" charset="0"/>
                <a:ea typeface="Verdana" panose="020B0604030504040204" pitchFamily="34" charset="0"/>
                <a:cs typeface="DejaVu Sans"/>
              </a:rPr>
              <a:t>náleží zvýšení o 1,5 % </a:t>
            </a:r>
            <a:r>
              <a:rPr lang="cs-CZ" altLang="cs-CZ" sz="1600" dirty="0">
                <a:solidFill>
                  <a:srgbClr val="000000"/>
                </a:solidFill>
                <a:latin typeface="Verdana" panose="020B0604030504040204" pitchFamily="34" charset="0"/>
                <a:ea typeface="Verdana" panose="020B0604030504040204" pitchFamily="34" charset="0"/>
                <a:cs typeface="DejaVu Sans"/>
              </a:rPr>
              <a:t>výpočtového základu</a:t>
            </a:r>
          </a:p>
          <a:p>
            <a:pPr algn="just">
              <a:lnSpc>
                <a:spcPct val="100000"/>
              </a:lnSpc>
              <a:spcBef>
                <a:spcPct val="0"/>
              </a:spcBef>
              <a:spcAft>
                <a:spcPts val="600"/>
              </a:spcAft>
              <a:buFont typeface="Wingdings" pitchFamily="2" charset="2"/>
              <a:buChar char="v"/>
              <a:defRPr/>
            </a:pPr>
            <a:r>
              <a:rPr lang="cs-CZ" altLang="cs-CZ" sz="1600" dirty="0">
                <a:solidFill>
                  <a:srgbClr val="000000"/>
                </a:solidFill>
                <a:latin typeface="Verdana" panose="020B0604030504040204" pitchFamily="34" charset="0"/>
                <a:ea typeface="Verdana" panose="020B0604030504040204" pitchFamily="34" charset="0"/>
                <a:cs typeface="DejaVu Sans"/>
              </a:rPr>
              <a:t>zvyšování procentní výměry starobního důchodu je možné rovněž za dobu </a:t>
            </a:r>
            <a:r>
              <a:rPr lang="cs-CZ" altLang="cs-CZ" sz="1600" u="sng" dirty="0">
                <a:solidFill>
                  <a:srgbClr val="000000"/>
                </a:solidFill>
                <a:latin typeface="Verdana" panose="020B0604030504040204" pitchFamily="34" charset="0"/>
                <a:ea typeface="Verdana" panose="020B0604030504040204" pitchFamily="34" charset="0"/>
                <a:cs typeface="DejaVu Sans"/>
              </a:rPr>
              <a:t>výdělečné činnosti vykonávané</a:t>
            </a:r>
            <a:r>
              <a:rPr lang="cs-CZ" altLang="cs-CZ" sz="1600" dirty="0">
                <a:solidFill>
                  <a:srgbClr val="000000"/>
                </a:solidFill>
                <a:latin typeface="Verdana" panose="020B0604030504040204" pitchFamily="34" charset="0"/>
                <a:ea typeface="Verdana" panose="020B0604030504040204" pitchFamily="34" charset="0"/>
                <a:cs typeface="DejaVu Sans"/>
              </a:rPr>
              <a:t> po vzniku nároku na tento důchod při jeho </a:t>
            </a:r>
            <a:r>
              <a:rPr lang="cs-CZ" altLang="cs-CZ" sz="1600" u="sng" dirty="0">
                <a:solidFill>
                  <a:srgbClr val="000000"/>
                </a:solidFill>
                <a:latin typeface="Verdana" panose="020B0604030504040204" pitchFamily="34" charset="0"/>
                <a:ea typeface="Verdana" panose="020B0604030504040204" pitchFamily="34" charset="0"/>
                <a:cs typeface="DejaVu Sans"/>
              </a:rPr>
              <a:t>souběžném pobírání v plné výši</a:t>
            </a:r>
            <a:r>
              <a:rPr lang="cs-CZ" altLang="cs-CZ" sz="1600" dirty="0">
                <a:solidFill>
                  <a:srgbClr val="000000"/>
                </a:solidFill>
                <a:latin typeface="Verdana" panose="020B0604030504040204" pitchFamily="34" charset="0"/>
                <a:ea typeface="Verdana" panose="020B0604030504040204" pitchFamily="34" charset="0"/>
                <a:cs typeface="DejaVu Sans"/>
              </a:rPr>
              <a:t>, a to </a:t>
            </a:r>
            <a:r>
              <a:rPr lang="cs-CZ" altLang="cs-CZ" sz="1600" u="sng" dirty="0">
                <a:solidFill>
                  <a:srgbClr val="000000"/>
                </a:solidFill>
                <a:latin typeface="Verdana" panose="020B0604030504040204" pitchFamily="34" charset="0"/>
                <a:ea typeface="Verdana" panose="020B0604030504040204" pitchFamily="34" charset="0"/>
                <a:cs typeface="DejaVu Sans"/>
              </a:rPr>
              <a:t>o 0,4 % výpočtového základu </a:t>
            </a:r>
            <a:r>
              <a:rPr lang="cs-CZ" altLang="cs-CZ" sz="1600" dirty="0">
                <a:solidFill>
                  <a:srgbClr val="000000"/>
                </a:solidFill>
                <a:latin typeface="Verdana" panose="020B0604030504040204" pitchFamily="34" charset="0"/>
                <a:ea typeface="Verdana" panose="020B0604030504040204" pitchFamily="34" charset="0"/>
                <a:cs typeface="DejaVu Sans"/>
              </a:rPr>
              <a:t>za každých 360 kalendářních dnů</a:t>
            </a:r>
          </a:p>
          <a:p>
            <a:pPr algn="just">
              <a:lnSpc>
                <a:spcPct val="100000"/>
              </a:lnSpc>
              <a:spcBef>
                <a:spcPct val="0"/>
              </a:spcBef>
              <a:spcAft>
                <a:spcPts val="600"/>
              </a:spcAft>
              <a:buFont typeface="Wingdings" pitchFamily="2" charset="2"/>
              <a:buChar char="v"/>
              <a:defRPr/>
            </a:pPr>
            <a:r>
              <a:rPr lang="cs-CZ" altLang="cs-CZ" sz="1600" dirty="0">
                <a:solidFill>
                  <a:srgbClr val="000000"/>
                </a:solidFill>
                <a:latin typeface="Verdana" panose="020B0604030504040204" pitchFamily="34" charset="0"/>
                <a:ea typeface="Verdana" panose="020B0604030504040204" pitchFamily="34" charset="0"/>
                <a:cs typeface="DejaVu Sans"/>
              </a:rPr>
              <a:t>nárok na zvýšení procentní výměry starobního důchodu má pojištěnec v tomto případě vždy po 2 letech, pokud výdělečná činnost trvala nepřetržitě po tuto dobu, nebo po skončení výdělečné činnosti; </a:t>
            </a:r>
          </a:p>
          <a:p>
            <a:pPr algn="just">
              <a:lnSpc>
                <a:spcPct val="100000"/>
              </a:lnSpc>
              <a:spcBef>
                <a:spcPct val="0"/>
              </a:spcBef>
              <a:spcAft>
                <a:spcPts val="600"/>
              </a:spcAft>
              <a:buFont typeface="Wingdings" pitchFamily="2" charset="2"/>
              <a:buChar char="v"/>
              <a:defRPr/>
            </a:pPr>
            <a:r>
              <a:rPr lang="cs-CZ" altLang="cs-CZ" sz="1600" dirty="0">
                <a:solidFill>
                  <a:srgbClr val="000000"/>
                </a:solidFill>
                <a:latin typeface="Verdana" panose="020B0604030504040204" pitchFamily="34" charset="0"/>
                <a:ea typeface="Verdana" panose="020B0604030504040204" pitchFamily="34" charset="0"/>
                <a:cs typeface="DejaVu Sans"/>
              </a:rPr>
              <a:t>při pobírání tohoto důchodu v poloviční výši náleží zvýšení procentní výměry o 1,5 % výpočtového základu za každých 180 kalendářních dnů </a:t>
            </a:r>
          </a:p>
          <a:p>
            <a:pPr algn="just">
              <a:lnSpc>
                <a:spcPct val="100000"/>
              </a:lnSpc>
              <a:spcBef>
                <a:spcPts val="0"/>
              </a:spcBef>
              <a:spcAft>
                <a:spcPts val="600"/>
              </a:spcAft>
            </a:pPr>
            <a:endParaRPr lang="cs-CZ" dirty="0"/>
          </a:p>
          <a:p>
            <a:pPr algn="just"/>
            <a:endParaRPr lang="cs-CZ" dirty="0"/>
          </a:p>
        </p:txBody>
      </p:sp>
    </p:spTree>
    <p:extLst>
      <p:ext uri="{BB962C8B-B14F-4D97-AF65-F5344CB8AC3E}">
        <p14:creationId xmlns:p14="http://schemas.microsoft.com/office/powerpoint/2010/main" val="2642120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282742"/>
            <a:ext cx="10607039" cy="78205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Invalidní důchod</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162879"/>
            <a:ext cx="10701865" cy="549918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20000"/>
              </a:lnSpc>
              <a:spcBef>
                <a:spcPts val="0"/>
              </a:spcBef>
              <a:buFont typeface="Wingdings" panose="05000000000000000000" pitchFamily="2" charset="2"/>
              <a:buChar char="Ø"/>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vývoj v invalidních důchodech</a:t>
            </a:r>
          </a:p>
          <a:p>
            <a:pPr algn="just">
              <a:lnSpc>
                <a:spcPct val="120000"/>
              </a:lnSpc>
              <a:spcBef>
                <a:spcPts val="0"/>
              </a:spcBef>
              <a:spcAft>
                <a:spcPts val="600"/>
              </a:spcAft>
              <a:buFont typeface="Wingdings" panose="05000000000000000000" pitchFamily="2" charset="2"/>
              <a:buChar char="v"/>
              <a:defRPr/>
            </a:pPr>
            <a:r>
              <a:rPr lang="cs-CZ" sz="6400" dirty="0">
                <a:solidFill>
                  <a:srgbClr val="000000"/>
                </a:solidFill>
                <a:latin typeface="Verdana" panose="020B0604030504040204" pitchFamily="34" charset="0"/>
                <a:ea typeface="Verdana" panose="020B0604030504040204" pitchFamily="34" charset="0"/>
              </a:rPr>
              <a:t>od 1. 1. 2010 již mezi druhy důchodů uvedené v zákoně č. 155/1995 Sb., o důchodovém pojištění, nepatří plný invalidní důchod a částečný invalidní důchod. Namísto těchto dvou dávek je zavedena dávka pouze jedna, a to invalidní důchod. V závislosti na zjištěném stupni invalidity se invalidní důchod rozlišuje na invalidní důchod pro invaliditu prvního stupně, na invalidní důchod pro invaliditu druhého stupně a na invalidní důchod pro invaliditu třetího stupně. Rozdíl mezi jednotlivými stupni invalidity spočívá v míře poklesu pracovní schopnosti pojištěnce.</a:t>
            </a:r>
          </a:p>
          <a:p>
            <a:pPr algn="just">
              <a:lnSpc>
                <a:spcPct val="120000"/>
              </a:lnSpc>
              <a:spcBef>
                <a:spcPts val="0"/>
              </a:spcBef>
              <a:buFont typeface="Wingdings" panose="05000000000000000000" pitchFamily="2" charset="2"/>
              <a:buChar char="Ø"/>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podmínky nároku na invalidní důchod</a:t>
            </a:r>
            <a:endParaRPr lang="cs-CZ" sz="6400"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a:p>
            <a:pPr algn="just">
              <a:lnSpc>
                <a:spcPct val="120000"/>
              </a:lnSpc>
              <a:spcBef>
                <a:spcPts val="0"/>
              </a:spcBef>
              <a:spcAft>
                <a:spcPts val="600"/>
              </a:spcAft>
              <a:buFont typeface="Wingdings" panose="05000000000000000000" pitchFamily="2" charset="2"/>
              <a:buChar char="v"/>
              <a:defRPr/>
            </a:pPr>
            <a:r>
              <a:rPr lang="cs-CZ" sz="6400" dirty="0">
                <a:solidFill>
                  <a:srgbClr val="000000"/>
                </a:solidFill>
                <a:latin typeface="Verdana" panose="020B0604030504040204" pitchFamily="34" charset="0"/>
                <a:ea typeface="Verdana" panose="020B0604030504040204" pitchFamily="34" charset="0"/>
              </a:rPr>
              <a:t>pojištěnec má nárok na invalidní důchod, jestliže nedosáhl věku 65 let a stal se:</a:t>
            </a:r>
            <a:endParaRPr lang="cs-CZ" sz="6400" dirty="0">
              <a:latin typeface="Verdana" panose="020B0604030504040204" pitchFamily="34" charset="0"/>
              <a:ea typeface="Verdana" panose="020B0604030504040204" pitchFamily="34" charset="0"/>
            </a:endParaRPr>
          </a:p>
          <a:p>
            <a:pPr marL="539750" algn="just">
              <a:lnSpc>
                <a:spcPct val="120000"/>
              </a:lnSpc>
              <a:spcBef>
                <a:spcPts val="0"/>
              </a:spcBef>
              <a:spcAft>
                <a:spcPts val="600"/>
              </a:spcAft>
              <a:buFont typeface="Wingdings" panose="05000000000000000000" pitchFamily="2" charset="2"/>
              <a:buChar char="§"/>
              <a:defRPr/>
            </a:pPr>
            <a:r>
              <a:rPr lang="cs-CZ" sz="6400" dirty="0">
                <a:solidFill>
                  <a:srgbClr val="000000"/>
                </a:solidFill>
                <a:latin typeface="Verdana" panose="020B0604030504040204" pitchFamily="34" charset="0"/>
                <a:ea typeface="Verdana" panose="020B0604030504040204" pitchFamily="34" charset="0"/>
              </a:rPr>
              <a:t>invalidním a získal </a:t>
            </a:r>
            <a:r>
              <a:rPr lang="cs-CZ" sz="6400" u="sng" dirty="0">
                <a:solidFill>
                  <a:srgbClr val="000000"/>
                </a:solidFill>
                <a:latin typeface="Verdana" panose="020B0604030504040204" pitchFamily="34" charset="0"/>
                <a:ea typeface="Verdana" panose="020B0604030504040204" pitchFamily="34" charset="0"/>
              </a:rPr>
              <a:t>potřebnou dobu pojištění</a:t>
            </a:r>
            <a:r>
              <a:rPr lang="cs-CZ" sz="6400" dirty="0">
                <a:solidFill>
                  <a:srgbClr val="000000"/>
                </a:solidFill>
                <a:latin typeface="Verdana" panose="020B0604030504040204" pitchFamily="34" charset="0"/>
                <a:ea typeface="Verdana" panose="020B0604030504040204" pitchFamily="34" charset="0"/>
              </a:rPr>
              <a:t>, pokud nesplnil ke dni vzniku invalidity podmínky nároku na řádný starobní důchod, popřípadě, byl-li přiznán předčasný trvale krácený starobní důchod, pokud nedosáhl důchodového věku, nebo</a:t>
            </a:r>
            <a:endParaRPr lang="cs-CZ" sz="6400" dirty="0">
              <a:latin typeface="Verdana" panose="020B0604030504040204" pitchFamily="34" charset="0"/>
              <a:ea typeface="Verdana" panose="020B0604030504040204" pitchFamily="34" charset="0"/>
            </a:endParaRPr>
          </a:p>
          <a:p>
            <a:pPr marL="539750" algn="just">
              <a:lnSpc>
                <a:spcPct val="120000"/>
              </a:lnSpc>
              <a:spcBef>
                <a:spcPts val="0"/>
              </a:spcBef>
              <a:spcAft>
                <a:spcPts val="600"/>
              </a:spcAft>
              <a:buFont typeface="Wingdings" panose="05000000000000000000" pitchFamily="2" charset="2"/>
              <a:buChar char="§"/>
              <a:defRPr/>
            </a:pPr>
            <a:r>
              <a:rPr lang="cs-CZ" sz="6400" u="sng" dirty="0">
                <a:solidFill>
                  <a:srgbClr val="000000"/>
                </a:solidFill>
                <a:latin typeface="Verdana" panose="020B0604030504040204" pitchFamily="34" charset="0"/>
                <a:ea typeface="Verdana" panose="020B0604030504040204" pitchFamily="34" charset="0"/>
              </a:rPr>
              <a:t>invalidním následkem pracovního úrazu nebo nemoci z povolání </a:t>
            </a:r>
            <a:r>
              <a:rPr lang="cs-CZ" sz="6400" dirty="0">
                <a:solidFill>
                  <a:srgbClr val="000000"/>
                </a:solidFill>
                <a:latin typeface="Verdana" panose="020B0604030504040204" pitchFamily="34" charset="0"/>
                <a:ea typeface="Verdana" panose="020B0604030504040204" pitchFamily="34" charset="0"/>
              </a:rPr>
              <a:t>(potřebná doba pojištění se nevyžaduje)</a:t>
            </a:r>
          </a:p>
          <a:p>
            <a:pPr algn="just">
              <a:lnSpc>
                <a:spcPct val="120000"/>
              </a:lnSpc>
              <a:spcBef>
                <a:spcPts val="0"/>
              </a:spcBef>
              <a:spcAft>
                <a:spcPts val="600"/>
              </a:spcAft>
              <a:buFont typeface="Wingdings" panose="05000000000000000000" pitchFamily="2" charset="2"/>
              <a:buChar char="v"/>
              <a:defRPr/>
            </a:pPr>
            <a:r>
              <a:rPr lang="cs-CZ" sz="6400" dirty="0">
                <a:solidFill>
                  <a:srgbClr val="000000"/>
                </a:solidFill>
                <a:latin typeface="Verdana" panose="020B0604030504040204" pitchFamily="34" charset="0"/>
                <a:ea typeface="Verdana" panose="020B0604030504040204" pitchFamily="34" charset="0"/>
              </a:rPr>
              <a:t>pojištěnec je invalidní, jestliže z důvodu dlouhodobě nepříznivého zdravotního stavu nastal pokles jeho pracovní schopnosti nejméně o 35 %</a:t>
            </a:r>
          </a:p>
          <a:p>
            <a:pPr algn="just">
              <a:lnSpc>
                <a:spcPct val="120000"/>
              </a:lnSpc>
              <a:spcBef>
                <a:spcPts val="0"/>
              </a:spcBef>
              <a:spcAft>
                <a:spcPts val="600"/>
              </a:spcAft>
              <a:buFont typeface="Wingdings" panose="05000000000000000000" pitchFamily="2" charset="2"/>
              <a:buChar char="v"/>
              <a:defRPr/>
            </a:pPr>
            <a:r>
              <a:rPr lang="cs-CZ" sz="6400" dirty="0">
                <a:solidFill>
                  <a:srgbClr val="000000"/>
                </a:solidFill>
                <a:latin typeface="Verdana" panose="020B0604030504040204" pitchFamily="34" charset="0"/>
                <a:ea typeface="Verdana" panose="020B0604030504040204" pitchFamily="34" charset="0"/>
              </a:rPr>
              <a:t>jestliže pracovní schopnost pojištěnce poklesla</a:t>
            </a:r>
          </a:p>
          <a:p>
            <a:pPr marL="539750" algn="just">
              <a:lnSpc>
                <a:spcPct val="120000"/>
              </a:lnSpc>
              <a:spcBef>
                <a:spcPts val="0"/>
              </a:spcBef>
              <a:spcAft>
                <a:spcPts val="600"/>
              </a:spcAft>
              <a:buFont typeface="Wingdings" panose="05000000000000000000" pitchFamily="2" charset="2"/>
              <a:buChar char="§"/>
              <a:defRPr/>
            </a:pPr>
            <a:r>
              <a:rPr lang="cs-CZ" sz="6400" b="1" dirty="0">
                <a:solidFill>
                  <a:srgbClr val="000000"/>
                </a:solidFill>
                <a:latin typeface="Verdana" panose="020B0604030504040204" pitchFamily="34" charset="0"/>
                <a:ea typeface="Verdana" panose="020B0604030504040204" pitchFamily="34" charset="0"/>
              </a:rPr>
              <a:t>nejméně o 35 %, avšak nejvíce o 49 %, jedná se o </a:t>
            </a:r>
            <a:r>
              <a:rPr lang="cs-CZ" sz="6400" b="1" u="sng" dirty="0">
                <a:solidFill>
                  <a:srgbClr val="000000"/>
                </a:solidFill>
                <a:latin typeface="Verdana" panose="020B0604030504040204" pitchFamily="34" charset="0"/>
                <a:ea typeface="Verdana" panose="020B0604030504040204" pitchFamily="34" charset="0"/>
              </a:rPr>
              <a:t>invaliditu prvního stupně</a:t>
            </a:r>
            <a:r>
              <a:rPr lang="cs-CZ" sz="6400" b="1" dirty="0">
                <a:solidFill>
                  <a:srgbClr val="000000"/>
                </a:solidFill>
                <a:latin typeface="Verdana" panose="020B0604030504040204" pitchFamily="34" charset="0"/>
                <a:ea typeface="Verdana" panose="020B0604030504040204" pitchFamily="34" charset="0"/>
              </a:rPr>
              <a:t>,</a:t>
            </a:r>
          </a:p>
          <a:p>
            <a:pPr marL="539750" algn="just">
              <a:lnSpc>
                <a:spcPct val="120000"/>
              </a:lnSpc>
              <a:spcBef>
                <a:spcPts val="0"/>
              </a:spcBef>
              <a:spcAft>
                <a:spcPts val="600"/>
              </a:spcAft>
              <a:buFont typeface="Wingdings" panose="05000000000000000000" pitchFamily="2" charset="2"/>
              <a:buChar char="§"/>
              <a:defRPr/>
            </a:pPr>
            <a:r>
              <a:rPr lang="cs-CZ" sz="6400" b="1" dirty="0">
                <a:solidFill>
                  <a:srgbClr val="000000"/>
                </a:solidFill>
                <a:latin typeface="Verdana" panose="020B0604030504040204" pitchFamily="34" charset="0"/>
                <a:ea typeface="Verdana" panose="020B0604030504040204" pitchFamily="34" charset="0"/>
              </a:rPr>
              <a:t>nejméně o 50 %, avšak nejvíce o 69 %, jedná se o </a:t>
            </a:r>
            <a:r>
              <a:rPr lang="cs-CZ" sz="6400" b="1" u="sng" dirty="0">
                <a:solidFill>
                  <a:srgbClr val="000000"/>
                </a:solidFill>
                <a:latin typeface="Verdana" panose="020B0604030504040204" pitchFamily="34" charset="0"/>
                <a:ea typeface="Verdana" panose="020B0604030504040204" pitchFamily="34" charset="0"/>
              </a:rPr>
              <a:t>invaliditu druhého stupně</a:t>
            </a:r>
            <a:r>
              <a:rPr lang="cs-CZ" sz="6400" b="1" dirty="0">
                <a:solidFill>
                  <a:srgbClr val="000000"/>
                </a:solidFill>
                <a:latin typeface="Verdana" panose="020B0604030504040204" pitchFamily="34" charset="0"/>
                <a:ea typeface="Verdana" panose="020B0604030504040204" pitchFamily="34" charset="0"/>
              </a:rPr>
              <a:t>,</a:t>
            </a:r>
          </a:p>
          <a:p>
            <a:pPr marL="539750" algn="just">
              <a:lnSpc>
                <a:spcPct val="120000"/>
              </a:lnSpc>
              <a:spcBef>
                <a:spcPts val="0"/>
              </a:spcBef>
              <a:spcAft>
                <a:spcPts val="600"/>
              </a:spcAft>
              <a:buFont typeface="Wingdings" panose="05000000000000000000" pitchFamily="2" charset="2"/>
              <a:buChar char="§"/>
              <a:defRPr/>
            </a:pPr>
            <a:r>
              <a:rPr lang="cs-CZ" sz="6400" b="1" dirty="0">
                <a:solidFill>
                  <a:srgbClr val="000000"/>
                </a:solidFill>
                <a:latin typeface="Verdana" panose="020B0604030504040204" pitchFamily="34" charset="0"/>
                <a:ea typeface="Verdana" panose="020B0604030504040204" pitchFamily="34" charset="0"/>
              </a:rPr>
              <a:t>nejméně o 70 %, jedná se o </a:t>
            </a:r>
            <a:r>
              <a:rPr lang="cs-CZ" sz="6400" b="1" u="sng" dirty="0">
                <a:solidFill>
                  <a:srgbClr val="000000"/>
                </a:solidFill>
                <a:latin typeface="Verdana" panose="020B0604030504040204" pitchFamily="34" charset="0"/>
                <a:ea typeface="Verdana" panose="020B0604030504040204" pitchFamily="34" charset="0"/>
              </a:rPr>
              <a:t>invaliditu třetího stupně</a:t>
            </a:r>
            <a:r>
              <a:rPr lang="cs-CZ" sz="6400" b="1" dirty="0">
                <a:solidFill>
                  <a:srgbClr val="000000"/>
                </a:solidFill>
                <a:latin typeface="Verdana" panose="020B0604030504040204" pitchFamily="34" charset="0"/>
                <a:ea typeface="Verdana" panose="020B0604030504040204" pitchFamily="34" charset="0"/>
              </a:rPr>
              <a:t>. </a:t>
            </a:r>
          </a:p>
          <a:p>
            <a:pPr marL="539750" algn="just">
              <a:lnSpc>
                <a:spcPct val="120000"/>
              </a:lnSpc>
              <a:spcBef>
                <a:spcPts val="0"/>
              </a:spcBef>
              <a:spcAft>
                <a:spcPts val="600"/>
              </a:spcAft>
              <a:buFont typeface="Wingdings" panose="05000000000000000000" pitchFamily="2" charset="2"/>
              <a:buChar char="§"/>
              <a:defRPr/>
            </a:pPr>
            <a:endParaRPr lang="cs-CZ" sz="6400" dirty="0">
              <a:solidFill>
                <a:srgbClr val="000000"/>
              </a:solidFill>
              <a:latin typeface="Verdana" panose="020B0604030504040204" pitchFamily="34" charset="0"/>
              <a:ea typeface="Verdana" panose="020B0604030504040204" pitchFamily="34" charset="0"/>
            </a:endParaRPr>
          </a:p>
          <a:p>
            <a:pPr algn="just"/>
            <a:endParaRPr lang="cs-CZ" dirty="0"/>
          </a:p>
        </p:txBody>
      </p:sp>
    </p:spTree>
    <p:extLst>
      <p:ext uri="{BB962C8B-B14F-4D97-AF65-F5344CB8AC3E}">
        <p14:creationId xmlns:p14="http://schemas.microsoft.com/office/powerpoint/2010/main" val="2619304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20000"/>
              </a:lnSpc>
              <a:spcBef>
                <a:spcPts val="0"/>
              </a:spcBef>
              <a:buFont typeface="Wingdings" panose="05000000000000000000" pitchFamily="2" charset="2"/>
              <a:buChar char="Ø"/>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doba pojištění</a:t>
            </a:r>
          </a:p>
          <a:p>
            <a:pPr algn="just">
              <a:lnSpc>
                <a:spcPct val="120000"/>
              </a:lnSpc>
              <a:spcBef>
                <a:spcPts val="0"/>
              </a:spcBef>
              <a:buFont typeface="Wingdings" panose="05000000000000000000" pitchFamily="2" charset="2"/>
              <a:buChar char="v"/>
              <a:defRPr/>
            </a:pPr>
            <a:r>
              <a:rPr lang="cs-CZ" sz="6400" u="sng" dirty="0">
                <a:solidFill>
                  <a:srgbClr val="000000"/>
                </a:solidFill>
                <a:latin typeface="Verdana" panose="020B0604030504040204" pitchFamily="34" charset="0"/>
                <a:ea typeface="Verdana" panose="020B0604030504040204" pitchFamily="34" charset="0"/>
              </a:rPr>
              <a:t>potřebná doba pojištění se zjišťuje z období před vznikem invalidity </a:t>
            </a:r>
            <a:endParaRPr lang="cs-CZ" sz="6400" u="sng" dirty="0">
              <a:latin typeface="Verdana" panose="020B0604030504040204" pitchFamily="34" charset="0"/>
              <a:ea typeface="Verdana" panose="020B0604030504040204" pitchFamily="34" charset="0"/>
            </a:endParaRPr>
          </a:p>
          <a:p>
            <a:pPr algn="just">
              <a:lnSpc>
                <a:spcPct val="120000"/>
              </a:lnSpc>
              <a:spcBef>
                <a:spcPts val="0"/>
              </a:spcBef>
              <a:defRPr/>
            </a:pPr>
            <a:r>
              <a:rPr lang="cs-CZ" sz="6400" dirty="0">
                <a:solidFill>
                  <a:srgbClr val="000000"/>
                </a:solidFill>
                <a:latin typeface="Verdana" panose="020B0604030504040204" pitchFamily="34" charset="0"/>
                <a:ea typeface="Verdana" panose="020B0604030504040204" pitchFamily="34" charset="0"/>
              </a:rPr>
              <a:t>do 20 let méně než jeden rok, </a:t>
            </a:r>
            <a:endParaRPr lang="cs-CZ" sz="6400" dirty="0">
              <a:latin typeface="Verdana" panose="020B0604030504040204" pitchFamily="34" charset="0"/>
              <a:ea typeface="Verdana" panose="020B0604030504040204" pitchFamily="34" charset="0"/>
            </a:endParaRPr>
          </a:p>
          <a:p>
            <a:pPr algn="just">
              <a:lnSpc>
                <a:spcPct val="120000"/>
              </a:lnSpc>
              <a:spcBef>
                <a:spcPts val="0"/>
              </a:spcBef>
              <a:defRPr/>
            </a:pPr>
            <a:r>
              <a:rPr lang="cs-CZ" sz="6400" dirty="0">
                <a:solidFill>
                  <a:srgbClr val="000000"/>
                </a:solidFill>
                <a:latin typeface="Verdana" panose="020B0604030504040204" pitchFamily="34" charset="0"/>
                <a:ea typeface="Verdana" panose="020B0604030504040204" pitchFamily="34" charset="0"/>
              </a:rPr>
              <a:t>od 20 let do 22 let jeden rok, </a:t>
            </a:r>
            <a:endParaRPr lang="cs-CZ" sz="6400" dirty="0">
              <a:latin typeface="Verdana" panose="020B0604030504040204" pitchFamily="34" charset="0"/>
              <a:ea typeface="Verdana" panose="020B0604030504040204" pitchFamily="34" charset="0"/>
            </a:endParaRPr>
          </a:p>
          <a:p>
            <a:pPr algn="just">
              <a:lnSpc>
                <a:spcPct val="120000"/>
              </a:lnSpc>
              <a:spcBef>
                <a:spcPts val="0"/>
              </a:spcBef>
              <a:defRPr/>
            </a:pPr>
            <a:r>
              <a:rPr lang="cs-CZ" sz="6400" dirty="0">
                <a:solidFill>
                  <a:srgbClr val="000000"/>
                </a:solidFill>
                <a:latin typeface="Verdana" panose="020B0604030504040204" pitchFamily="34" charset="0"/>
                <a:ea typeface="Verdana" panose="020B0604030504040204" pitchFamily="34" charset="0"/>
              </a:rPr>
              <a:t>od 22 let do 24 let dva roky, </a:t>
            </a:r>
            <a:endParaRPr lang="cs-CZ" sz="6400" dirty="0">
              <a:latin typeface="Verdana" panose="020B0604030504040204" pitchFamily="34" charset="0"/>
              <a:ea typeface="Verdana" panose="020B0604030504040204" pitchFamily="34" charset="0"/>
            </a:endParaRPr>
          </a:p>
          <a:p>
            <a:pPr algn="just">
              <a:lnSpc>
                <a:spcPct val="120000"/>
              </a:lnSpc>
              <a:spcBef>
                <a:spcPts val="0"/>
              </a:spcBef>
              <a:defRPr/>
            </a:pPr>
            <a:r>
              <a:rPr lang="cs-CZ" sz="6400" dirty="0">
                <a:solidFill>
                  <a:srgbClr val="000000"/>
                </a:solidFill>
                <a:latin typeface="Verdana" panose="020B0604030504040204" pitchFamily="34" charset="0"/>
                <a:ea typeface="Verdana" panose="020B0604030504040204" pitchFamily="34" charset="0"/>
              </a:rPr>
              <a:t>od 24 let do 26 let tři roky, </a:t>
            </a:r>
            <a:endParaRPr lang="cs-CZ" sz="6400" dirty="0">
              <a:latin typeface="Verdana" panose="020B0604030504040204" pitchFamily="34" charset="0"/>
              <a:ea typeface="Verdana" panose="020B0604030504040204" pitchFamily="34" charset="0"/>
            </a:endParaRPr>
          </a:p>
          <a:p>
            <a:pPr algn="just">
              <a:lnSpc>
                <a:spcPct val="120000"/>
              </a:lnSpc>
              <a:spcBef>
                <a:spcPts val="0"/>
              </a:spcBef>
              <a:defRPr/>
            </a:pPr>
            <a:r>
              <a:rPr lang="cs-CZ" sz="6400" dirty="0">
                <a:solidFill>
                  <a:srgbClr val="000000"/>
                </a:solidFill>
                <a:latin typeface="Verdana" panose="020B0604030504040204" pitchFamily="34" charset="0"/>
                <a:ea typeface="Verdana" panose="020B0604030504040204" pitchFamily="34" charset="0"/>
              </a:rPr>
              <a:t>od 26 let do 28 let čtyři roky a </a:t>
            </a:r>
            <a:endParaRPr lang="cs-CZ" sz="6400" dirty="0">
              <a:latin typeface="Verdana" panose="020B0604030504040204" pitchFamily="34" charset="0"/>
              <a:ea typeface="Verdana" panose="020B0604030504040204" pitchFamily="34" charset="0"/>
            </a:endParaRPr>
          </a:p>
          <a:p>
            <a:pPr algn="just">
              <a:lnSpc>
                <a:spcPct val="120000"/>
              </a:lnSpc>
              <a:spcBef>
                <a:spcPts val="0"/>
              </a:spcBef>
              <a:spcAft>
                <a:spcPts val="600"/>
              </a:spcAft>
              <a:defRPr/>
            </a:pPr>
            <a:r>
              <a:rPr lang="cs-CZ" sz="6400" dirty="0">
                <a:solidFill>
                  <a:srgbClr val="000000"/>
                </a:solidFill>
                <a:latin typeface="Verdana" panose="020B0604030504040204" pitchFamily="34" charset="0"/>
                <a:ea typeface="Verdana" panose="020B0604030504040204" pitchFamily="34" charset="0"/>
              </a:rPr>
              <a:t>nad 28 let pět roků. </a:t>
            </a:r>
          </a:p>
          <a:p>
            <a:pPr algn="just">
              <a:lnSpc>
                <a:spcPct val="120000"/>
              </a:lnSpc>
              <a:spcBef>
                <a:spcPts val="0"/>
              </a:spcBef>
              <a:spcAft>
                <a:spcPts val="600"/>
              </a:spcAft>
              <a:buFont typeface="Wingdings" panose="05000000000000000000" pitchFamily="2" charset="2"/>
              <a:buChar char="v"/>
              <a:defRPr/>
            </a:pPr>
            <a:r>
              <a:rPr lang="cs-CZ" sz="6400" dirty="0">
                <a:solidFill>
                  <a:srgbClr val="000000"/>
                </a:solidFill>
                <a:latin typeface="Verdana" panose="020B0604030504040204" pitchFamily="34" charset="0"/>
                <a:ea typeface="Verdana" panose="020B0604030504040204" pitchFamily="34" charset="0"/>
              </a:rPr>
              <a:t>jde-li o pojištěnce ve věku </a:t>
            </a:r>
            <a:r>
              <a:rPr lang="cs-CZ" sz="6400" u="sng" dirty="0">
                <a:solidFill>
                  <a:srgbClr val="000000"/>
                </a:solidFill>
                <a:latin typeface="Verdana" panose="020B0604030504040204" pitchFamily="34" charset="0"/>
                <a:ea typeface="Verdana" panose="020B0604030504040204" pitchFamily="34" charset="0"/>
              </a:rPr>
              <a:t>nad 28 let</a:t>
            </a:r>
            <a:r>
              <a:rPr lang="cs-CZ" sz="6400" dirty="0">
                <a:solidFill>
                  <a:srgbClr val="000000"/>
                </a:solidFill>
                <a:latin typeface="Verdana" panose="020B0604030504040204" pitchFamily="34" charset="0"/>
                <a:ea typeface="Verdana" panose="020B0604030504040204" pitchFamily="34" charset="0"/>
              </a:rPr>
              <a:t>, pak 5 let z posledních 10 let před vznikem invalidity</a:t>
            </a:r>
            <a:endParaRPr lang="cs-CZ" sz="6400" dirty="0">
              <a:latin typeface="Verdana" panose="020B0604030504040204" pitchFamily="34" charset="0"/>
              <a:ea typeface="Verdana" panose="020B0604030504040204" pitchFamily="34" charset="0"/>
            </a:endParaRPr>
          </a:p>
          <a:p>
            <a:pPr algn="just">
              <a:lnSpc>
                <a:spcPct val="120000"/>
              </a:lnSpc>
              <a:spcBef>
                <a:spcPts val="0"/>
              </a:spcBef>
              <a:spcAft>
                <a:spcPts val="600"/>
              </a:spcAft>
              <a:buFont typeface="Wingdings" panose="05000000000000000000" pitchFamily="2" charset="2"/>
              <a:buChar char="v"/>
              <a:defRPr/>
            </a:pPr>
            <a:r>
              <a:rPr lang="cs-CZ" sz="6400" dirty="0">
                <a:solidFill>
                  <a:srgbClr val="000000"/>
                </a:solidFill>
                <a:latin typeface="Verdana" panose="020B0604030504040204" pitchFamily="34" charset="0"/>
                <a:ea typeface="Verdana" panose="020B0604030504040204" pitchFamily="34" charset="0"/>
              </a:rPr>
              <a:t>v případě pojištěnce </a:t>
            </a:r>
            <a:r>
              <a:rPr lang="cs-CZ" sz="6400" u="sng" dirty="0">
                <a:solidFill>
                  <a:srgbClr val="000000"/>
                </a:solidFill>
                <a:latin typeface="Verdana" panose="020B0604030504040204" pitchFamily="34" charset="0"/>
                <a:ea typeface="Verdana" panose="020B0604030504040204" pitchFamily="34" charset="0"/>
              </a:rPr>
              <a:t>staršího 38 let </a:t>
            </a:r>
            <a:r>
              <a:rPr lang="cs-CZ" sz="6400" dirty="0">
                <a:solidFill>
                  <a:srgbClr val="000000"/>
                </a:solidFill>
                <a:latin typeface="Verdana" panose="020B0604030504040204" pitchFamily="34" charset="0"/>
                <a:ea typeface="Verdana" panose="020B0604030504040204" pitchFamily="34" charset="0"/>
              </a:rPr>
              <a:t>se podmínka potřebné doby pojištění pro nárok na invalidní důchod považuje rovněž za splněnou, byla-li tato doba získána v období posledních 20 let před vznikem invalidity; potřebná doba pojištění činí přitom 10 roků</a:t>
            </a:r>
          </a:p>
          <a:p>
            <a:pPr algn="just">
              <a:lnSpc>
                <a:spcPct val="120000"/>
              </a:lnSpc>
              <a:spcBef>
                <a:spcPts val="0"/>
              </a:spcBef>
              <a:defRPr/>
            </a:pPr>
            <a:r>
              <a:rPr lang="cs-CZ" altLang="cs-CZ" sz="6400" i="1" dirty="0">
                <a:solidFill>
                  <a:srgbClr val="000000"/>
                </a:solidFill>
                <a:latin typeface="Verdana" panose="020B0604030504040204" pitchFamily="34" charset="0"/>
                <a:ea typeface="Verdana" panose="020B0604030504040204" pitchFamily="34" charset="0"/>
              </a:rPr>
              <a:t>Př. 1: Muž narozený 1. 1. 1980 byl k 10. 3. 2013 uznán invalidním. Vzhledem k tomu, že ke dni vzniku invalidity bylo žadateli o důchod 33 let, bude se potřebná doba pojištění zjišťovat z posledních 10 let před vznikem invalidity – rozhodné období je od 10. 3. 2003 do 9. 3. 2013. V této době musel žadatel získat alespoň 5 let (1825 dní) pojištění, jinak mu nárok na přiznání invalidního důchodu nevznikne.</a:t>
            </a:r>
          </a:p>
          <a:p>
            <a:pPr algn="just">
              <a:lnSpc>
                <a:spcPct val="120000"/>
              </a:lnSpc>
              <a:spcBef>
                <a:spcPts val="0"/>
              </a:spcBef>
              <a:defRPr/>
            </a:pPr>
            <a:r>
              <a:rPr lang="cs-CZ" altLang="cs-CZ" sz="6400" i="1" dirty="0">
                <a:solidFill>
                  <a:srgbClr val="000000"/>
                </a:solidFill>
                <a:latin typeface="Verdana" panose="020B0604030504040204" pitchFamily="34" charset="0"/>
                <a:ea typeface="Verdana" panose="020B0604030504040204" pitchFamily="34" charset="0"/>
              </a:rPr>
              <a:t>Př. 2: Muž narozený 1. 1. 1970 byl k 1. 5. 2013 uznán invalidním. V době vzniku invalidity mu bylo 43 let. V rozhodném období od 1. 5. 2003 do 30. 4. 2013 získal pouze 4 roky a 227 dní pojištění – podmínku 5 let pojištění z posledních 10 let nesplnil. Vzhledem k tomu, že už mu bylo 38 let, bude se zjišťovat také splnění podmínky získání 10 let pojištění z posledních 20 let před vznikem invalidity. V rozhodném období od 1. 5. 1993 do 30. 4. 2013 žadatel o důchod získal 11 let a 357 dní pojištění a nárok na přiznání </a:t>
            </a:r>
            <a:r>
              <a:rPr lang="cs-CZ" altLang="cs-CZ" sz="6400" i="1" dirty="0">
                <a:solidFill>
                  <a:srgbClr val="000000"/>
                </a:solidFill>
                <a:latin typeface="Verdana" panose="020B0604030504040204" pitchFamily="34" charset="0"/>
                <a:ea typeface="Verdana" panose="020B0604030504040204" pitchFamily="34" charset="0"/>
                <a:hlinkClick r:id="rId2">
                  <a:extLst>
                    <a:ext uri="{A12FA001-AC4F-418D-AE19-62706E023703}">
                      <ahyp:hlinkClr xmlns:ahyp="http://schemas.microsoft.com/office/drawing/2018/hyperlinkcolor" val="tx"/>
                    </a:ext>
                  </a:extLst>
                </a:hlinkClick>
              </a:rPr>
              <a:t>invalidního důchodu</a:t>
            </a:r>
            <a:r>
              <a:rPr lang="cs-CZ" altLang="cs-CZ" sz="6400" i="1" dirty="0">
                <a:solidFill>
                  <a:srgbClr val="000000"/>
                </a:solidFill>
                <a:latin typeface="Verdana" panose="020B0604030504040204" pitchFamily="34" charset="0"/>
                <a:ea typeface="Verdana" panose="020B0604030504040204" pitchFamily="34" charset="0"/>
              </a:rPr>
              <a:t> mu tedy vznikl.</a:t>
            </a:r>
          </a:p>
          <a:p>
            <a:pPr algn="just">
              <a:lnSpc>
                <a:spcPct val="120000"/>
              </a:lnSpc>
              <a:spcBef>
                <a:spcPts val="0"/>
              </a:spcBef>
              <a:spcAft>
                <a:spcPts val="600"/>
              </a:spcAft>
              <a:defRPr/>
            </a:pPr>
            <a:endParaRPr lang="cs-CZ" sz="6400" dirty="0">
              <a:solidFill>
                <a:srgbClr val="000000"/>
              </a:solidFill>
              <a:latin typeface="Verdana" panose="020B0604030504040204" pitchFamily="34" charset="0"/>
              <a:ea typeface="Verdana" panose="020B0604030504040204" pitchFamily="34" charset="0"/>
            </a:endParaRPr>
          </a:p>
          <a:p>
            <a:pPr algn="just">
              <a:lnSpc>
                <a:spcPct val="100000"/>
              </a:lnSpc>
              <a:spcBef>
                <a:spcPts val="0"/>
              </a:spcBef>
              <a:spcAft>
                <a:spcPts val="600"/>
              </a:spcAft>
            </a:pPr>
            <a:endParaRPr lang="cs-CZ" sz="1800" dirty="0"/>
          </a:p>
          <a:p>
            <a:endParaRPr lang="cs-CZ" dirty="0"/>
          </a:p>
        </p:txBody>
      </p:sp>
    </p:spTree>
    <p:extLst>
      <p:ext uri="{BB962C8B-B14F-4D97-AF65-F5344CB8AC3E}">
        <p14:creationId xmlns:p14="http://schemas.microsoft.com/office/powerpoint/2010/main" val="2751507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2548"/>
            <a:ext cx="10701865" cy="653277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ct val="0"/>
              </a:spcBef>
              <a:buFont typeface="Wingdings" panose="05000000000000000000" pitchFamily="2" charset="2"/>
              <a:buChar char="Ø"/>
              <a:defRPr/>
            </a:pPr>
            <a:r>
              <a:rPr lang="cs-CZ" altLang="cs-CZ" sz="16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výše invalidního důchodu</a:t>
            </a:r>
          </a:p>
          <a:p>
            <a:pPr algn="just">
              <a:lnSpc>
                <a:spcPct val="100000"/>
              </a:lnSpc>
              <a:spcBef>
                <a:spcPct val="0"/>
              </a:spcBef>
              <a:spcAft>
                <a:spcPts val="600"/>
              </a:spcAft>
              <a:buFont typeface="Wingdings" panose="05000000000000000000" pitchFamily="2" charset="2"/>
              <a:buChar char="v"/>
              <a:defRPr/>
            </a:pPr>
            <a:r>
              <a:rPr lang="cs-CZ" altLang="cs-CZ" sz="1600" dirty="0">
                <a:solidFill>
                  <a:srgbClr val="000000"/>
                </a:solidFill>
                <a:latin typeface="Verdana" panose="020B0604030504040204" pitchFamily="34" charset="0"/>
                <a:ea typeface="Verdana" panose="020B0604030504040204" pitchFamily="34" charset="0"/>
                <a:cs typeface="DejaVu Sans"/>
              </a:rPr>
              <a:t>výše základní výměry invalidního důchodu činí </a:t>
            </a:r>
            <a:r>
              <a:rPr lang="cs-CZ" altLang="cs-CZ" sz="1600" b="1" dirty="0">
                <a:solidFill>
                  <a:srgbClr val="C00000"/>
                </a:solidFill>
                <a:latin typeface="Verdana" panose="020B0604030504040204" pitchFamily="34" charset="0"/>
                <a:ea typeface="Verdana" panose="020B0604030504040204" pitchFamily="34" charset="0"/>
                <a:cs typeface="DejaVu Sans"/>
              </a:rPr>
              <a:t>4400 </a:t>
            </a:r>
            <a:r>
              <a:rPr lang="cs-CZ" altLang="cs-CZ" sz="1600" dirty="0">
                <a:solidFill>
                  <a:srgbClr val="000000"/>
                </a:solidFill>
                <a:latin typeface="Verdana" panose="020B0604030504040204" pitchFamily="34" charset="0"/>
                <a:ea typeface="Verdana" panose="020B0604030504040204" pitchFamily="34" charset="0"/>
                <a:cs typeface="DejaVu Sans"/>
              </a:rPr>
              <a:t>Kč měsíčně</a:t>
            </a:r>
          </a:p>
          <a:p>
            <a:pPr algn="just">
              <a:lnSpc>
                <a:spcPct val="100000"/>
              </a:lnSpc>
              <a:spcBef>
                <a:spcPct val="0"/>
              </a:spcBef>
              <a:spcAft>
                <a:spcPts val="600"/>
              </a:spcAft>
              <a:buFont typeface="Wingdings" panose="05000000000000000000" pitchFamily="2" charset="2"/>
              <a:buChar char="v"/>
              <a:defRPr/>
            </a:pPr>
            <a:r>
              <a:rPr lang="cs-CZ" altLang="cs-CZ" sz="1600" dirty="0">
                <a:solidFill>
                  <a:srgbClr val="000000"/>
                </a:solidFill>
                <a:latin typeface="Verdana" panose="020B0604030504040204" pitchFamily="34" charset="0"/>
                <a:ea typeface="Verdana" panose="020B0604030504040204" pitchFamily="34" charset="0"/>
                <a:cs typeface="DejaVu Sans"/>
              </a:rPr>
              <a:t>výše procentní výměry invalidního důchodu činí za každý celý rok pojištění</a:t>
            </a:r>
          </a:p>
          <a:p>
            <a:pPr>
              <a:lnSpc>
                <a:spcPct val="100000"/>
              </a:lnSpc>
              <a:spcBef>
                <a:spcPct val="0"/>
              </a:spcBef>
              <a:spcAft>
                <a:spcPts val="600"/>
              </a:spcAft>
              <a:buFont typeface="Wingdings" panose="05000000000000000000" pitchFamily="2" charset="2"/>
              <a:buChar char="§"/>
              <a:defRPr/>
            </a:pPr>
            <a:r>
              <a:rPr lang="cs-CZ" altLang="cs-CZ" sz="1600" b="1" dirty="0">
                <a:solidFill>
                  <a:srgbClr val="C00000"/>
                </a:solidFill>
                <a:latin typeface="Verdana" panose="020B0604030504040204" pitchFamily="34" charset="0"/>
                <a:ea typeface="Verdana" panose="020B0604030504040204" pitchFamily="34" charset="0"/>
                <a:cs typeface="DejaVu Sans"/>
              </a:rPr>
              <a:t>0,5 % výpočtového základu u 1. stupně ID, </a:t>
            </a:r>
          </a:p>
          <a:p>
            <a:pPr>
              <a:lnSpc>
                <a:spcPct val="100000"/>
              </a:lnSpc>
              <a:spcBef>
                <a:spcPct val="0"/>
              </a:spcBef>
              <a:spcAft>
                <a:spcPts val="600"/>
              </a:spcAft>
              <a:buFont typeface="Wingdings" panose="05000000000000000000" pitchFamily="2" charset="2"/>
              <a:buChar char="§"/>
              <a:defRPr/>
            </a:pPr>
            <a:r>
              <a:rPr lang="cs-CZ" altLang="cs-CZ" sz="1600" b="1" dirty="0">
                <a:solidFill>
                  <a:srgbClr val="C00000"/>
                </a:solidFill>
                <a:latin typeface="Verdana" panose="020B0604030504040204" pitchFamily="34" charset="0"/>
                <a:ea typeface="Verdana" panose="020B0604030504040204" pitchFamily="34" charset="0"/>
                <a:cs typeface="DejaVu Sans"/>
              </a:rPr>
              <a:t>0,75 % výpočtového základu u 2.stupně ID, </a:t>
            </a:r>
          </a:p>
          <a:p>
            <a:pPr>
              <a:lnSpc>
                <a:spcPct val="100000"/>
              </a:lnSpc>
              <a:spcBef>
                <a:spcPct val="0"/>
              </a:spcBef>
              <a:spcAft>
                <a:spcPts val="600"/>
              </a:spcAft>
              <a:buFont typeface="Wingdings" panose="05000000000000000000" pitchFamily="2" charset="2"/>
              <a:buChar char="§"/>
              <a:defRPr/>
            </a:pPr>
            <a:r>
              <a:rPr lang="cs-CZ" altLang="cs-CZ" sz="1600" b="1" dirty="0">
                <a:solidFill>
                  <a:srgbClr val="C00000"/>
                </a:solidFill>
                <a:latin typeface="Verdana" panose="020B0604030504040204" pitchFamily="34" charset="0"/>
                <a:ea typeface="Verdana" panose="020B0604030504040204" pitchFamily="34" charset="0"/>
                <a:cs typeface="DejaVu Sans"/>
              </a:rPr>
              <a:t>1,5 % výpočtového základu u 3.stupně ID</a:t>
            </a:r>
          </a:p>
          <a:p>
            <a:pPr algn="just">
              <a:lnSpc>
                <a:spcPct val="100000"/>
              </a:lnSpc>
              <a:spcBef>
                <a:spcPct val="0"/>
              </a:spcBef>
              <a:spcAft>
                <a:spcPts val="600"/>
              </a:spcAft>
              <a:buFont typeface="Wingdings" panose="05000000000000000000" pitchFamily="2" charset="2"/>
              <a:buChar char="v"/>
              <a:defRPr/>
            </a:pPr>
            <a:r>
              <a:rPr lang="cs-CZ" altLang="cs-CZ" sz="1600" dirty="0">
                <a:solidFill>
                  <a:srgbClr val="000000"/>
                </a:solidFill>
                <a:latin typeface="Verdana" panose="020B0604030504040204" pitchFamily="34" charset="0"/>
                <a:ea typeface="Verdana" panose="020B0604030504040204" pitchFamily="34" charset="0"/>
                <a:cs typeface="DejaVu Sans"/>
              </a:rPr>
              <a:t>nejnižší procentní výměra invalidního důchodu je stanovená ve výši </a:t>
            </a:r>
            <a:r>
              <a:rPr lang="cs-CZ" altLang="cs-CZ" sz="1600" b="1" dirty="0">
                <a:solidFill>
                  <a:srgbClr val="C00000"/>
                </a:solidFill>
                <a:latin typeface="Verdana" panose="020B0604030504040204" pitchFamily="34" charset="0"/>
                <a:ea typeface="Verdana" panose="020B0604030504040204" pitchFamily="34" charset="0"/>
                <a:cs typeface="DejaVu Sans"/>
              </a:rPr>
              <a:t>770 Kč </a:t>
            </a:r>
            <a:r>
              <a:rPr lang="cs-CZ" altLang="cs-CZ" sz="1600" dirty="0">
                <a:solidFill>
                  <a:srgbClr val="000000"/>
                </a:solidFill>
                <a:latin typeface="Verdana" panose="020B0604030504040204" pitchFamily="34" charset="0"/>
                <a:ea typeface="Verdana" panose="020B0604030504040204" pitchFamily="34" charset="0"/>
                <a:cs typeface="DejaVu Sans"/>
              </a:rPr>
              <a:t>měsíčně bez ohledu na stupeň invalidity</a:t>
            </a:r>
          </a:p>
          <a:p>
            <a:pPr algn="just">
              <a:lnSpc>
                <a:spcPct val="100000"/>
              </a:lnSpc>
              <a:spcBef>
                <a:spcPct val="0"/>
              </a:spcBef>
              <a:spcAft>
                <a:spcPts val="600"/>
              </a:spcAft>
              <a:buFont typeface="Wingdings" panose="05000000000000000000" pitchFamily="2" charset="2"/>
              <a:buChar char="v"/>
              <a:defRPr/>
            </a:pPr>
            <a:r>
              <a:rPr lang="cs-CZ" altLang="cs-CZ" sz="1600" dirty="0">
                <a:solidFill>
                  <a:srgbClr val="000000"/>
                </a:solidFill>
                <a:latin typeface="Verdana" panose="020B0604030504040204" pitchFamily="34" charset="0"/>
                <a:ea typeface="Verdana" panose="020B0604030504040204" pitchFamily="34" charset="0"/>
                <a:cs typeface="DejaVu Sans"/>
              </a:rPr>
              <a:t>invalidní důchod se (stejně jako ostatní druhy důchodů) skládá ze </a:t>
            </a:r>
            <a:r>
              <a:rPr lang="cs-CZ" altLang="cs-CZ" sz="1600" u="sng" dirty="0">
                <a:solidFill>
                  <a:srgbClr val="000000"/>
                </a:solidFill>
                <a:latin typeface="Verdana" panose="020B0604030504040204" pitchFamily="34" charset="0"/>
                <a:ea typeface="Verdana" panose="020B0604030504040204" pitchFamily="34" charset="0"/>
                <a:cs typeface="DejaVu Sans"/>
              </a:rPr>
              <a:t>základní a procentní výměry</a:t>
            </a:r>
            <a:r>
              <a:rPr lang="cs-CZ" altLang="cs-CZ" sz="1600" dirty="0">
                <a:solidFill>
                  <a:srgbClr val="000000"/>
                </a:solidFill>
                <a:latin typeface="Verdana" panose="020B0604030504040204" pitchFamily="34" charset="0"/>
                <a:ea typeface="Verdana" panose="020B0604030504040204" pitchFamily="34" charset="0"/>
                <a:cs typeface="DejaVu Sans"/>
              </a:rPr>
              <a:t>. Procentní výměra invalidního důchodu je individuální a závisí na délce doby pojištění, příjmech dosahovaných před vznikem invalidity a na uznaném stupni invalidity. Do doby pojištění pro nárok i výši invalidního důchodu se započítávají rovněž tzv. </a:t>
            </a:r>
            <a:r>
              <a:rPr lang="cs-CZ" altLang="cs-CZ" sz="1600" u="sng" dirty="0">
                <a:solidFill>
                  <a:srgbClr val="000000"/>
                </a:solidFill>
                <a:latin typeface="Verdana" panose="020B0604030504040204" pitchFamily="34" charset="0"/>
                <a:ea typeface="Verdana" panose="020B0604030504040204" pitchFamily="34" charset="0"/>
                <a:cs typeface="DejaVu Sans"/>
              </a:rPr>
              <a:t>náhradní doby pojištění</a:t>
            </a:r>
            <a:r>
              <a:rPr lang="cs-CZ" altLang="cs-CZ" sz="1600" dirty="0">
                <a:solidFill>
                  <a:srgbClr val="000000"/>
                </a:solidFill>
                <a:latin typeface="Verdana" panose="020B0604030504040204" pitchFamily="34" charset="0"/>
                <a:ea typeface="Verdana" panose="020B0604030504040204" pitchFamily="34" charset="0"/>
                <a:cs typeface="DejaVu Sans"/>
              </a:rPr>
              <a:t>, jako např. doba péče o dítě do 4 let věku nebo doba evidence na úřadu práce. </a:t>
            </a:r>
          </a:p>
          <a:p>
            <a:pPr algn="just">
              <a:lnSpc>
                <a:spcPct val="100000"/>
              </a:lnSpc>
              <a:spcBef>
                <a:spcPct val="0"/>
              </a:spcBef>
              <a:spcAft>
                <a:spcPts val="600"/>
              </a:spcAft>
              <a:buFont typeface="Wingdings" panose="05000000000000000000" pitchFamily="2" charset="2"/>
              <a:buChar char="v"/>
              <a:defRPr/>
            </a:pPr>
            <a:r>
              <a:rPr lang="cs-CZ" altLang="cs-CZ" sz="1600" b="1" dirty="0">
                <a:solidFill>
                  <a:srgbClr val="0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při změně stupně invalidity </a:t>
            </a:r>
            <a:r>
              <a:rPr lang="cs-CZ" altLang="cs-CZ" sz="1600" dirty="0">
                <a:solidFill>
                  <a:srgbClr val="000000"/>
                </a:solidFill>
                <a:latin typeface="Verdana" panose="020B0604030504040204" pitchFamily="34" charset="0"/>
                <a:ea typeface="Verdana" panose="020B0604030504040204" pitchFamily="34" charset="0"/>
                <a:cs typeface="DejaVu Sans"/>
              </a:rPr>
              <a:t>se stanoví výše invalidního důchodu, a to ode dne, od něhož došlo ke změně stupně invalidity. </a:t>
            </a:r>
            <a:r>
              <a:rPr lang="cs-CZ" altLang="cs-CZ" sz="1600" u="sng" dirty="0">
                <a:solidFill>
                  <a:srgbClr val="000000"/>
                </a:solidFill>
                <a:latin typeface="Verdana" panose="020B0604030504040204" pitchFamily="34" charset="0"/>
                <a:ea typeface="Verdana" panose="020B0604030504040204" pitchFamily="34" charset="0"/>
                <a:cs typeface="DejaVu Sans"/>
              </a:rPr>
              <a:t>Mění se přitom pouze výše procentní výměry</a:t>
            </a:r>
            <a:r>
              <a:rPr lang="cs-CZ" altLang="cs-CZ" sz="1600" dirty="0">
                <a:solidFill>
                  <a:srgbClr val="000000"/>
                </a:solidFill>
                <a:latin typeface="Verdana" panose="020B0604030504040204" pitchFamily="34" charset="0"/>
                <a:ea typeface="Verdana" panose="020B0604030504040204" pitchFamily="34" charset="0"/>
                <a:cs typeface="DejaVu Sans"/>
              </a:rPr>
              <a:t> invalidního důchodu, a to tak, že se procentní výměra ve výši, v jaké náležela ke dni předcházejícímu dni změny stupně invalidity, vynásobí příslušným koeficientem. </a:t>
            </a:r>
            <a:r>
              <a:rPr lang="cs-CZ" altLang="cs-CZ" sz="1600" u="sng" dirty="0">
                <a:solidFill>
                  <a:srgbClr val="000000"/>
                </a:solidFill>
                <a:latin typeface="Verdana" panose="020B0604030504040204" pitchFamily="34" charset="0"/>
                <a:ea typeface="Verdana" panose="020B0604030504040204" pitchFamily="34" charset="0"/>
                <a:cs typeface="DejaVu Sans"/>
              </a:rPr>
              <a:t>Koeficient činí při změně</a:t>
            </a:r>
            <a:r>
              <a:rPr lang="cs-CZ" altLang="cs-CZ" sz="1600" dirty="0">
                <a:solidFill>
                  <a:srgbClr val="000000"/>
                </a:solidFill>
                <a:latin typeface="Verdana" panose="020B0604030504040204" pitchFamily="34" charset="0"/>
                <a:ea typeface="Verdana" panose="020B0604030504040204" pitchFamily="34" charset="0"/>
                <a:cs typeface="DejaVu Sans"/>
              </a:rPr>
              <a:t>:</a:t>
            </a:r>
            <a:endParaRPr lang="cs-CZ" altLang="cs-CZ" sz="1600" dirty="0">
              <a:latin typeface="Verdana" panose="020B0604030504040204" pitchFamily="34" charset="0"/>
              <a:ea typeface="Verdana" panose="020B0604030504040204" pitchFamily="34" charset="0"/>
            </a:endParaRPr>
          </a:p>
          <a:p>
            <a:pPr>
              <a:lnSpc>
                <a:spcPct val="100000"/>
              </a:lnSpc>
              <a:spcBef>
                <a:spcPct val="0"/>
              </a:spcBef>
              <a:buFont typeface="Wingdings" panose="05000000000000000000" pitchFamily="2" charset="2"/>
              <a:buChar char="§"/>
              <a:defRPr/>
            </a:pPr>
            <a:r>
              <a:rPr lang="cs-CZ" altLang="cs-CZ" sz="1600" dirty="0">
                <a:solidFill>
                  <a:srgbClr val="000000"/>
                </a:solidFill>
                <a:latin typeface="Verdana" panose="020B0604030504040204" pitchFamily="34" charset="0"/>
                <a:ea typeface="Verdana" panose="020B0604030504040204" pitchFamily="34" charset="0"/>
                <a:cs typeface="DejaVu Sans"/>
              </a:rPr>
              <a:t>    z prvního stupně na druhý 1,5</a:t>
            </a:r>
          </a:p>
          <a:p>
            <a:pPr>
              <a:lnSpc>
                <a:spcPct val="100000"/>
              </a:lnSpc>
              <a:spcBef>
                <a:spcPct val="0"/>
              </a:spcBef>
              <a:buFont typeface="Wingdings" panose="05000000000000000000" pitchFamily="2" charset="2"/>
              <a:buChar char="§"/>
              <a:defRPr/>
            </a:pPr>
            <a:r>
              <a:rPr lang="cs-CZ" altLang="cs-CZ" sz="1600" dirty="0">
                <a:solidFill>
                  <a:srgbClr val="000000"/>
                </a:solidFill>
                <a:latin typeface="Verdana" panose="020B0604030504040204" pitchFamily="34" charset="0"/>
                <a:ea typeface="Verdana" panose="020B0604030504040204" pitchFamily="34" charset="0"/>
                <a:cs typeface="DejaVu Sans"/>
              </a:rPr>
              <a:t>    z prvního stupně na třetí 3</a:t>
            </a:r>
          </a:p>
          <a:p>
            <a:pPr>
              <a:lnSpc>
                <a:spcPct val="100000"/>
              </a:lnSpc>
              <a:spcBef>
                <a:spcPct val="0"/>
              </a:spcBef>
              <a:buFont typeface="Wingdings" panose="05000000000000000000" pitchFamily="2" charset="2"/>
              <a:buChar char="§"/>
              <a:defRPr/>
            </a:pPr>
            <a:r>
              <a:rPr lang="cs-CZ" altLang="cs-CZ" sz="1600" dirty="0">
                <a:solidFill>
                  <a:srgbClr val="000000"/>
                </a:solidFill>
                <a:latin typeface="Verdana" panose="020B0604030504040204" pitchFamily="34" charset="0"/>
                <a:ea typeface="Verdana" panose="020B0604030504040204" pitchFamily="34" charset="0"/>
                <a:cs typeface="DejaVu Sans"/>
              </a:rPr>
              <a:t>    z druhého stupně na třetí 2</a:t>
            </a:r>
          </a:p>
          <a:p>
            <a:pPr>
              <a:lnSpc>
                <a:spcPct val="100000"/>
              </a:lnSpc>
              <a:spcBef>
                <a:spcPct val="0"/>
              </a:spcBef>
              <a:buFont typeface="Wingdings" panose="05000000000000000000" pitchFamily="2" charset="2"/>
              <a:buChar char="§"/>
              <a:defRPr/>
            </a:pPr>
            <a:r>
              <a:rPr lang="cs-CZ" altLang="cs-CZ" sz="1600" dirty="0">
                <a:solidFill>
                  <a:srgbClr val="000000"/>
                </a:solidFill>
                <a:latin typeface="Verdana" panose="020B0604030504040204" pitchFamily="34" charset="0"/>
                <a:ea typeface="Verdana" panose="020B0604030504040204" pitchFamily="34" charset="0"/>
                <a:cs typeface="DejaVu Sans"/>
              </a:rPr>
              <a:t>    z třetího stupně na druhý 0,5</a:t>
            </a:r>
          </a:p>
          <a:p>
            <a:pPr>
              <a:lnSpc>
                <a:spcPct val="100000"/>
              </a:lnSpc>
              <a:spcBef>
                <a:spcPct val="0"/>
              </a:spcBef>
              <a:buFont typeface="Wingdings" panose="05000000000000000000" pitchFamily="2" charset="2"/>
              <a:buChar char="§"/>
              <a:defRPr/>
            </a:pPr>
            <a:r>
              <a:rPr lang="cs-CZ" altLang="cs-CZ" sz="1600" dirty="0">
                <a:solidFill>
                  <a:srgbClr val="000000"/>
                </a:solidFill>
                <a:latin typeface="Verdana" panose="020B0604030504040204" pitchFamily="34" charset="0"/>
                <a:ea typeface="Verdana" panose="020B0604030504040204" pitchFamily="34" charset="0"/>
                <a:cs typeface="DejaVu Sans"/>
              </a:rPr>
              <a:t>    z třetího stupně na první 0,3333</a:t>
            </a:r>
          </a:p>
          <a:p>
            <a:pPr>
              <a:lnSpc>
                <a:spcPct val="100000"/>
              </a:lnSpc>
              <a:spcBef>
                <a:spcPct val="0"/>
              </a:spcBef>
              <a:spcAft>
                <a:spcPts val="600"/>
              </a:spcAft>
              <a:buFont typeface="Wingdings" panose="05000000000000000000" pitchFamily="2" charset="2"/>
              <a:buChar char="§"/>
              <a:defRPr/>
            </a:pPr>
            <a:r>
              <a:rPr lang="cs-CZ" altLang="cs-CZ" sz="1600" dirty="0">
                <a:solidFill>
                  <a:srgbClr val="000000"/>
                </a:solidFill>
                <a:latin typeface="Verdana" panose="020B0604030504040204" pitchFamily="34" charset="0"/>
                <a:ea typeface="Verdana" panose="020B0604030504040204" pitchFamily="34" charset="0"/>
                <a:cs typeface="DejaVu Sans"/>
              </a:rPr>
              <a:t>    z druhého stupně na první 0,6666</a:t>
            </a:r>
            <a:endParaRPr lang="cs-CZ"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17867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68356"/>
            <a:ext cx="10701865" cy="652006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00000"/>
              </a:lnSpc>
              <a:spcBef>
                <a:spcPct val="0"/>
              </a:spcBef>
              <a:spcAft>
                <a:spcPts val="600"/>
              </a:spcAft>
              <a:buFont typeface="Wingdings" panose="05000000000000000000" pitchFamily="2" charset="2"/>
              <a:buChar char="Ø"/>
              <a:defRPr/>
            </a:pPr>
            <a:r>
              <a:rPr lang="cs-CZ" altLang="cs-CZ" sz="64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rPr>
              <a:t>dopočtená doba </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rPr>
              <a:t>dopočtenou dobou je doba od vzniku nároku na invalidní důchod do dosažení důchodového věku – započítává se do dob pojištění.</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rPr>
              <a:t>v závislosti na datu vzniku nároku na invalidní důchod a na délce doby českého pojištění získané v období od 18. roku věku pojištěnce do vzniku nároku na invalidní důchod se dopočtená doba započte buď </a:t>
            </a:r>
            <a:r>
              <a:rPr lang="cs-CZ" altLang="cs-CZ" sz="6400" b="1" dirty="0">
                <a:solidFill>
                  <a:srgbClr val="000000"/>
                </a:solidFill>
                <a:latin typeface="Verdana" panose="020B0604030504040204" pitchFamily="34" charset="0"/>
                <a:ea typeface="Verdana" panose="020B0604030504040204" pitchFamily="34" charset="0"/>
              </a:rPr>
              <a:t>plně nebo ve sníženém rozsahu</a:t>
            </a:r>
            <a:r>
              <a:rPr lang="cs-CZ" altLang="cs-CZ" sz="6400" dirty="0">
                <a:solidFill>
                  <a:srgbClr val="000000"/>
                </a:solidFill>
                <a:latin typeface="Verdana" panose="020B0604030504040204" pitchFamily="34" charset="0"/>
                <a:ea typeface="Verdana" panose="020B0604030504040204" pitchFamily="34" charset="0"/>
              </a:rPr>
              <a:t>. </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rPr>
              <a:t>dopočtená doba v praxi znamená, že se při výpočtu invalidního důchodu zohledňuje nejen doba pojištění získaná do vzniku invalidity, ale i doba od vzniku nároku na invalidní důchod do dosažení důchodového věku. Zjednodušeně řečeno doba, kterou by hypoteticky mohl člověk získat, pokud by se nestal invalidním. </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rPr>
              <a:t>pro účely zjištění dopočtené doby se pro muže i ženy určuje důchodový věk jednotně - považuje se za něj </a:t>
            </a:r>
            <a:r>
              <a:rPr lang="cs-CZ" altLang="cs-CZ" sz="6400" b="1" dirty="0">
                <a:solidFill>
                  <a:srgbClr val="000000"/>
                </a:solidFill>
                <a:latin typeface="Verdana" panose="020B0604030504040204" pitchFamily="34" charset="0"/>
                <a:ea typeface="Verdana" panose="020B0604030504040204" pitchFamily="34" charset="0"/>
              </a:rPr>
              <a:t>důchodový věk stanovený pro ženy stejného data narození, které nevychovaly žádné dítě</a:t>
            </a:r>
            <a:r>
              <a:rPr lang="cs-CZ" altLang="cs-CZ" sz="6400" dirty="0">
                <a:solidFill>
                  <a:srgbClr val="000000"/>
                </a:solidFill>
                <a:latin typeface="Verdana" panose="020B0604030504040204" pitchFamily="34" charset="0"/>
                <a:ea typeface="Verdana" panose="020B0604030504040204" pitchFamily="34" charset="0"/>
              </a:rPr>
              <a:t>. V úvahu se tedy nebere skutečný důchodový věk žadatele. Zákon o důchodovém pojištění umožňuje dopočtenou dobu započítat v plném rozsahu při splnění určitých podmínek, jde především o získání doby z českého důchodového pojištění. </a:t>
            </a:r>
          </a:p>
          <a:p>
            <a:pPr algn="just">
              <a:lnSpc>
                <a:spcPct val="100000"/>
              </a:lnSpc>
              <a:spcBef>
                <a:spcPct val="0"/>
              </a:spcBef>
              <a:spcAft>
                <a:spcPts val="600"/>
              </a:spcAft>
              <a:buFont typeface="Wingdings" panose="05000000000000000000" pitchFamily="2" charset="2"/>
              <a:buChar char="v"/>
              <a:defRPr/>
            </a:pPr>
            <a:r>
              <a:rPr lang="cs-CZ" altLang="cs-CZ" sz="64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plný zápočet dopočtené doby</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cs typeface="DejaVu Sans"/>
              </a:rPr>
              <a:t>vznikl-li </a:t>
            </a:r>
            <a:r>
              <a:rPr lang="cs-CZ" altLang="cs-CZ" sz="6400" dirty="0">
                <a:solidFill>
                  <a:srgbClr val="FF0000"/>
                </a:solidFill>
                <a:latin typeface="Verdana" panose="020B0604030504040204" pitchFamily="34" charset="0"/>
                <a:ea typeface="Verdana" panose="020B0604030504040204" pitchFamily="34" charset="0"/>
                <a:cs typeface="DejaVu Sans"/>
              </a:rPr>
              <a:t>nárok na invalidní důchod před 18. rokem věku</a:t>
            </a:r>
            <a:r>
              <a:rPr lang="cs-CZ" altLang="cs-CZ" sz="6400" dirty="0">
                <a:solidFill>
                  <a:srgbClr val="000000"/>
                </a:solidFill>
                <a:latin typeface="Verdana" panose="020B0604030504040204" pitchFamily="34" charset="0"/>
                <a:ea typeface="Verdana" panose="020B0604030504040204" pitchFamily="34" charset="0"/>
                <a:cs typeface="DejaVu Sans"/>
              </a:rPr>
              <a:t>, resp. před 19. rokem věku, nebo je - </a:t>
            </a:r>
            <a:r>
              <a:rPr lang="cs-CZ" altLang="cs-CZ" sz="6400" dirty="0" err="1">
                <a:solidFill>
                  <a:srgbClr val="000000"/>
                </a:solidFill>
                <a:latin typeface="Verdana" panose="020B0604030504040204" pitchFamily="34" charset="0"/>
                <a:ea typeface="Verdana" panose="020B0604030504040204" pitchFamily="34" charset="0"/>
                <a:cs typeface="DejaVu Sans"/>
              </a:rPr>
              <a:t>li</a:t>
            </a:r>
            <a:r>
              <a:rPr lang="cs-CZ" altLang="cs-CZ" sz="6400" dirty="0">
                <a:solidFill>
                  <a:srgbClr val="000000"/>
                </a:solidFill>
                <a:latin typeface="Verdana" panose="020B0604030504040204" pitchFamily="34" charset="0"/>
                <a:ea typeface="Verdana" panose="020B0604030504040204" pitchFamily="34" charset="0"/>
                <a:cs typeface="DejaVu Sans"/>
              </a:rPr>
              <a:t> období </a:t>
            </a:r>
            <a:r>
              <a:rPr lang="cs-CZ" altLang="cs-CZ" sz="6400" dirty="0">
                <a:solidFill>
                  <a:srgbClr val="FF0000"/>
                </a:solidFill>
                <a:latin typeface="Verdana" panose="020B0604030504040204" pitchFamily="34" charset="0"/>
                <a:ea typeface="Verdana" panose="020B0604030504040204" pitchFamily="34" charset="0"/>
                <a:cs typeface="DejaVu Sans"/>
              </a:rPr>
              <a:t>od dosažení 18 let věku do vzniku nároku na invalidní důchod plně kryto dobou českého pojištění</a:t>
            </a:r>
            <a:r>
              <a:rPr lang="cs-CZ" altLang="cs-CZ" sz="6400" dirty="0">
                <a:solidFill>
                  <a:srgbClr val="000000"/>
                </a:solidFill>
                <a:latin typeface="Verdana" panose="020B0604030504040204" pitchFamily="34" charset="0"/>
                <a:ea typeface="Verdana" panose="020B0604030504040204" pitchFamily="34" charset="0"/>
                <a:cs typeface="DejaVu Sans"/>
              </a:rPr>
              <a:t>, nebo </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cs typeface="DejaVu Sans"/>
              </a:rPr>
              <a:t>vznikla-li invalidita </a:t>
            </a:r>
            <a:r>
              <a:rPr lang="cs-CZ" altLang="cs-CZ" sz="6400" dirty="0">
                <a:solidFill>
                  <a:srgbClr val="FF0000"/>
                </a:solidFill>
                <a:latin typeface="Verdana" panose="020B0604030504040204" pitchFamily="34" charset="0"/>
                <a:ea typeface="Verdana" panose="020B0604030504040204" pitchFamily="34" charset="0"/>
                <a:cs typeface="DejaVu Sans"/>
              </a:rPr>
              <a:t>následkem pracovního úrazu nebo nemoci z povolání</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cs typeface="DejaVu Sans"/>
              </a:rPr>
              <a:t>vznikla-li invalidita v období </a:t>
            </a:r>
            <a:r>
              <a:rPr lang="cs-CZ" altLang="cs-CZ" sz="6400" dirty="0">
                <a:solidFill>
                  <a:srgbClr val="FF0000"/>
                </a:solidFill>
                <a:latin typeface="Verdana" panose="020B0604030504040204" pitchFamily="34" charset="0"/>
                <a:ea typeface="Verdana" panose="020B0604030504040204" pitchFamily="34" charset="0"/>
                <a:cs typeface="DejaVu Sans"/>
              </a:rPr>
              <a:t>ode dne dosažení 18 let </a:t>
            </a:r>
            <a:r>
              <a:rPr lang="cs-CZ" altLang="cs-CZ" sz="6400" dirty="0">
                <a:solidFill>
                  <a:srgbClr val="000000"/>
                </a:solidFill>
                <a:latin typeface="Verdana" panose="020B0604030504040204" pitchFamily="34" charset="0"/>
                <a:ea typeface="Verdana" panose="020B0604030504040204" pitchFamily="34" charset="0"/>
                <a:cs typeface="DejaVu Sans"/>
              </a:rPr>
              <a:t>věku do dne předcházejícího dni dosažení 28 let věku a </a:t>
            </a:r>
            <a:r>
              <a:rPr lang="cs-CZ" altLang="cs-CZ" sz="6400" dirty="0">
                <a:solidFill>
                  <a:srgbClr val="FF0000"/>
                </a:solidFill>
                <a:latin typeface="Verdana" panose="020B0604030504040204" pitchFamily="34" charset="0"/>
                <a:ea typeface="Verdana" panose="020B0604030504040204" pitchFamily="34" charset="0"/>
                <a:cs typeface="DejaVu Sans"/>
              </a:rPr>
              <a:t>doba od dosažení 18 let věku, která není kryta dobou českého pojištění, je kratší 1 roku</a:t>
            </a:r>
            <a:r>
              <a:rPr lang="cs-CZ" altLang="cs-CZ" sz="6400" dirty="0">
                <a:solidFill>
                  <a:srgbClr val="000000"/>
                </a:solidFill>
                <a:latin typeface="Verdana" panose="020B0604030504040204" pitchFamily="34" charset="0"/>
                <a:ea typeface="Verdana" panose="020B0604030504040204" pitchFamily="34" charset="0"/>
                <a:cs typeface="DejaVu Sans"/>
              </a:rPr>
              <a:t>, nebo </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cs typeface="DejaVu Sans"/>
              </a:rPr>
              <a:t>vznikla-li invalidita v období </a:t>
            </a:r>
            <a:r>
              <a:rPr lang="cs-CZ" altLang="cs-CZ" sz="6400" dirty="0">
                <a:solidFill>
                  <a:srgbClr val="FF0000"/>
                </a:solidFill>
                <a:latin typeface="Verdana" panose="020B0604030504040204" pitchFamily="34" charset="0"/>
                <a:ea typeface="Verdana" panose="020B0604030504040204" pitchFamily="34" charset="0"/>
                <a:cs typeface="DejaVu Sans"/>
              </a:rPr>
              <a:t>ode dne dosažení 28 let </a:t>
            </a:r>
            <a:r>
              <a:rPr lang="cs-CZ" altLang="cs-CZ" sz="6400" dirty="0">
                <a:solidFill>
                  <a:srgbClr val="000000"/>
                </a:solidFill>
                <a:latin typeface="Verdana" panose="020B0604030504040204" pitchFamily="34" charset="0"/>
                <a:ea typeface="Verdana" panose="020B0604030504040204" pitchFamily="34" charset="0"/>
                <a:cs typeface="DejaVu Sans"/>
              </a:rPr>
              <a:t>věku do dne předcházejícího dni dosažení 40 let věku a doba </a:t>
            </a:r>
            <a:r>
              <a:rPr lang="cs-CZ" altLang="cs-CZ" sz="6400" dirty="0">
                <a:solidFill>
                  <a:srgbClr val="FF0000"/>
                </a:solidFill>
                <a:latin typeface="Verdana" panose="020B0604030504040204" pitchFamily="34" charset="0"/>
                <a:ea typeface="Verdana" panose="020B0604030504040204" pitchFamily="34" charset="0"/>
                <a:cs typeface="DejaVu Sans"/>
              </a:rPr>
              <a:t>od dosažení 18 let věku, která není kryta dobou českého pojištění je kratší 2 let</a:t>
            </a:r>
            <a:r>
              <a:rPr lang="cs-CZ" altLang="cs-CZ" sz="6400" dirty="0">
                <a:solidFill>
                  <a:srgbClr val="000000"/>
                </a:solidFill>
                <a:latin typeface="Verdana" panose="020B0604030504040204" pitchFamily="34" charset="0"/>
                <a:ea typeface="Verdana" panose="020B0604030504040204" pitchFamily="34" charset="0"/>
                <a:cs typeface="DejaVu Sans"/>
              </a:rPr>
              <a:t>, nebo </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cs typeface="DejaVu Sans"/>
              </a:rPr>
              <a:t>vznikla-li invalidita </a:t>
            </a:r>
            <a:r>
              <a:rPr lang="cs-CZ" altLang="cs-CZ" sz="6400" dirty="0">
                <a:solidFill>
                  <a:srgbClr val="FF0000"/>
                </a:solidFill>
                <a:latin typeface="Verdana" panose="020B0604030504040204" pitchFamily="34" charset="0"/>
                <a:ea typeface="Verdana" panose="020B0604030504040204" pitchFamily="34" charset="0"/>
                <a:cs typeface="DejaVu Sans"/>
              </a:rPr>
              <a:t>ode dne dosažení 40 let </a:t>
            </a:r>
            <a:r>
              <a:rPr lang="cs-CZ" altLang="cs-CZ" sz="6400" dirty="0">
                <a:solidFill>
                  <a:srgbClr val="000000"/>
                </a:solidFill>
                <a:latin typeface="Verdana" panose="020B0604030504040204" pitchFamily="34" charset="0"/>
                <a:ea typeface="Verdana" panose="020B0604030504040204" pitchFamily="34" charset="0"/>
                <a:cs typeface="DejaVu Sans"/>
              </a:rPr>
              <a:t>věku a později a doba, </a:t>
            </a:r>
            <a:r>
              <a:rPr lang="cs-CZ" altLang="cs-CZ" sz="6400" dirty="0">
                <a:solidFill>
                  <a:srgbClr val="FF0000"/>
                </a:solidFill>
                <a:latin typeface="Verdana" panose="020B0604030504040204" pitchFamily="34" charset="0"/>
                <a:ea typeface="Verdana" panose="020B0604030504040204" pitchFamily="34" charset="0"/>
                <a:cs typeface="DejaVu Sans"/>
              </a:rPr>
              <a:t>která není kryta dobou českého pojištění, je kratší 3 let. </a:t>
            </a:r>
          </a:p>
          <a:p>
            <a:pPr marL="285750" indent="-285750" algn="l">
              <a:lnSpc>
                <a:spcPct val="80000"/>
              </a:lnSpc>
              <a:buFont typeface="Wingdings" panose="05000000000000000000" pitchFamily="2" charset="2"/>
              <a:buChar char="v"/>
              <a:defRPr/>
            </a:pPr>
            <a:endParaRPr lang="cs-CZ" altLang="cs-CZ" sz="64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158233360"/>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1535</TotalTime>
  <Words>5050</Words>
  <Application>Microsoft Office PowerPoint</Application>
  <PresentationFormat>Širokoúhlá obrazovka</PresentationFormat>
  <Paragraphs>194</Paragraphs>
  <Slides>19</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19</vt:i4>
      </vt:variant>
    </vt:vector>
  </HeadingPairs>
  <TitlesOfParts>
    <vt:vector size="26" baseType="lpstr">
      <vt:lpstr>Arial</vt:lpstr>
      <vt:lpstr>Calibri</vt:lpstr>
      <vt:lpstr>Calibri Light</vt:lpstr>
      <vt:lpstr>DejaVu Sans</vt:lpstr>
      <vt:lpstr>Verdana</vt:lpstr>
      <vt:lpstr>Wingdings</vt:lpstr>
      <vt:lpstr>Motiv Office</vt:lpstr>
      <vt:lpstr>  7. Sociální pojištění – důchodové pojištění – ostatní typy důchodů </vt:lpstr>
      <vt:lpstr>       Předčasný starobní důchod</vt:lpstr>
      <vt:lpstr>Prezentace aplikace PowerPoint</vt:lpstr>
      <vt:lpstr>       Předdůchod</vt:lpstr>
      <vt:lpstr>       Odložený důchod</vt:lpstr>
      <vt:lpstr>       Invalidní důchod</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Vdovský a vdovecký důchod</vt:lpstr>
      <vt:lpstr>Prezentace aplikace PowerPoint</vt:lpstr>
      <vt:lpstr>Prezentace aplikace PowerPoint</vt:lpstr>
      <vt:lpstr>Prezentace aplikace PowerPoint</vt:lpstr>
      <vt:lpstr>       Sirotčí důchod</vt:lpstr>
      <vt:lpstr>Prezentace aplikace PowerPoint</vt:lpstr>
      <vt:lpstr>       Kontrolní úkoly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Vymezení sociálního zabezpečení jako součásti sociální politiky</dc:title>
  <dc:creator>Trbola Robert</dc:creator>
  <cp:lastModifiedBy>Robert Trbola</cp:lastModifiedBy>
  <cp:revision>96</cp:revision>
  <cp:lastPrinted>2021-02-26T09:12:01Z</cp:lastPrinted>
  <dcterms:created xsi:type="dcterms:W3CDTF">2021-02-09T14:44:12Z</dcterms:created>
  <dcterms:modified xsi:type="dcterms:W3CDTF">2024-03-28T12:46:31Z</dcterms:modified>
</cp:coreProperties>
</file>