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56" r:id="rId5"/>
    <p:sldId id="295" r:id="rId6"/>
    <p:sldId id="278" r:id="rId7"/>
    <p:sldId id="297" r:id="rId8"/>
    <p:sldId id="262" r:id="rId9"/>
    <p:sldId id="299" r:id="rId10"/>
    <p:sldId id="286" r:id="rId11"/>
    <p:sldId id="288" r:id="rId12"/>
    <p:sldId id="298" r:id="rId13"/>
    <p:sldId id="287" r:id="rId14"/>
    <p:sldId id="291" r:id="rId15"/>
    <p:sldId id="300" r:id="rId16"/>
    <p:sldId id="301" r:id="rId17"/>
    <p:sldId id="303" r:id="rId18"/>
    <p:sldId id="302" r:id="rId19"/>
    <p:sldId id="304" r:id="rId20"/>
    <p:sldId id="305" r:id="rId21"/>
    <p:sldId id="306" r:id="rId22"/>
    <p:sldId id="308" r:id="rId23"/>
    <p:sldId id="309" r:id="rId24"/>
    <p:sldId id="310" r:id="rId25"/>
    <p:sldId id="311" r:id="rId26"/>
    <p:sldId id="289" r:id="rId27"/>
    <p:sldId id="290" r:id="rId28"/>
    <p:sldId id="273" r:id="rId29"/>
    <p:sldId id="271" r:id="rId30"/>
    <p:sldId id="276" r:id="rId31"/>
    <p:sldId id="277" r:id="rId32"/>
  </p:sldIdLst>
  <p:sldSz cx="9144000" cy="6858000" type="screen4x3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 varScale="1">
        <p:scale>
          <a:sx n="159" d="100"/>
          <a:sy n="159" d="100"/>
        </p:scale>
        <p:origin x="182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3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>
            <a:extLst>
              <a:ext uri="{FF2B5EF4-FFF2-40B4-BE49-F238E27FC236}">
                <a16:creationId xmlns:a16="http://schemas.microsoft.com/office/drawing/2014/main" id="{643DAE18-FF53-43C8-B129-B2254E0C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84C594C-BB62-4D1A-AA15-460CAB0268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FA677BF-0F58-45A3-BFFA-95C35E2D211C}" type="datetime1">
              <a:rPr lang="cs-CZ" smtClean="0"/>
              <a:t>08.04.2022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77CD9E3-2F3C-4226-A22C-6BC586ACB3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57FA062-CF80-4049-B333-6A99FEE14B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4DC2621-7037-4E35-B549-8255C904F67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48871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pPr rtl="0"/>
            <a:fld id="{E2A65818-DF02-4AE4-916E-BA86BE6C573B}" type="datetime1">
              <a:rPr lang="cs-CZ" noProof="0" smtClean="0"/>
              <a:t>08.04.2022</a:t>
            </a:fld>
            <a:endParaRPr lang="cs-CZ" noProof="0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pPr rtl="0"/>
            <a:fld id="{7C4E7652-46AF-4259-BAE2-54978EA077CD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cs-CZ" smtClean="0"/>
              <a:pPr/>
              <a:t>1</a:t>
            </a:fld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cs-CZ" smtClean="0"/>
              <a:pPr rtl="0"/>
              <a:t>5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>
            <a:extLst>
              <a:ext uri="{FF2B5EF4-FFF2-40B4-BE49-F238E27FC236}">
                <a16:creationId xmlns:a16="http://schemas.microsoft.com/office/drawing/2014/main" id="{E770D99E-2869-438B-B483-1F6CCD5437EE}"/>
              </a:ext>
            </a:extLst>
          </p:cNvPr>
          <p:cNvGrpSpPr/>
          <p:nvPr userDrawn="1"/>
        </p:nvGrpSpPr>
        <p:grpSpPr>
          <a:xfrm>
            <a:off x="-1" y="-10825"/>
            <a:ext cx="9144002" cy="6515395"/>
            <a:chOff x="-1" y="-10825"/>
            <a:chExt cx="9144002" cy="6515395"/>
          </a:xfrm>
        </p:grpSpPr>
        <p:pic>
          <p:nvPicPr>
            <p:cNvPr id="11" name="Grafika 10">
              <a:extLst>
                <a:ext uri="{FF2B5EF4-FFF2-40B4-BE49-F238E27FC236}">
                  <a16:creationId xmlns:a16="http://schemas.microsoft.com/office/drawing/2014/main" id="{F66236F9-EA1F-4D2A-84DE-EC04F9972C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7200" y="-10825"/>
              <a:ext cx="3429000" cy="3181546"/>
            </a:xfrm>
            <a:prstGeom prst="rect">
              <a:avLst/>
            </a:prstGeom>
          </p:spPr>
        </p:pic>
        <p:pic>
          <p:nvPicPr>
            <p:cNvPr id="12" name="Grafika 11">
              <a:extLst>
                <a:ext uri="{FF2B5EF4-FFF2-40B4-BE49-F238E27FC236}">
                  <a16:creationId xmlns:a16="http://schemas.microsoft.com/office/drawing/2014/main" id="{32A12C4E-53AE-4900-9783-F619054408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95401" y="-10825"/>
              <a:ext cx="7848600" cy="3522243"/>
            </a:xfrm>
            <a:prstGeom prst="rect">
              <a:avLst/>
            </a:prstGeom>
          </p:spPr>
        </p:pic>
        <p:pic>
          <p:nvPicPr>
            <p:cNvPr id="13" name="Grafika 12">
              <a:extLst>
                <a:ext uri="{FF2B5EF4-FFF2-40B4-BE49-F238E27FC236}">
                  <a16:creationId xmlns:a16="http://schemas.microsoft.com/office/drawing/2014/main" id="{A14E049B-6FD4-487E-927B-506983629A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31825" y="2232482"/>
              <a:ext cx="1282976" cy="1108588"/>
            </a:xfrm>
            <a:prstGeom prst="rect">
              <a:avLst/>
            </a:prstGeom>
          </p:spPr>
        </p:pic>
        <p:pic>
          <p:nvPicPr>
            <p:cNvPr id="14" name="Grafika 13">
              <a:extLst>
                <a:ext uri="{FF2B5EF4-FFF2-40B4-BE49-F238E27FC236}">
                  <a16:creationId xmlns:a16="http://schemas.microsoft.com/office/drawing/2014/main" id="{EF27E3F5-0D4D-492C-8A3E-50BC30CEFD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-1" y="2962082"/>
              <a:ext cx="2757625" cy="3542488"/>
            </a:xfrm>
            <a:prstGeom prst="rect">
              <a:avLst/>
            </a:prstGeom>
          </p:spPr>
        </p:pic>
        <p:pic>
          <p:nvPicPr>
            <p:cNvPr id="15" name="Grafika 14">
              <a:extLst>
                <a:ext uri="{FF2B5EF4-FFF2-40B4-BE49-F238E27FC236}">
                  <a16:creationId xmlns:a16="http://schemas.microsoft.com/office/drawing/2014/main" id="{36D4FF91-8818-4598-AC9F-B8C2FA867C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" y="2313169"/>
              <a:ext cx="2259131" cy="2895506"/>
            </a:xfrm>
            <a:prstGeom prst="rect">
              <a:avLst/>
            </a:prstGeom>
          </p:spPr>
        </p:pic>
      </p:grpSp>
      <p:sp>
        <p:nvSpPr>
          <p:cNvPr id="8" name="Nadpis 7"/>
          <p:cNvSpPr>
            <a:spLocks noGrp="1"/>
          </p:cNvSpPr>
          <p:nvPr>
            <p:ph type="ctrTitle" hasCustomPrompt="1"/>
          </p:nvPr>
        </p:nvSpPr>
        <p:spPr>
          <a:xfrm>
            <a:off x="3276600" y="1213332"/>
            <a:ext cx="5326856" cy="1425577"/>
          </a:xfrm>
        </p:spPr>
        <p:txBody>
          <a:bodyPr rtlCol="0" anchor="b"/>
          <a:lstStyle>
            <a:lvl1pPr algn="r">
              <a:defRPr sz="4500" b="1">
                <a:solidFill>
                  <a:schemeClr val="bg2"/>
                </a:solidFill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9" name="Podnadpis 8"/>
          <p:cNvSpPr>
            <a:spLocks noGrp="1"/>
          </p:cNvSpPr>
          <p:nvPr>
            <p:ph type="subTitle" idx="1" hasCustomPrompt="1"/>
          </p:nvPr>
        </p:nvSpPr>
        <p:spPr>
          <a:xfrm>
            <a:off x="4724400" y="3849666"/>
            <a:ext cx="3879056" cy="1234575"/>
          </a:xfrm>
          <a:noFill/>
        </p:spPr>
        <p:txBody>
          <a:bodyPr rtlCol="0"/>
          <a:lstStyle>
            <a:lvl1pPr marL="0" marR="36576" indent="0" algn="l">
              <a:spcBef>
                <a:spcPts val="0"/>
              </a:spcBef>
              <a:buNone/>
              <a:defRPr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cs-CZ" noProof="0"/>
              <a:t>Kliknutím můžete upravit styl předlohy podnadpisů.</a:t>
            </a:r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2812256" y="6322007"/>
            <a:ext cx="5791200" cy="365125"/>
          </a:xfrm>
          <a:prstGeom prst="rect">
            <a:avLst/>
          </a:prstGeom>
        </p:spPr>
        <p:txBody>
          <a:bodyPr tIns="0" bIns="0" rtlCol="0" anchor="t"/>
          <a:lstStyle>
            <a:lvl1pPr algn="r">
              <a:defRPr sz="1000"/>
            </a:lvl1pPr>
          </a:lstStyle>
          <a:p>
            <a:pPr algn="r" rtl="0"/>
            <a:r>
              <a:rPr lang="cs-CZ" noProof="0" dirty="0"/>
              <a:t>30. 6. 2021</a:t>
            </a:r>
            <a:endParaRPr lang="cs-CZ" sz="1000" noProof="0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12256" y="5960055"/>
            <a:ext cx="5791200" cy="365125"/>
          </a:xfrm>
        </p:spPr>
        <p:txBody>
          <a:bodyPr tIns="0" bIns="0" rtlCol="0" anchor="b"/>
          <a:lstStyle>
            <a:lvl1pPr algn="r">
              <a:defRPr sz="1100"/>
            </a:lvl1pPr>
          </a:lstStyle>
          <a:p>
            <a:pPr algn="r" rtl="0"/>
            <a:endParaRPr lang="cs-CZ" sz="1100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365395"/>
            <a:ext cx="4876800" cy="799306"/>
          </a:xfrm>
        </p:spPr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72000"/>
          </a:xfrm>
        </p:spPr>
        <p:txBody>
          <a:bodyPr rtlCol="0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715000" y="173195"/>
            <a:ext cx="2468880" cy="300831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cs-CZ" noProof="0" dirty="0"/>
              <a:t>www.webovastranka.com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EA1243F-3000-4347-94A4-FBDEAD3122CB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kupina 10">
            <a:extLst>
              <a:ext uri="{FF2B5EF4-FFF2-40B4-BE49-F238E27FC236}">
                <a16:creationId xmlns:a16="http://schemas.microsoft.com/office/drawing/2014/main" id="{CABB0C64-AD16-4270-8323-3B986F4CAD10}"/>
              </a:ext>
            </a:extLst>
          </p:cNvPr>
          <p:cNvGrpSpPr/>
          <p:nvPr userDrawn="1"/>
        </p:nvGrpSpPr>
        <p:grpSpPr>
          <a:xfrm>
            <a:off x="5105399" y="3142"/>
            <a:ext cx="4038601" cy="1101851"/>
            <a:chOff x="5334000" y="-37306"/>
            <a:chExt cx="3281716" cy="895350"/>
          </a:xfrm>
        </p:grpSpPr>
        <p:pic>
          <p:nvPicPr>
            <p:cNvPr id="12" name="Grafika 11">
              <a:extLst>
                <a:ext uri="{FF2B5EF4-FFF2-40B4-BE49-F238E27FC236}">
                  <a16:creationId xmlns:a16="http://schemas.microsoft.com/office/drawing/2014/main" id="{323EE1CF-2D6B-4E08-B98D-D9F9B91968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48301" y="-37306"/>
              <a:ext cx="3167415" cy="609600"/>
            </a:xfrm>
            <a:prstGeom prst="rect">
              <a:avLst/>
            </a:prstGeom>
          </p:spPr>
        </p:pic>
        <p:pic>
          <p:nvPicPr>
            <p:cNvPr id="13" name="Grafika 12">
              <a:extLst>
                <a:ext uri="{FF2B5EF4-FFF2-40B4-BE49-F238E27FC236}">
                  <a16:creationId xmlns:a16="http://schemas.microsoft.com/office/drawing/2014/main" id="{2AA44434-8959-4391-901A-0B056114A2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34000" y="-37306"/>
              <a:ext cx="819150" cy="895350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33133CFB-98CB-4408-8818-24F931AC13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6EE7E31-13F0-404F-BFFF-EE236EB5D4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cs-CZ" noProof="0" dirty="0"/>
              <a:t>www.webovastranka.com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4FC6F67-BAE4-413D-8066-1E361D589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9598980-D22C-4904-9F8F-3DB09B2ECD84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DF566D8F-E696-41DE-BA1C-A8D0C7F03ED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425655"/>
            <a:ext cx="7726680" cy="571500"/>
          </a:xfrm>
        </p:spPr>
        <p:txBody>
          <a:bodyPr rtlCol="0">
            <a:normAutofit/>
          </a:bodyPr>
          <a:lstStyle>
            <a:lvl1pPr marL="64008" indent="0">
              <a:buFont typeface="Arial" panose="020B0604020202020204" pitchFamily="34" charset="0"/>
              <a:buNone/>
              <a:defRPr sz="2000"/>
            </a:lvl1pPr>
            <a:lvl2pPr marL="537210" indent="0">
              <a:buNone/>
              <a:defRPr/>
            </a:lvl2pPr>
            <a:lvl3pPr marL="877824" indent="0">
              <a:buNone/>
              <a:defRPr/>
            </a:lvl3pPr>
            <a:lvl4pPr marL="1161288" indent="0">
              <a:buNone/>
              <a:defRPr/>
            </a:lvl4pPr>
            <a:lvl5pPr marL="1389888" indent="0">
              <a:buNone/>
              <a:defRPr/>
            </a:lvl5pPr>
          </a:lstStyle>
          <a:p>
            <a:pPr lvl="0" rtl="0"/>
            <a:r>
              <a:rPr lang="cs-CZ" noProof="0"/>
              <a:t>Upravit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271878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marL="0" algn="l">
              <a:defRPr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457200" y="1722437"/>
            <a:ext cx="4038600" cy="4525963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648200" y="1722437"/>
            <a:ext cx="4038600" cy="4525963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5791200" y="173195"/>
            <a:ext cx="2355056" cy="301752"/>
          </a:xfrm>
        </p:spPr>
        <p:txBody>
          <a:bodyPr rtlCol="0"/>
          <a:lstStyle/>
          <a:p>
            <a:pPr rtl="0"/>
            <a:r>
              <a:rPr lang="cs-CZ" noProof="0" dirty="0"/>
              <a:t>www.webovastranka.com</a:t>
            </a:r>
          </a:p>
        </p:txBody>
      </p:sp>
      <p:sp>
        <p:nvSpPr>
          <p:cNvPr id="9" name="Zástupný symbol pro číslo snímku 6">
            <a:extLst>
              <a:ext uri="{FF2B5EF4-FFF2-40B4-BE49-F238E27FC236}">
                <a16:creationId xmlns:a16="http://schemas.microsoft.com/office/drawing/2014/main" id="{B32CA5EA-865E-4EF0-89BB-61FD6EFE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0070" y="173195"/>
            <a:ext cx="502920" cy="301752"/>
          </a:xfrm>
        </p:spPr>
        <p:txBody>
          <a:bodyPr rtlCol="0"/>
          <a:lstStyle/>
          <a:p>
            <a:pPr rtl="0"/>
            <a:fld id="{FEA1243F-3000-4347-94A4-FBDEAD3122CB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19456" y="1295400"/>
            <a:ext cx="914400" cy="5015864"/>
          </a:xfrm>
        </p:spPr>
        <p:txBody>
          <a:bodyPr vert="vert270" rtlCol="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1135856" y="1295400"/>
            <a:ext cx="2438400" cy="5015864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3651250" y="1295400"/>
            <a:ext cx="5276088" cy="5013960"/>
          </a:xfrm>
        </p:spPr>
        <p:txBody>
          <a:bodyPr rtlCol="0">
            <a:normAutofit/>
          </a:bodyPr>
          <a:lstStyle>
            <a:lvl1pPr>
              <a:spcBef>
                <a:spcPts val="0"/>
              </a:spcBef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5867400" y="173195"/>
            <a:ext cx="2324196" cy="301752"/>
          </a:xfrm>
        </p:spPr>
        <p:txBody>
          <a:bodyPr rtlCol="0"/>
          <a:lstStyle>
            <a:lvl1pPr>
              <a:defRPr sz="1200"/>
            </a:lvl1pPr>
          </a:lstStyle>
          <a:p>
            <a:pPr rtl="0"/>
            <a:r>
              <a:rPr lang="cs-CZ" noProof="0" dirty="0"/>
              <a:t>www.webovastranka.com</a:t>
            </a:r>
          </a:p>
        </p:txBody>
      </p:sp>
      <p:sp>
        <p:nvSpPr>
          <p:cNvPr id="9" name="Zástupný symbol pro číslo snímku 6">
            <a:extLst>
              <a:ext uri="{FF2B5EF4-FFF2-40B4-BE49-F238E27FC236}">
                <a16:creationId xmlns:a16="http://schemas.microsoft.com/office/drawing/2014/main" id="{BD5BE3E6-AFB3-460C-834B-D73EE2A7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1596" y="173195"/>
            <a:ext cx="502920" cy="301752"/>
          </a:xfrm>
        </p:spPr>
        <p:txBody>
          <a:bodyPr rtlCol="0"/>
          <a:lstStyle>
            <a:lvl1pPr>
              <a:defRPr sz="1200"/>
            </a:lvl1pPr>
          </a:lstStyle>
          <a:p>
            <a:pPr rtl="0"/>
            <a:fld id="{FEA1243F-3000-4347-94A4-FBDEAD3122CB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Relationship Id="rId14" Type="http://schemas.openxmlformats.org/officeDocument/2006/relationships/image" Target="../media/image9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>
            <a:extLst>
              <a:ext uri="{FF2B5EF4-FFF2-40B4-BE49-F238E27FC236}">
                <a16:creationId xmlns:a16="http://schemas.microsoft.com/office/drawing/2014/main" id="{1423E8A4-D2B7-46D2-92C3-AE6BC0B9BD06}"/>
              </a:ext>
            </a:extLst>
          </p:cNvPr>
          <p:cNvGrpSpPr/>
          <p:nvPr userDrawn="1"/>
        </p:nvGrpSpPr>
        <p:grpSpPr>
          <a:xfrm>
            <a:off x="5105399" y="3142"/>
            <a:ext cx="4038601" cy="1101851"/>
            <a:chOff x="5334000" y="-37306"/>
            <a:chExt cx="3281716" cy="895350"/>
          </a:xfrm>
        </p:grpSpPr>
        <p:pic>
          <p:nvPicPr>
            <p:cNvPr id="18" name="Grafika 17">
              <a:extLst>
                <a:ext uri="{FF2B5EF4-FFF2-40B4-BE49-F238E27FC236}">
                  <a16:creationId xmlns:a16="http://schemas.microsoft.com/office/drawing/2014/main" id="{9309AE25-B267-4B83-A0CB-35016E70EE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448301" y="-37306"/>
              <a:ext cx="3167415" cy="609600"/>
            </a:xfrm>
            <a:prstGeom prst="rect">
              <a:avLst/>
            </a:prstGeom>
          </p:spPr>
        </p:pic>
        <p:pic>
          <p:nvPicPr>
            <p:cNvPr id="19" name="Grafika 18">
              <a:extLst>
                <a:ext uri="{FF2B5EF4-FFF2-40B4-BE49-F238E27FC236}">
                  <a16:creationId xmlns:a16="http://schemas.microsoft.com/office/drawing/2014/main" id="{61BEEC28-F63A-4526-A6C3-33CFC7679C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334000" y="-37306"/>
              <a:ext cx="819150" cy="895350"/>
            </a:xfrm>
            <a:prstGeom prst="rect">
              <a:avLst/>
            </a:prstGeom>
          </p:spPr>
        </p:pic>
      </p:grp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66725" y="381198"/>
            <a:ext cx="4638674" cy="675926"/>
          </a:xfrm>
          <a:prstGeom prst="rect">
            <a:avLst/>
          </a:prstGeom>
        </p:spPr>
        <p:txBody>
          <a:bodyPr vert="horz" lIns="0" rIns="0" rtlCol="0" anchor="ctr">
            <a:noAutofit/>
          </a:bodyPr>
          <a:lstStyle/>
          <a:p>
            <a:pPr rtl="0"/>
            <a:endParaRPr lang="cs-CZ" noProof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566839"/>
            <a:ext cx="8229600" cy="4572000"/>
          </a:xfrm>
          <a:prstGeom prst="rect">
            <a:avLst/>
          </a:prstGeom>
        </p:spPr>
        <p:txBody>
          <a:bodyPr vert="horz" rtlCol="0" anchor="t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867400" y="174116"/>
            <a:ext cx="2212182" cy="300831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rtl="0"/>
            <a:r>
              <a:rPr lang="cs-CZ" noProof="0" dirty="0"/>
              <a:t>www.webovastranka.com</a:t>
            </a: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83880" y="173195"/>
            <a:ext cx="502920" cy="301752"/>
          </a:xfrm>
          <a:prstGeom prst="rect">
            <a:avLst/>
          </a:prstGeom>
        </p:spPr>
        <p:txBody>
          <a:bodyPr vert="horz" rtlCol="0" anchor="b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49598980-D22C-4904-9F8F-3DB09B2ECD84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pic>
        <p:nvPicPr>
          <p:cNvPr id="21" name="Grafika 20">
            <a:extLst>
              <a:ext uri="{FF2B5EF4-FFF2-40B4-BE49-F238E27FC236}">
                <a16:creationId xmlns:a16="http://schemas.microsoft.com/office/drawing/2014/main" id="{41E45D2D-0469-4652-A090-C4D13F3C150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5307178"/>
            <a:ext cx="1219200" cy="1550822"/>
          </a:xfrm>
          <a:prstGeom prst="rect">
            <a:avLst/>
          </a:prstGeom>
        </p:spPr>
      </p:pic>
      <p:pic>
        <p:nvPicPr>
          <p:cNvPr id="27" name="Grafika 26">
            <a:extLst>
              <a:ext uri="{FF2B5EF4-FFF2-40B4-BE49-F238E27FC236}">
                <a16:creationId xmlns:a16="http://schemas.microsoft.com/office/drawing/2014/main" id="{16C04FF8-AE2F-4C75-8657-A2201B95197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6459" y="4545317"/>
            <a:ext cx="1248460" cy="1570328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2" r:id="rId4"/>
    <p:sldLayoutId id="2147483656" r:id="rId5"/>
  </p:sldLayoutIdLst>
  <p:txStyles>
    <p:titleStyle>
      <a:lvl1pPr marL="182880" algn="l" rtl="0" eaLnBrk="1" latinLnBrk="0" hangingPunct="1">
        <a:spcBef>
          <a:spcPct val="0"/>
        </a:spcBef>
        <a:buNone/>
        <a:defRPr sz="4000" b="1" kern="1200">
          <a:ln w="6350">
            <a:noFill/>
          </a:ln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SzPct val="95000"/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Grp="1"/>
          </p:cNvSpPr>
          <p:nvPr>
            <p:ph type="ctrTitle"/>
          </p:nvPr>
        </p:nvSpPr>
        <p:spPr>
          <a:xfrm>
            <a:off x="3276600" y="692696"/>
            <a:ext cx="5867400" cy="1946213"/>
          </a:xfrm>
        </p:spPr>
        <p:txBody>
          <a:bodyPr rtlCol="0" anchor="b">
            <a:normAutofit/>
          </a:bodyPr>
          <a:lstStyle/>
          <a:p>
            <a:pPr algn="ctr" rtl="0">
              <a:lnSpc>
                <a:spcPct val="90000"/>
              </a:lnSpc>
            </a:pPr>
            <a:r>
              <a:rPr lang="cs-CZ" sz="3800" dirty="0"/>
              <a:t>PARTICIPATIVNÍ VÝZKUM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7E8D1F18-9B47-4B73-A93A-F9E577DAC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400" y="3849666"/>
            <a:ext cx="3879056" cy="1234575"/>
          </a:xfrm>
        </p:spPr>
        <p:txBody>
          <a:bodyPr/>
          <a:lstStyle/>
          <a:p>
            <a:r>
              <a:rPr lang="cs-CZ" dirty="0"/>
              <a:t>Metody, postupy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F01326-A396-4B82-8DAD-2B3248D97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3"/>
            <a:ext cx="5226496" cy="792087"/>
          </a:xfrm>
        </p:spPr>
        <p:txBody>
          <a:bodyPr/>
          <a:lstStyle/>
          <a:p>
            <a:r>
              <a:rPr lang="cs-CZ" sz="2400" dirty="0">
                <a:solidFill>
                  <a:srgbClr val="F3786E">
                    <a:lumMod val="50000"/>
                  </a:srgbClr>
                </a:solidFill>
                <a:latin typeface="Segoe UI"/>
              </a:rPr>
              <a:t>ODMĚŇOVÁNÍ PARTICIPANTŮ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6C8F88-0BD6-4942-85C7-1FBA9FF07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472608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v rámci rovnocenné spolupráce, partnerství – je </a:t>
            </a:r>
            <a:r>
              <a:rPr lang="cs-CZ" dirty="0" err="1"/>
              <a:t>fér</a:t>
            </a:r>
            <a:r>
              <a:rPr lang="cs-CZ" dirty="0"/>
              <a:t> účast na výzkumu nějakým způsobem honorovat (profesionální výzkumníci jsou také placení)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finanční odměna také signalizuje společenské uznání přínosu participantů pro výzkum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dále problém, aby </a:t>
            </a:r>
            <a:r>
              <a:rPr lang="cs-CZ" dirty="0" err="1"/>
              <a:t>spoluvýzkumníci</a:t>
            </a:r>
            <a:r>
              <a:rPr lang="cs-CZ" dirty="0"/>
              <a:t> nejen nenesli náklady projektu, tzn. kompenzovat výdaje a náklady (náklady na zajištění péče např. o dítě, cestovné, stravné, náhrada ztráty příjmu apod.) </a:t>
            </a:r>
          </a:p>
          <a:p>
            <a:pPr marL="64008" indent="0" algn="just">
              <a:buNone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RIZIKO: </a:t>
            </a:r>
            <a:r>
              <a:rPr lang="cs-CZ" dirty="0"/>
              <a:t>pokud se participace stane placeným zaměstnáním, může se stát, že se participant odcizí zbytku komunity, kterou ve výzkumu zastupuje </a:t>
            </a:r>
          </a:p>
          <a:p>
            <a:endParaRPr lang="cs-CZ" dirty="0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C1981480-E550-481B-BA3D-8CD59FCFF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3880" y="173195"/>
            <a:ext cx="502920" cy="301752"/>
          </a:xfrm>
        </p:spPr>
        <p:txBody>
          <a:bodyPr rtlCol="0"/>
          <a:lstStyle/>
          <a:p>
            <a:pPr rtl="0"/>
            <a:fld id="{FEA1243F-3000-4347-94A4-FBDEAD3122CB}" type="slidenum">
              <a:rPr lang="cs-CZ" smtClean="0"/>
              <a:pPr rtl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1331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C75947-A2DE-40E3-AC9E-396348B51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5"/>
            <a:ext cx="5724128" cy="1584176"/>
          </a:xfrm>
        </p:spPr>
        <p:txBody>
          <a:bodyPr/>
          <a:lstStyle/>
          <a:p>
            <a:r>
              <a:rPr lang="cs-CZ" sz="2400" dirty="0">
                <a:solidFill>
                  <a:srgbClr val="F3786E">
                    <a:lumMod val="50000"/>
                  </a:srgbClr>
                </a:solidFill>
                <a:latin typeface="Segoe UI"/>
              </a:rPr>
              <a:t>CO JE TŘEBA ZVÁŽIT PŘED VOLBOU PARTICIPATIVNÍHO VÝZKUMU </a:t>
            </a:r>
            <a:br>
              <a:rPr lang="cs-CZ" sz="1800" i="1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</a:br>
            <a:endParaRPr lang="cs-CZ" sz="1800" i="1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7FC433-2D97-46FD-B8A1-26FE7A54F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18457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sz="1900" dirty="0"/>
              <a:t>pokud někdo zvolí tento výzkumný přístup, aniž by plně chápal, co to obnáší, může stát, že je uplatněn i tam, kde to není vhodné s ohledem kontext, prostředí, konkrétní lidi, jichž se týká – pak riziko vzniku problematické situace i </a:t>
            </a:r>
            <a:r>
              <a:rPr lang="cs-CZ" sz="1900" b="1" dirty="0"/>
              <a:t>napětí v komunitě</a:t>
            </a:r>
            <a:r>
              <a:rPr lang="cs-CZ" sz="1900" dirty="0"/>
              <a:t>, a </a:t>
            </a:r>
            <a:r>
              <a:rPr lang="cs-CZ" sz="1900" b="1" dirty="0"/>
              <a:t>vztazích v komunitě</a:t>
            </a:r>
            <a:r>
              <a:rPr lang="cs-CZ" sz="1900" dirty="0"/>
              <a:t>, v níž a s níž je výzkum prováděn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900" dirty="0"/>
              <a:t>vždy je nutné v daném kontextu/konstelaci posoudit vhodnost jak pro daný projekt , tak pro lidi, kteří by v něm měli být zapojeni, tedy zvážit: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800" b="1" dirty="0"/>
              <a:t>soulad s výzkumníky a jejich možnostmi  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800" b="1" dirty="0"/>
              <a:t>soulad s komunitou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800" b="1" dirty="0"/>
              <a:t>soulad s tématem výzkumu a výzkumným záměrem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800" b="1" dirty="0"/>
              <a:t>soulad s organizačním kontextem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cs-CZ" sz="1800" b="1" dirty="0"/>
          </a:p>
          <a:p>
            <a:pPr lvl="1" algn="just">
              <a:buFont typeface="Wingdings" panose="05000000000000000000" pitchFamily="2" charset="2"/>
              <a:buChar char="§"/>
            </a:pPr>
            <a:endParaRPr lang="cs-CZ" sz="1600" b="1" dirty="0"/>
          </a:p>
          <a:p>
            <a:pPr lvl="1" algn="just">
              <a:buFont typeface="Wingdings" panose="05000000000000000000" pitchFamily="2" charset="2"/>
              <a:buChar char="§"/>
            </a:pPr>
            <a:endParaRPr lang="cs-CZ" sz="1500" b="1" dirty="0"/>
          </a:p>
          <a:p>
            <a:pPr lvl="1" algn="just">
              <a:buFont typeface="Wingdings" panose="05000000000000000000" pitchFamily="2" charset="2"/>
              <a:buChar char="§"/>
            </a:pPr>
            <a:endParaRPr lang="cs-CZ" sz="1500" dirty="0"/>
          </a:p>
          <a:p>
            <a:endParaRPr lang="cs-CZ" dirty="0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FE78B558-83C0-46C4-A9C2-888AFB7EA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3880" y="173195"/>
            <a:ext cx="502920" cy="301752"/>
          </a:xfrm>
        </p:spPr>
        <p:txBody>
          <a:bodyPr rtlCol="0"/>
          <a:lstStyle/>
          <a:p>
            <a:pPr rtl="0"/>
            <a:fld id="{FEA1243F-3000-4347-94A4-FBDEAD3122CB}" type="slidenum">
              <a:rPr lang="cs-CZ" smtClean="0"/>
              <a:pPr rtl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028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C06491-A225-48D6-8A50-404B9758B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52736"/>
            <a:ext cx="8507288" cy="5616624"/>
          </a:xfrm>
        </p:spPr>
        <p:txBody>
          <a:bodyPr>
            <a:normAutofit fontScale="77500" lnSpcReduction="20000"/>
          </a:bodyPr>
          <a:lstStyle/>
          <a:p>
            <a:pPr marL="64008" indent="0">
              <a:buNone/>
            </a:pPr>
            <a:r>
              <a:rPr lang="cs-CZ" sz="3100" b="1" dirty="0">
                <a:solidFill>
                  <a:schemeClr val="accent6">
                    <a:lumMod val="75000"/>
                  </a:schemeClr>
                </a:solidFill>
              </a:rPr>
              <a:t>Soulad s výzkumníky a jejich možnostmi:  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cs-CZ" sz="2600" dirty="0"/>
              <a:t>výzkumníci  musí posoudit, zda jim tento přístup vyhovuje profesně i osobně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cs-CZ" sz="2600" dirty="0"/>
              <a:t>aby byl  participativní výzkum funkční, musí být v souladu s   cíli, perspektivou a interpersonálním stylem výzkumných pracovníků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cs-CZ" sz="2600" dirty="0"/>
              <a:t>pokud výzkumníci chtějí využít tento typ výzkumu,  musí být schopni a ochotní budovat vztahy se </a:t>
            </a:r>
            <a:r>
              <a:rPr lang="cs-CZ" sz="2600" dirty="0" err="1"/>
              <a:t>spoluvýzkumníky</a:t>
            </a:r>
            <a:r>
              <a:rPr lang="cs-CZ" sz="2600" dirty="0"/>
              <a:t> jako  členy týmu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cs-CZ" sz="2600" dirty="0"/>
              <a:t>výzkumníci musí mít vůli  a kompetence k tomu, aby se poznávali  a efektivně komunikovali  s lidmi z různých kultur/subkultur, pracovat s odlišnostmi, diverzitou </a:t>
            </a:r>
          </a:p>
          <a:p>
            <a:pPr marR="0" lvl="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Clr>
                <a:srgbClr val="C94C25"/>
              </a:buClr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lang="cs-CZ" sz="2600" dirty="0"/>
              <a:t>je třeba zvážit časové možnosti a omezení  výzkumných pracovníků - spolupráce s účastníky výzkumu, členy komunity apod. je možná,  když oni  jsou k dispozici – to vylučuje přístup k výzkumu „od devíti do pěti“; aby byl výzkum inkluzivní,   předpokládá ochotu a  možnost  výzkumníků  setkávat se i po večerech večer a o víkendech</a:t>
            </a:r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B88A6062-A38D-4219-88FB-29A83CF03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3880" y="173195"/>
            <a:ext cx="502920" cy="301752"/>
          </a:xfrm>
        </p:spPr>
        <p:txBody>
          <a:bodyPr rtlCol="0"/>
          <a:lstStyle/>
          <a:p>
            <a:pPr rtl="0"/>
            <a:fld id="{FEA1243F-3000-4347-94A4-FBDEAD3122CB}" type="slidenum">
              <a:rPr lang="cs-CZ" smtClean="0"/>
              <a:pPr rtl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9348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E23399-B719-4847-AE76-FA6C15115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9544"/>
          </a:xfrm>
        </p:spPr>
        <p:txBody>
          <a:bodyPr>
            <a:normAutofit fontScale="62500" lnSpcReduction="20000"/>
          </a:bodyPr>
          <a:lstStyle/>
          <a:p>
            <a:pPr marL="64008" indent="0">
              <a:lnSpc>
                <a:spcPct val="80000"/>
              </a:lnSpc>
              <a:buNone/>
            </a:pPr>
            <a:r>
              <a:rPr lang="cs-CZ" sz="3800" b="1" dirty="0">
                <a:solidFill>
                  <a:schemeClr val="accent6">
                    <a:lumMod val="75000"/>
                  </a:schemeClr>
                </a:solidFill>
              </a:rPr>
              <a:t>Soulad s komunitou: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cs-CZ" sz="2900" dirty="0"/>
              <a:t>musí existovat zájem a odhodlání dostatečně velkého počtu lidí z dané skupiny či  komunity, jíž se má výzkum týkat a v níž se má uskutečnit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cs-CZ" sz="2900" dirty="0"/>
              <a:t>tito  musí vstřícně reagovat na navrhovanou spolupráci nebo ji dokonce navrhnout sami  a buď sdílet vizi výzkumu, nebo jsou ochotni se k jejímu vytvoření připojit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cs-CZ" sz="2900" dirty="0"/>
              <a:t>členové komunity musí  vnímat spolupráci jako přínos pro ně jako jednotlivce a/nebo pro komunitu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cs-CZ" sz="2900" dirty="0"/>
              <a:t>výzkum musí považovat za smysluplný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cs-CZ" sz="2900" dirty="0"/>
              <a:t>v  případě potřeby musí být ochotni se účastnit školení či jinak získávat kompetence a dovednosti potřebné pro participaci ve výzkumu v roli </a:t>
            </a:r>
            <a:r>
              <a:rPr lang="cs-CZ" sz="2900" dirty="0" err="1"/>
              <a:t>spoluvýzkumníků</a:t>
            </a:r>
            <a:r>
              <a:rPr lang="cs-CZ" sz="2900" dirty="0"/>
              <a:t>   </a:t>
            </a:r>
            <a:r>
              <a:rPr lang="cs-CZ" sz="2900" i="1" dirty="0"/>
              <a:t>(např. jak vést výzkumné rozhovory, jak </a:t>
            </a:r>
            <a:r>
              <a:rPr lang="cs-CZ" sz="2900" i="1" dirty="0" err="1"/>
              <a:t>facilitovat</a:t>
            </a:r>
            <a:r>
              <a:rPr lang="cs-CZ" sz="2900" i="1" dirty="0"/>
              <a:t> </a:t>
            </a:r>
            <a:r>
              <a:rPr lang="cs-CZ" sz="2900" i="1" dirty="0" err="1"/>
              <a:t>fokusní</a:t>
            </a:r>
            <a:r>
              <a:rPr lang="cs-CZ" sz="2900" i="1" dirty="0"/>
              <a:t> skupinu, jak postupovat při analýze dat apod.)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cs-CZ" sz="2900" dirty="0"/>
              <a:t>členové komunity musejí být ochotni dlouhodobě spolupracovat na projektu</a:t>
            </a:r>
          </a:p>
          <a:p>
            <a:pPr marL="64008" indent="0">
              <a:lnSpc>
                <a:spcPct val="80000"/>
              </a:lnSpc>
              <a:buNone/>
            </a:pPr>
            <a:endParaRPr lang="cs-CZ" sz="24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DDB40000-321D-46BF-B01A-122C6C04F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3880" y="173195"/>
            <a:ext cx="502920" cy="301752"/>
          </a:xfrm>
        </p:spPr>
        <p:txBody>
          <a:bodyPr rtlCol="0"/>
          <a:lstStyle/>
          <a:p>
            <a:pPr rtl="0"/>
            <a:fld id="{FEA1243F-3000-4347-94A4-FBDEAD3122CB}" type="slidenum">
              <a:rPr lang="cs-CZ" smtClean="0"/>
              <a:pPr rtl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4745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5B4358-33CA-4970-966E-DD5819A25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19464"/>
          </a:xfrm>
        </p:spPr>
        <p:txBody>
          <a:bodyPr>
            <a:normAutofit fontScale="92500" lnSpcReduction="10000"/>
          </a:bodyPr>
          <a:lstStyle/>
          <a:p>
            <a:pPr marL="64008" indent="0">
              <a:lnSpc>
                <a:spcPct val="80000"/>
              </a:lnSpc>
              <a:buNone/>
            </a:pP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Soulad s tématem výzkumu a výzkumným záměrem: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dirty="0"/>
              <a:t>téma musí být vhodné pro zvolený výzkumný přístup + musí být formulováno v souladu s participativním výzkumem, tedy ideálně ve spolupráci s participanty – shoda na tématu a záměru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dirty="0"/>
              <a:t>cíle by měli zahrnovat  rozvíjení schopností komunity, učení, zmocňování, aktivizaci komunity, sociální změnu  apod.  (</a:t>
            </a:r>
            <a:r>
              <a:rPr lang="cs-CZ" i="1" dirty="0"/>
              <a:t>naopak, pokud je cílem čistě získávání dat a poznatků, je vhodnější tradičnější, pozitivistický přístup – konvenční výzkum)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42351B3B-8A16-4F71-BE42-86C201F8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3880" y="173195"/>
            <a:ext cx="502920" cy="301752"/>
          </a:xfrm>
        </p:spPr>
        <p:txBody>
          <a:bodyPr rtlCol="0"/>
          <a:lstStyle/>
          <a:p>
            <a:pPr rtl="0"/>
            <a:fld id="{FEA1243F-3000-4347-94A4-FBDEAD3122CB}" type="slidenum">
              <a:rPr lang="cs-CZ" smtClean="0"/>
              <a:pPr rtl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2884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F2FDCE-8557-4957-BA2E-87E78FB26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63480"/>
          </a:xfrm>
        </p:spPr>
        <p:txBody>
          <a:bodyPr>
            <a:normAutofit/>
          </a:bodyPr>
          <a:lstStyle/>
          <a:p>
            <a:pPr marL="64008" marR="0" lvl="0" indent="0" defTabSz="914400" fontAlgn="auto">
              <a:lnSpc>
                <a:spcPct val="60000"/>
              </a:lnSpc>
              <a:buNone/>
              <a:tabLst/>
              <a:defRPr/>
            </a:pP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Soulad s organizačním kontextem:  </a:t>
            </a:r>
          </a:p>
          <a:p>
            <a:pPr marL="64008" marR="0" lvl="0" indent="0" defTabSz="914400" fontAlgn="auto">
              <a:lnSpc>
                <a:spcPct val="60000"/>
              </a:lnSpc>
              <a:buNone/>
              <a:tabLst/>
              <a:defRPr/>
            </a:pPr>
            <a:endParaRPr lang="cs-CZ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>
                <a:srgbClr val="C94C25"/>
              </a:buClr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/>
              <a:t>v ideálním případě by měl být projekt participativního výzkumu </a:t>
            </a:r>
            <a:r>
              <a:rPr lang="cs-CZ" sz="2000" b="1" dirty="0"/>
              <a:t>podporován v rámci organizačního kontextu výzkumných pracovníků </a:t>
            </a:r>
            <a:r>
              <a:rPr lang="cs-CZ" sz="2000" dirty="0"/>
              <a:t>– tzn. škola, výzkumná instituce, univerzita nebo jiná relevantní organizace, která má na výzkum vliv chápala podstatu participativního výzkumu a souhlasila s ním </a:t>
            </a:r>
          </a:p>
          <a:p>
            <a:pPr lvl="0" algn="just">
              <a:buClr>
                <a:srgbClr val="C94C25"/>
              </a:buClr>
              <a:buFont typeface="Wingdings" panose="05000000000000000000" pitchFamily="2" charset="2"/>
              <a:buChar char="ü"/>
              <a:defRPr/>
            </a:pPr>
            <a:r>
              <a:rPr lang="cs-CZ" sz="2000" dirty="0"/>
              <a:t>dále by měla příslušná výzkumná/ akademická organizace </a:t>
            </a:r>
            <a:r>
              <a:rPr lang="cs-CZ" sz="2000" dirty="0">
                <a:solidFill>
                  <a:srgbClr val="262626"/>
                </a:solidFill>
              </a:rPr>
              <a:t>souhlasit s cíli a  účelem výzkumu </a:t>
            </a:r>
          </a:p>
          <a:p>
            <a:pPr lvl="0" algn="just">
              <a:buClr>
                <a:srgbClr val="C94C25"/>
              </a:buClr>
              <a:buFont typeface="Wingdings" panose="05000000000000000000" pitchFamily="2" charset="2"/>
              <a:buChar char="ü"/>
              <a:defRPr/>
            </a:pPr>
            <a:r>
              <a:rPr lang="cs-CZ" sz="2000" dirty="0">
                <a:solidFill>
                  <a:srgbClr val="262626"/>
                </a:solidFill>
              </a:rPr>
              <a:t>zároveň by s tímto vším měli být srozuměni i hodnotitelé výzkumu a grantová agentura či jiný subjekt, který výzkum financuje – a to včetně toho, že chápou a akceptují i limity, rizika a nepředvídatelnost a obtížnou plánovatelnost participativního  výzkumu a výstupů z něj </a:t>
            </a:r>
            <a:endParaRPr lang="cs-CZ" sz="2000" dirty="0"/>
          </a:p>
          <a:p>
            <a:pPr marL="448056" marR="0" lvl="0" indent="-38404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>
                <a:srgbClr val="C94C25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cs-CZ" sz="2000" dirty="0"/>
          </a:p>
          <a:p>
            <a:pPr marL="448056" marR="0" lvl="0" indent="-384048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>
                <a:srgbClr val="C94C25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cs-CZ" sz="1800" dirty="0">
              <a:solidFill>
                <a:srgbClr val="262626"/>
              </a:solidFill>
              <a:latin typeface="Arial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>
                <a:srgbClr val="C94C25"/>
              </a:buClr>
              <a:buSzPct val="80000"/>
              <a:buNone/>
              <a:tabLst/>
              <a:defRPr/>
            </a:pP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C68543D1-F8DE-415A-A211-FD510075F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3880" y="173195"/>
            <a:ext cx="502920" cy="301752"/>
          </a:xfrm>
        </p:spPr>
        <p:txBody>
          <a:bodyPr rtlCol="0"/>
          <a:lstStyle/>
          <a:p>
            <a:pPr rtl="0"/>
            <a:fld id="{FEA1243F-3000-4347-94A4-FBDEAD3122CB}" type="slidenum">
              <a:rPr lang="cs-CZ" smtClean="0"/>
              <a:pPr rtl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825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721CB-47C7-489D-B415-87363539C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404664"/>
            <a:ext cx="5760640" cy="1195536"/>
          </a:xfrm>
        </p:spPr>
        <p:txBody>
          <a:bodyPr/>
          <a:lstStyle/>
          <a:p>
            <a:r>
              <a:rPr lang="cs-CZ" sz="2400" dirty="0">
                <a:solidFill>
                  <a:srgbClr val="F3786E">
                    <a:lumMod val="50000"/>
                  </a:srgbClr>
                </a:solidFill>
                <a:latin typeface="Segoe UI"/>
              </a:rPr>
              <a:t>POČÁTEČNÍ FÁZE PARTICIPATIVNÍHO VÝZKUMNÉHO PROJEKTU</a:t>
            </a:r>
            <a:br>
              <a:rPr lang="cs-CZ" sz="2400" dirty="0">
                <a:solidFill>
                  <a:srgbClr val="F3786E">
                    <a:lumMod val="50000"/>
                  </a:srgbClr>
                </a:solidFill>
                <a:latin typeface="Segoe UI"/>
              </a:rPr>
            </a:br>
            <a:endParaRPr lang="cs-CZ" sz="2400" dirty="0">
              <a:solidFill>
                <a:srgbClr val="F3786E">
                  <a:lumMod val="50000"/>
                </a:srgbClr>
              </a:solidFill>
              <a:latin typeface="Segoe U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4EEB75-D492-43E0-8EBC-5B504CDB3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25658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sz="2100" dirty="0"/>
              <a:t>u participativního výzkumu je třeba počítat s rozsáhlou fází chystání vhodných podmínek výzkumu – daleko rozsáhlejší, než u konvenčního výzkumu + mnohem širší škála činností, než je jen např. </a:t>
            </a:r>
            <a:r>
              <a:rPr lang="cs-CZ" sz="2100" dirty="0" err="1"/>
              <a:t>desk</a:t>
            </a:r>
            <a:r>
              <a:rPr lang="cs-CZ" sz="2100" dirty="0"/>
              <a:t> </a:t>
            </a:r>
            <a:r>
              <a:rPr lang="cs-CZ" sz="2100" dirty="0" err="1"/>
              <a:t>research</a:t>
            </a:r>
            <a:r>
              <a:rPr lang="cs-CZ" sz="2100" dirty="0"/>
              <a:t> , formulace teoretických východisek, volba metodologického designu atd.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100" dirty="0"/>
              <a:t>na zvládnutých počáteční fázi závisí další průběh a úspěch participativního projektu – celý průběh včetně harmonogramu předem stanovit  nelze, ale je třeba ho dobře „odstartovat“   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2000" dirty="0"/>
              <a:t>plánování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2000" dirty="0"/>
              <a:t>příprava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2000" dirty="0"/>
              <a:t>zahájení 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cs-CZ" sz="2000" dirty="0"/>
          </a:p>
          <a:p>
            <a:pPr algn="just">
              <a:buFont typeface="Wingdings" panose="05000000000000000000" pitchFamily="2" charset="2"/>
              <a:buChar char="§"/>
            </a:pPr>
            <a:endParaRPr lang="cs-CZ" sz="2400" dirty="0"/>
          </a:p>
          <a:p>
            <a:pPr algn="just">
              <a:buFont typeface="Wingdings" panose="05000000000000000000" pitchFamily="2" charset="2"/>
              <a:buChar char="Ø"/>
            </a:pPr>
            <a:endParaRPr lang="cs-CZ" sz="2400" dirty="0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46814FBA-1ACB-47A0-A244-570186C6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3880" y="173195"/>
            <a:ext cx="502920" cy="301752"/>
          </a:xfrm>
        </p:spPr>
        <p:txBody>
          <a:bodyPr rtlCol="0"/>
          <a:lstStyle/>
          <a:p>
            <a:pPr rtl="0"/>
            <a:fld id="{FEA1243F-3000-4347-94A4-FBDEAD3122CB}" type="slidenum">
              <a:rPr lang="cs-CZ" smtClean="0"/>
              <a:pPr rtl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5249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398865-0F3E-4BB4-94DE-28511BDB1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052736"/>
            <a:ext cx="8064896" cy="4824536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cs-CZ" sz="3000" b="1" dirty="0">
                <a:solidFill>
                  <a:schemeClr val="accent6">
                    <a:lumMod val="75000"/>
                  </a:schemeClr>
                </a:solidFill>
              </a:rPr>
              <a:t>Plánování: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2600" dirty="0"/>
              <a:t>společné - tzn., výzkumníci a participující účastníci, spolupracovníci – jak ti  v roli </a:t>
            </a:r>
            <a:r>
              <a:rPr lang="cs-CZ" sz="2600" dirty="0" err="1"/>
              <a:t>spoluvýzkumníků</a:t>
            </a:r>
            <a:r>
              <a:rPr lang="cs-CZ" sz="2600" dirty="0"/>
              <a:t>, tak i případně další aktéři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2600" dirty="0"/>
              <a:t>realistické zohlednění zdrojů – zejm. peněz a času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2600" dirty="0"/>
              <a:t>vyjasnění vztahů a rolí ve výzkumu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2600" dirty="0"/>
              <a:t>jak budou nastaveny komunikační kanály + získávání zpětné vazby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2600" dirty="0"/>
              <a:t>jak bude zajištěna technická podpora výzkumu 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2600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DE82CCE7-F651-4922-B50B-826EFB3CC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3880" y="173195"/>
            <a:ext cx="502920" cy="301752"/>
          </a:xfrm>
        </p:spPr>
        <p:txBody>
          <a:bodyPr rtlCol="0"/>
          <a:lstStyle/>
          <a:p>
            <a:pPr rtl="0"/>
            <a:fld id="{FEA1243F-3000-4347-94A4-FBDEAD3122CB}" type="slidenum">
              <a:rPr lang="cs-CZ" smtClean="0"/>
              <a:pPr rtl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4447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EB111B-6E30-439B-B1C7-51610FDB5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79504"/>
          </a:xfrm>
        </p:spPr>
        <p:txBody>
          <a:bodyPr>
            <a:normAutofit fontScale="70000" lnSpcReduction="20000"/>
          </a:bodyPr>
          <a:lstStyle/>
          <a:p>
            <a:pPr marL="64008" indent="0">
              <a:buNone/>
            </a:pPr>
            <a:r>
              <a:rPr lang="cs-CZ" sz="3700" b="1" dirty="0">
                <a:solidFill>
                  <a:schemeClr val="accent6">
                    <a:lumMod val="75000"/>
                  </a:schemeClr>
                </a:solidFill>
              </a:rPr>
              <a:t>Příprava: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cs-CZ" sz="3100" dirty="0"/>
              <a:t>v konvenčním výzkumu -   stačí, když znalosti, dovednosti a praktické zkušenosti s výzkumnými  metodami a technikami mají profesionální výzkumníci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cs-CZ" sz="3100" dirty="0"/>
              <a:t>participativní výzkumné projekty  - počítají se zapojením laiků v roli </a:t>
            </a:r>
            <a:r>
              <a:rPr lang="cs-CZ" sz="3100" dirty="0" err="1"/>
              <a:t>spoluvýzkumníků</a:t>
            </a:r>
            <a:r>
              <a:rPr lang="cs-CZ" sz="3100" dirty="0"/>
              <a:t>  - tzn.,  příprava by měla zahrnovat:</a:t>
            </a:r>
          </a:p>
          <a:p>
            <a:pPr marL="804672" lvl="2" indent="-457200" algn="just">
              <a:lnSpc>
                <a:spcPct val="120000"/>
              </a:lnSpc>
              <a:buSzPct val="80000"/>
              <a:buFont typeface="Courier New" panose="02070309020205020404" pitchFamily="49" charset="0"/>
              <a:buChar char="o"/>
            </a:pPr>
            <a:r>
              <a:rPr lang="cs-CZ" sz="2700" dirty="0"/>
              <a:t>proškolení, „zácvik“ </a:t>
            </a:r>
            <a:r>
              <a:rPr lang="cs-CZ" sz="2700" dirty="0" err="1"/>
              <a:t>spoluvýzkumníků</a:t>
            </a:r>
            <a:r>
              <a:rPr lang="cs-CZ" sz="2700" dirty="0"/>
              <a:t>, kteří dosud ve výzkumu nepůsobili (tedy základní odborná příprava na míru konkrétního výzkumného projektu) </a:t>
            </a:r>
          </a:p>
          <a:p>
            <a:pPr marL="804672" lvl="2" indent="-457200" algn="just">
              <a:lnSpc>
                <a:spcPct val="120000"/>
              </a:lnSpc>
              <a:buSzPct val="80000"/>
              <a:buFont typeface="Courier New" panose="02070309020205020404" pitchFamily="49" charset="0"/>
              <a:buChar char="o"/>
            </a:pPr>
            <a:r>
              <a:rPr lang="cs-CZ" sz="2700" dirty="0"/>
              <a:t>vytvoření  zázemí odborné podpory – pro usnadnění průběhu celého výzkumu , aby se zajistila odborná kvality projektu a také se  a zabránilo se poškození účastníků – POZOR – odborná podpora musí být vedena partnerským způsobem, není to „patronát“ nad </a:t>
            </a:r>
            <a:r>
              <a:rPr lang="cs-CZ" sz="2700" dirty="0" err="1"/>
              <a:t>spoluvýzkumníky</a:t>
            </a:r>
            <a:r>
              <a:rPr lang="cs-CZ" sz="2700" dirty="0"/>
              <a:t> </a:t>
            </a:r>
          </a:p>
          <a:p>
            <a:pPr marL="146304" indent="-457200" algn="just">
              <a:lnSpc>
                <a:spcPct val="120000"/>
              </a:lnSpc>
              <a:buFont typeface="Courier New" panose="02070309020205020404" pitchFamily="49" charset="0"/>
              <a:buChar char="o"/>
            </a:pPr>
            <a:endParaRPr lang="cs-CZ" sz="3500" dirty="0"/>
          </a:p>
          <a:p>
            <a:pPr marL="731520" lvl="2" indent="-384048" algn="just">
              <a:lnSpc>
                <a:spcPct val="120000"/>
              </a:lnSpc>
              <a:buSzPct val="80000"/>
              <a:buFont typeface="Wingdings" panose="05000000000000000000" pitchFamily="2" charset="2"/>
              <a:buChar char="§"/>
            </a:pPr>
            <a:endParaRPr lang="cs-CZ" sz="2700" dirty="0"/>
          </a:p>
          <a:p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C1A7934C-AA3E-4D03-B72F-C9D531312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3880" y="173195"/>
            <a:ext cx="502920" cy="301752"/>
          </a:xfrm>
        </p:spPr>
        <p:txBody>
          <a:bodyPr rtlCol="0"/>
          <a:lstStyle/>
          <a:p>
            <a:pPr rtl="0"/>
            <a:fld id="{FEA1243F-3000-4347-94A4-FBDEAD3122CB}" type="slidenum">
              <a:rPr lang="cs-CZ" smtClean="0"/>
              <a:pPr rtl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666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32C5CD-6443-40C5-8E2D-D60860F17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407496"/>
          </a:xfrm>
        </p:spPr>
        <p:txBody>
          <a:bodyPr>
            <a:normAutofit fontScale="85000" lnSpcReduction="20000"/>
          </a:bodyPr>
          <a:lstStyle/>
          <a:p>
            <a:pPr marL="64008" indent="0">
              <a:buNone/>
            </a:pPr>
            <a:r>
              <a:rPr lang="cs-CZ" sz="3000" b="1" dirty="0">
                <a:solidFill>
                  <a:schemeClr val="accent6">
                    <a:lumMod val="75000"/>
                  </a:schemeClr>
                </a:solidFill>
              </a:rPr>
              <a:t>Zahájení: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rozumitelné stanovení výzkumných úkolů + vyjednat s účastníky výzkumu jejich role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rozčlenění výzkumných úkolů do zvládnutelných částí (nedělat vše naráz, neupadnout do chaosu) + vyjednat rozdělení zodpovědnosti za splnění dílčích úkolů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vždy, kdy to je možné, uzavřít i formální smlouvy s participanty – tento krok posunuje spolupráci na úroveň partnerství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ideálně vyjednat a formálně uzavřít smlouvy odměnách pro partnery (participanty) - v souladu s pracovněprávními předpisy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008" indent="0">
              <a:buNone/>
            </a:pPr>
            <a:endParaRPr lang="cs-CZ" sz="3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27C4B61F-3105-4C39-9590-B698D2110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3880" y="173195"/>
            <a:ext cx="502920" cy="301752"/>
          </a:xfrm>
        </p:spPr>
        <p:txBody>
          <a:bodyPr rtlCol="0"/>
          <a:lstStyle/>
          <a:p>
            <a:pPr rtl="0"/>
            <a:fld id="{FEA1243F-3000-4347-94A4-FBDEAD3122CB}" type="slidenum">
              <a:rPr lang="cs-CZ" smtClean="0"/>
              <a:pPr rtl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4727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5F6702-E75A-438F-966C-B82236D39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0"/>
              <a:t>Participativní výzkum v kategoriích </a:t>
            </a:r>
            <a:r>
              <a:rPr lang="cs-CZ" sz="2000" b="1" dirty="0"/>
              <a:t>základní  </a:t>
            </a:r>
            <a:r>
              <a:rPr lang="cs-CZ" sz="2000" dirty="0"/>
              <a:t>versus  </a:t>
            </a:r>
            <a:r>
              <a:rPr lang="cs-CZ" sz="2000" b="1" dirty="0"/>
              <a:t>aplikovaný </a:t>
            </a:r>
            <a:r>
              <a:rPr lang="cs-CZ" sz="2000" dirty="0"/>
              <a:t>výzkum – </a:t>
            </a:r>
            <a:r>
              <a:rPr lang="cs-CZ" sz="2000" b="1" dirty="0"/>
              <a:t>řadí se </a:t>
            </a:r>
            <a:r>
              <a:rPr lang="cs-CZ" sz="2000" dirty="0"/>
              <a:t>spíše k </a:t>
            </a:r>
            <a:r>
              <a:rPr lang="cs-CZ" sz="2000" b="1" dirty="0"/>
              <a:t>aplikovanému výzkumu </a:t>
            </a:r>
            <a:r>
              <a:rPr lang="cs-CZ" sz="2000" dirty="0"/>
              <a:t>– i když řada výzkumníků nepovažuje přísné rozlišování za smysluplné, někdy se jedná  o spíše násilné dělení </a:t>
            </a:r>
          </a:p>
          <a:p>
            <a:pPr marL="64008" indent="0" algn="just">
              <a:buNone/>
            </a:pPr>
            <a:r>
              <a:rPr lang="cs-CZ" sz="2000" dirty="0"/>
              <a:t>Obecně se ale chápe: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</a:rPr>
              <a:t>základní výzkum </a:t>
            </a:r>
            <a:r>
              <a:rPr lang="cs-CZ" sz="2000" dirty="0">
                <a:solidFill>
                  <a:schemeClr val="bg1"/>
                </a:solidFill>
              </a:rPr>
              <a:t>-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100" dirty="0"/>
              <a:t>otázky, které si klade, směřují rozšiřováním teoretických znalostí a vědomostí, případně rozvoj teorie; neřeší uplatnitelnost a uplatňování výstupů v praxi</a:t>
            </a:r>
          </a:p>
          <a:p>
            <a:pPr marL="444500" indent="0" algn="just">
              <a:buNone/>
            </a:pPr>
            <a:r>
              <a:rPr lang="cs-CZ" sz="2100" dirty="0"/>
              <a:t> - zároveň je ale zdrojem poznatků a vědomostí  pro      aplikovaný výzkum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</a:rPr>
              <a:t>aplikovaný výzkum </a:t>
            </a:r>
            <a:r>
              <a:rPr lang="cs-CZ" sz="2000" dirty="0"/>
              <a:t>- zabývá se tématy, které mají přímý praktický význam;  záměrně tvoří poznatky směřující k řešení konkrétního problému/zadání, k uplatnění v praxi, k aplikaci.  </a:t>
            </a:r>
          </a:p>
          <a:p>
            <a:pPr>
              <a:buFontTx/>
              <a:buChar char="-"/>
            </a:pPr>
            <a:endParaRPr lang="cs-CZ" sz="1900" dirty="0"/>
          </a:p>
          <a:p>
            <a:pPr>
              <a:buFontTx/>
              <a:buChar char="-"/>
            </a:pPr>
            <a:endParaRPr lang="cs-CZ" sz="1900" dirty="0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60DBC784-0091-41F6-9C80-811D9DF37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3880" y="173195"/>
            <a:ext cx="502920" cy="301752"/>
          </a:xfrm>
        </p:spPr>
        <p:txBody>
          <a:bodyPr rtlCol="0"/>
          <a:lstStyle/>
          <a:p>
            <a:pPr rtl="0"/>
            <a:fld id="{FEA1243F-3000-4347-94A4-FBDEAD3122CB}" type="slidenum">
              <a:rPr lang="cs-CZ" smtClean="0"/>
              <a:pPr rtl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4409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46C309-FDD7-48C2-BB74-CC03BD1BD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116632"/>
            <a:ext cx="5400600" cy="1224135"/>
          </a:xfrm>
        </p:spPr>
        <p:txBody>
          <a:bodyPr/>
          <a:lstStyle/>
          <a:p>
            <a:r>
              <a:rPr lang="cs-CZ" sz="1800" dirty="0">
                <a:solidFill>
                  <a:srgbClr val="F3786E">
                    <a:lumMod val="50000"/>
                  </a:srgbClr>
                </a:solidFill>
                <a:latin typeface="Segoe UI"/>
              </a:rPr>
              <a:t>PŘÍKLAD FORMY PARTICIPATIVNÍHO VÝZKUMU  – ASSETS MAPPING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41B854-7D0C-4086-A195-86B960A7F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84784"/>
            <a:ext cx="8507288" cy="5256584"/>
          </a:xfrm>
        </p:spPr>
        <p:txBody>
          <a:bodyPr>
            <a:normAutofit lnSpcReduction="10000"/>
          </a:bodyPr>
          <a:lstStyle/>
          <a:p>
            <a:pPr marL="64008" indent="0" algn="just">
              <a:buNone/>
            </a:pPr>
            <a:r>
              <a:rPr lang="cs-CZ" sz="2400" b="1" dirty="0" err="1">
                <a:solidFill>
                  <a:schemeClr val="accent6">
                    <a:lumMod val="75000"/>
                  </a:schemeClr>
                </a:solidFill>
              </a:rPr>
              <a:t>Asset</a:t>
            </a: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400" b="1" dirty="0" err="1">
                <a:solidFill>
                  <a:schemeClr val="accent6">
                    <a:lumMod val="75000"/>
                  </a:schemeClr>
                </a:solidFill>
              </a:rPr>
              <a:t>mapping</a:t>
            </a: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/>
              <a:t>(mapování aktiv)  jako </a:t>
            </a: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specifická forma </a:t>
            </a:r>
            <a:r>
              <a:rPr lang="cs-CZ" dirty="0"/>
              <a:t>  komunitního participativního výzkumu </a:t>
            </a: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v oblasti sociální práce :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C94C25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lang="cs-CZ" sz="2100" dirty="0"/>
              <a:t>proces, při kterém jsou v komunitě identifikována individuální, společenská, institucionální, ekonomická, fyzická a kulturní aktiva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000" dirty="0"/>
              <a:t>odpovídá přístupu sociální práce založenému na </a:t>
            </a:r>
            <a:r>
              <a:rPr lang="cs-CZ" sz="2000" b="1" dirty="0"/>
              <a:t>silných stránkách </a:t>
            </a:r>
            <a:r>
              <a:rPr lang="cs-CZ" sz="2000" dirty="0"/>
              <a:t> - důraz na pozitivní stránky, schopnosti, způsobilost a zdroje komunit (na rozdíl od přístupu založeného na analýze deficitů)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000" dirty="0"/>
              <a:t>model založený na aktivech posiluje schopnosti jednotlivců a komunit k realizaci potenciálu přispívat k vlastnímu rozvoji a posiluje odpovědnost komunit za tento rozvoj – tedy </a:t>
            </a:r>
            <a:r>
              <a:rPr lang="cs-CZ" sz="2000" b="1" dirty="0"/>
              <a:t>mapování aktiv jako strategie rozvoje komunity</a:t>
            </a:r>
            <a:r>
              <a:rPr lang="cs-CZ" sz="2000" dirty="0"/>
              <a:t> , v </a:t>
            </a:r>
            <a:r>
              <a:rPr lang="cs-CZ" sz="2000" b="1" dirty="0"/>
              <a:t>sociální práci makro praxe v práci s komunitami</a:t>
            </a:r>
            <a:r>
              <a:rPr lang="cs-CZ" sz="2000" dirty="0"/>
              <a:t>, zejm. s komunitami s celkově malými zdroji; rozvoj kulturně vhodných programů, modelů nebo intervencí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cs-CZ" sz="2000" b="1" dirty="0"/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cs-CZ" sz="2000" b="1" dirty="0"/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cs-CZ" sz="2000" b="1" dirty="0"/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cs-CZ" sz="1900" dirty="0"/>
          </a:p>
          <a:p>
            <a:pPr marL="64008" indent="0" algn="just">
              <a:buNone/>
            </a:pPr>
            <a:endParaRPr lang="cs-CZ" sz="24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455E3445-A6B1-425D-8874-A89E74B05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3880" y="173195"/>
            <a:ext cx="502920" cy="301752"/>
          </a:xfrm>
        </p:spPr>
        <p:txBody>
          <a:bodyPr rtlCol="0"/>
          <a:lstStyle/>
          <a:p>
            <a:pPr rtl="0"/>
            <a:fld id="{FEA1243F-3000-4347-94A4-FBDEAD3122CB}" type="slidenum">
              <a:rPr lang="cs-CZ" smtClean="0"/>
              <a:pPr rtl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0249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9E4D4A-9E4A-49CD-9539-FCE6B33DD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4946"/>
            <a:ext cx="8229600" cy="6383054"/>
          </a:xfrm>
        </p:spPr>
        <p:txBody>
          <a:bodyPr>
            <a:normAutofit fontScale="55000" lnSpcReduction="20000"/>
          </a:bodyPr>
          <a:lstStyle/>
          <a:p>
            <a:pPr marL="64008" indent="0">
              <a:lnSpc>
                <a:spcPct val="60000"/>
              </a:lnSpc>
              <a:buNone/>
              <a:defRPr/>
            </a:pPr>
            <a:endParaRPr lang="cs-CZ" sz="2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64008" indent="0">
              <a:lnSpc>
                <a:spcPct val="60000"/>
              </a:lnSpc>
              <a:buNone/>
              <a:defRPr/>
            </a:pPr>
            <a:r>
              <a:rPr lang="cs-CZ" sz="3200" b="1" dirty="0" err="1">
                <a:solidFill>
                  <a:schemeClr val="accent6">
                    <a:lumMod val="75000"/>
                  </a:schemeClr>
                </a:solidFill>
              </a:rPr>
              <a:t>Asset</a:t>
            </a:r>
            <a:r>
              <a:rPr lang="cs-CZ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3200" b="1" dirty="0" err="1">
                <a:solidFill>
                  <a:schemeClr val="accent6">
                    <a:lumMod val="75000"/>
                  </a:schemeClr>
                </a:solidFill>
              </a:rPr>
              <a:t>mapping</a:t>
            </a:r>
            <a:r>
              <a:rPr lang="cs-CZ" sz="3200" b="1" dirty="0">
                <a:solidFill>
                  <a:schemeClr val="accent6">
                    <a:lumMod val="75000"/>
                  </a:schemeClr>
                </a:solidFill>
              </a:rPr>
              <a:t> ve výzkumu v sociální práci: 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cs-CZ" sz="3300" dirty="0"/>
              <a:t>přináší validní a spolehlivé údaje, které pomáhají výzkumníkům a zúčastněným stranám pochopit silné stránky komunity  a její schopnost řešit problémy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cs-CZ" sz="3300" dirty="0"/>
              <a:t> výzkumná data získaná z mapování aktiv ve formě  soupisů aktiv nebo map  aktiv, lze použít jako závislé nebo nezávislé proměnné v výzkumného procesu</a:t>
            </a:r>
          </a:p>
          <a:p>
            <a:pPr marL="0" lvl="0" indent="0" algn="just">
              <a:lnSpc>
                <a:spcPct val="107000"/>
              </a:lnSpc>
              <a:buNone/>
            </a:pPr>
            <a:r>
              <a:rPr lang="cs-CZ" sz="33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POZOR - </a:t>
            </a:r>
            <a:r>
              <a:rPr lang="cs-CZ" sz="33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300" b="1" dirty="0"/>
              <a:t>mapování aktiv nemusí být nutně participativní</a:t>
            </a:r>
            <a:r>
              <a:rPr lang="cs-CZ" sz="3300" dirty="0"/>
              <a:t>, výzkumný tým si může najmout vlastní profesionální pracovníky, kteří se budou podílet na výzkumu v roli  „mapovače“ (</a:t>
            </a:r>
            <a:r>
              <a:rPr lang="cs-CZ" sz="3300" dirty="0" err="1"/>
              <a:t>assets</a:t>
            </a:r>
            <a:r>
              <a:rPr lang="cs-CZ" sz="3300" dirty="0"/>
              <a:t> </a:t>
            </a:r>
            <a:r>
              <a:rPr lang="cs-CZ" sz="3300" dirty="0" err="1"/>
              <a:t>mappers</a:t>
            </a:r>
            <a:r>
              <a:rPr lang="cs-CZ" sz="3300" dirty="0"/>
              <a:t>) </a:t>
            </a:r>
            <a:endParaRPr lang="cs-CZ" sz="3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008" indent="0" algn="just">
              <a:lnSpc>
                <a:spcPct val="60000"/>
              </a:lnSpc>
              <a:buNone/>
              <a:defRPr/>
            </a:pPr>
            <a:endParaRPr lang="cs-CZ" sz="33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cs-CZ" sz="3300" b="1" dirty="0">
                <a:solidFill>
                  <a:schemeClr val="accent6">
                    <a:lumMod val="75000"/>
                  </a:schemeClr>
                </a:solidFill>
              </a:rPr>
              <a:t>ALE:</a:t>
            </a:r>
          </a:p>
          <a:p>
            <a:pPr marL="457200" lvl="0" indent="-4572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cs-CZ" sz="3300" b="1" dirty="0"/>
              <a:t>participativní přístup </a:t>
            </a:r>
            <a:r>
              <a:rPr lang="cs-CZ" sz="3300" dirty="0"/>
              <a:t>při mapování aktiv </a:t>
            </a:r>
            <a:r>
              <a:rPr lang="cs-CZ" sz="3300" b="1" dirty="0"/>
              <a:t>zvyšuje validitu „soupisu aktiv“, </a:t>
            </a:r>
            <a:r>
              <a:rPr lang="cs-CZ" sz="3300" dirty="0"/>
              <a:t> zejména pokud výzkumníci nejsou členy komunity </a:t>
            </a:r>
          </a:p>
          <a:p>
            <a:pPr marL="457200" lvl="0" indent="-4572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cs-CZ" sz="3300" dirty="0"/>
              <a:t> participativní přístup také </a:t>
            </a:r>
            <a:r>
              <a:rPr lang="cs-CZ" sz="3300" b="1" dirty="0"/>
              <a:t>umožňuje výzkumníkům v oblasti sociální práce navázat silná partnerství s komunitami </a:t>
            </a:r>
          </a:p>
          <a:p>
            <a:pPr marL="457200" lvl="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3300" dirty="0"/>
              <a:t>mapování aktiv participativním výzkumem umožňuje komunitám, aby  </a:t>
            </a:r>
            <a:r>
              <a:rPr lang="cs-CZ" sz="3300" b="1" dirty="0"/>
              <a:t>samy identifikovat skutečná aktiva a jejich charakteristiky </a:t>
            </a:r>
            <a:r>
              <a:rPr lang="cs-CZ" sz="3300" dirty="0"/>
              <a:t>– to  vede k jejich realističtějšímu výčtu a zhodnocení a  přiměřenějšímu plánování založenému na těchto silných stránkách </a:t>
            </a:r>
            <a:endParaRPr lang="cs-CZ" dirty="0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94AC1DF2-8E24-4D5E-B8EB-DD304AF8F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3880" y="173195"/>
            <a:ext cx="502920" cy="301752"/>
          </a:xfrm>
        </p:spPr>
        <p:txBody>
          <a:bodyPr rtlCol="0"/>
          <a:lstStyle/>
          <a:p>
            <a:pPr rtl="0"/>
            <a:fld id="{FEA1243F-3000-4347-94A4-FBDEAD3122CB}" type="slidenum">
              <a:rPr lang="cs-CZ" smtClean="0"/>
              <a:pPr rtl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2100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B8AD01-6910-467C-A05A-344FB2958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24744"/>
            <a:ext cx="8507288" cy="5616624"/>
          </a:xfrm>
        </p:spPr>
        <p:txBody>
          <a:bodyPr>
            <a:normAutofit fontScale="77500" lnSpcReduction="20000"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100" b="1" dirty="0">
                <a:solidFill>
                  <a:schemeClr val="accent6">
                    <a:lumMod val="75000"/>
                  </a:schemeClr>
                </a:solidFill>
              </a:rPr>
              <a:t>Klíčové metodické otázky při mapování aktiv participativním výzkumem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Zapojení členů komunity do: 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stanovení  výzkumné otázky/záměru 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určení </a:t>
            </a:r>
            <a:r>
              <a:rPr lang="cs-CZ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typů aktiv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která budou inventarizována 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volby formy inventarizace (jakou podobu soupis/mapa aktiv bude mít) 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vymezení </a:t>
            </a:r>
            <a:r>
              <a:rPr lang="cs-CZ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hranic komunity – 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komunita může být </a:t>
            </a:r>
            <a:r>
              <a:rPr lang="cs-CZ" sz="2100" b="1" dirty="0">
                <a:latin typeface="Calibri" panose="020F0502020204030204" pitchFamily="34" charset="0"/>
                <a:cs typeface="Times New Roman" panose="02020603050405020304" pitchFamily="18" charset="0"/>
              </a:rPr>
              <a:t>fyzická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, např. městský blok, nebo </a:t>
            </a:r>
            <a:r>
              <a:rPr lang="cs-CZ" sz="2100" b="1" dirty="0">
                <a:latin typeface="Calibri" panose="020F0502020204030204" pitchFamily="34" charset="0"/>
                <a:cs typeface="Times New Roman" panose="02020603050405020304" pitchFamily="18" charset="0"/>
              </a:rPr>
              <a:t>nefyzická</a:t>
            </a:r>
            <a:r>
              <a:rPr lang="cs-CZ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, např. etnická nebo kulturní skupina; je třeba přesně určit, co či kdo tam patří/už nepatří 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100" dirty="0"/>
              <a:t>provedení inventarizace , včetně zmapování a zaznamenání vzájemných vazeb a vztahů mezi jednotlivými aktivy 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cs-CZ" sz="21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100" b="1" dirty="0">
                <a:solidFill>
                  <a:schemeClr val="accent6">
                    <a:lumMod val="75000"/>
                  </a:schemeClr>
                </a:solidFill>
              </a:rPr>
              <a:t>Sběr dat při mapování aktiv </a:t>
            </a:r>
            <a:r>
              <a:rPr lang="cs-CZ" sz="2500" dirty="0"/>
              <a:t>-</a:t>
            </a:r>
            <a:r>
              <a:rPr lang="cs-CZ" sz="21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400" dirty="0"/>
              <a:t>může být kvalitativní nebo kvantitativní :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s-CZ" sz="2300" dirty="0"/>
              <a:t>data o </a:t>
            </a:r>
            <a:r>
              <a:rPr lang="cs-CZ" sz="2300" b="1" dirty="0"/>
              <a:t>hmotných aktivech</a:t>
            </a:r>
            <a:r>
              <a:rPr lang="cs-CZ" sz="2300" dirty="0"/>
              <a:t>  - spíše kvantitativní, často inspirace  metodikami inventarizace majetku určených  k měření konkrétního typu aktiva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s-CZ" sz="2300" dirty="0"/>
              <a:t>Poznatky  o </a:t>
            </a:r>
            <a:r>
              <a:rPr lang="cs-CZ" sz="2300" b="1" dirty="0"/>
              <a:t>nehmotných aktivech</a:t>
            </a:r>
            <a:r>
              <a:rPr lang="cs-CZ" sz="2300" dirty="0"/>
              <a:t>, jako jsou některé typy  společenských  aktiv nebo kulturních aktiv -  spíše kvalitativně,  často prostřednictvím rozhovorů nebo </a:t>
            </a:r>
            <a:r>
              <a:rPr lang="cs-CZ" sz="2300" dirty="0" err="1"/>
              <a:t>fokusních</a:t>
            </a:r>
            <a:r>
              <a:rPr lang="cs-CZ" sz="2300" dirty="0"/>
              <a:t> skupin s klíčovými aktéry a  členy místní komunity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cs-CZ" sz="2400" dirty="0"/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400" dirty="0"/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DFD41E3D-DE64-43CF-A927-1D99D85E3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3880" y="173195"/>
            <a:ext cx="502920" cy="301752"/>
          </a:xfrm>
        </p:spPr>
        <p:txBody>
          <a:bodyPr rtlCol="0"/>
          <a:lstStyle/>
          <a:p>
            <a:pPr rtl="0"/>
            <a:fld id="{FEA1243F-3000-4347-94A4-FBDEAD3122CB}" type="slidenum">
              <a:rPr lang="cs-CZ" smtClean="0"/>
              <a:pPr rtl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9971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0EEB55-BA89-4934-B9ED-13FEC0183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65394"/>
            <a:ext cx="5472608" cy="1047381"/>
          </a:xfrm>
        </p:spPr>
        <p:txBody>
          <a:bodyPr/>
          <a:lstStyle/>
          <a:p>
            <a:r>
              <a:rPr lang="sv-SE" sz="2400" dirty="0">
                <a:solidFill>
                  <a:srgbClr val="F3786E">
                    <a:lumMod val="50000"/>
                  </a:srgbClr>
                </a:solidFill>
                <a:latin typeface="Segoe UI"/>
              </a:rPr>
              <a:t>AKADEMICK</a:t>
            </a:r>
            <a:r>
              <a:rPr lang="cs-CZ" sz="2400" dirty="0">
                <a:solidFill>
                  <a:srgbClr val="F3786E">
                    <a:lumMod val="50000"/>
                  </a:srgbClr>
                </a:solidFill>
                <a:latin typeface="Segoe UI"/>
              </a:rPr>
              <a:t>Á</a:t>
            </a:r>
            <a:r>
              <a:rPr lang="sv-SE" sz="2400" dirty="0">
                <a:solidFill>
                  <a:srgbClr val="F3786E">
                    <a:lumMod val="50000"/>
                  </a:srgbClr>
                </a:solidFill>
                <a:latin typeface="Segoe UI"/>
              </a:rPr>
              <a:t> </a:t>
            </a:r>
            <a:r>
              <a:rPr lang="cs-CZ" sz="2400" dirty="0">
                <a:solidFill>
                  <a:srgbClr val="F3786E">
                    <a:lumMod val="50000"/>
                  </a:srgbClr>
                </a:solidFill>
                <a:latin typeface="Segoe UI"/>
              </a:rPr>
              <a:t>KRITIKA PARTICIPATIVNÍHO VÝZKUMU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35F511-35B6-47F8-96DD-89A0CFFD3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17157"/>
            <a:ext cx="8229600" cy="4975448"/>
          </a:xfrm>
        </p:spPr>
        <p:txBody>
          <a:bodyPr>
            <a:normAutofit fontScale="55000" lnSpcReduction="20000"/>
          </a:bodyPr>
          <a:lstStyle/>
          <a:p>
            <a:pPr marL="64008" marR="0" lvl="0" indent="0" algn="just" defTabSz="914400" fontAlgn="auto">
              <a:buNone/>
              <a:tabLst/>
              <a:defRPr/>
            </a:pPr>
            <a:r>
              <a:rPr lang="cs-CZ" sz="3800" b="1" dirty="0">
                <a:solidFill>
                  <a:schemeClr val="accent6">
                    <a:lumMod val="75000"/>
                  </a:schemeClr>
                </a:solidFill>
              </a:rPr>
              <a:t>V akademických kruzích – </a:t>
            </a:r>
            <a:r>
              <a:rPr lang="cs-CZ" sz="3800" dirty="0"/>
              <a:t>často nedůvěra či rezervovaný postoj k participativnímu výzkumu;  </a:t>
            </a:r>
            <a:r>
              <a:rPr lang="cs-CZ" sz="3800" b="1" dirty="0">
                <a:solidFill>
                  <a:schemeClr val="accent6">
                    <a:lumMod val="75000"/>
                  </a:schemeClr>
                </a:solidFill>
              </a:rPr>
              <a:t>výhrady zejm. z pozic pozitivistického paradigmatu </a:t>
            </a:r>
          </a:p>
          <a:p>
            <a:pPr marR="0" lvl="0" algn="just" defTabSz="914400" fontAlgn="auto">
              <a:lnSpc>
                <a:spcPct val="120000"/>
              </a:lnSpc>
              <a:buFont typeface="Wingdings" panose="05000000000000000000" pitchFamily="2" charset="2"/>
              <a:buChar char="Ø"/>
              <a:tabLst/>
              <a:defRPr/>
            </a:pPr>
            <a:r>
              <a:rPr lang="cs-CZ" sz="3800" dirty="0"/>
              <a:t>participativní výzkum neformuluje hypotézy, které by následně testoval </a:t>
            </a:r>
          </a:p>
          <a:p>
            <a:pPr marR="0" lvl="0" algn="just" defTabSz="914400" fontAlgn="auto">
              <a:lnSpc>
                <a:spcPct val="120000"/>
              </a:lnSpc>
              <a:buFont typeface="Wingdings" panose="05000000000000000000" pitchFamily="2" charset="2"/>
              <a:buChar char="Ø"/>
              <a:tabLst/>
              <a:defRPr/>
            </a:pPr>
            <a:r>
              <a:rPr lang="cs-CZ" sz="3800" dirty="0"/>
              <a:t>blízkost profesionálních výzkumníků a </a:t>
            </a:r>
            <a:r>
              <a:rPr lang="cs-CZ" sz="3800" dirty="0" err="1"/>
              <a:t>spoluvýzkumníků</a:t>
            </a:r>
            <a:r>
              <a:rPr lang="cs-CZ" sz="3800" dirty="0"/>
              <a:t> může komplikovat objektivitu dat a analýz  -  jsou-li  uplatněna klasická kritéria pro kvalitní výzkum (objektivita, reliabilita, validita), participativní výzkum nemusí být akceptován jako legitimní typ výzkumu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cs-CZ" sz="3800" dirty="0"/>
              <a:t>není možné jasné naplánování výzkumu + průběžné dokládání, že postupuje jde harmonogramu, cyklický charakter participativního výzkumu </a:t>
            </a:r>
          </a:p>
          <a:p>
            <a:pPr marL="64008" indent="0" algn="just">
              <a:buNone/>
              <a:defRPr/>
            </a:pPr>
            <a:endParaRPr lang="cs-CZ" sz="3800" dirty="0"/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cs-CZ" sz="36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just" defTabSz="914400" fontAlgn="auto">
              <a:buFont typeface="Wingdings" panose="05000000000000000000" pitchFamily="2" charset="2"/>
              <a:buChar char="Ø"/>
              <a:tabLst/>
              <a:defRPr/>
            </a:pPr>
            <a:endParaRPr lang="cs-CZ" sz="360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B4287072-B966-42BA-8D2D-0F1B64436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3880" y="173195"/>
            <a:ext cx="502920" cy="301752"/>
          </a:xfrm>
        </p:spPr>
        <p:txBody>
          <a:bodyPr rtlCol="0"/>
          <a:lstStyle/>
          <a:p>
            <a:pPr rtl="0"/>
            <a:fld id="{FEA1243F-3000-4347-94A4-FBDEAD3122CB}" type="slidenum">
              <a:rPr lang="cs-CZ" smtClean="0"/>
              <a:pPr rtl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6832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1FECCC-1E1B-4333-9DE0-97823853F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80728"/>
            <a:ext cx="8579296" cy="5191472"/>
          </a:xfrm>
        </p:spPr>
        <p:txBody>
          <a:bodyPr>
            <a:normAutofit fontScale="47500" lnSpcReduction="20000"/>
          </a:bodyPr>
          <a:lstStyle/>
          <a:p>
            <a:pPr marL="64008" marR="0" lvl="0" indent="0" algn="just" defTabSz="914400" fontAlgn="auto">
              <a:lnSpc>
                <a:spcPct val="120000"/>
              </a:lnSpc>
              <a:buNone/>
              <a:tabLst/>
              <a:defRPr/>
            </a:pPr>
            <a:r>
              <a:rPr lang="cs-CZ" sz="4200" b="1" dirty="0">
                <a:solidFill>
                  <a:schemeClr val="accent6">
                    <a:lumMod val="75000"/>
                  </a:schemeClr>
                </a:solidFill>
              </a:rPr>
              <a:t>Konkurenční nevýhoda participativního výzkumu  oproti konvenčnímu výzkumu:</a:t>
            </a:r>
          </a:p>
          <a:p>
            <a:pPr marR="0" lvl="0" algn="just" defTabSz="914400" fontAlgn="auto">
              <a:lnSpc>
                <a:spcPct val="120000"/>
              </a:lnSpc>
              <a:buFont typeface="Wingdings" panose="05000000000000000000" pitchFamily="2" charset="2"/>
              <a:buChar char="Ø"/>
              <a:tabLst/>
              <a:defRPr/>
            </a:pPr>
            <a:r>
              <a:rPr lang="cs-CZ" sz="4200" dirty="0"/>
              <a:t>oproti konvenčnímu výzkumu -  </a:t>
            </a:r>
            <a:r>
              <a:rPr lang="cs-CZ" sz="4200" b="1" dirty="0"/>
              <a:t>participativní výzkum se špatně vejde do zavedených grantových schémat</a:t>
            </a:r>
            <a:r>
              <a:rPr lang="cs-CZ" sz="4200" dirty="0"/>
              <a:t>, podle nichž se posuzuje výzkumný projekt</a:t>
            </a:r>
          </a:p>
          <a:p>
            <a:pPr marR="0" lvl="0" algn="just" defTabSz="914400" fontAlgn="auto">
              <a:lnSpc>
                <a:spcPct val="120000"/>
              </a:lnSpc>
              <a:buFont typeface="Wingdings" panose="05000000000000000000" pitchFamily="2" charset="2"/>
              <a:buChar char="Ø"/>
              <a:tabLst/>
              <a:defRPr/>
            </a:pPr>
            <a:r>
              <a:rPr lang="cs-CZ" sz="4200" dirty="0"/>
              <a:t> průběh výzkumu je obtížně předvídatelný , harmonogram je těžké stanovit atd. /nelze ve  standardizované grantové žádosti apod. vůbec vyplnit/ , někdy těžké nacenit – časová a technická náročnost , nemusí být předem jasné, kolik lidí se podaří či bude třeba zapojit (to by vlastně předem limitovalo „</a:t>
            </a:r>
            <a:r>
              <a:rPr lang="cs-CZ" sz="4200" dirty="0" err="1"/>
              <a:t>participativnost</a:t>
            </a:r>
            <a:r>
              <a:rPr lang="cs-CZ" sz="4200" dirty="0"/>
              <a:t>“ ) </a:t>
            </a:r>
          </a:p>
          <a:p>
            <a:pPr marR="0" lvl="0" algn="just" defTabSz="914400" fontAlgn="auto">
              <a:lnSpc>
                <a:spcPct val="120000"/>
              </a:lnSpc>
              <a:buFont typeface="Wingdings" panose="05000000000000000000" pitchFamily="2" charset="2"/>
              <a:buChar char="Ø"/>
              <a:tabLst/>
              <a:defRPr/>
            </a:pPr>
            <a:r>
              <a:rPr lang="cs-CZ" sz="4200" dirty="0"/>
              <a:t>tzn., problémy s financováním výzkumu – v nárocích na zdroje je v nevýhodě proti konvenčním výzkumům – hůře se dle tradičních kritérií  a měření výstupů  prokazuje ekonomická efektivita  </a:t>
            </a:r>
          </a:p>
          <a:p>
            <a:endParaRPr lang="cs-CZ" dirty="0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A2382779-160B-4558-B1ED-ECBD19CDC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3880" y="173195"/>
            <a:ext cx="502920" cy="301752"/>
          </a:xfrm>
        </p:spPr>
        <p:txBody>
          <a:bodyPr rtlCol="0"/>
          <a:lstStyle/>
          <a:p>
            <a:pPr rtl="0"/>
            <a:fld id="{FEA1243F-3000-4347-94A4-FBDEAD3122CB}" type="slidenum">
              <a:rPr lang="cs-CZ" smtClean="0"/>
              <a:pPr rtl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0340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2C8276-7F54-452D-914A-CD690CC45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394"/>
            <a:ext cx="4876800" cy="975373"/>
          </a:xfrm>
        </p:spPr>
        <p:txBody>
          <a:bodyPr/>
          <a:lstStyle/>
          <a:p>
            <a:r>
              <a:rPr kumimoji="0" lang="cs-CZ" sz="2600" b="1" i="0" u="none" strike="noStrike" kern="1200" cap="none" spc="0" normalizeH="0" baseline="0" noProof="0" dirty="0">
                <a:ln w="6350">
                  <a:noFill/>
                </a:ln>
                <a:solidFill>
                  <a:srgbClr val="F3786E">
                    <a:lumMod val="50000"/>
                  </a:srgbClr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ETICKÉ</a:t>
            </a:r>
            <a:r>
              <a:rPr kumimoji="0" lang="cs-CZ" sz="2400" b="1" i="0" u="none" strike="noStrike" kern="1200" cap="none" spc="0" normalizeH="0" baseline="0" noProof="0" dirty="0">
                <a:ln w="6350">
                  <a:noFill/>
                </a:ln>
                <a:solidFill>
                  <a:srgbClr val="F3786E">
                    <a:lumMod val="50000"/>
                  </a:srgbClr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 ASPEKTY PARTICIPATIVNÍHO VÝZKUMU </a:t>
            </a:r>
            <a:endParaRPr lang="cs-CZ" sz="2400" dirty="0">
              <a:solidFill>
                <a:srgbClr val="F3786E">
                  <a:lumMod val="50000"/>
                </a:srgbClr>
              </a:solidFill>
              <a:latin typeface="Segoe U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7DAE28-0771-406C-AD26-73A34DAE4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6584"/>
          </a:xfrm>
        </p:spPr>
        <p:txBody>
          <a:bodyPr>
            <a:normAutofit fontScale="92500" lnSpcReduction="10000"/>
          </a:bodyPr>
          <a:lstStyle/>
          <a:p>
            <a:pPr marL="64008" indent="0">
              <a:buNone/>
            </a:pPr>
            <a:r>
              <a:rPr lang="cs-CZ" sz="3000" b="1" dirty="0">
                <a:solidFill>
                  <a:schemeClr val="accent4">
                    <a:lumMod val="50000"/>
                  </a:schemeClr>
                </a:solidFill>
              </a:rPr>
              <a:t>Vůči výzkumu – „výzkumnická poctivost“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300" dirty="0"/>
              <a:t>zejména uvědomovat si a nezastírat zdroje různých zkreslení, přiznat je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300" dirty="0"/>
              <a:t>výzkum je nevyhnutelně ovlivněn: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900" dirty="0"/>
              <a:t>tím,  jaké otázky jsou pokládány a které spíše potlačeny 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900" b="1" dirty="0"/>
              <a:t>výběrem participantů </a:t>
            </a:r>
            <a:r>
              <a:rPr lang="cs-CZ" sz="1900" dirty="0"/>
              <a:t>– tzn., kdo je zapojen či se rozhodně se zapojit do výzkumu + také kdo vydrží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900" dirty="0"/>
              <a:t>jaké kroky, akce jsou v průběhu výzkumu podniknuty, a jaké nikoliv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900" dirty="0"/>
              <a:t>jaké jevy jsou zkoumány, jaké nikoliv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900" dirty="0"/>
              <a:t>a jak je jim porozuměno, jaký smysl je v nich hledán, jaké interpretace jsou vnášeny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900" dirty="0"/>
              <a:t>atd.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sz="1900" dirty="0"/>
          </a:p>
          <a:p>
            <a:pPr lvl="1">
              <a:buFont typeface="Wingdings" panose="05000000000000000000" pitchFamily="2" charset="2"/>
              <a:buChar char="§"/>
            </a:pPr>
            <a:endParaRPr lang="cs-CZ" sz="1900" dirty="0"/>
          </a:p>
          <a:p>
            <a:pPr lvl="1">
              <a:buFont typeface="Wingdings" panose="05000000000000000000" pitchFamily="2" charset="2"/>
              <a:buChar char="§"/>
            </a:pPr>
            <a:endParaRPr lang="cs-CZ" sz="1900" dirty="0"/>
          </a:p>
          <a:p>
            <a:pPr lvl="1">
              <a:buFont typeface="Wingdings" panose="05000000000000000000" pitchFamily="2" charset="2"/>
              <a:buChar char="§"/>
            </a:pPr>
            <a:endParaRPr lang="cs-CZ" sz="1900" dirty="0"/>
          </a:p>
          <a:p>
            <a:pPr>
              <a:buFont typeface="Wingdings" panose="05000000000000000000" pitchFamily="2" charset="2"/>
              <a:buChar char="Ø"/>
            </a:pPr>
            <a:endParaRPr lang="cs-CZ" sz="2300" dirty="0"/>
          </a:p>
          <a:p>
            <a:pPr marL="64008" indent="0">
              <a:buNone/>
            </a:pPr>
            <a:endParaRPr lang="cs-CZ" sz="2100" dirty="0"/>
          </a:p>
          <a:p>
            <a:pPr marL="64008" indent="0">
              <a:buNone/>
            </a:pPr>
            <a:endParaRPr lang="cs-CZ" sz="2100" dirty="0"/>
          </a:p>
          <a:p>
            <a:pPr>
              <a:buFont typeface="Wingdings" panose="05000000000000000000" pitchFamily="2" charset="2"/>
              <a:buChar char="Ø"/>
            </a:pPr>
            <a:endParaRPr lang="cs-CZ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39321AF9-7B9B-49FA-A765-EEDC3A811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3880" y="173195"/>
            <a:ext cx="502920" cy="301752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A1243F-3000-4347-94A4-FBDEAD3122CB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529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BA9FB2-500E-49A1-AF66-998348F68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z="2600" b="1" i="0" u="none" strike="noStrike" kern="1200" cap="none" spc="0" normalizeH="0" baseline="0" noProof="0" dirty="0">
                <a:ln w="6350">
                  <a:noFill/>
                </a:ln>
                <a:solidFill>
                  <a:srgbClr val="F3786E">
                    <a:lumMod val="50000"/>
                  </a:srgbClr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ETICKÉ</a:t>
            </a:r>
            <a:r>
              <a:rPr kumimoji="0" lang="cs-CZ" sz="2400" b="1" i="0" u="none" strike="noStrike" kern="1200" cap="none" spc="0" normalizeH="0" baseline="0" noProof="0" dirty="0">
                <a:ln w="6350">
                  <a:noFill/>
                </a:ln>
                <a:solidFill>
                  <a:srgbClr val="F3786E">
                    <a:lumMod val="50000"/>
                  </a:srgbClr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 ASPEKTY PARTICIPATIVNÍHO VÝZKUMU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1DAE40-2EF7-4AC9-ADB0-4D46BC05B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64701"/>
            <a:ext cx="8435280" cy="5576667"/>
          </a:xfrm>
        </p:spPr>
        <p:txBody>
          <a:bodyPr>
            <a:normAutofit fontScale="25000" lnSpcReduction="20000"/>
          </a:bodyPr>
          <a:lstStyle/>
          <a:p>
            <a:pPr marL="64008" indent="0">
              <a:lnSpc>
                <a:spcPct val="110000"/>
              </a:lnSpc>
              <a:buNone/>
            </a:pPr>
            <a:r>
              <a:rPr lang="cs-CZ" sz="9600" b="1" dirty="0">
                <a:solidFill>
                  <a:schemeClr val="accent4">
                    <a:lumMod val="50000"/>
                  </a:schemeClr>
                </a:solidFill>
              </a:rPr>
              <a:t>Vůči participantům, komunitě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5600" dirty="0"/>
              <a:t>Předpokladem pro realizaci participativního výzkumu je získat </a:t>
            </a:r>
            <a:r>
              <a:rPr lang="cs-CZ" sz="5600" b="1" dirty="0"/>
              <a:t>důvěru participantů </a:t>
            </a:r>
            <a:r>
              <a:rPr lang="cs-CZ" sz="5600" dirty="0"/>
              <a:t>– umožňuje dostat</a:t>
            </a:r>
            <a:r>
              <a:rPr lang="cs-CZ" sz="5600" b="1" dirty="0"/>
              <a:t> </a:t>
            </a:r>
            <a:r>
              <a:rPr lang="cs-CZ" sz="5600" dirty="0"/>
              <a:t>se k mnoha informacím, včetně různých „tabu“ - </a:t>
            </a:r>
            <a:r>
              <a:rPr lang="cs-CZ" sz="5600" b="1" dirty="0"/>
              <a:t>to  je odpovědnost a závazek: </a:t>
            </a:r>
            <a:endParaRPr lang="cs-CZ" sz="5600" dirty="0"/>
          </a:p>
          <a:p>
            <a:pPr lvl="1" algn="just">
              <a:lnSpc>
                <a:spcPct val="120000"/>
              </a:lnSpc>
              <a:buSzPct val="100000"/>
            </a:pPr>
            <a:r>
              <a:rPr lang="cs-CZ" sz="5600" dirty="0"/>
              <a:t>nezbytné ošetřit, jak budou data sbírána, dokumentována, uchovávána, sdílena – aby byla </a:t>
            </a:r>
            <a:r>
              <a:rPr lang="cs-CZ" sz="5600" b="1" dirty="0"/>
              <a:t>zajištěna diskrétnost</a:t>
            </a:r>
            <a:r>
              <a:rPr lang="cs-CZ" sz="5600" dirty="0"/>
              <a:t>, </a:t>
            </a:r>
            <a:r>
              <a:rPr lang="cs-CZ" sz="5600" b="1" dirty="0"/>
              <a:t>chráněno soukromí </a:t>
            </a:r>
            <a:r>
              <a:rPr lang="cs-CZ" sz="5600" dirty="0"/>
              <a:t>participantů, nikdo nebyl poškozen </a:t>
            </a:r>
          </a:p>
          <a:p>
            <a:pPr lvl="1" algn="just">
              <a:lnSpc>
                <a:spcPct val="120000"/>
              </a:lnSpc>
              <a:buSzPct val="100000"/>
            </a:pPr>
            <a:r>
              <a:rPr lang="cs-CZ" sz="5600" dirty="0"/>
              <a:t>nastavit </a:t>
            </a:r>
            <a:r>
              <a:rPr lang="cs-CZ" sz="5600" b="1" dirty="0"/>
              <a:t>systém ochrany dat a poznatků proti  zneužití  </a:t>
            </a:r>
            <a:r>
              <a:rPr lang="cs-CZ" sz="5600" dirty="0"/>
              <a:t>obecně a proti záměrnému využití v neprospěch zkoumané komunity </a:t>
            </a:r>
          </a:p>
          <a:p>
            <a:pPr lvl="1" algn="just">
              <a:lnSpc>
                <a:spcPct val="120000"/>
              </a:lnSpc>
              <a:buSzPct val="100000"/>
            </a:pPr>
            <a:r>
              <a:rPr lang="cs-CZ" sz="5600" dirty="0"/>
              <a:t>pečlivě </a:t>
            </a:r>
            <a:r>
              <a:rPr lang="cs-CZ" sz="5600" b="1" dirty="0"/>
              <a:t>zvažovat, zda a co a jak bude publikováno</a:t>
            </a:r>
            <a:r>
              <a:rPr lang="cs-CZ" sz="5600" dirty="0"/>
              <a:t>; neuvážené publikování by mohlo mít negativní dopad na účastníky či celou komunitu </a:t>
            </a:r>
          </a:p>
          <a:p>
            <a:pPr lvl="1" algn="just">
              <a:lnSpc>
                <a:spcPct val="120000"/>
              </a:lnSpc>
              <a:buSzPct val="100000"/>
            </a:pPr>
            <a:r>
              <a:rPr lang="cs-CZ" sz="5600" b="1" dirty="0"/>
              <a:t>bezpečný prostor </a:t>
            </a:r>
            <a:r>
              <a:rPr lang="cs-CZ" sz="5600" dirty="0"/>
              <a:t>- participativní výzkum vyžaduje od účastníků velkou ochotu sdílet  své osobní názory na situaci a zkušenosti;  v běžném životě taková otevřenost jen vůči důvěryhodným přátelům, ale stěží v institucionálním prostředí nebo vůči cizím lidem – nezbytné </a:t>
            </a:r>
            <a:r>
              <a:rPr lang="cs-CZ" sz="5600" b="1" dirty="0"/>
              <a:t>ošetřit, jak spolu budou bezpečně  komunikovat výzkumníci a participanti, i participanti mezi sebou </a:t>
            </a:r>
          </a:p>
          <a:p>
            <a:pPr lvl="1" algn="just">
              <a:lnSpc>
                <a:spcPct val="120000"/>
              </a:lnSpc>
              <a:buSzPct val="100000"/>
            </a:pPr>
            <a:r>
              <a:rPr lang="cs-CZ" sz="5600" b="1" dirty="0"/>
              <a:t>rozdílné hodnoty, priority, očekávání od výzkumu </a:t>
            </a:r>
            <a:r>
              <a:rPr lang="cs-CZ" sz="5600" dirty="0"/>
              <a:t>apod.  mohou vést  ke konfliktu a konfrontacím mezi výzkumnými partnery/či v rámci komunity – aby to </a:t>
            </a:r>
            <a:r>
              <a:rPr lang="cs-CZ" sz="5600" b="1" dirty="0"/>
              <a:t>nenarušilo výzkum a </a:t>
            </a:r>
            <a:r>
              <a:rPr lang="cs-CZ" sz="5600" dirty="0"/>
              <a:t>hlavně </a:t>
            </a:r>
            <a:r>
              <a:rPr lang="cs-CZ" sz="5600" b="1" dirty="0"/>
              <a:t>nerozvrátilo vztahy v komunitě,</a:t>
            </a:r>
            <a:r>
              <a:rPr lang="cs-CZ" sz="5600" dirty="0"/>
              <a:t> či mezi participanty a zbytkem komunity </a:t>
            </a:r>
          </a:p>
          <a:p>
            <a:pPr lvl="1" algn="just">
              <a:lnSpc>
                <a:spcPct val="120000"/>
              </a:lnSpc>
              <a:buSzPct val="100000"/>
            </a:pPr>
            <a:r>
              <a:rPr lang="cs-CZ" sz="5600" dirty="0"/>
              <a:t>důsledně </a:t>
            </a:r>
            <a:r>
              <a:rPr lang="cs-CZ" sz="5600" b="1" dirty="0"/>
              <a:t>respektovat  s participanty jako  z spoluvýzkumníky</a:t>
            </a:r>
            <a:r>
              <a:rPr lang="cs-CZ" sz="5600" dirty="0"/>
              <a:t>, s úctou  k jejich vědění, nepřistupovat k nim jako k objektům výzkumu 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6000" dirty="0"/>
          </a:p>
          <a:p>
            <a:pPr marL="0" marR="0" lvl="0" indent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sz="6000" dirty="0"/>
              <a:t>	</a:t>
            </a:r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2407F78B-03EE-45B2-B886-9D25C3653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3880" y="173195"/>
            <a:ext cx="502920" cy="301752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A1243F-3000-4347-94A4-FBDEAD3122CB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690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BA9FB2-500E-49A1-AF66-998348F68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z="2600" b="1" i="0" u="none" strike="noStrike" kern="1200" cap="none" spc="0" normalizeH="0" baseline="0" noProof="0" dirty="0">
                <a:ln w="6350">
                  <a:noFill/>
                </a:ln>
                <a:solidFill>
                  <a:srgbClr val="F3786E">
                    <a:lumMod val="50000"/>
                  </a:srgbClr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ETICKÉ</a:t>
            </a:r>
            <a:r>
              <a:rPr kumimoji="0" lang="cs-CZ" sz="2400" b="1" i="0" u="none" strike="noStrike" kern="1200" cap="none" spc="0" normalizeH="0" baseline="0" noProof="0" dirty="0">
                <a:ln w="6350">
                  <a:noFill/>
                </a:ln>
                <a:solidFill>
                  <a:srgbClr val="F3786E">
                    <a:lumMod val="50000"/>
                  </a:srgbClr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 ASPEKTY PARTICIPATIVNÍHO VÝZKUMU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1DAE40-2EF7-4AC9-ADB0-4D46BC05B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340768"/>
            <a:ext cx="8229600" cy="5400600"/>
          </a:xfrm>
        </p:spPr>
        <p:txBody>
          <a:bodyPr>
            <a:normAutofit fontScale="8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None/>
              <a:tabLst/>
              <a:defRPr/>
            </a:pPr>
            <a:r>
              <a:rPr lang="cs-CZ" sz="2600" b="1" dirty="0">
                <a:solidFill>
                  <a:schemeClr val="accent4">
                    <a:lumMod val="50000"/>
                  </a:schemeClr>
                </a:solidFill>
              </a:rPr>
              <a:t>Transparentní zacházení s mocí  </a:t>
            </a:r>
            <a:r>
              <a:rPr lang="cs-CZ" sz="3100" b="1" dirty="0">
                <a:solidFill>
                  <a:schemeClr val="accent4">
                    <a:lumMod val="50000"/>
                  </a:schemeClr>
                </a:solidFill>
              </a:rPr>
              <a:t>- </a:t>
            </a:r>
            <a:r>
              <a:rPr lang="cs-CZ" sz="1900" dirty="0">
                <a:solidFill>
                  <a:schemeClr val="accent4">
                    <a:lumMod val="50000"/>
                  </a:schemeClr>
                </a:solidFill>
              </a:rPr>
              <a:t>v širokém smyslu, zahrnuje i pravomoc, převahu danou vzděláním, výzkumnickými dovednostmi, sociální postavením apod.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None/>
              <a:tabLst/>
              <a:defRPr/>
            </a:pPr>
            <a:endParaRPr lang="cs-CZ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None/>
              <a:tabLst/>
              <a:defRPr/>
            </a:pPr>
            <a:r>
              <a:rPr lang="cs-CZ" sz="2000" dirty="0">
                <a:solidFill>
                  <a:prstClr val="black"/>
                </a:solidFill>
                <a:latin typeface="Calibri" panose="020F0502020204030204"/>
              </a:rPr>
              <a:t>Moc -  otázky moci a kontroly a osobní dynamiky jsou nejnáročnějšími aspekty participativního výzkumu  přístupu - dohodnout se na rolích spoluvýzkumníků a dalších zúčastněných stran může být problémem + je třeba se vyvarovat pouze před symbolického  zapojením a rozhodování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None/>
              <a:tabLst/>
              <a:defRPr/>
            </a:pPr>
            <a:endParaRPr lang="cs-CZ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just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Navzdory premise, které zakazuje explicitní použití moci, </a:t>
            </a:r>
            <a:r>
              <a:rPr lang="cs-CZ" sz="2000" b="1" dirty="0">
                <a:solidFill>
                  <a:prstClr val="black"/>
                </a:solidFill>
                <a:latin typeface="Calibri" panose="020F0502020204030204"/>
              </a:rPr>
              <a:t>participativní/participativní akční výzkum </a:t>
            </a:r>
            <a:r>
              <a:rPr lang="cs-CZ" sz="2000" dirty="0">
                <a:solidFill>
                  <a:prstClr val="black"/>
                </a:solidFill>
                <a:latin typeface="Calibri" panose="020F0502020204030204"/>
              </a:rPr>
              <a:t>potřebuje</a:t>
            </a:r>
            <a:r>
              <a:rPr lang="cs-CZ" sz="2000" b="1" dirty="0">
                <a:solidFill>
                  <a:prstClr val="black"/>
                </a:solidFill>
                <a:latin typeface="Calibri" panose="020F0502020204030204"/>
              </a:rPr>
              <a:t> , aby profesionální výzkumníci zcela  nerezignovali na užívání moci </a:t>
            </a:r>
            <a:r>
              <a:rPr lang="cs-CZ" sz="2000" dirty="0">
                <a:solidFill>
                  <a:prstClr val="black"/>
                </a:solidFill>
                <a:latin typeface="Calibri" panose="020F0502020204030204"/>
              </a:rPr>
              <a:t>či určitých forem své převahy</a:t>
            </a:r>
          </a:p>
          <a:p>
            <a:pPr marL="342900" marR="0" lvl="0" indent="-342900" algn="just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cs-CZ" sz="2000" dirty="0">
                <a:solidFill>
                  <a:prstClr val="black"/>
                </a:solidFill>
                <a:latin typeface="Calibri" panose="020F0502020204030204"/>
              </a:rPr>
              <a:t>Mají vzdělání, know-how, čas na výzkum, mohou na výzkum sehnat zdroje, podporu , pochází z relativně privilegované skupiny (v porovnání s často marginalizovanou,  „underprivileged“ skupinou, s níž chtějí výzkum realizovat) </a:t>
            </a:r>
          </a:p>
          <a:p>
            <a:pPr marL="342900" marR="0" lvl="0" indent="-342900" algn="just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paradoxně by mnoho projektů </a:t>
            </a:r>
            <a:r>
              <a:rPr lang="cs-CZ" sz="2000" dirty="0">
                <a:solidFill>
                  <a:prstClr val="black"/>
                </a:solidFill>
                <a:latin typeface="Calibri" panose="020F0502020204030204"/>
              </a:rPr>
              <a:t>participativního výzkumu bez uplatnění různých forem moci ze strany výzkumníků nemohlo proběhnout - </a:t>
            </a: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využití moci při iniciování výzkumu; při vytváření základy pro zahájení výzkumu; vyjednáváních v průběhu výzkumu,  při podpoře aktivistických procesů apod. </a:t>
            </a:r>
          </a:p>
          <a:p>
            <a:pPr marL="342900" marR="0" lvl="0" indent="-342900" algn="just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ale  třeba diskutovat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účelném využití moci </a:t>
            </a:r>
            <a:r>
              <a:rPr lang="cs-CZ" sz="2000" dirty="0">
                <a:solidFill>
                  <a:prstClr val="black"/>
                </a:solidFill>
                <a:latin typeface="Calibri" panose="020F0502020204030204"/>
              </a:rPr>
              <a:t>v rámci participativního výzkumu -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radikální egalitářský étos  komplikuje  zkoumání pozitivních a negativních účinků moci ve výzkumu</a:t>
            </a:r>
            <a:r>
              <a:rPr lang="cs-CZ" sz="2000" dirty="0">
                <a:solidFill>
                  <a:prstClr val="black"/>
                </a:solidFill>
                <a:latin typeface="Calibri" panose="020F0502020204030204"/>
              </a:rPr>
              <a:t> , často k otevřené diskusi vede spíše k zastírání využívání moci 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4008" indent="0">
              <a:lnSpc>
                <a:spcPct val="90000"/>
              </a:lnSpc>
              <a:buNone/>
            </a:pPr>
            <a:endParaRPr lang="cs-CZ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AE085FB5-9920-46A8-AD93-54CB84D7B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3880" y="173195"/>
            <a:ext cx="502920" cy="301752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A1243F-3000-4347-94A4-FBDEAD3122CB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425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B296C4-8FDD-429B-AC9F-6C22CF65A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88641"/>
            <a:ext cx="5226496" cy="1008112"/>
          </a:xfrm>
        </p:spPr>
        <p:txBody>
          <a:bodyPr/>
          <a:lstStyle/>
          <a:p>
            <a:r>
              <a:rPr lang="cs-CZ" sz="2600" dirty="0">
                <a:solidFill>
                  <a:srgbClr val="F3786E">
                    <a:lumMod val="50000"/>
                  </a:srgbClr>
                </a:solidFill>
                <a:latin typeface="Segoe UI"/>
              </a:rPr>
              <a:t>Literatura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8D88AB-1F33-44CB-8BFF-CE7A35D2B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96753"/>
            <a:ext cx="8712968" cy="5616623"/>
          </a:xfrm>
        </p:spPr>
        <p:txBody>
          <a:bodyPr>
            <a:normAutofit fontScale="55000" lnSpcReduction="20000"/>
          </a:bodyPr>
          <a:lstStyle/>
          <a:p>
            <a:pPr marL="64008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ALTPETER, M., et al.(1999) 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Participatory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practice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viable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?.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Progessive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Services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10.2: 31-53.</a:t>
            </a:r>
          </a:p>
          <a:p>
            <a:pPr marL="64008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ALVAREZ, A. R. ; GUTIÉRREZ, L. M. (2001) 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Choosing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do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participatory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An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issues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fit to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Practice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9.1: 1-20.</a:t>
            </a:r>
          </a:p>
          <a:p>
            <a:pPr marL="64008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BERGOLD, J.; THOMAS, S. (2012)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Participatory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methods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methodological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approach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motion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Historical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Historische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Sozialforschung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191-222.</a:t>
            </a:r>
          </a:p>
          <a:p>
            <a:pPr marL="64008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BJELONČÍKOVÁ, M., GLUMBÍKOVÁ, K., GOJOVÁ, A.,  GOJOVÁ, V. (2015).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ParticiPativní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PrístuPy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sociální Práci.</a:t>
            </a:r>
          </a:p>
          <a:p>
            <a:pPr marL="64008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CORNWALL, A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JEWKES, R. 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(1995)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participatory research?. Social science &amp; medicine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41.12: 1667-1676.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008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FLANAGAN, N. (2020).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Considering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participatory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approach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user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Qualitative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19(5-6), 1078-1094.</a:t>
            </a:r>
          </a:p>
          <a:p>
            <a:pPr marL="64008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HEALY, K. (2001) 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Participatory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critical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appraisal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International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2001, 44.1.: 93-105 </a:t>
            </a:r>
          </a:p>
          <a:p>
            <a:pPr marL="64008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SLOCUM-BRADLEY, N. (2003).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Participatory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Methods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Toolkit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Practitioner's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Manual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64008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VAUGHN, L. M.; JACQUEZ, F. (2020) 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Participatory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Methods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Choice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Points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Participatory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Methods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1.1: 13244.</a:t>
            </a:r>
          </a:p>
          <a:p>
            <a:pPr marL="64008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700" dirty="0">
                <a:latin typeface="Calibri" panose="020F0502020204030204" pitchFamily="34" charset="0"/>
                <a:cs typeface="Times New Roman" panose="02020603050405020304" pitchFamily="18" charset="0"/>
              </a:rPr>
              <a:t>WALLERSTEIN, N</a:t>
            </a:r>
            <a:r>
              <a:rPr lang="cs-CZ" sz="27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700" dirty="0">
                <a:latin typeface="Calibri" panose="020F0502020204030204" pitchFamily="34" charset="0"/>
                <a:cs typeface="Times New Roman" panose="02020603050405020304" pitchFamily="18" charset="0"/>
              </a:rPr>
              <a:t>; DURAN, B.</a:t>
            </a:r>
            <a:r>
              <a:rPr lang="cs-CZ" sz="2700" dirty="0">
                <a:latin typeface="Calibri" panose="020F0502020204030204" pitchFamily="34" charset="0"/>
                <a:cs typeface="Times New Roman" panose="02020603050405020304" pitchFamily="18" charset="0"/>
              </a:rPr>
              <a:t>(2010) </a:t>
            </a:r>
            <a:r>
              <a:rPr lang="en-US" sz="2700" dirty="0">
                <a:latin typeface="Calibri" panose="020F0502020204030204" pitchFamily="34" charset="0"/>
                <a:cs typeface="Times New Roman" panose="02020603050405020304" pitchFamily="18" charset="0"/>
              </a:rPr>
              <a:t> Community-based participatory research contributions to intervention research: the intersection of science and practice to improve health equity. American journal of public health, 100.S1: S40-S46.</a:t>
            </a:r>
            <a:endParaRPr lang="cs-CZ" sz="27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64008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9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2FAC3616-9BCC-4F6C-9862-5657CD576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3880" y="173195"/>
            <a:ext cx="502920" cy="301752"/>
          </a:xfrm>
        </p:spPr>
        <p:txBody>
          <a:bodyPr rtlCol="0"/>
          <a:lstStyle/>
          <a:p>
            <a:pPr rtl="0"/>
            <a:fld id="{FEA1243F-3000-4347-94A4-FBDEAD3122CB}" type="slidenum">
              <a:rPr lang="cs-CZ" smtClean="0"/>
              <a:pPr rtl="0"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901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37B84-BFF9-4A8E-9B2E-E89A6D1FC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solidFill>
                  <a:srgbClr val="F3786E">
                    <a:lumMod val="50000"/>
                  </a:srgbClr>
                </a:solidFill>
                <a:latin typeface="Segoe UI"/>
              </a:rPr>
              <a:t>PO METODOLOGICKÉ STRÁNCE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68CD8E-7277-4958-822A-EB4395ACF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348" y="1268760"/>
            <a:ext cx="8651304" cy="5688632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cs-CZ" sz="2000" dirty="0"/>
              <a:t>výzkumnou metodou se obecně  rozumí způsob sběru nebo vytváření dat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cs-CZ" sz="2000" dirty="0"/>
              <a:t> výzkumné metody lze chápat široce – zahrnují  </a:t>
            </a:r>
            <a:r>
              <a:rPr lang="cs-CZ" sz="2000" b="1" dirty="0"/>
              <a:t>konkrétní nástroje, techniky a postupy používané v průběhu celého výzkumného procesu</a:t>
            </a:r>
            <a:r>
              <a:rPr lang="cs-CZ" sz="2000" dirty="0"/>
              <a:t>, nejen v okamžiku sběru dat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cs-CZ" sz="2000" dirty="0"/>
              <a:t>výzkumné metody se  obvykle dělí na</a:t>
            </a:r>
          </a:p>
          <a:p>
            <a:pPr marL="832104" lvl="1" indent="-457200" algn="just">
              <a:buFont typeface="Wingdings" panose="05000000000000000000" pitchFamily="2" charset="2"/>
              <a:buChar char="§"/>
              <a:defRPr/>
            </a:pPr>
            <a:r>
              <a:rPr lang="cs-CZ" sz="1600" dirty="0"/>
              <a:t> </a:t>
            </a:r>
            <a:r>
              <a:rPr lang="cs-CZ" sz="1600" b="1" dirty="0"/>
              <a:t>kvantitativní metody </a:t>
            </a:r>
            <a:r>
              <a:rPr lang="cs-CZ" sz="1600" dirty="0"/>
              <a:t>– využívají standardizované nástroje  (nejčastější nástroj - dotazník)</a:t>
            </a:r>
          </a:p>
          <a:p>
            <a:pPr marL="832104" lvl="1" indent="-457200" algn="just">
              <a:buFont typeface="Wingdings" panose="05000000000000000000" pitchFamily="2" charset="2"/>
              <a:buChar char="§"/>
              <a:defRPr/>
            </a:pPr>
            <a:r>
              <a:rPr lang="cs-CZ" sz="1600" b="1" dirty="0"/>
              <a:t>kvalitativní metody </a:t>
            </a:r>
            <a:r>
              <a:rPr lang="cs-CZ" sz="1600" dirty="0"/>
              <a:t>–</a:t>
            </a:r>
            <a:r>
              <a:rPr lang="cs-CZ" sz="1600" b="1" dirty="0"/>
              <a:t> </a:t>
            </a:r>
            <a:r>
              <a:rPr lang="cs-CZ" sz="1600" dirty="0"/>
              <a:t>využívají </a:t>
            </a:r>
            <a:r>
              <a:rPr lang="cs-CZ" sz="1600" dirty="0" err="1"/>
              <a:t>polostandardizované</a:t>
            </a:r>
            <a:r>
              <a:rPr lang="cs-CZ" sz="1600" dirty="0"/>
              <a:t> a nestandardizované nástroje (zde nejčastější nástroj  rozhovory, </a:t>
            </a:r>
            <a:r>
              <a:rPr lang="cs-CZ" sz="1600" dirty="0" err="1"/>
              <a:t>fokusní</a:t>
            </a:r>
            <a:r>
              <a:rPr lang="cs-CZ" sz="1600" dirty="0"/>
              <a:t> skupiny) či</a:t>
            </a:r>
          </a:p>
          <a:p>
            <a:pPr marL="832104" lvl="1" indent="-457200" algn="just">
              <a:buFont typeface="Wingdings" panose="05000000000000000000" pitchFamily="2" charset="2"/>
              <a:buChar char="§"/>
              <a:defRPr/>
            </a:pPr>
            <a:r>
              <a:rPr lang="cs-CZ" sz="1600" dirty="0"/>
              <a:t> jde na určitou kombinaci těchto dvou metod  - tj. </a:t>
            </a:r>
            <a:r>
              <a:rPr lang="cs-CZ" sz="1600" b="1" dirty="0"/>
              <a:t>smíšený metodologický design </a:t>
            </a:r>
            <a:r>
              <a:rPr lang="cs-CZ" sz="1600" i="1" dirty="0"/>
              <a:t>(paralelní či sekvenční, většinou jedna metodologie dominuje, tzn. buď je těžiště v kvantitativní či kvalitativní met.) </a:t>
            </a:r>
          </a:p>
          <a:p>
            <a:pPr marL="457200" marR="0" lvl="0" indent="-457200" algn="just" defTabSz="914400" fontAlgn="auto">
              <a:buFont typeface="Wingdings" panose="05000000000000000000" pitchFamily="2" charset="2"/>
              <a:buChar char="Ø"/>
              <a:tabLst/>
              <a:defRPr/>
            </a:pPr>
            <a:r>
              <a:rPr lang="cs-CZ" sz="2000" dirty="0"/>
              <a:t>výzkumné metody/techniky sběru dat   jsou velmi rozmanité  (mohou zahrnovat písemné, vizuální, verbální, pozorovací, umělecké a aktivní strategie)</a:t>
            </a:r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2FE5EAF6-41F8-407A-BF70-7C69FF96E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3880" y="173195"/>
            <a:ext cx="502920" cy="301752"/>
          </a:xfrm>
        </p:spPr>
        <p:txBody>
          <a:bodyPr rtlCol="0"/>
          <a:lstStyle/>
          <a:p>
            <a:pPr rtl="0"/>
            <a:fld id="{FEA1243F-3000-4347-94A4-FBDEAD3122CB}" type="slidenum">
              <a:rPr lang="cs-CZ" smtClean="0"/>
              <a:pPr rtl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4705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F36D1C-A0CC-45A9-8D52-1F4DFBF58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3"/>
            <a:ext cx="5436096" cy="720080"/>
          </a:xfrm>
        </p:spPr>
        <p:txBody>
          <a:bodyPr/>
          <a:lstStyle/>
          <a:p>
            <a:r>
              <a:rPr lang="cs-CZ" sz="2800" dirty="0">
                <a:solidFill>
                  <a:srgbClr val="F3786E">
                    <a:lumMod val="50000"/>
                  </a:srgbClr>
                </a:solidFill>
                <a:latin typeface="Segoe UI"/>
              </a:rPr>
              <a:t>METODY A PARTICIPATIVNÍ VÝZKUM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9CBF8C6-3FCD-4A98-A81F-A1423E300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96752"/>
            <a:ext cx="8507288" cy="5472608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6300" dirty="0"/>
              <a:t>neexistuje žádný předpis pro  správný postup, žádná „kuchařka“, jak participativní výzkum   provádět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6300" b="1" dirty="0"/>
              <a:t>participativní výzkum není metoda</a:t>
            </a:r>
            <a:r>
              <a:rPr lang="cs-CZ" sz="6300" dirty="0"/>
              <a:t>, je to také více přístup či postoj než série výzkumných technik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6300" dirty="0"/>
              <a:t> také neplatí, že nějaká metoda či nějaký nástroj je pro participativní výzkum a priory zcela vhodný  či nevhodný; </a:t>
            </a:r>
            <a:r>
              <a:rPr lang="cs-CZ" sz="6300" b="1" dirty="0"/>
              <a:t>participativní přístup zahrnuje řadu přístupů</a:t>
            </a:r>
            <a:r>
              <a:rPr lang="cs-CZ" sz="6300" dirty="0"/>
              <a:t> a  nelze říci, že se nutně jedná jen o kvalitativní přístupy – lze získat kvalitativní i kvantitativní data/informace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6300" dirty="0"/>
              <a:t>participativní výzkum je tedy spíše </a:t>
            </a:r>
            <a:r>
              <a:rPr lang="cs-CZ" sz="6300" b="1" dirty="0"/>
              <a:t>metodologický kontext </a:t>
            </a:r>
            <a:r>
              <a:rPr lang="cs-CZ" sz="6300" dirty="0"/>
              <a:t>či</a:t>
            </a:r>
            <a:r>
              <a:rPr lang="cs-CZ" sz="6300" b="1" dirty="0"/>
              <a:t> „výzkumný styl“ </a:t>
            </a:r>
            <a:r>
              <a:rPr lang="cs-CZ" sz="6300" dirty="0"/>
              <a:t>uplatnění konkrétních metod, technik, nástrojů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6200" dirty="0"/>
              <a:t>metody v participativním výzkumu nejsou jen prostředkem k získání dat, ale </a:t>
            </a:r>
            <a:r>
              <a:rPr lang="cs-CZ" sz="6200" b="1" dirty="0"/>
              <a:t>procesem</a:t>
            </a:r>
            <a:r>
              <a:rPr lang="cs-CZ" sz="6200" dirty="0"/>
              <a:t>, který  </a:t>
            </a:r>
            <a:r>
              <a:rPr lang="cs-CZ" sz="6200" b="1" dirty="0"/>
              <a:t>je cílem sám o sobě</a:t>
            </a:r>
            <a:r>
              <a:rPr lang="cs-CZ" sz="6200" dirty="0"/>
              <a:t>, je to  </a:t>
            </a:r>
            <a:r>
              <a:rPr lang="cs-CZ" sz="6200" b="1" dirty="0"/>
              <a:t>platforma</a:t>
            </a:r>
            <a:r>
              <a:rPr lang="cs-CZ" sz="6200" dirty="0"/>
              <a:t> participace, spolupráce; proces vzájemného učení a společných analýz</a:t>
            </a:r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B98F89D5-D898-43CC-82A5-536BD093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3880" y="173195"/>
            <a:ext cx="502920" cy="301752"/>
          </a:xfrm>
        </p:spPr>
        <p:txBody>
          <a:bodyPr rtlCol="0"/>
          <a:lstStyle/>
          <a:p>
            <a:pPr rtl="0"/>
            <a:fld id="{FEA1243F-3000-4347-94A4-FBDEAD3122CB}" type="slidenum">
              <a:rPr lang="cs-CZ" smtClean="0"/>
              <a:pPr rtl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5816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Grp="1"/>
          </p:cNvSpPr>
          <p:nvPr>
            <p:ph idx="1"/>
          </p:nvPr>
        </p:nvSpPr>
        <p:spPr>
          <a:xfrm>
            <a:off x="251520" y="836711"/>
            <a:ext cx="8640960" cy="5976665"/>
          </a:xfrm>
        </p:spPr>
        <p:txBody>
          <a:bodyPr rtlCol="0">
            <a:normAutofit fontScale="92500" lnSpcReduction="20000"/>
          </a:bodyPr>
          <a:lstStyle/>
          <a:p>
            <a:pPr lvl="0" algn="just">
              <a:lnSpc>
                <a:spcPct val="110000"/>
              </a:lnSpc>
              <a:buClr>
                <a:srgbClr val="C94C25"/>
              </a:buClr>
              <a:buFont typeface="Wingdings" panose="05000000000000000000" pitchFamily="2" charset="2"/>
              <a:buChar char="Ø"/>
            </a:pPr>
            <a:r>
              <a:rPr lang="cs-CZ" sz="2300" dirty="0">
                <a:solidFill>
                  <a:srgbClr val="262626"/>
                </a:solidFill>
              </a:rPr>
              <a:t>existují techniky a nástroje, které jsou pro participativní výzkum vhodnější či </a:t>
            </a:r>
            <a:r>
              <a:rPr lang="cs-CZ" sz="2300" b="1" dirty="0">
                <a:solidFill>
                  <a:srgbClr val="262626"/>
                </a:solidFill>
              </a:rPr>
              <a:t>jsou samy svojí podstatou participativní</a:t>
            </a:r>
            <a:r>
              <a:rPr lang="cs-CZ" sz="2300" dirty="0">
                <a:solidFill>
                  <a:srgbClr val="262626"/>
                </a:solidFill>
              </a:rPr>
              <a:t>, </a:t>
            </a:r>
            <a:r>
              <a:rPr lang="cs-CZ" sz="2300" dirty="0">
                <a:solidFill>
                  <a:schemeClr val="accent1">
                    <a:lumMod val="50000"/>
                  </a:schemeClr>
                </a:solidFill>
              </a:rPr>
              <a:t>ALE</a:t>
            </a:r>
            <a:r>
              <a:rPr lang="cs-CZ" sz="2300" dirty="0">
                <a:solidFill>
                  <a:srgbClr val="262626"/>
                </a:solidFill>
              </a:rPr>
              <a:t> </a:t>
            </a:r>
            <a:r>
              <a:rPr lang="cs-CZ" sz="2300" b="1" dirty="0">
                <a:solidFill>
                  <a:srgbClr val="262626"/>
                </a:solidFill>
              </a:rPr>
              <a:t>nejsou vyloučeny </a:t>
            </a:r>
            <a:r>
              <a:rPr lang="cs-CZ" sz="2300" dirty="0">
                <a:solidFill>
                  <a:srgbClr val="262626"/>
                </a:solidFill>
              </a:rPr>
              <a:t>ani </a:t>
            </a:r>
            <a:r>
              <a:rPr lang="cs-CZ" sz="2300" b="1" dirty="0">
                <a:solidFill>
                  <a:srgbClr val="262626"/>
                </a:solidFill>
              </a:rPr>
              <a:t>konvenčnější výzkumné metody používané v kvantitativním a kvalitativním výzkumu</a:t>
            </a:r>
            <a:r>
              <a:rPr lang="cs-CZ" sz="2300" dirty="0">
                <a:solidFill>
                  <a:srgbClr val="262626"/>
                </a:solidFill>
              </a:rPr>
              <a:t>, jako jsou dotazníková šetření  a </a:t>
            </a:r>
            <a:r>
              <a:rPr lang="cs-CZ" sz="2300" dirty="0" err="1">
                <a:solidFill>
                  <a:srgbClr val="262626"/>
                </a:solidFill>
              </a:rPr>
              <a:t>fokusní</a:t>
            </a:r>
            <a:r>
              <a:rPr lang="cs-CZ" sz="2300" dirty="0">
                <a:solidFill>
                  <a:srgbClr val="262626"/>
                </a:solidFill>
              </a:rPr>
              <a:t>  skupiny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262626"/>
                </a:solidFill>
              </a:rPr>
              <a:t>zapojení partnerů, </a:t>
            </a:r>
            <a:r>
              <a:rPr lang="cs-CZ" sz="2400" dirty="0" err="1">
                <a:solidFill>
                  <a:srgbClr val="262626"/>
                </a:solidFill>
              </a:rPr>
              <a:t>spoluvýzkumníků</a:t>
            </a:r>
            <a:r>
              <a:rPr lang="cs-CZ" sz="2400" dirty="0">
                <a:solidFill>
                  <a:srgbClr val="262626"/>
                </a:solidFill>
              </a:rPr>
              <a:t>, výzkumu do všech fází včetně </a:t>
            </a:r>
            <a:r>
              <a:rPr lang="cs-CZ" sz="2400" b="1" dirty="0">
                <a:solidFill>
                  <a:srgbClr val="262626"/>
                </a:solidFill>
              </a:rPr>
              <a:t>sběru dat</a:t>
            </a:r>
            <a:r>
              <a:rPr lang="cs-CZ" sz="2400" dirty="0">
                <a:solidFill>
                  <a:srgbClr val="262626"/>
                </a:solidFill>
              </a:rPr>
              <a:t>, tedy   „terénu“ - výhody i nevýhody: 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262626"/>
                </a:solidFill>
              </a:rPr>
              <a:t>výhodou je, že </a:t>
            </a:r>
            <a:r>
              <a:rPr lang="cs-CZ" sz="2000" b="1" dirty="0">
                <a:solidFill>
                  <a:srgbClr val="262626"/>
                </a:solidFill>
              </a:rPr>
              <a:t>z první ruky tento terén znají</a:t>
            </a:r>
            <a:r>
              <a:rPr lang="cs-CZ" sz="2000" dirty="0">
                <a:solidFill>
                  <a:srgbClr val="262626"/>
                </a:solidFill>
              </a:rPr>
              <a:t>, vědí jak lidé uvažují a jak se dostat k potřebným informacím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262626"/>
                </a:solidFill>
              </a:rPr>
              <a:t>nevýhodou může být, že nemají praxi s využíváním určitých technik a nástrojů sběru dat (aby to nebyla jen nestrukturovaná „</a:t>
            </a:r>
            <a:r>
              <a:rPr lang="cs-CZ" sz="2000" dirty="0" err="1">
                <a:solidFill>
                  <a:srgbClr val="262626"/>
                </a:solidFill>
              </a:rPr>
              <a:t>dojmologie</a:t>
            </a:r>
            <a:r>
              <a:rPr lang="cs-CZ" sz="2000" dirty="0">
                <a:solidFill>
                  <a:srgbClr val="262626"/>
                </a:solidFill>
              </a:rPr>
              <a:t>“)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262626"/>
                </a:solidFill>
              </a:rPr>
              <a:t>TEDY  - </a:t>
            </a:r>
            <a:r>
              <a:rPr lang="cs-CZ" sz="2400" b="1" dirty="0">
                <a:solidFill>
                  <a:srgbClr val="262626"/>
                </a:solidFill>
              </a:rPr>
              <a:t>metody sběru dat musejí být přizpůsobeny každodenní zkušenosti participantů </a:t>
            </a:r>
            <a:r>
              <a:rPr lang="cs-CZ" sz="2400" dirty="0">
                <a:solidFill>
                  <a:srgbClr val="262626"/>
                </a:solidFill>
              </a:rPr>
              <a:t>– v podstatě vývoj vlastních metod sběru dat  -  šíře možných metod může být obrovská (v praxi jsou nejčastěji využívány rozhovory a </a:t>
            </a:r>
            <a:r>
              <a:rPr lang="cs-CZ" sz="2400" dirty="0" err="1">
                <a:solidFill>
                  <a:srgbClr val="262626"/>
                </a:solidFill>
              </a:rPr>
              <a:t>focus</a:t>
            </a:r>
            <a:r>
              <a:rPr lang="cs-CZ" sz="2400" dirty="0">
                <a:solidFill>
                  <a:srgbClr val="262626"/>
                </a:solidFill>
              </a:rPr>
              <a:t> </a:t>
            </a:r>
            <a:r>
              <a:rPr lang="cs-CZ" sz="2400" dirty="0" err="1">
                <a:solidFill>
                  <a:srgbClr val="262626"/>
                </a:solidFill>
              </a:rPr>
              <a:t>group</a:t>
            </a:r>
            <a:r>
              <a:rPr lang="cs-CZ" sz="2400" dirty="0">
                <a:solidFill>
                  <a:srgbClr val="262626"/>
                </a:solidFill>
              </a:rPr>
              <a:t>) </a:t>
            </a:r>
          </a:p>
          <a:p>
            <a:endParaRPr lang="cs-CZ" sz="2000" dirty="0"/>
          </a:p>
          <a:p>
            <a:pPr lvl="2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2" algn="just"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2" algn="just"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877824" lvl="2" indent="0" algn="just">
              <a:buNone/>
            </a:pPr>
            <a:endParaRPr lang="cs-CZ" sz="1600" dirty="0"/>
          </a:p>
          <a:p>
            <a:pPr marL="877824" lvl="2" indent="0" algn="just">
              <a:buNone/>
            </a:pPr>
            <a:endParaRPr lang="cs-CZ" sz="1600" dirty="0"/>
          </a:p>
          <a:p>
            <a:pPr marL="877824" lvl="2" indent="0" algn="just">
              <a:buNone/>
            </a:pPr>
            <a:endParaRPr lang="cs-CZ" sz="1600" dirty="0"/>
          </a:p>
          <a:p>
            <a:pPr lvl="2" algn="just">
              <a:buFont typeface="Wingdings" panose="05000000000000000000" pitchFamily="2" charset="2"/>
              <a:buChar char="§"/>
            </a:pPr>
            <a:endParaRPr lang="cs-CZ" sz="1600" dirty="0">
              <a:solidFill>
                <a:schemeClr val="bg1"/>
              </a:solidFill>
            </a:endParaRPr>
          </a:p>
          <a:p>
            <a:pPr lvl="2" algn="just">
              <a:buFont typeface="Wingdings" panose="05000000000000000000" pitchFamily="2" charset="2"/>
              <a:buChar char="§"/>
            </a:pPr>
            <a:endParaRPr lang="cs-CZ" sz="1600" dirty="0">
              <a:solidFill>
                <a:schemeClr val="bg1"/>
              </a:solidFill>
            </a:endParaRPr>
          </a:p>
          <a:p>
            <a:pPr rtl="0">
              <a:buFont typeface="Wingdings" panose="05000000000000000000" pitchFamily="2" charset="2"/>
              <a:buChar char="§"/>
            </a:pPr>
            <a:endParaRPr lang="cs-CZ" sz="2400" dirty="0"/>
          </a:p>
          <a:p>
            <a:pPr rtl="0">
              <a:buFont typeface="Wingdings" panose="05000000000000000000" pitchFamily="2" charset="2"/>
              <a:buChar char="§"/>
            </a:pPr>
            <a:endParaRPr lang="cs-CZ" sz="2400" dirty="0"/>
          </a:p>
          <a:p>
            <a:pPr rtl="0"/>
            <a:endParaRPr lang="cs-CZ" sz="2400" dirty="0"/>
          </a:p>
          <a:p>
            <a:pPr rtl="0">
              <a:buFont typeface="Wingdings" panose="05000000000000000000" pitchFamily="2" charset="2"/>
              <a:buChar char="§"/>
            </a:pPr>
            <a:endParaRPr lang="cs-CZ" sz="2400" dirty="0"/>
          </a:p>
          <a:p>
            <a:pPr rtl="0"/>
            <a:endParaRPr lang="cs-CZ" sz="2000" dirty="0"/>
          </a:p>
          <a:p>
            <a:pPr rtl="0"/>
            <a:endParaRPr lang="cs-CZ" sz="2000" dirty="0"/>
          </a:p>
          <a:p>
            <a:pPr rtl="0"/>
            <a:endParaRPr lang="cs-CZ" sz="2000" dirty="0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D7506178-583F-4423-9987-AE775F9EA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EA1243F-3000-4347-94A4-FBDEAD3122CB}" type="slidenum">
              <a:rPr lang="cs-CZ" smtClean="0"/>
              <a:pPr rtl="0"/>
              <a:t>5</a:t>
            </a:fld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302A6C-360A-47F9-81CA-DBA8E1A44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760640"/>
          </a:xfrm>
        </p:spPr>
        <p:txBody>
          <a:bodyPr>
            <a:normAutofit/>
          </a:bodyPr>
          <a:lstStyle/>
          <a:p>
            <a:pPr marL="448056" marR="0" lvl="0" indent="-384048" algn="just" defTabSz="914400" rtl="0" eaLnBrk="1" fontAlgn="auto" latinLnBrk="0" hangingPunct="1">
              <a:spcBef>
                <a:spcPct val="20000"/>
              </a:spcBef>
              <a:spcAft>
                <a:spcPts val="1000"/>
              </a:spcAft>
              <a:buClr>
                <a:srgbClr val="C94C25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je možné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inovativní přizpůsobování metod převzatých z konvenčního výzkumu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a jejich použití v novém kontextu jinými způsoby, tzn.  podobné metody mohou být v závislosti na přístupu výzkumníků uplatňovány různě</a:t>
            </a:r>
          </a:p>
          <a:p>
            <a:pPr marL="64008" marR="0" lvl="0" indent="0" algn="ctr" defTabSz="914400" rtl="0" eaLnBrk="1" fontAlgn="auto" latinLnBrk="0" hangingPunct="1">
              <a:spcBef>
                <a:spcPct val="20000"/>
              </a:spcBef>
              <a:spcAft>
                <a:spcPts val="1000"/>
              </a:spcAft>
              <a:buClr>
                <a:srgbClr val="C94C25"/>
              </a:buClr>
              <a:buSzPct val="80000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(například </a:t>
            </a:r>
            <a:r>
              <a:rPr kumimoji="0" lang="cs-CZ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fokusní</a:t>
            </a: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skupiny mohou být vytvářeny, </a:t>
            </a:r>
            <a:r>
              <a:rPr kumimoji="0" lang="cs-CZ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spoluvedeny</a:t>
            </a: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 společně analyzovány  </a:t>
            </a:r>
            <a:r>
              <a:rPr kumimoji="0" lang="cs-CZ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spoluvýzkumníky</a:t>
            </a: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</a:t>
            </a:r>
          </a:p>
          <a:p>
            <a:pPr marL="448056" marR="0" lvl="0" indent="-384048" algn="just" defTabSz="914400" rtl="0" eaLnBrk="1" fontAlgn="auto" latinLnBrk="0" hangingPunct="1">
              <a:spcBef>
                <a:spcPct val="20000"/>
              </a:spcBef>
              <a:spcAft>
                <a:spcPts val="1000"/>
              </a:spcAft>
              <a:buClr>
                <a:srgbClr val="C94C25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lze začlenit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netradiční metody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jako je např.  prezentace poznatků  prostřednictvím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tance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dramatu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nebo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fotografických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výstav -  přesto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navzdory deklarované otevřenosti vůči různým způsobům poznávání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většina projektů participativního výzkumu   využívá spíše zavedené, konzervativnější  metody a techniky</a:t>
            </a:r>
          </a:p>
          <a:p>
            <a:pPr algn="just"/>
            <a:r>
              <a:rPr lang="cs-CZ" sz="2000" dirty="0">
                <a:solidFill>
                  <a:schemeClr val="accent2">
                    <a:lumMod val="50000"/>
                  </a:schemeClr>
                </a:solidFill>
              </a:rPr>
              <a:t>OBECNÉ PLATÍ: </a:t>
            </a:r>
            <a:r>
              <a:rPr lang="cs-CZ" sz="2000" dirty="0">
                <a:solidFill>
                  <a:srgbClr val="262626"/>
                </a:solidFill>
              </a:rPr>
              <a:t> charakteristickým rysem participativního výzkumu je </a:t>
            </a:r>
            <a:r>
              <a:rPr lang="cs-CZ" sz="2000" b="1" dirty="0">
                <a:solidFill>
                  <a:srgbClr val="262626"/>
                </a:solidFill>
              </a:rPr>
              <a:t>pravomoc</a:t>
            </a:r>
            <a:r>
              <a:rPr lang="cs-CZ" sz="2000" dirty="0">
                <a:solidFill>
                  <a:srgbClr val="262626"/>
                </a:solidFill>
              </a:rPr>
              <a:t> zúčastněných stran </a:t>
            </a:r>
            <a:r>
              <a:rPr lang="cs-CZ" sz="2000" b="1" dirty="0">
                <a:solidFill>
                  <a:srgbClr val="262626"/>
                </a:solidFill>
              </a:rPr>
              <a:t>podílet se na rozhodování a realizaci </a:t>
            </a:r>
            <a:r>
              <a:rPr lang="cs-CZ" sz="2000" dirty="0">
                <a:solidFill>
                  <a:srgbClr val="262626"/>
                </a:solidFill>
              </a:rPr>
              <a:t>-  proto </a:t>
            </a:r>
            <a:r>
              <a:rPr lang="cs-CZ" sz="2000" b="1" dirty="0">
                <a:solidFill>
                  <a:srgbClr val="262626"/>
                </a:solidFill>
              </a:rPr>
              <a:t>může být jakákoli výzkumná metoda nebo nástroj participativní, pokud jsou zvoleny a/nebo využívány ve spolupráci </a:t>
            </a:r>
            <a:r>
              <a:rPr lang="cs-CZ" sz="2000" dirty="0">
                <a:solidFill>
                  <a:srgbClr val="262626"/>
                </a:solidFill>
              </a:rPr>
              <a:t>(např. akademických a komunitních partnerů) </a:t>
            </a:r>
          </a:p>
          <a:p>
            <a:endParaRPr lang="cs-CZ" dirty="0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C45D48E5-0F28-4C1B-9676-B1C48BE64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3880" y="173195"/>
            <a:ext cx="502920" cy="301752"/>
          </a:xfrm>
        </p:spPr>
        <p:txBody>
          <a:bodyPr rtlCol="0"/>
          <a:lstStyle/>
          <a:p>
            <a:pPr rtl="0"/>
            <a:fld id="{FEA1243F-3000-4347-94A4-FBDEAD3122CB}" type="slidenum">
              <a:rPr lang="cs-CZ" smtClean="0"/>
              <a:pPr rtl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465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515B69-B90B-49B5-9CF0-C953171E0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5436096" cy="980728"/>
          </a:xfrm>
        </p:spPr>
        <p:txBody>
          <a:bodyPr/>
          <a:lstStyle/>
          <a:p>
            <a:r>
              <a:rPr lang="cs-CZ" sz="2800" dirty="0">
                <a:solidFill>
                  <a:srgbClr val="F3786E">
                    <a:lumMod val="50000"/>
                  </a:srgbClr>
                </a:solidFill>
                <a:latin typeface="Segoe UI"/>
              </a:rPr>
              <a:t>ROZHODNUTÍ O METODOLOGICKÉM DESIGNU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339245-1B1F-4A4A-92ED-8ED796F00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26" y="1124744"/>
            <a:ext cx="8930262" cy="5688632"/>
          </a:xfrm>
        </p:spPr>
        <p:txBody>
          <a:bodyPr>
            <a:normAutofit fontScale="25000" lnSpcReduction="20000"/>
          </a:bodyPr>
          <a:lstStyle/>
          <a:p>
            <a:pPr lvl="0" algn="just">
              <a:lnSpc>
                <a:spcPct val="120000"/>
              </a:lnSpc>
              <a:buClr>
                <a:srgbClr val="C94C25"/>
              </a:buClr>
              <a:buFont typeface="Wingdings" panose="05000000000000000000" pitchFamily="2" charset="2"/>
              <a:buChar char="Ø"/>
            </a:pPr>
            <a:r>
              <a:rPr lang="cs-CZ" sz="6400" dirty="0">
                <a:solidFill>
                  <a:srgbClr val="262626"/>
                </a:solidFill>
              </a:rPr>
              <a:t>nelze celý výzkumný design naplánovat hned na začátku výzkumu – je nutné ho měnit a přizpůsobovat tomu, jak výzkum pokračuje, jak se podaří nastavit participaci, co funguje a co nikoliv, jaké poznatky se daří/nedaří získat, koho dalšího je třeba zapojit atd. </a:t>
            </a:r>
          </a:p>
          <a:p>
            <a:pPr lvl="2" algn="just">
              <a:lnSpc>
                <a:spcPct val="120000"/>
              </a:lnSpc>
              <a:buClr>
                <a:srgbClr val="C94C25"/>
              </a:buClr>
              <a:buFont typeface="Wingdings" panose="05000000000000000000" pitchFamily="2" charset="2"/>
              <a:buChar char="§"/>
            </a:pPr>
            <a:r>
              <a:rPr lang="cs-CZ" sz="6000" dirty="0">
                <a:solidFill>
                  <a:srgbClr val="262626"/>
                </a:solidFill>
              </a:rPr>
              <a:t>nejprve musí zúčastněné strany </a:t>
            </a:r>
            <a:r>
              <a:rPr lang="cs-CZ" sz="6000" b="1" dirty="0">
                <a:solidFill>
                  <a:srgbClr val="262626"/>
                </a:solidFill>
              </a:rPr>
              <a:t>identifikovat své potřeby a cíle výzkumného procesu</a:t>
            </a:r>
          </a:p>
          <a:p>
            <a:pPr lvl="2" algn="just">
              <a:lnSpc>
                <a:spcPct val="120000"/>
              </a:lnSpc>
              <a:buClr>
                <a:srgbClr val="C94C25"/>
              </a:buClr>
              <a:buFont typeface="Wingdings" panose="05000000000000000000" pitchFamily="2" charset="2"/>
              <a:buChar char="§"/>
            </a:pPr>
            <a:r>
              <a:rPr lang="cs-CZ" sz="6000" dirty="0">
                <a:solidFill>
                  <a:srgbClr val="262626"/>
                </a:solidFill>
              </a:rPr>
              <a:t>za druhé, výzkumní pracovníci musí identifikovat základní potřeby výzkumu, aby přinesl  požadované poznatky, důkazy, výsledky nebo dopady</a:t>
            </a:r>
          </a:p>
          <a:p>
            <a:pPr lvl="0" algn="just">
              <a:lnSpc>
                <a:spcPct val="120000"/>
              </a:lnSpc>
              <a:buClr>
                <a:srgbClr val="C94C25"/>
              </a:buClr>
              <a:buFont typeface="Wingdings" panose="05000000000000000000" pitchFamily="2" charset="2"/>
              <a:buChar char="Ø"/>
            </a:pPr>
            <a:r>
              <a:rPr lang="cs-CZ" sz="6400" dirty="0">
                <a:solidFill>
                  <a:srgbClr val="262626"/>
                </a:solidFill>
              </a:rPr>
              <a:t>během každé  z fází výzkumu je třeba </a:t>
            </a:r>
            <a:r>
              <a:rPr lang="cs-CZ" sz="6400" b="1" dirty="0">
                <a:solidFill>
                  <a:srgbClr val="262626"/>
                </a:solidFill>
              </a:rPr>
              <a:t>rozhodnout</a:t>
            </a:r>
            <a:r>
              <a:rPr lang="cs-CZ" sz="6400" dirty="0">
                <a:solidFill>
                  <a:srgbClr val="262626"/>
                </a:solidFill>
              </a:rPr>
              <a:t>, </a:t>
            </a:r>
            <a:r>
              <a:rPr lang="cs-CZ" sz="6400" b="1" dirty="0">
                <a:solidFill>
                  <a:srgbClr val="262626"/>
                </a:solidFill>
              </a:rPr>
              <a:t>které nástroje a metody přinesou požadovanou úroveň participace</a:t>
            </a:r>
          </a:p>
          <a:p>
            <a:pPr lvl="0" algn="just">
              <a:lnSpc>
                <a:spcPct val="120000"/>
              </a:lnSpc>
              <a:buClr>
                <a:srgbClr val="C94C25"/>
              </a:buClr>
              <a:buFont typeface="Wingdings" panose="05000000000000000000" pitchFamily="2" charset="2"/>
              <a:buChar char="Ø"/>
            </a:pPr>
            <a:r>
              <a:rPr lang="cs-CZ" sz="6400" dirty="0">
                <a:solidFill>
                  <a:srgbClr val="262626"/>
                </a:solidFill>
              </a:rPr>
              <a:t> v ideálním případě budou v rámci partnerství akademické obce a komunity/participantů probíhat  </a:t>
            </a:r>
            <a:r>
              <a:rPr lang="cs-CZ" sz="6400" b="1" dirty="0">
                <a:solidFill>
                  <a:srgbClr val="262626"/>
                </a:solidFill>
              </a:rPr>
              <a:t>volby metod</a:t>
            </a:r>
            <a:r>
              <a:rPr lang="cs-CZ" sz="6400" dirty="0">
                <a:solidFill>
                  <a:srgbClr val="262626"/>
                </a:solidFill>
              </a:rPr>
              <a:t>,  která nejlépe </a:t>
            </a:r>
            <a:r>
              <a:rPr lang="cs-CZ" sz="6400" b="1" dirty="0">
                <a:solidFill>
                  <a:srgbClr val="262626"/>
                </a:solidFill>
              </a:rPr>
              <a:t>vyhoví potřebám výzkumu i účastníků výzkumu</a:t>
            </a:r>
          </a:p>
          <a:p>
            <a:pPr lvl="0" algn="just">
              <a:lnSpc>
                <a:spcPct val="120000"/>
              </a:lnSpc>
              <a:buClr>
                <a:srgbClr val="C94C25"/>
              </a:buClr>
              <a:buFont typeface="Wingdings" panose="05000000000000000000" pitchFamily="2" charset="2"/>
              <a:buChar char="Ø"/>
            </a:pPr>
            <a:r>
              <a:rPr lang="cs-CZ" sz="6400" dirty="0">
                <a:solidFill>
                  <a:srgbClr val="262626"/>
                </a:solidFill>
              </a:rPr>
              <a:t>lze pracovat s různou mírou/intenzitou participace v různých fázích výzkumu – tzn., tyto metodologické volby mohou vést k vysoce participativním strategiím v některých krocích výzkumného procesu a i k strategiím, které jsou v jiných krocích více řízeny výzkumníkem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sz="4200" i="1" dirty="0">
                <a:solidFill>
                  <a:srgbClr val="262626"/>
                </a:solidFill>
              </a:rPr>
              <a:t>(</a:t>
            </a:r>
            <a:r>
              <a:rPr lang="cs-CZ" sz="6000" i="1" dirty="0">
                <a:solidFill>
                  <a:srgbClr val="262626"/>
                </a:solidFill>
              </a:rPr>
              <a:t>např. lze  spolupracovat  na přípravě a administraci průzkumů v rámci hodnocení potřeb komunity, či přímo  nebo spolupracovat se spoluřešiteli z komunity na přípravě otázek a vedení kvalitativních rozhovorů)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cs-CZ" sz="5600" dirty="0">
              <a:solidFill>
                <a:srgbClr val="262626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6F3AC415-39BF-480B-80D4-B1C38663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3880" y="173195"/>
            <a:ext cx="502920" cy="301752"/>
          </a:xfrm>
        </p:spPr>
        <p:txBody>
          <a:bodyPr rtlCol="0"/>
          <a:lstStyle/>
          <a:p>
            <a:pPr rtl="0"/>
            <a:fld id="{FEA1243F-3000-4347-94A4-FBDEAD3122CB}" type="slidenum">
              <a:rPr lang="cs-CZ" smtClean="0"/>
              <a:pPr rtl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7112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FF7B06-B324-4133-BF9A-3F8A1C6F6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4876800" cy="1296144"/>
          </a:xfrm>
        </p:spPr>
        <p:txBody>
          <a:bodyPr/>
          <a:lstStyle/>
          <a:p>
            <a:r>
              <a:rPr lang="cs-CZ" sz="3200" dirty="0">
                <a:solidFill>
                  <a:srgbClr val="F3786E">
                    <a:lumMod val="50000"/>
                  </a:srgbClr>
                </a:solidFill>
                <a:latin typeface="Segoe UI"/>
              </a:rPr>
              <a:t>VÝBĚR PARTICIPANTŮ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F087F1-D22F-4943-9C5D-16D9865C4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8520" y="1052736"/>
            <a:ext cx="9036496" cy="5805264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5800" dirty="0">
                <a:solidFill>
                  <a:srgbClr val="262626"/>
                </a:solidFill>
              </a:rPr>
              <a:t>tuto otázku třeba řešit zejm. s ohledem na  skutečnost, že různé skupiny mají v dané oblasti různé poznatky a rozdílný vztah ke zkoumanému tématu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5800" dirty="0">
                <a:solidFill>
                  <a:srgbClr val="262626"/>
                </a:solidFill>
              </a:rPr>
              <a:t>cílem participativního výzkumu je  získat přístup k různým znalostem a využít je -   tzn., důležité přesně určit, které skupiny a jak mohou přispět svoji účastí -  tak lze různé typy znalostí získat, vzájemně je propojit a nastínit jejich možné praktické využití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5800" dirty="0">
                <a:solidFill>
                  <a:srgbClr val="262626"/>
                </a:solidFill>
              </a:rPr>
              <a:t>zapojit širokou škálu osob, skupin a institucí, kterých se téma výzkumu a očekávané výsledky týkají</a:t>
            </a:r>
          </a:p>
          <a:p>
            <a:pPr marL="64008" indent="0" algn="just">
              <a:lnSpc>
                <a:spcPct val="120000"/>
              </a:lnSpc>
              <a:buNone/>
            </a:pPr>
            <a:r>
              <a:rPr lang="cs-CZ" sz="5800" b="1" dirty="0">
                <a:solidFill>
                  <a:srgbClr val="262626"/>
                </a:solidFill>
              </a:rPr>
              <a:t>REPREZENTATIVITA V PARTICIPATIVNÍM VÝZKUMU </a:t>
            </a:r>
            <a:r>
              <a:rPr lang="cs-CZ" sz="5800" dirty="0">
                <a:solidFill>
                  <a:srgbClr val="262626"/>
                </a:solidFill>
              </a:rPr>
              <a:t>– má podobu </a:t>
            </a:r>
            <a:r>
              <a:rPr lang="cs-CZ" sz="5800" b="1" dirty="0" err="1">
                <a:solidFill>
                  <a:srgbClr val="262626"/>
                </a:solidFill>
              </a:rPr>
              <a:t>multiperspektivnosti</a:t>
            </a:r>
            <a:r>
              <a:rPr lang="cs-CZ" sz="5800" b="1" dirty="0">
                <a:solidFill>
                  <a:srgbClr val="262626"/>
                </a:solidFill>
              </a:rPr>
              <a:t>, </a:t>
            </a:r>
            <a:r>
              <a:rPr lang="cs-CZ" sz="5800" dirty="0">
                <a:solidFill>
                  <a:srgbClr val="262626"/>
                </a:solidFill>
              </a:rPr>
              <a:t>zohlednění více</a:t>
            </a:r>
            <a:r>
              <a:rPr lang="cs-CZ" sz="5800" b="1" dirty="0">
                <a:solidFill>
                  <a:srgbClr val="262626"/>
                </a:solidFill>
              </a:rPr>
              <a:t> různých hlasů </a:t>
            </a:r>
            <a:r>
              <a:rPr lang="cs-CZ" sz="5800" dirty="0">
                <a:solidFill>
                  <a:srgbClr val="262626"/>
                </a:solidFill>
              </a:rPr>
              <a:t>(</a:t>
            </a:r>
            <a:r>
              <a:rPr lang="cs-CZ" sz="5800" dirty="0" err="1">
                <a:solidFill>
                  <a:srgbClr val="262626"/>
                </a:solidFill>
              </a:rPr>
              <a:t>multivocality</a:t>
            </a:r>
            <a:r>
              <a:rPr lang="cs-CZ" sz="5800" dirty="0">
                <a:solidFill>
                  <a:srgbClr val="262626"/>
                </a:solidFill>
              </a:rPr>
              <a:t>)  -  a to také musí být </a:t>
            </a:r>
            <a:r>
              <a:rPr lang="cs-CZ" sz="5800" b="1" dirty="0">
                <a:solidFill>
                  <a:srgbClr val="262626"/>
                </a:solidFill>
              </a:rPr>
              <a:t>zachováno v prezentaci výstupů (</a:t>
            </a:r>
            <a:r>
              <a:rPr lang="cs-CZ" sz="5800" b="1" dirty="0">
                <a:solidFill>
                  <a:srgbClr val="FF0000"/>
                </a:solidFill>
              </a:rPr>
              <a:t>!!</a:t>
            </a:r>
            <a:r>
              <a:rPr lang="cs-CZ" sz="5800" b="1" dirty="0">
                <a:solidFill>
                  <a:srgbClr val="262626"/>
                </a:solidFill>
              </a:rPr>
              <a:t>) </a:t>
            </a:r>
            <a:endParaRPr lang="cs-CZ" dirty="0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1B9BA015-CA99-47CF-96A9-93C7D946C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3880" y="173195"/>
            <a:ext cx="502920" cy="301752"/>
          </a:xfrm>
        </p:spPr>
        <p:txBody>
          <a:bodyPr rtlCol="0"/>
          <a:lstStyle/>
          <a:p>
            <a:pPr rtl="0"/>
            <a:fld id="{FEA1243F-3000-4347-94A4-FBDEAD3122CB}" type="slidenum">
              <a:rPr lang="cs-CZ" smtClean="0"/>
              <a:pPr rtl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2853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593428-231E-410A-8359-872655CD9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65395"/>
            <a:ext cx="5010472" cy="799306"/>
          </a:xfrm>
        </p:spPr>
        <p:txBody>
          <a:bodyPr/>
          <a:lstStyle/>
          <a:p>
            <a:r>
              <a:rPr lang="cs-CZ" sz="2800" dirty="0">
                <a:solidFill>
                  <a:srgbClr val="F3786E">
                    <a:lumMod val="50000"/>
                  </a:srgbClr>
                </a:solidFill>
                <a:latin typeface="Segoe UI"/>
              </a:rPr>
              <a:t>RIZIKO ZKRESLENÍ VÝBĚREM PARTICIPANTŮ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12786C-2C3E-4BA8-9193-0B86958B0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5223844"/>
          </a:xfrm>
        </p:spPr>
        <p:txBody>
          <a:bodyPr>
            <a:normAutofit fontScale="55000" lnSpcReduction="20000"/>
          </a:bodyPr>
          <a:lstStyle/>
          <a:p>
            <a:pPr marL="448056" marR="0" lvl="0" indent="-384048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Clr>
                <a:srgbClr val="C94C25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lang="cs-CZ" sz="2900" dirty="0">
                <a:solidFill>
                  <a:srgbClr val="262626"/>
                </a:solidFill>
              </a:rPr>
              <a:t>metodologický problém spočívá </a:t>
            </a:r>
            <a:r>
              <a:rPr lang="cs-CZ" sz="2900" b="1" dirty="0">
                <a:solidFill>
                  <a:srgbClr val="262626"/>
                </a:solidFill>
              </a:rPr>
              <a:t>ve zkreslení výzkumného procesu </a:t>
            </a:r>
            <a:r>
              <a:rPr lang="cs-CZ" sz="2900" dirty="0">
                <a:solidFill>
                  <a:srgbClr val="262626"/>
                </a:solidFill>
              </a:rPr>
              <a:t>a </a:t>
            </a:r>
            <a:r>
              <a:rPr lang="cs-CZ" sz="2900" b="1" dirty="0">
                <a:solidFill>
                  <a:srgbClr val="262626"/>
                </a:solidFill>
              </a:rPr>
              <a:t>výsledků</a:t>
            </a:r>
            <a:r>
              <a:rPr lang="cs-CZ" sz="2900" dirty="0">
                <a:solidFill>
                  <a:srgbClr val="262626"/>
                </a:solidFill>
              </a:rPr>
              <a:t>, pokud relevantní aktéři nejsou připraveni zapojit se do participativního výzkumu nebo pokud jsou někteří účastníci v terénu </a:t>
            </a:r>
            <a:r>
              <a:rPr lang="cs-CZ" sz="2900" b="1" dirty="0">
                <a:solidFill>
                  <a:srgbClr val="262626"/>
                </a:solidFill>
              </a:rPr>
              <a:t>kvazi-neviditelní</a:t>
            </a:r>
            <a:r>
              <a:rPr lang="cs-CZ" sz="2900" dirty="0">
                <a:solidFill>
                  <a:srgbClr val="262626"/>
                </a:solidFill>
              </a:rPr>
              <a:t>. </a:t>
            </a:r>
          </a:p>
          <a:p>
            <a:pPr marL="448056" marR="0" lvl="0" indent="-384048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Clr>
                <a:srgbClr val="C94C25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lang="cs-CZ" sz="2900" dirty="0">
                <a:solidFill>
                  <a:srgbClr val="262626"/>
                </a:solidFill>
              </a:rPr>
              <a:t>tito "neviditelní"  členové dané skupiny/komunity mohou být </a:t>
            </a:r>
            <a:r>
              <a:rPr lang="cs-CZ" sz="2900" dirty="0" err="1">
                <a:solidFill>
                  <a:srgbClr val="262626"/>
                </a:solidFill>
              </a:rPr>
              <a:t>subskupiny</a:t>
            </a:r>
            <a:r>
              <a:rPr lang="cs-CZ" sz="2900" dirty="0">
                <a:solidFill>
                  <a:srgbClr val="262626"/>
                </a:solidFill>
              </a:rPr>
              <a:t>/jednotlivci, kteří byli </a:t>
            </a:r>
            <a:r>
              <a:rPr lang="cs-CZ" sz="2900" b="1" dirty="0">
                <a:solidFill>
                  <a:srgbClr val="262626"/>
                </a:solidFill>
              </a:rPr>
              <a:t>vyloučeny jinými aktéry</a:t>
            </a:r>
            <a:r>
              <a:rPr lang="cs-CZ" sz="2900" dirty="0">
                <a:solidFill>
                  <a:srgbClr val="262626"/>
                </a:solidFill>
              </a:rPr>
              <a:t>, nebo které z jakéhokoli důvodu </a:t>
            </a:r>
            <a:r>
              <a:rPr lang="cs-CZ" sz="2900" b="1" dirty="0">
                <a:solidFill>
                  <a:srgbClr val="262626"/>
                </a:solidFill>
              </a:rPr>
              <a:t>nedostaly informace o projektu</a:t>
            </a:r>
            <a:endParaRPr lang="cs-CZ" sz="2900" dirty="0">
              <a:solidFill>
                <a:srgbClr val="262626"/>
              </a:solidFill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900" dirty="0"/>
              <a:t>pokud jde o výběr participantů, často se  spoléhá  na výroky/doporučení  místních významných aktérů  -  v důsledku toho  může být </a:t>
            </a:r>
            <a:r>
              <a:rPr lang="cs-CZ" sz="2900" b="1" dirty="0"/>
              <a:t>výběr zkreslený </a:t>
            </a:r>
            <a:r>
              <a:rPr lang="cs-CZ" sz="2900" dirty="0"/>
              <a:t>(tzn., doporučení jsou lidé jen s určitým názorem, postoje) – to může vést ke </a:t>
            </a:r>
            <a:r>
              <a:rPr lang="cs-CZ" sz="2900" b="1" dirty="0"/>
              <a:t>zkreslení výsledků</a:t>
            </a:r>
            <a:endParaRPr lang="cs-CZ" sz="2900" dirty="0"/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900" dirty="0"/>
              <a:t>„</a:t>
            </a:r>
            <a:r>
              <a:rPr lang="cs-CZ" sz="2900" dirty="0" err="1"/>
              <a:t>snow</a:t>
            </a:r>
            <a:r>
              <a:rPr lang="cs-CZ" sz="2900" dirty="0"/>
              <a:t> </a:t>
            </a:r>
            <a:r>
              <a:rPr lang="cs-CZ" sz="2900" dirty="0" err="1"/>
              <a:t>ball</a:t>
            </a:r>
            <a:r>
              <a:rPr lang="cs-CZ" sz="2900" dirty="0"/>
              <a:t>“ výběr – má podobné riziko, opět, mohou se „nabalovat“ lidé podobné názorové orientace, s podobnými zkušenosti, podobná „bublina“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900" dirty="0"/>
              <a:t>někdy se sice podaří méně dostupné </a:t>
            </a:r>
            <a:r>
              <a:rPr lang="cs-CZ" sz="2900" dirty="0" err="1"/>
              <a:t>subskupiny</a:t>
            </a:r>
            <a:r>
              <a:rPr lang="cs-CZ" sz="2900" dirty="0"/>
              <a:t> apod. najít a oslovit, ale nemusí se podařit je získat pro participaci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dirty="0"/>
          </a:p>
          <a:p>
            <a:pPr lvl="0" algn="just">
              <a:lnSpc>
                <a:spcPct val="120000"/>
              </a:lnSpc>
              <a:buClr>
                <a:srgbClr val="C94C25"/>
              </a:buClr>
              <a:buFont typeface="Wingdings" panose="05000000000000000000" pitchFamily="2" charset="2"/>
              <a:buChar char="q"/>
              <a:defRPr/>
            </a:pPr>
            <a:r>
              <a:rPr lang="cs-CZ" sz="2700" dirty="0">
                <a:solidFill>
                  <a:srgbClr val="F3786E">
                    <a:lumMod val="50000"/>
                  </a:srgbClr>
                </a:solidFill>
              </a:rPr>
              <a:t>POZOR - </a:t>
            </a:r>
            <a:r>
              <a:rPr lang="cs-CZ" sz="2500" i="1" dirty="0">
                <a:solidFill>
                  <a:srgbClr val="262626"/>
                </a:solidFill>
              </a:rPr>
              <a:t> Po zvážení úspěšnosti  získávání participantů -  </a:t>
            </a:r>
            <a:r>
              <a:rPr lang="cs-CZ" sz="2600" i="1" dirty="0">
                <a:solidFill>
                  <a:srgbClr val="262626"/>
                </a:solidFill>
              </a:rPr>
              <a:t>někdy může být proto nakonec vhodnější konvenční výzkum, kdy lze k jednorázové spíše pasivnější účasti získat větší spektrum respondentů/informantů  </a:t>
            </a:r>
            <a:endParaRPr lang="cs-CZ" dirty="0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3694437E-67A1-43BC-9FDE-72FD2E286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3880" y="173195"/>
            <a:ext cx="502920" cy="301752"/>
          </a:xfrm>
        </p:spPr>
        <p:txBody>
          <a:bodyPr rtlCol="0"/>
          <a:lstStyle/>
          <a:p>
            <a:pPr rtl="0"/>
            <a:fld id="{FEA1243F-3000-4347-94A4-FBDEAD3122CB}" type="slidenum">
              <a:rPr lang="cs-CZ" smtClean="0"/>
              <a:pPr rtl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93592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án">
  <a:themeElements>
    <a:clrScheme name="Custom 48">
      <a:dk1>
        <a:sysClr val="windowText" lastClr="000000"/>
      </a:dk1>
      <a:lt1>
        <a:sysClr val="window" lastClr="FFFFFF"/>
      </a:lt1>
      <a:dk2>
        <a:srgbClr val="262626"/>
      </a:dk2>
      <a:lt2>
        <a:srgbClr val="F2F2F2"/>
      </a:lt2>
      <a:accent1>
        <a:srgbClr val="C94C25"/>
      </a:accent1>
      <a:accent2>
        <a:srgbClr val="EA8640"/>
      </a:accent2>
      <a:accent3>
        <a:srgbClr val="99D9E7"/>
      </a:accent3>
      <a:accent4>
        <a:srgbClr val="FAB17B"/>
      </a:accent4>
      <a:accent5>
        <a:srgbClr val="21B8B3"/>
      </a:accent5>
      <a:accent6>
        <a:srgbClr val="F3786E"/>
      </a:accent6>
      <a:hlink>
        <a:srgbClr val="646567"/>
      </a:hlink>
      <a:folHlink>
        <a:srgbClr val="646567"/>
      </a:folHlink>
    </a:clrScheme>
    <a:fontScheme name="Custom 27">
      <a:majorFont>
        <a:latin typeface="Segoe UI"/>
        <a:ea typeface=""/>
        <a:cs typeface=""/>
      </a:majorFont>
      <a:minorFont>
        <a:latin typeface="Arial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110000" t="250000" r="110000" b="40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0000"/>
                <a:satMod val="130000"/>
              </a:schemeClr>
              <a:schemeClr val="phClr">
                <a:tint val="70000"/>
                <a:satMod val="1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232583_TF10167107_Win32" id="{C09F8E9C-88D0-40E9-A8A9-D0970D6E4CE7}" vid="{F6059EC6-7B1F-4809-ACA2-1F22017C7788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AD0D4C-03C4-489C-932A-66E2D74FA6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B47EFB-BDBB-4CE5-A848-1507BE3B7989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DC31EBE-A492-4CE5-9650-1E2C8FDDD7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Zpráva o stavu projektu</Template>
  <TotalTime>2585</TotalTime>
  <Words>3664</Words>
  <Application>Microsoft Office PowerPoint</Application>
  <PresentationFormat>Předvádění na obrazovce (4:3)</PresentationFormat>
  <Paragraphs>253</Paragraphs>
  <Slides>28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6" baseType="lpstr">
      <vt:lpstr>Arial</vt:lpstr>
      <vt:lpstr>Calibri</vt:lpstr>
      <vt:lpstr>Courier New</vt:lpstr>
      <vt:lpstr>Segoe UI</vt:lpstr>
      <vt:lpstr>Times New Roman</vt:lpstr>
      <vt:lpstr>Wingdings</vt:lpstr>
      <vt:lpstr>Wingdings 2</vt:lpstr>
      <vt:lpstr>Elán</vt:lpstr>
      <vt:lpstr>PARTICIPATIVNÍ VÝZKUM</vt:lpstr>
      <vt:lpstr>Prezentace aplikace PowerPoint</vt:lpstr>
      <vt:lpstr>PO METODOLOGICKÉ STRÁNCE </vt:lpstr>
      <vt:lpstr>METODY A PARTICIPATIVNÍ VÝZKUM</vt:lpstr>
      <vt:lpstr>Prezentace aplikace PowerPoint</vt:lpstr>
      <vt:lpstr>Prezentace aplikace PowerPoint</vt:lpstr>
      <vt:lpstr>ROZHODNUTÍ O METODOLOGICKÉM DESIGNU </vt:lpstr>
      <vt:lpstr>VÝBĚR PARTICIPANTŮ </vt:lpstr>
      <vt:lpstr>RIZIKO ZKRESLENÍ VÝBĚREM PARTICIPANTŮ </vt:lpstr>
      <vt:lpstr>ODMĚŇOVÁNÍ PARTICIPANTŮ </vt:lpstr>
      <vt:lpstr>CO JE TŘEBA ZVÁŽIT PŘED VOLBOU PARTICIPATIVNÍHO VÝZKUMU  </vt:lpstr>
      <vt:lpstr>Prezentace aplikace PowerPoint</vt:lpstr>
      <vt:lpstr>Prezentace aplikace PowerPoint</vt:lpstr>
      <vt:lpstr>Prezentace aplikace PowerPoint</vt:lpstr>
      <vt:lpstr>Prezentace aplikace PowerPoint</vt:lpstr>
      <vt:lpstr>POČÁTEČNÍ FÁZE PARTICIPATIVNÍHO VÝZKUMNÉHO PROJEKTU </vt:lpstr>
      <vt:lpstr>Prezentace aplikace PowerPoint</vt:lpstr>
      <vt:lpstr>Prezentace aplikace PowerPoint</vt:lpstr>
      <vt:lpstr>Prezentace aplikace PowerPoint</vt:lpstr>
      <vt:lpstr>PŘÍKLAD FORMY PARTICIPATIVNÍHO VÝZKUMU  – ASSETS MAPPING </vt:lpstr>
      <vt:lpstr>Prezentace aplikace PowerPoint</vt:lpstr>
      <vt:lpstr>Prezentace aplikace PowerPoint</vt:lpstr>
      <vt:lpstr>AKADEMICKÁ KRITIKA PARTICIPATIVNÍHO VÝZKUMU </vt:lpstr>
      <vt:lpstr>Prezentace aplikace PowerPoint</vt:lpstr>
      <vt:lpstr>ETICKÉ ASPEKTY PARTICIPATIVNÍHO VÝZKUMU </vt:lpstr>
      <vt:lpstr>ETICKÉ ASPEKTY PARTICIPATIVNÍHO VÝZKUMU </vt:lpstr>
      <vt:lpstr>ETICKÉ ASPEKTY PARTICIPATIVNÍHO VÝZKUMU </vt:lpstr>
      <vt:lpstr>Literatura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PARTICIPATIVNÍ VÝZKUM</dc:title>
  <dc:creator>Olga Hubíková</dc:creator>
  <cp:lastModifiedBy>Hubíková Olga</cp:lastModifiedBy>
  <cp:revision>285</cp:revision>
  <dcterms:created xsi:type="dcterms:W3CDTF">2022-02-15T14:29:45Z</dcterms:created>
  <dcterms:modified xsi:type="dcterms:W3CDTF">2022-04-08T07:19:30Z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