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63" r:id="rId6"/>
  </p:sldMasterIdLst>
  <p:notesMasterIdLst>
    <p:notesMasterId r:id="rId38"/>
  </p:notesMasterIdLst>
  <p:handoutMasterIdLst>
    <p:handoutMasterId r:id="rId39"/>
  </p:handoutMasterIdLst>
  <p:sldIdLst>
    <p:sldId id="256" r:id="rId7"/>
    <p:sldId id="276" r:id="rId8"/>
    <p:sldId id="277" r:id="rId9"/>
    <p:sldId id="312" r:id="rId10"/>
    <p:sldId id="314" r:id="rId11"/>
    <p:sldId id="315" r:id="rId12"/>
    <p:sldId id="280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82" r:id="rId21"/>
    <p:sldId id="283" r:id="rId22"/>
    <p:sldId id="291" r:id="rId23"/>
    <p:sldId id="292" r:id="rId24"/>
    <p:sldId id="294" r:id="rId25"/>
    <p:sldId id="295" r:id="rId26"/>
    <p:sldId id="296" r:id="rId27"/>
    <p:sldId id="298" r:id="rId28"/>
    <p:sldId id="299" r:id="rId29"/>
    <p:sldId id="301" r:id="rId30"/>
    <p:sldId id="302" r:id="rId31"/>
    <p:sldId id="303" r:id="rId32"/>
    <p:sldId id="304" r:id="rId33"/>
    <p:sldId id="305" r:id="rId34"/>
    <p:sldId id="307" r:id="rId35"/>
    <p:sldId id="308" r:id="rId36"/>
    <p:sldId id="30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B1C895C-C0C3-41FE-B4B0-C237179DB0D6}">
          <p14:sldIdLst>
            <p14:sldId id="256"/>
            <p14:sldId id="276"/>
            <p14:sldId id="277"/>
            <p14:sldId id="312"/>
            <p14:sldId id="314"/>
            <p14:sldId id="315"/>
            <p14:sldId id="280"/>
            <p14:sldId id="284"/>
            <p14:sldId id="285"/>
            <p14:sldId id="286"/>
            <p14:sldId id="287"/>
            <p14:sldId id="288"/>
            <p14:sldId id="289"/>
            <p14:sldId id="290"/>
            <p14:sldId id="282"/>
            <p14:sldId id="283"/>
          </p14:sldIdLst>
        </p14:section>
        <p14:section name="Oddíl bez názvu" id="{DA9C0777-DB84-479D-BC8F-C4EFC37D3930}">
          <p14:sldIdLst>
            <p14:sldId id="291"/>
            <p14:sldId id="292"/>
            <p14:sldId id="294"/>
            <p14:sldId id="295"/>
            <p14:sldId id="296"/>
            <p14:sldId id="298"/>
            <p14:sldId id="299"/>
            <p14:sldId id="301"/>
            <p14:sldId id="302"/>
            <p14:sldId id="303"/>
            <p14:sldId id="304"/>
            <p14:sldId id="305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Navrátil" userId="70787c0b-4799-4c9b-9689-308d2fa75a21" providerId="ADAL" clId="{E557F426-B802-4AC0-9F88-C6603075FA0E}"/>
    <pc:docChg chg="custSel addSld modSld modSection">
      <pc:chgData name="Pavel Navrátil" userId="70787c0b-4799-4c9b-9689-308d2fa75a21" providerId="ADAL" clId="{E557F426-B802-4AC0-9F88-C6603075FA0E}" dt="2022-09-27T06:00:39.062" v="805" actId="1076"/>
      <pc:docMkLst>
        <pc:docMk/>
      </pc:docMkLst>
      <pc:sldChg chg="modSp mod">
        <pc:chgData name="Pavel Navrátil" userId="70787c0b-4799-4c9b-9689-308d2fa75a21" providerId="ADAL" clId="{E557F426-B802-4AC0-9F88-C6603075FA0E}" dt="2022-09-27T05:31:24.798" v="118" actId="404"/>
        <pc:sldMkLst>
          <pc:docMk/>
          <pc:sldMk cId="766046305" sldId="256"/>
        </pc:sldMkLst>
        <pc:spChg chg="mod">
          <ac:chgData name="Pavel Navrátil" userId="70787c0b-4799-4c9b-9689-308d2fa75a21" providerId="ADAL" clId="{E557F426-B802-4AC0-9F88-C6603075FA0E}" dt="2022-09-27T05:31:24.798" v="118" actId="404"/>
          <ac:spMkLst>
            <pc:docMk/>
            <pc:sldMk cId="766046305" sldId="256"/>
            <ac:spMk id="2" creationId="{00000000-0000-0000-0000-000000000000}"/>
          </ac:spMkLst>
        </pc:spChg>
      </pc:sldChg>
      <pc:sldChg chg="addSp modSp mod">
        <pc:chgData name="Pavel Navrátil" userId="70787c0b-4799-4c9b-9689-308d2fa75a21" providerId="ADAL" clId="{E557F426-B802-4AC0-9F88-C6603075FA0E}" dt="2022-09-27T05:33:12.152" v="122" actId="14100"/>
        <pc:sldMkLst>
          <pc:docMk/>
          <pc:sldMk cId="1845689919" sldId="276"/>
        </pc:sldMkLst>
        <pc:spChg chg="mod">
          <ac:chgData name="Pavel Navrátil" userId="70787c0b-4799-4c9b-9689-308d2fa75a21" providerId="ADAL" clId="{E557F426-B802-4AC0-9F88-C6603075FA0E}" dt="2022-09-26T17:38:36.426" v="19" actId="20577"/>
          <ac:spMkLst>
            <pc:docMk/>
            <pc:sldMk cId="1845689919" sldId="276"/>
            <ac:spMk id="3" creationId="{00000000-0000-0000-0000-000000000000}"/>
          </ac:spMkLst>
        </pc:spChg>
        <pc:picChg chg="add mod">
          <ac:chgData name="Pavel Navrátil" userId="70787c0b-4799-4c9b-9689-308d2fa75a21" providerId="ADAL" clId="{E557F426-B802-4AC0-9F88-C6603075FA0E}" dt="2022-09-27T05:33:12.152" v="122" actId="14100"/>
          <ac:picMkLst>
            <pc:docMk/>
            <pc:sldMk cId="1845689919" sldId="276"/>
            <ac:picMk id="1026" creationId="{DE23CD32-68E4-4134-B343-8B59AECE3FF7}"/>
          </ac:picMkLst>
        </pc:picChg>
      </pc:sldChg>
      <pc:sldChg chg="modSp mod">
        <pc:chgData name="Pavel Navrátil" userId="70787c0b-4799-4c9b-9689-308d2fa75a21" providerId="ADAL" clId="{E557F426-B802-4AC0-9F88-C6603075FA0E}" dt="2022-09-26T17:41:59.172" v="56" actId="113"/>
        <pc:sldMkLst>
          <pc:docMk/>
          <pc:sldMk cId="3224042314" sldId="277"/>
        </pc:sldMkLst>
        <pc:spChg chg="mod">
          <ac:chgData name="Pavel Navrátil" userId="70787c0b-4799-4c9b-9689-308d2fa75a21" providerId="ADAL" clId="{E557F426-B802-4AC0-9F88-C6603075FA0E}" dt="2022-09-26T17:41:59.172" v="56" actId="113"/>
          <ac:spMkLst>
            <pc:docMk/>
            <pc:sldMk cId="3224042314" sldId="277"/>
            <ac:spMk id="3" creationId="{00000000-0000-0000-0000-000000000000}"/>
          </ac:spMkLst>
        </pc:spChg>
      </pc:sldChg>
      <pc:sldChg chg="modSp mod">
        <pc:chgData name="Pavel Navrátil" userId="70787c0b-4799-4c9b-9689-308d2fa75a21" providerId="ADAL" clId="{E557F426-B802-4AC0-9F88-C6603075FA0E}" dt="2022-09-27T05:43:44.741" v="571" actId="20577"/>
        <pc:sldMkLst>
          <pc:docMk/>
          <pc:sldMk cId="3508206728" sldId="280"/>
        </pc:sldMkLst>
        <pc:spChg chg="mod">
          <ac:chgData name="Pavel Navrátil" userId="70787c0b-4799-4c9b-9689-308d2fa75a21" providerId="ADAL" clId="{E557F426-B802-4AC0-9F88-C6603075FA0E}" dt="2022-09-27T05:43:44.741" v="571" actId="20577"/>
          <ac:spMkLst>
            <pc:docMk/>
            <pc:sldMk cId="3508206728" sldId="280"/>
            <ac:spMk id="3" creationId="{00000000-0000-0000-0000-000000000000}"/>
          </ac:spMkLst>
        </pc:spChg>
      </pc:sldChg>
      <pc:sldChg chg="modSp mod">
        <pc:chgData name="Pavel Navrátil" userId="70787c0b-4799-4c9b-9689-308d2fa75a21" providerId="ADAL" clId="{E557F426-B802-4AC0-9F88-C6603075FA0E}" dt="2022-09-27T05:44:34.665" v="604" actId="6549"/>
        <pc:sldMkLst>
          <pc:docMk/>
          <pc:sldMk cId="526950069" sldId="284"/>
        </pc:sldMkLst>
        <pc:spChg chg="mod">
          <ac:chgData name="Pavel Navrátil" userId="70787c0b-4799-4c9b-9689-308d2fa75a21" providerId="ADAL" clId="{E557F426-B802-4AC0-9F88-C6603075FA0E}" dt="2022-09-27T05:44:34.665" v="604" actId="6549"/>
          <ac:spMkLst>
            <pc:docMk/>
            <pc:sldMk cId="526950069" sldId="284"/>
            <ac:spMk id="2" creationId="{00000000-0000-0000-0000-000000000000}"/>
          </ac:spMkLst>
        </pc:spChg>
        <pc:spChg chg="mod">
          <ac:chgData name="Pavel Navrátil" userId="70787c0b-4799-4c9b-9689-308d2fa75a21" providerId="ADAL" clId="{E557F426-B802-4AC0-9F88-C6603075FA0E}" dt="2022-09-26T17:42:39.517" v="90" actId="20577"/>
          <ac:spMkLst>
            <pc:docMk/>
            <pc:sldMk cId="526950069" sldId="284"/>
            <ac:spMk id="3" creationId="{00000000-0000-0000-0000-000000000000}"/>
          </ac:spMkLst>
        </pc:spChg>
      </pc:sldChg>
      <pc:sldChg chg="addSp modSp mod">
        <pc:chgData name="Pavel Navrátil" userId="70787c0b-4799-4c9b-9689-308d2fa75a21" providerId="ADAL" clId="{E557F426-B802-4AC0-9F88-C6603075FA0E}" dt="2022-09-27T05:59:50.247" v="802" actId="14100"/>
        <pc:sldMkLst>
          <pc:docMk/>
          <pc:sldMk cId="2215652528" sldId="285"/>
        </pc:sldMkLst>
        <pc:spChg chg="mod">
          <ac:chgData name="Pavel Navrátil" userId="70787c0b-4799-4c9b-9689-308d2fa75a21" providerId="ADAL" clId="{E557F426-B802-4AC0-9F88-C6603075FA0E}" dt="2022-09-27T05:54:39.486" v="669" actId="20577"/>
          <ac:spMkLst>
            <pc:docMk/>
            <pc:sldMk cId="2215652528" sldId="285"/>
            <ac:spMk id="3" creationId="{00000000-0000-0000-0000-000000000000}"/>
          </ac:spMkLst>
        </pc:spChg>
        <pc:picChg chg="add mod">
          <ac:chgData name="Pavel Navrátil" userId="70787c0b-4799-4c9b-9689-308d2fa75a21" providerId="ADAL" clId="{E557F426-B802-4AC0-9F88-C6603075FA0E}" dt="2022-09-27T05:59:50.247" v="802" actId="14100"/>
          <ac:picMkLst>
            <pc:docMk/>
            <pc:sldMk cId="2215652528" sldId="285"/>
            <ac:picMk id="4098" creationId="{A245FBDC-DC78-4B46-8255-D91C1A008628}"/>
          </ac:picMkLst>
        </pc:picChg>
      </pc:sldChg>
      <pc:sldChg chg="addSp modSp mod">
        <pc:chgData name="Pavel Navrátil" userId="70787c0b-4799-4c9b-9689-308d2fa75a21" providerId="ADAL" clId="{E557F426-B802-4AC0-9F88-C6603075FA0E}" dt="2022-09-27T05:59:08.962" v="798" actId="20577"/>
        <pc:sldMkLst>
          <pc:docMk/>
          <pc:sldMk cId="2145473476" sldId="286"/>
        </pc:sldMkLst>
        <pc:spChg chg="mod">
          <ac:chgData name="Pavel Navrátil" userId="70787c0b-4799-4c9b-9689-308d2fa75a21" providerId="ADAL" clId="{E557F426-B802-4AC0-9F88-C6603075FA0E}" dt="2022-09-27T05:59:08.962" v="798" actId="20577"/>
          <ac:spMkLst>
            <pc:docMk/>
            <pc:sldMk cId="2145473476" sldId="286"/>
            <ac:spMk id="2" creationId="{00000000-0000-0000-0000-000000000000}"/>
          </ac:spMkLst>
        </pc:spChg>
        <pc:spChg chg="mod">
          <ac:chgData name="Pavel Navrátil" userId="70787c0b-4799-4c9b-9689-308d2fa75a21" providerId="ADAL" clId="{E557F426-B802-4AC0-9F88-C6603075FA0E}" dt="2022-09-27T05:56:23.449" v="691" actId="20577"/>
          <ac:spMkLst>
            <pc:docMk/>
            <pc:sldMk cId="2145473476" sldId="286"/>
            <ac:spMk id="3" creationId="{00000000-0000-0000-0000-000000000000}"/>
          </ac:spMkLst>
        </pc:spChg>
        <pc:picChg chg="add mod">
          <ac:chgData name="Pavel Navrátil" userId="70787c0b-4799-4c9b-9689-308d2fa75a21" providerId="ADAL" clId="{E557F426-B802-4AC0-9F88-C6603075FA0E}" dt="2022-09-27T05:58:58.310" v="789" actId="1076"/>
          <ac:picMkLst>
            <pc:docMk/>
            <pc:sldMk cId="2145473476" sldId="286"/>
            <ac:picMk id="3074" creationId="{E5DF7681-6929-4F9F-AECA-BAC05CA49271}"/>
          </ac:picMkLst>
        </pc:picChg>
      </pc:sldChg>
      <pc:sldChg chg="addSp modSp">
        <pc:chgData name="Pavel Navrátil" userId="70787c0b-4799-4c9b-9689-308d2fa75a21" providerId="ADAL" clId="{E557F426-B802-4AC0-9F88-C6603075FA0E}" dt="2022-09-27T06:00:39.062" v="805" actId="1076"/>
        <pc:sldMkLst>
          <pc:docMk/>
          <pc:sldMk cId="698432093" sldId="287"/>
        </pc:sldMkLst>
        <pc:picChg chg="add mod">
          <ac:chgData name="Pavel Navrátil" userId="70787c0b-4799-4c9b-9689-308d2fa75a21" providerId="ADAL" clId="{E557F426-B802-4AC0-9F88-C6603075FA0E}" dt="2022-09-27T06:00:39.062" v="805" actId="1076"/>
          <ac:picMkLst>
            <pc:docMk/>
            <pc:sldMk cId="698432093" sldId="287"/>
            <ac:picMk id="5122" creationId="{CEA0C980-9671-40B1-9BCB-9A028E1EFC64}"/>
          </ac:picMkLst>
        </pc:picChg>
      </pc:sldChg>
      <pc:sldChg chg="modSp mod">
        <pc:chgData name="Pavel Navrátil" userId="70787c0b-4799-4c9b-9689-308d2fa75a21" providerId="ADAL" clId="{E557F426-B802-4AC0-9F88-C6603075FA0E}" dt="2022-09-27T05:57:57.212" v="786" actId="20577"/>
        <pc:sldMkLst>
          <pc:docMk/>
          <pc:sldMk cId="65661916" sldId="288"/>
        </pc:sldMkLst>
        <pc:spChg chg="mod">
          <ac:chgData name="Pavel Navrátil" userId="70787c0b-4799-4c9b-9689-308d2fa75a21" providerId="ADAL" clId="{E557F426-B802-4AC0-9F88-C6603075FA0E}" dt="2022-09-27T05:57:57.212" v="786" actId="20577"/>
          <ac:spMkLst>
            <pc:docMk/>
            <pc:sldMk cId="65661916" sldId="288"/>
            <ac:spMk id="3" creationId="{00000000-0000-0000-0000-000000000000}"/>
          </ac:spMkLst>
        </pc:spChg>
      </pc:sldChg>
      <pc:sldChg chg="addSp delSp modSp mod">
        <pc:chgData name="Pavel Navrátil" userId="70787c0b-4799-4c9b-9689-308d2fa75a21" providerId="ADAL" clId="{E557F426-B802-4AC0-9F88-C6603075FA0E}" dt="2022-09-27T05:36:53.856" v="147" actId="1076"/>
        <pc:sldMkLst>
          <pc:docMk/>
          <pc:sldMk cId="0" sldId="312"/>
        </pc:sldMkLst>
        <pc:spChg chg="add del">
          <ac:chgData name="Pavel Navrátil" userId="70787c0b-4799-4c9b-9689-308d2fa75a21" providerId="ADAL" clId="{E557F426-B802-4AC0-9F88-C6603075FA0E}" dt="2022-09-27T05:34:22.719" v="124" actId="478"/>
          <ac:spMkLst>
            <pc:docMk/>
            <pc:sldMk cId="0" sldId="312"/>
            <ac:spMk id="2" creationId="{17A8BCF5-40F1-4FA0-A64F-C9988635DB19}"/>
          </ac:spMkLst>
        </pc:spChg>
        <pc:spChg chg="add del mod">
          <ac:chgData name="Pavel Navrátil" userId="70787c0b-4799-4c9b-9689-308d2fa75a21" providerId="ADAL" clId="{E557F426-B802-4AC0-9F88-C6603075FA0E}" dt="2022-09-27T05:35:03.681" v="127" actId="478"/>
          <ac:spMkLst>
            <pc:docMk/>
            <pc:sldMk cId="0" sldId="312"/>
            <ac:spMk id="3" creationId="{03069F42-90CE-424B-B159-F10D2B5F39E6}"/>
          </ac:spMkLst>
        </pc:spChg>
        <pc:spChg chg="add mod">
          <ac:chgData name="Pavel Navrátil" userId="70787c0b-4799-4c9b-9689-308d2fa75a21" providerId="ADAL" clId="{E557F426-B802-4AC0-9F88-C6603075FA0E}" dt="2022-09-27T05:36:25.192" v="142" actId="1076"/>
          <ac:spMkLst>
            <pc:docMk/>
            <pc:sldMk cId="0" sldId="312"/>
            <ac:spMk id="4" creationId="{E313C14F-45FF-49F7-A005-B4F4161EE3F2}"/>
          </ac:spMkLst>
        </pc:spChg>
        <pc:spChg chg="add mod">
          <ac:chgData name="Pavel Navrátil" userId="70787c0b-4799-4c9b-9689-308d2fa75a21" providerId="ADAL" clId="{E557F426-B802-4AC0-9F88-C6603075FA0E}" dt="2022-09-27T05:36:53.856" v="147" actId="1076"/>
          <ac:spMkLst>
            <pc:docMk/>
            <pc:sldMk cId="0" sldId="312"/>
            <ac:spMk id="5" creationId="{E91CA57C-F329-44F6-91A9-08415DB66248}"/>
          </ac:spMkLst>
        </pc:spChg>
        <pc:spChg chg="mod">
          <ac:chgData name="Pavel Navrátil" userId="70787c0b-4799-4c9b-9689-308d2fa75a21" providerId="ADAL" clId="{E557F426-B802-4AC0-9F88-C6603075FA0E}" dt="2022-09-26T17:39:41.097" v="36" actId="20577"/>
          <ac:spMkLst>
            <pc:docMk/>
            <pc:sldMk cId="0" sldId="312"/>
            <ac:spMk id="33794" creationId="{EC1473D3-9AB4-430C-A33C-4BE0391EC72A}"/>
          </ac:spMkLst>
        </pc:spChg>
        <pc:spChg chg="mod">
          <ac:chgData name="Pavel Navrátil" userId="70787c0b-4799-4c9b-9689-308d2fa75a21" providerId="ADAL" clId="{E557F426-B802-4AC0-9F88-C6603075FA0E}" dt="2022-09-26T17:39:55.549" v="48" actId="20577"/>
          <ac:spMkLst>
            <pc:docMk/>
            <pc:sldMk cId="0" sldId="312"/>
            <ac:spMk id="33795" creationId="{29285FD7-73A6-4D7C-A620-80826DDF3F4C}"/>
          </ac:spMkLst>
        </pc:spChg>
        <pc:cxnChg chg="add del">
          <ac:chgData name="Pavel Navrátil" userId="70787c0b-4799-4c9b-9689-308d2fa75a21" providerId="ADAL" clId="{E557F426-B802-4AC0-9F88-C6603075FA0E}" dt="2022-09-26T17:40:42.011" v="50" actId="478"/>
          <ac:cxnSpMkLst>
            <pc:docMk/>
            <pc:sldMk cId="0" sldId="312"/>
            <ac:cxnSpMk id="3" creationId="{F2367052-BF5B-491E-8037-57556D85E8F4}"/>
          </ac:cxnSpMkLst>
        </pc:cxnChg>
      </pc:sldChg>
      <pc:sldChg chg="modSp new mod">
        <pc:chgData name="Pavel Navrátil" userId="70787c0b-4799-4c9b-9689-308d2fa75a21" providerId="ADAL" clId="{E557F426-B802-4AC0-9F88-C6603075FA0E}" dt="2022-09-27T05:42:38.769" v="553" actId="20577"/>
        <pc:sldMkLst>
          <pc:docMk/>
          <pc:sldMk cId="3764235782" sldId="315"/>
        </pc:sldMkLst>
        <pc:spChg chg="mod">
          <ac:chgData name="Pavel Navrátil" userId="70787c0b-4799-4c9b-9689-308d2fa75a21" providerId="ADAL" clId="{E557F426-B802-4AC0-9F88-C6603075FA0E}" dt="2022-09-27T05:37:45.826" v="184" actId="20577"/>
          <ac:spMkLst>
            <pc:docMk/>
            <pc:sldMk cId="3764235782" sldId="315"/>
            <ac:spMk id="2" creationId="{519DD5D3-14BA-40B9-8055-5242814DCE76}"/>
          </ac:spMkLst>
        </pc:spChg>
        <pc:spChg chg="mod">
          <ac:chgData name="Pavel Navrátil" userId="70787c0b-4799-4c9b-9689-308d2fa75a21" providerId="ADAL" clId="{E557F426-B802-4AC0-9F88-C6603075FA0E}" dt="2022-09-27T05:42:38.769" v="553" actId="20577"/>
          <ac:spMkLst>
            <pc:docMk/>
            <pc:sldMk cId="3764235782" sldId="315"/>
            <ac:spMk id="3" creationId="{82DF4094-2AC6-4DF4-B937-587BC68C16F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1AB2-A332-3146-8F7E-E31DD1CFB086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C0216-A86B-4044-AC1F-12D6BC47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73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548C-B5B9-A041-8AB0-98FE2BB4718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0FF38-7B39-E843-B28C-BC34D79F2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70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0FF38-7B39-E843-B28C-BC34D79F22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A9C1FC32-1714-4FCF-8070-21F03EC38F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8FEFD05-0780-4E7E-B981-74F3F6C7B2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cs-CZ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DDADB97-54A0-459B-ADDA-6DD3AB832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70B444-59DB-4637-BD88-74D13D6FAE48}" type="slidenum">
              <a:rPr lang="en-GB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56642769-DA1F-44EC-BAEF-AB510790AB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9886B615-D9CE-418C-BE75-2C61D8C665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cs-CZ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82B0D4C-4363-443D-B2EA-697076A62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B43F9D-7382-4926-8241-A94011CADEED}" type="slidenum">
              <a:rPr lang="en-GB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2942"/>
            <a:ext cx="4994018" cy="206111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3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28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423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302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00143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43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88469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3784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3800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7473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224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0752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2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1098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128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281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593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726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 cover im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4690"/>
            <a:ext cx="9144000" cy="840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131" y="4268568"/>
            <a:ext cx="5376041" cy="1599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A459B-72A6-544D-B27B-E91752B3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2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 im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" y="5309616"/>
            <a:ext cx="7559040" cy="15483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92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6492A-E48C-FD49-8BE2-DC59C0C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FA459B-72A6-544D-B27B-E91752B3DF75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6" descr="Footer image.jpg">
            <a:extLst>
              <a:ext uri="{FF2B5EF4-FFF2-40B4-BE49-F238E27FC236}">
                <a16:creationId xmlns:a16="http://schemas.microsoft.com/office/drawing/2014/main" id="{9CBA8A5C-2AF8-4B59-A82E-F2CA1A824C7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" y="5309616"/>
            <a:ext cx="7559040" cy="15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8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ocialworkerblog.co.uk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192052"/>
            <a:ext cx="6705252" cy="21330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5"/>
                </a:solidFill>
                <a:latin typeface="Manita Px"/>
                <a:cs typeface="Manita Px"/>
              </a:rPr>
              <a:t>Nástroje reflektivní praxe</a:t>
            </a:r>
            <a:br>
              <a:rPr lang="cs-CZ" dirty="0">
                <a:solidFill>
                  <a:schemeClr val="accent5"/>
                </a:solidFill>
                <a:latin typeface="Manita Px"/>
                <a:cs typeface="Manita Px"/>
              </a:rPr>
            </a:br>
            <a:r>
              <a:rPr lang="cs-CZ" sz="2000" dirty="0">
                <a:solidFill>
                  <a:schemeClr val="accent5"/>
                </a:solidFill>
                <a:latin typeface="Manita Px"/>
                <a:cs typeface="Manita Px"/>
              </a:rPr>
              <a:t>Navrátil 2022</a:t>
            </a:r>
            <a:endParaRPr lang="en-US" dirty="0">
              <a:solidFill>
                <a:schemeClr val="accent5"/>
              </a:solidFill>
              <a:latin typeface="Manita Px"/>
              <a:cs typeface="Manita Px"/>
            </a:endParaRPr>
          </a:p>
        </p:txBody>
      </p:sp>
    </p:spTree>
    <p:extLst>
      <p:ext uri="{BB962C8B-B14F-4D97-AF65-F5344CB8AC3E}">
        <p14:creationId xmlns:p14="http://schemas.microsoft.com/office/powerpoint/2010/main" val="76604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Setkání (skupinová supervize)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en-US" sz="2400" dirty="0" err="1"/>
              <a:t>Pravidelné</a:t>
            </a:r>
            <a:r>
              <a:rPr lang="en-US" sz="2400" dirty="0"/>
              <a:t> </a:t>
            </a:r>
            <a:r>
              <a:rPr lang="en-US" sz="2400" dirty="0" err="1"/>
              <a:t>vyhrazení</a:t>
            </a:r>
            <a:r>
              <a:rPr lang="en-US" sz="2400" dirty="0"/>
              <a:t> </a:t>
            </a:r>
            <a:r>
              <a:rPr lang="en-US" sz="2400" dirty="0" err="1"/>
              <a:t>času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cílenou</a:t>
            </a:r>
            <a:r>
              <a:rPr lang="en-US" sz="2400" dirty="0"/>
              <a:t> </a:t>
            </a:r>
            <a:r>
              <a:rPr lang="en-US" sz="2400" dirty="0" err="1"/>
              <a:t>diskusi</a:t>
            </a:r>
            <a:r>
              <a:rPr lang="en-US" sz="2400" dirty="0"/>
              <a:t> o </a:t>
            </a:r>
            <a:r>
              <a:rPr lang="en-US" sz="2400" dirty="0" err="1"/>
              <a:t>praxi</a:t>
            </a:r>
            <a:r>
              <a:rPr lang="en-US" sz="2400" dirty="0"/>
              <a:t> s </a:t>
            </a:r>
            <a:r>
              <a:rPr lang="en-US" sz="2400" dirty="0" err="1"/>
              <a:t>kolegy</a:t>
            </a:r>
            <a:r>
              <a:rPr lang="en-US" sz="2400" dirty="0"/>
              <a:t> </a:t>
            </a:r>
            <a:r>
              <a:rPr lang="en-US" sz="2400" dirty="0" err="1"/>
              <a:t>pomáhá</a:t>
            </a:r>
            <a:r>
              <a:rPr lang="en-US" sz="2400" dirty="0"/>
              <a:t> </a:t>
            </a:r>
            <a:r>
              <a:rPr lang="en-US" sz="2400" dirty="0" err="1"/>
              <a:t>zajistit</a:t>
            </a:r>
            <a:r>
              <a:rPr lang="en-US" sz="2400" dirty="0"/>
              <a:t>, aby se </a:t>
            </a:r>
            <a:r>
              <a:rPr lang="en-US" sz="2400" dirty="0" err="1"/>
              <a:t>reflexe</a:t>
            </a:r>
            <a:r>
              <a:rPr lang="en-US" sz="2400" dirty="0"/>
              <a:t> </a:t>
            </a:r>
            <a:r>
              <a:rPr lang="en-US" sz="2400" dirty="0" err="1"/>
              <a:t>stala</a:t>
            </a:r>
            <a:r>
              <a:rPr lang="en-US" sz="2400" dirty="0"/>
              <a:t> </a:t>
            </a:r>
            <a:r>
              <a:rPr lang="en-US" sz="2400" dirty="0" err="1"/>
              <a:t>pravidelnou</a:t>
            </a:r>
            <a:r>
              <a:rPr lang="en-US" sz="2400" dirty="0"/>
              <a:t> </a:t>
            </a:r>
            <a:r>
              <a:rPr lang="en-US" sz="2400" dirty="0" err="1"/>
              <a:t>praxí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Důležité</a:t>
            </a:r>
            <a:r>
              <a:rPr lang="en-US" sz="2400" dirty="0"/>
              <a:t> je </a:t>
            </a:r>
            <a:r>
              <a:rPr lang="en-US" sz="2400" dirty="0" err="1"/>
              <a:t>mít</a:t>
            </a:r>
            <a:r>
              <a:rPr lang="en-US" sz="2400" dirty="0"/>
              <a:t> </a:t>
            </a:r>
            <a:r>
              <a:rPr lang="en-US" sz="2400" dirty="0" err="1"/>
              <a:t>facilitátora</a:t>
            </a:r>
            <a:r>
              <a:rPr lang="en-US" sz="2400" dirty="0"/>
              <a:t>, </a:t>
            </a:r>
            <a:r>
              <a:rPr lang="en-US" sz="2400" dirty="0" err="1"/>
              <a:t>který</a:t>
            </a:r>
            <a:r>
              <a:rPr lang="en-US" sz="2400" dirty="0"/>
              <a:t> </a:t>
            </a:r>
            <a:r>
              <a:rPr lang="en-US" sz="2400" dirty="0" err="1"/>
              <a:t>pomocí</a:t>
            </a:r>
            <a:r>
              <a:rPr lang="en-US" sz="2400" dirty="0"/>
              <a:t> </a:t>
            </a:r>
            <a:r>
              <a:rPr lang="en-US" sz="2400" dirty="0" err="1"/>
              <a:t>kritických</a:t>
            </a:r>
            <a:r>
              <a:rPr lang="en-US" sz="2400" dirty="0"/>
              <a:t> </a:t>
            </a:r>
            <a:r>
              <a:rPr lang="en-US" sz="2400" dirty="0" err="1"/>
              <a:t>otázek</a:t>
            </a:r>
            <a:r>
              <a:rPr lang="en-US" sz="2400" dirty="0"/>
              <a:t> </a:t>
            </a:r>
            <a:r>
              <a:rPr lang="en-US" sz="2400" dirty="0" err="1"/>
              <a:t>podněcuje</a:t>
            </a:r>
            <a:r>
              <a:rPr lang="en-US" sz="2400" dirty="0"/>
              <a:t> </a:t>
            </a:r>
            <a:r>
              <a:rPr lang="en-US" sz="2400" dirty="0" err="1"/>
              <a:t>diskusi</a:t>
            </a:r>
            <a:r>
              <a:rPr lang="en-US" sz="2400" dirty="0"/>
              <a:t> a </a:t>
            </a:r>
            <a:r>
              <a:rPr lang="en-US" sz="2400" dirty="0" err="1"/>
              <a:t>hluboké</a:t>
            </a:r>
            <a:r>
              <a:rPr lang="en-US" sz="2400" dirty="0"/>
              <a:t> </a:t>
            </a:r>
            <a:r>
              <a:rPr lang="en-US" sz="2400" dirty="0" err="1"/>
              <a:t>přemýšlení</a:t>
            </a:r>
            <a:r>
              <a:rPr lang="en-US" sz="2400" dirty="0"/>
              <a:t> a </a:t>
            </a:r>
            <a:r>
              <a:rPr lang="en-US" sz="2400" dirty="0" err="1"/>
              <a:t>zaznamenává</a:t>
            </a:r>
            <a:r>
              <a:rPr lang="en-US" sz="2400" dirty="0"/>
              <a:t> </a:t>
            </a:r>
            <a:r>
              <a:rPr lang="en-US" sz="2400" dirty="0" err="1"/>
              <a:t>diskusi</a:t>
            </a:r>
            <a:r>
              <a:rPr lang="en-US" sz="2400" dirty="0"/>
              <a:t> a </a:t>
            </a:r>
            <a:r>
              <a:rPr lang="en-US" sz="2400" dirty="0" err="1"/>
              <a:t>opatření</a:t>
            </a:r>
            <a:r>
              <a:rPr lang="en-US" sz="2400" dirty="0"/>
              <a:t>, </a:t>
            </a:r>
            <a:r>
              <a:rPr lang="en-US" sz="2400" dirty="0" err="1"/>
              <a:t>která</a:t>
            </a:r>
            <a:r>
              <a:rPr lang="en-US" sz="2400" dirty="0"/>
              <a:t> z </a:t>
            </a:r>
            <a:r>
              <a:rPr lang="en-US" sz="2400" dirty="0" err="1"/>
              <a:t>ní</a:t>
            </a:r>
            <a:r>
              <a:rPr lang="en-US" sz="2400" dirty="0"/>
              <a:t> </a:t>
            </a:r>
            <a:r>
              <a:rPr lang="en-US" sz="2400" dirty="0" err="1"/>
              <a:t>vyplývají</a:t>
            </a:r>
            <a:r>
              <a:rPr lang="en-US" sz="2400" dirty="0"/>
              <a:t>.</a:t>
            </a:r>
            <a:endParaRPr lang="cs-CZ" sz="2400" dirty="0"/>
          </a:p>
          <a:p>
            <a:r>
              <a:rPr lang="cs-CZ" sz="2400" dirty="0"/>
              <a:t>Online i </a:t>
            </a:r>
            <a:r>
              <a:rPr lang="cs-CZ" sz="2400" dirty="0" err="1"/>
              <a:t>offline</a:t>
            </a:r>
            <a:r>
              <a:rPr lang="cs-CZ" sz="2400" dirty="0"/>
              <a:t>. </a:t>
            </a:r>
            <a:endParaRPr lang="en-US" sz="2400" dirty="0"/>
          </a:p>
        </p:txBody>
      </p:sp>
      <p:pic>
        <p:nvPicPr>
          <p:cNvPr id="3074" name="Picture 2" descr="Zobrazit zdrojový obrázek">
            <a:extLst>
              <a:ext uri="{FF2B5EF4-FFF2-40B4-BE49-F238E27FC236}">
                <a16:creationId xmlns:a16="http://schemas.microsoft.com/office/drawing/2014/main" id="{E5DF7681-6929-4F9F-AECA-BAC05CA4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66" y="4385973"/>
            <a:ext cx="3717334" cy="24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7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Mentor 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nebo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kritický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přítel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en-US" sz="2400" dirty="0" err="1"/>
              <a:t>Průvodce</a:t>
            </a:r>
            <a:r>
              <a:rPr lang="en-US" sz="2400" dirty="0"/>
              <a:t>, </a:t>
            </a:r>
            <a:r>
              <a:rPr lang="cs-CZ" sz="2400" dirty="0"/>
              <a:t>který </a:t>
            </a:r>
            <a:r>
              <a:rPr lang="en-US" sz="2400" dirty="0" err="1"/>
              <a:t>klade</a:t>
            </a:r>
            <a:r>
              <a:rPr lang="en-US" sz="2400" dirty="0"/>
              <a:t> </a:t>
            </a:r>
            <a:r>
              <a:rPr lang="en-US" sz="2400" dirty="0" err="1"/>
              <a:t>otázky</a:t>
            </a:r>
            <a:r>
              <a:rPr lang="en-US" sz="2400" dirty="0"/>
              <a:t>, </a:t>
            </a:r>
            <a:r>
              <a:rPr lang="en-US" sz="2400" dirty="0" err="1"/>
              <a:t>nabízí</a:t>
            </a:r>
            <a:r>
              <a:rPr lang="en-US" sz="2400" dirty="0"/>
              <a:t> </a:t>
            </a:r>
            <a:r>
              <a:rPr lang="en-US" sz="2400" dirty="0" err="1"/>
              <a:t>jiný</a:t>
            </a:r>
            <a:r>
              <a:rPr lang="en-US" sz="2400" dirty="0"/>
              <a:t> </a:t>
            </a:r>
            <a:r>
              <a:rPr lang="en-US" sz="2400" dirty="0" err="1"/>
              <a:t>pohled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věc</a:t>
            </a:r>
            <a:r>
              <a:rPr lang="en-US" sz="2400" dirty="0"/>
              <a:t>, </a:t>
            </a:r>
            <a:r>
              <a:rPr lang="en-US" sz="2400" dirty="0" err="1"/>
              <a:t>poskytuje</a:t>
            </a:r>
            <a:r>
              <a:rPr lang="en-US" sz="2400" dirty="0"/>
              <a:t> </a:t>
            </a:r>
            <a:r>
              <a:rPr lang="en-US" sz="2400" dirty="0" err="1"/>
              <a:t>zdroje</a:t>
            </a:r>
            <a:r>
              <a:rPr lang="en-US" sz="2400" dirty="0"/>
              <a:t> a </a:t>
            </a:r>
            <a:r>
              <a:rPr lang="en-US" sz="2400" dirty="0" err="1"/>
              <a:t>sdílí</a:t>
            </a:r>
            <a:r>
              <a:rPr lang="en-US" sz="2400" dirty="0"/>
              <a:t> </a:t>
            </a:r>
            <a:r>
              <a:rPr lang="en-US" sz="2400" dirty="0" err="1"/>
              <a:t>dovednosti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Někdo</a:t>
            </a:r>
            <a:r>
              <a:rPr lang="en-US" sz="2400" dirty="0"/>
              <a:t>, </a:t>
            </a:r>
            <a:r>
              <a:rPr lang="en-US" sz="2400" dirty="0" err="1"/>
              <a:t>kdo</a:t>
            </a:r>
            <a:r>
              <a:rPr lang="en-US" sz="2400" dirty="0"/>
              <a:t> </a:t>
            </a:r>
            <a:r>
              <a:rPr lang="en-US" sz="2400" dirty="0" err="1"/>
              <a:t>vás</a:t>
            </a:r>
            <a:r>
              <a:rPr lang="en-US" sz="2400" dirty="0"/>
              <a:t> </a:t>
            </a:r>
            <a:r>
              <a:rPr lang="cs-CZ" sz="2400" dirty="0"/>
              <a:t>podněcuje</a:t>
            </a:r>
            <a:r>
              <a:rPr lang="en-US" sz="2400" dirty="0"/>
              <a:t> a </a:t>
            </a:r>
            <a:r>
              <a:rPr lang="en-US" sz="2400" dirty="0" err="1"/>
              <a:t>povzbudí</a:t>
            </a:r>
            <a:r>
              <a:rPr lang="en-US" sz="2400" dirty="0"/>
              <a:t> k </a:t>
            </a:r>
            <a:r>
              <a:rPr lang="en-US" sz="2400" dirty="0" err="1"/>
              <a:t>tomu</a:t>
            </a:r>
            <a:r>
              <a:rPr lang="en-US" sz="2400" dirty="0"/>
              <a:t>, </a:t>
            </a:r>
            <a:r>
              <a:rPr lang="en-US" sz="2400" dirty="0" err="1"/>
              <a:t>abyste</a:t>
            </a:r>
            <a:r>
              <a:rPr lang="en-US" sz="2400" dirty="0"/>
              <a:t> </a:t>
            </a:r>
            <a:r>
              <a:rPr lang="en-US" sz="2400" dirty="0" err="1"/>
              <a:t>zvážili</a:t>
            </a:r>
            <a:r>
              <a:rPr lang="en-US" sz="2400" dirty="0"/>
              <a:t> </a:t>
            </a:r>
            <a:r>
              <a:rPr lang="en-US" sz="2400" dirty="0" err="1"/>
              <a:t>různé</a:t>
            </a:r>
            <a:r>
              <a:rPr lang="en-US" sz="2400" dirty="0"/>
              <a:t> </a:t>
            </a:r>
            <a:r>
              <a:rPr lang="en-US" sz="2400" dirty="0" err="1"/>
              <a:t>perspektivy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Může</a:t>
            </a:r>
            <a:r>
              <a:rPr lang="en-US" sz="2400" dirty="0"/>
              <a:t> to </a:t>
            </a:r>
            <a:r>
              <a:rPr lang="en-US" sz="2400" dirty="0" err="1"/>
              <a:t>být</a:t>
            </a:r>
            <a:r>
              <a:rPr lang="en-US" sz="2400" dirty="0"/>
              <a:t> </a:t>
            </a:r>
            <a:r>
              <a:rPr lang="en-US" sz="2400" dirty="0" err="1"/>
              <a:t>kolega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někdo</a:t>
            </a:r>
            <a:r>
              <a:rPr lang="en-US" sz="2400" dirty="0"/>
              <a:t> </a:t>
            </a:r>
            <a:r>
              <a:rPr lang="en-US" sz="2400" dirty="0" err="1"/>
              <a:t>mimo</a:t>
            </a:r>
            <a:r>
              <a:rPr lang="en-US" sz="2400" dirty="0"/>
              <a:t> </a:t>
            </a:r>
            <a:r>
              <a:rPr lang="en-US" sz="2400" dirty="0" err="1"/>
              <a:t>pracoviště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být</a:t>
            </a:r>
            <a:r>
              <a:rPr lang="en-US" sz="2400" dirty="0"/>
              <a:t> </a:t>
            </a:r>
            <a:r>
              <a:rPr lang="en-US" sz="2400" dirty="0" err="1"/>
              <a:t>osobní</a:t>
            </a:r>
            <a:r>
              <a:rPr lang="en-US" sz="2400" dirty="0"/>
              <a:t>, </a:t>
            </a:r>
            <a:r>
              <a:rPr lang="en-US" sz="2400" dirty="0" err="1"/>
              <a:t>telefonický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online.</a:t>
            </a:r>
          </a:p>
        </p:txBody>
      </p:sp>
      <p:pic>
        <p:nvPicPr>
          <p:cNvPr id="5122" name="Picture 2" descr="Zobrazit zdrojový obrázek">
            <a:extLst>
              <a:ext uri="{FF2B5EF4-FFF2-40B4-BE49-F238E27FC236}">
                <a16:creationId xmlns:a16="http://schemas.microsoft.com/office/drawing/2014/main" id="{CEA0C980-9671-40B1-9BCB-9A028E1E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43" y="3706979"/>
            <a:ext cx="2080757" cy="31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3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Tabule reflektivní praxe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en-US" sz="2400" dirty="0" err="1"/>
              <a:t>Slouží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z</a:t>
            </a:r>
            <a:r>
              <a:rPr lang="cs-CZ" sz="2400" dirty="0" err="1"/>
              <a:t>vý</a:t>
            </a:r>
            <a:r>
              <a:rPr lang="en-US" sz="2400" dirty="0" err="1"/>
              <a:t>raznění</a:t>
            </a:r>
            <a:r>
              <a:rPr lang="en-US" sz="2400" dirty="0"/>
              <a:t> </a:t>
            </a:r>
            <a:r>
              <a:rPr lang="en-US" sz="2400" dirty="0" err="1"/>
              <a:t>úvah</a:t>
            </a:r>
            <a:r>
              <a:rPr lang="en-US" sz="2400" dirty="0"/>
              <a:t> o </a:t>
            </a:r>
            <a:r>
              <a:rPr lang="en-US" sz="2400" dirty="0" err="1"/>
              <a:t>praxi</a:t>
            </a:r>
            <a:r>
              <a:rPr lang="en-US" sz="2400" dirty="0"/>
              <a:t> a 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pomoci</a:t>
            </a:r>
            <a:r>
              <a:rPr lang="en-US" sz="2400" dirty="0"/>
              <a:t> </a:t>
            </a:r>
            <a:r>
              <a:rPr lang="en-US" sz="2400" dirty="0" err="1"/>
              <a:t>zapojit</a:t>
            </a:r>
            <a:r>
              <a:rPr lang="en-US" sz="2400" dirty="0"/>
              <a:t> do </a:t>
            </a:r>
            <a:r>
              <a:rPr lang="en-US" sz="2400" dirty="0" err="1"/>
              <a:t>kritické</a:t>
            </a:r>
            <a:r>
              <a:rPr lang="en-US" sz="2400" dirty="0"/>
              <a:t> </a:t>
            </a:r>
            <a:r>
              <a:rPr lang="en-US" sz="2400" dirty="0" err="1"/>
              <a:t>reflexe</a:t>
            </a:r>
            <a:r>
              <a:rPr lang="en-US" sz="2400" dirty="0"/>
              <a:t> </a:t>
            </a:r>
            <a:r>
              <a:rPr lang="cs-CZ" sz="2400" u="sng" dirty="0"/>
              <a:t>klienty</a:t>
            </a:r>
            <a:r>
              <a:rPr lang="en-US" sz="2400" dirty="0"/>
              <a:t> a </a:t>
            </a:r>
            <a:r>
              <a:rPr lang="cs-CZ" sz="2400" dirty="0"/>
              <a:t>kolegy a další profesionály</a:t>
            </a:r>
            <a:r>
              <a:rPr lang="en-US" sz="2400" dirty="0"/>
              <a:t>, </a:t>
            </a:r>
            <a:r>
              <a:rPr lang="en-US" sz="2400" dirty="0" err="1"/>
              <a:t>kteří</a:t>
            </a:r>
            <a:r>
              <a:rPr lang="en-US" sz="2400" dirty="0"/>
              <a:t> v </a:t>
            </a:r>
            <a:r>
              <a:rPr lang="en-US" sz="2400" dirty="0" err="1"/>
              <a:t>daném</a:t>
            </a:r>
            <a:r>
              <a:rPr lang="en-US" sz="2400" dirty="0"/>
              <a:t> </a:t>
            </a:r>
            <a:r>
              <a:rPr lang="en-US" sz="2400" dirty="0" err="1"/>
              <a:t>prostředí</a:t>
            </a:r>
            <a:r>
              <a:rPr lang="en-US" sz="2400" dirty="0"/>
              <a:t> </a:t>
            </a:r>
            <a:r>
              <a:rPr lang="en-US" sz="2400" dirty="0" err="1"/>
              <a:t>pracují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Využívejte</a:t>
            </a:r>
            <a:r>
              <a:rPr lang="en-US" sz="2400" dirty="0"/>
              <a:t> </a:t>
            </a:r>
            <a:r>
              <a:rPr lang="en-US" sz="2400" dirty="0" err="1"/>
              <a:t>plakáty</a:t>
            </a:r>
            <a:r>
              <a:rPr lang="en-US" sz="2400" dirty="0"/>
              <a:t>, </a:t>
            </a:r>
            <a:r>
              <a:rPr lang="en-US" sz="2400" dirty="0" err="1"/>
              <a:t>fotografie</a:t>
            </a:r>
            <a:r>
              <a:rPr lang="en-US" sz="2400" dirty="0"/>
              <a:t>, </a:t>
            </a:r>
            <a:r>
              <a:rPr lang="en-US" sz="2400" dirty="0" err="1"/>
              <a:t>citáty</a:t>
            </a:r>
            <a:r>
              <a:rPr lang="en-US" sz="2400" dirty="0"/>
              <a:t>, </a:t>
            </a:r>
            <a:r>
              <a:rPr lang="en-US" sz="2400" dirty="0" err="1"/>
              <a:t>články</a:t>
            </a:r>
            <a:r>
              <a:rPr lang="en-US" sz="2400" dirty="0"/>
              <a:t>, </a:t>
            </a:r>
            <a:r>
              <a:rPr lang="en-US" sz="2400" dirty="0" err="1"/>
              <a:t>knihy</a:t>
            </a:r>
            <a:r>
              <a:rPr lang="en-US" sz="2400" dirty="0"/>
              <a:t> a </a:t>
            </a:r>
            <a:r>
              <a:rPr lang="en-US" sz="2400" dirty="0" err="1"/>
              <a:t>kritické</a:t>
            </a:r>
            <a:r>
              <a:rPr lang="en-US" sz="2400" dirty="0"/>
              <a:t> </a:t>
            </a:r>
            <a:r>
              <a:rPr lang="en-US" sz="2400" dirty="0" err="1"/>
              <a:t>otázky</a:t>
            </a:r>
            <a:r>
              <a:rPr lang="en-US" sz="2400" dirty="0"/>
              <a:t> k </a:t>
            </a:r>
            <a:r>
              <a:rPr lang="en-US" sz="2400" dirty="0" err="1"/>
              <a:t>podnícení</a:t>
            </a:r>
            <a:r>
              <a:rPr lang="en-US" sz="2400" dirty="0"/>
              <a:t> </a:t>
            </a:r>
            <a:r>
              <a:rPr lang="en-US" sz="2400" dirty="0" err="1"/>
              <a:t>přemýšlení</a:t>
            </a:r>
            <a:r>
              <a:rPr lang="en-US" sz="2400" dirty="0"/>
              <a:t> a </a:t>
            </a:r>
            <a:r>
              <a:rPr lang="en-US" sz="2400" dirty="0" err="1"/>
              <a:t>konverzace</a:t>
            </a:r>
            <a:r>
              <a:rPr lang="en-US" sz="2400" dirty="0"/>
              <a:t>.</a:t>
            </a:r>
            <a:endParaRPr lang="cs-CZ" sz="2400" dirty="0"/>
          </a:p>
          <a:p>
            <a:r>
              <a:rPr lang="cs-CZ" sz="2400" dirty="0"/>
              <a:t>Lze dobře využít I v kontextu zpracování např. diplomky.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66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Profesní učení, zkušenost v praxi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cs-CZ" sz="2400" dirty="0"/>
              <a:t>N</a:t>
            </a:r>
            <a:r>
              <a:rPr lang="en-US" sz="2400" dirty="0" err="1"/>
              <a:t>ávštěva</a:t>
            </a:r>
            <a:r>
              <a:rPr lang="en-US" sz="2400" dirty="0"/>
              <a:t> </a:t>
            </a:r>
            <a:r>
              <a:rPr lang="en-US" sz="2400" dirty="0" err="1"/>
              <a:t>jiných</a:t>
            </a:r>
            <a:r>
              <a:rPr lang="en-US" sz="2400" dirty="0"/>
              <a:t> </a:t>
            </a:r>
            <a:r>
              <a:rPr lang="en-US" sz="2400" dirty="0" err="1"/>
              <a:t>zařízení</a:t>
            </a:r>
            <a:r>
              <a:rPr lang="en-US" sz="2400" dirty="0"/>
              <a:t> a </a:t>
            </a:r>
            <a:r>
              <a:rPr lang="en-US" sz="2400" dirty="0" err="1"/>
              <a:t>rozhovory</a:t>
            </a:r>
            <a:r>
              <a:rPr lang="en-US" sz="2400" dirty="0"/>
              <a:t> s </a:t>
            </a:r>
            <a:r>
              <a:rPr lang="en-US" sz="2400" dirty="0" err="1"/>
              <a:t>odborníky</a:t>
            </a:r>
            <a:r>
              <a:rPr lang="en-US" sz="2400" dirty="0"/>
              <a:t>, </a:t>
            </a:r>
            <a:r>
              <a:rPr lang="en-US" sz="2400" dirty="0" err="1"/>
              <a:t>kteří</a:t>
            </a:r>
            <a:r>
              <a:rPr lang="en-US" sz="2400" dirty="0"/>
              <a:t> </a:t>
            </a:r>
            <a:r>
              <a:rPr lang="en-US" sz="2400" dirty="0" err="1"/>
              <a:t>vykonávají</a:t>
            </a:r>
            <a:r>
              <a:rPr lang="en-US" sz="2400" dirty="0"/>
              <a:t> </a:t>
            </a:r>
            <a:r>
              <a:rPr lang="en-US" sz="2400" dirty="0" err="1"/>
              <a:t>podobnou</a:t>
            </a:r>
            <a:r>
              <a:rPr lang="en-US" sz="2400" dirty="0"/>
              <a:t> </a:t>
            </a:r>
            <a:r>
              <a:rPr lang="en-US" sz="2400" dirty="0" err="1"/>
              <a:t>práci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Zapojení</a:t>
            </a:r>
            <a:r>
              <a:rPr lang="en-US" sz="2400" dirty="0"/>
              <a:t> </a:t>
            </a:r>
            <a:r>
              <a:rPr lang="cs-CZ" sz="2400" dirty="0"/>
              <a:t>se </a:t>
            </a:r>
            <a:r>
              <a:rPr lang="en-US" sz="2400" dirty="0"/>
              <a:t>do </a:t>
            </a:r>
            <a:r>
              <a:rPr lang="cs-CZ" sz="2400" dirty="0"/>
              <a:t>profesní </a:t>
            </a:r>
            <a:r>
              <a:rPr lang="en-US" sz="2400" dirty="0" err="1"/>
              <a:t>sítě</a:t>
            </a:r>
            <a:endParaRPr lang="en-US" sz="2400" dirty="0"/>
          </a:p>
          <a:p>
            <a:r>
              <a:rPr lang="en-US" sz="2400" dirty="0" err="1"/>
              <a:t>Práce</a:t>
            </a:r>
            <a:r>
              <a:rPr lang="en-US" sz="2400" dirty="0"/>
              <a:t> v </a:t>
            </a:r>
            <a:r>
              <a:rPr lang="en-US" sz="2400" dirty="0" err="1"/>
              <a:t>jiném</a:t>
            </a:r>
            <a:r>
              <a:rPr lang="en-US" sz="2400" dirty="0"/>
              <a:t> </a:t>
            </a:r>
            <a:r>
              <a:rPr lang="en-US" sz="2400" dirty="0" err="1"/>
              <a:t>zařízení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základě</a:t>
            </a:r>
            <a:r>
              <a:rPr lang="en-US" sz="2400" dirty="0"/>
              <a:t> </a:t>
            </a:r>
            <a:r>
              <a:rPr lang="en-US" sz="2400" dirty="0" err="1"/>
              <a:t>dohody</a:t>
            </a:r>
            <a:r>
              <a:rPr lang="en-US" sz="2400" dirty="0"/>
              <a:t> o </a:t>
            </a:r>
            <a:r>
              <a:rPr lang="en-US" sz="2400" dirty="0" err="1"/>
              <a:t>výměně</a:t>
            </a:r>
            <a:r>
              <a:rPr lang="en-US" sz="2400" dirty="0"/>
              <a:t> </a:t>
            </a:r>
            <a:r>
              <a:rPr lang="en-US" sz="2400" dirty="0" err="1"/>
              <a:t>pracovníků</a:t>
            </a:r>
            <a:endParaRPr lang="en-US" sz="2400" dirty="0"/>
          </a:p>
          <a:p>
            <a:r>
              <a:rPr lang="cs-CZ" sz="2400" dirty="0"/>
              <a:t>Ú</a:t>
            </a:r>
            <a:r>
              <a:rPr lang="en-US" sz="2400" dirty="0" err="1"/>
              <a:t>čast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programech</a:t>
            </a:r>
            <a:r>
              <a:rPr lang="en-US" sz="2400" dirty="0"/>
              <a:t> </a:t>
            </a:r>
            <a:r>
              <a:rPr lang="en-US" sz="2400" dirty="0" err="1"/>
              <a:t>profesního</a:t>
            </a:r>
            <a:r>
              <a:rPr lang="en-US" sz="2400" dirty="0"/>
              <a:t> </a:t>
            </a:r>
            <a:r>
              <a:rPr lang="en-US" sz="2400" dirty="0" err="1"/>
              <a:t>vzdělávání</a:t>
            </a:r>
            <a:endParaRPr lang="en-US" sz="2400" dirty="0"/>
          </a:p>
          <a:p>
            <a:r>
              <a:rPr lang="cs-CZ" sz="2400" dirty="0"/>
              <a:t>Četba</a:t>
            </a:r>
            <a:r>
              <a:rPr lang="en-US" sz="2400" dirty="0"/>
              <a:t> </a:t>
            </a:r>
            <a:r>
              <a:rPr lang="en-US" sz="2400" dirty="0" err="1"/>
              <a:t>literatury</a:t>
            </a:r>
            <a:r>
              <a:rPr lang="en-US" sz="2400" dirty="0"/>
              <a:t> o </a:t>
            </a:r>
            <a:r>
              <a:rPr lang="en-US" sz="2400" dirty="0" err="1"/>
              <a:t>teoriích</a:t>
            </a:r>
            <a:r>
              <a:rPr lang="en-US" sz="2400" dirty="0"/>
              <a:t> a </a:t>
            </a:r>
            <a:r>
              <a:rPr lang="en-US" sz="2400" dirty="0" err="1"/>
              <a:t>praxi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cs-CZ" sz="2400" dirty="0"/>
              <a:t>Ú</a:t>
            </a:r>
            <a:r>
              <a:rPr lang="en-US" sz="2400" dirty="0" err="1"/>
              <a:t>čast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konferencích</a:t>
            </a:r>
            <a:endParaRPr lang="en-US" sz="2400" dirty="0"/>
          </a:p>
          <a:p>
            <a:r>
              <a:rPr lang="en-US" sz="2400" dirty="0" err="1"/>
              <a:t>Zapsání</a:t>
            </a:r>
            <a:r>
              <a:rPr lang="en-US" sz="2400" dirty="0"/>
              <a:t> se do </a:t>
            </a:r>
            <a:r>
              <a:rPr lang="en-US" sz="2400" dirty="0" err="1"/>
              <a:t>formálního</a:t>
            </a:r>
            <a:r>
              <a:rPr lang="en-US" sz="2400" dirty="0"/>
              <a:t> </a:t>
            </a:r>
            <a:r>
              <a:rPr lang="en-US" sz="2400" dirty="0" err="1"/>
              <a:t>studia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vede</a:t>
            </a:r>
            <a:r>
              <a:rPr lang="en-US" sz="2400" dirty="0"/>
              <a:t> k </a:t>
            </a:r>
            <a:r>
              <a:rPr lang="en-US" sz="2400" dirty="0" err="1"/>
              <a:t>získání</a:t>
            </a:r>
            <a:r>
              <a:rPr lang="en-US" sz="2400" dirty="0"/>
              <a:t> </a:t>
            </a:r>
            <a:r>
              <a:rPr lang="en-US" sz="2400" dirty="0" err="1"/>
              <a:t>kvalifikace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826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Akční výzkum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en-US" sz="2400" dirty="0" err="1"/>
              <a:t>Zahrnuje</a:t>
            </a:r>
            <a:r>
              <a:rPr lang="en-US" sz="2400" dirty="0"/>
              <a:t> </a:t>
            </a:r>
            <a:r>
              <a:rPr lang="cs-CZ" sz="2400" dirty="0"/>
              <a:t>sérii</a:t>
            </a:r>
            <a:r>
              <a:rPr lang="en-US" sz="2400" dirty="0"/>
              <a:t> </a:t>
            </a:r>
            <a:r>
              <a:rPr lang="en-US" sz="2400" dirty="0" err="1"/>
              <a:t>úvah</a:t>
            </a:r>
            <a:r>
              <a:rPr lang="en-US" sz="2400" dirty="0"/>
              <a:t> a </a:t>
            </a:r>
            <a:r>
              <a:rPr lang="en-US" sz="2400" dirty="0" err="1"/>
              <a:t>zkoumání</a:t>
            </a:r>
            <a:r>
              <a:rPr lang="en-US" sz="2400" dirty="0"/>
              <a:t> </a:t>
            </a:r>
            <a:r>
              <a:rPr lang="en-US" sz="2400" dirty="0" err="1"/>
              <a:t>tématu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vás</a:t>
            </a:r>
            <a:r>
              <a:rPr lang="en-US" sz="2400" dirty="0"/>
              <a:t> </a:t>
            </a:r>
            <a:r>
              <a:rPr lang="en-US" sz="2400" dirty="0" err="1"/>
              <a:t>zajímá</a:t>
            </a:r>
            <a:r>
              <a:rPr lang="en-US" sz="2400" dirty="0"/>
              <a:t>, </a:t>
            </a:r>
            <a:r>
              <a:rPr lang="cs-CZ" sz="2400" dirty="0"/>
              <a:t>(často </a:t>
            </a:r>
            <a:r>
              <a:rPr lang="en-US" sz="2400" dirty="0" err="1"/>
              <a:t>obavy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otázky</a:t>
            </a:r>
            <a:r>
              <a:rPr lang="en-US" sz="2400" dirty="0"/>
              <a:t> </a:t>
            </a:r>
            <a:r>
              <a:rPr lang="en-US" sz="2400" dirty="0" err="1"/>
              <a:t>týkající</a:t>
            </a:r>
            <a:r>
              <a:rPr lang="en-US" sz="2400" dirty="0"/>
              <a:t> se </a:t>
            </a:r>
            <a:r>
              <a:rPr lang="en-US" sz="2400" dirty="0" err="1"/>
              <a:t>praxe</a:t>
            </a:r>
            <a:r>
              <a:rPr lang="en-US" sz="2400" dirty="0"/>
              <a:t> v </a:t>
            </a:r>
            <a:r>
              <a:rPr lang="en-US" sz="2400" dirty="0" err="1"/>
              <a:t>daném</a:t>
            </a:r>
            <a:r>
              <a:rPr lang="en-US" sz="2400" dirty="0"/>
              <a:t> </a:t>
            </a:r>
            <a:r>
              <a:rPr lang="en-US" sz="2400" dirty="0" err="1"/>
              <a:t>prostředí</a:t>
            </a:r>
            <a:r>
              <a:rPr lang="cs-CZ" sz="2400" dirty="0"/>
              <a:t>)</a:t>
            </a:r>
            <a:r>
              <a:rPr lang="en-US" sz="2400" dirty="0"/>
              <a:t>.</a:t>
            </a:r>
          </a:p>
          <a:p>
            <a:r>
              <a:rPr lang="cs-CZ" sz="2400" dirty="0"/>
              <a:t>J</a:t>
            </a:r>
            <a:r>
              <a:rPr lang="en-US" sz="2400" dirty="0"/>
              <a:t>e </a:t>
            </a:r>
            <a:r>
              <a:rPr lang="en-US" sz="2400" dirty="0" err="1"/>
              <a:t>systematický</a:t>
            </a:r>
            <a:r>
              <a:rPr lang="en-US" sz="2400" dirty="0"/>
              <a:t>, </a:t>
            </a:r>
            <a:r>
              <a:rPr lang="en-US" sz="2400" dirty="0" err="1"/>
              <a:t>etický</a:t>
            </a:r>
            <a:r>
              <a:rPr lang="en-US" sz="2400" dirty="0"/>
              <a:t>, </a:t>
            </a:r>
            <a:r>
              <a:rPr lang="en-US" sz="2400" dirty="0" err="1"/>
              <a:t>participativní</a:t>
            </a:r>
            <a:r>
              <a:rPr lang="en-US" sz="2400" dirty="0"/>
              <a:t> a </a:t>
            </a:r>
            <a:r>
              <a:rPr lang="en-US" sz="2400" dirty="0" err="1"/>
              <a:t>založený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spolupráci</a:t>
            </a:r>
            <a:endParaRPr lang="en-US" sz="2400" dirty="0"/>
          </a:p>
          <a:p>
            <a:r>
              <a:rPr lang="en-US" sz="2400" dirty="0" err="1"/>
              <a:t>Zjišťuje</a:t>
            </a:r>
            <a:r>
              <a:rPr lang="en-US" sz="2400" dirty="0"/>
              <a:t> </a:t>
            </a:r>
            <a:r>
              <a:rPr lang="en-US" sz="2400" dirty="0" err="1"/>
              <a:t>důkazy</a:t>
            </a:r>
            <a:r>
              <a:rPr lang="en-US" sz="2400" dirty="0"/>
              <a:t> o </a:t>
            </a:r>
            <a:r>
              <a:rPr lang="en-US" sz="2400" dirty="0" err="1"/>
              <a:t>tématu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problému</a:t>
            </a:r>
            <a:r>
              <a:rPr lang="en-US" sz="2400" dirty="0"/>
              <a:t> </a:t>
            </a:r>
            <a:r>
              <a:rPr lang="en-US" sz="2400" dirty="0" err="1"/>
              <a:t>pomocí</a:t>
            </a:r>
            <a:r>
              <a:rPr lang="en-US" sz="2400" dirty="0"/>
              <a:t> </a:t>
            </a:r>
            <a:r>
              <a:rPr lang="en-US" sz="2400" dirty="0" err="1"/>
              <a:t>strategií</a:t>
            </a:r>
            <a:r>
              <a:rPr lang="en-US" sz="2400" dirty="0"/>
              <a:t>, </a:t>
            </a:r>
            <a:r>
              <a:rPr lang="en-US" sz="2400" dirty="0" err="1"/>
              <a:t>jako</a:t>
            </a:r>
            <a:r>
              <a:rPr lang="en-US" sz="2400" dirty="0"/>
              <a:t> je </a:t>
            </a:r>
            <a:r>
              <a:rPr lang="en-US" sz="2400" dirty="0" err="1"/>
              <a:t>pozorování</a:t>
            </a:r>
            <a:r>
              <a:rPr lang="en-US" sz="2400" dirty="0"/>
              <a:t>, </a:t>
            </a:r>
            <a:r>
              <a:rPr lang="en-US" sz="2400" dirty="0" err="1"/>
              <a:t>sběr</a:t>
            </a:r>
            <a:r>
              <a:rPr lang="en-US" sz="2400" dirty="0"/>
              <a:t> </a:t>
            </a:r>
            <a:r>
              <a:rPr lang="en-US" sz="2400" dirty="0" err="1"/>
              <a:t>informací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cs-CZ" sz="2400" dirty="0"/>
              <a:t>provádění </a:t>
            </a:r>
            <a:r>
              <a:rPr lang="en-US" sz="2400" dirty="0" err="1"/>
              <a:t>rozhovor</a:t>
            </a:r>
            <a:r>
              <a:rPr lang="cs-CZ" sz="2400" dirty="0"/>
              <a:t>ů</a:t>
            </a:r>
            <a:r>
              <a:rPr lang="en-US" sz="2400" dirty="0"/>
              <a:t>.</a:t>
            </a:r>
          </a:p>
          <a:p>
            <a:r>
              <a:rPr lang="cs-CZ" sz="2400" dirty="0"/>
              <a:t>Zjištění se srovnávají</a:t>
            </a:r>
            <a:r>
              <a:rPr lang="en-US" sz="2400" dirty="0"/>
              <a:t> s </a:t>
            </a:r>
            <a:r>
              <a:rPr lang="en-US" sz="2400" dirty="0" err="1"/>
              <a:t>odbornou</a:t>
            </a:r>
            <a:r>
              <a:rPr lang="en-US" sz="2400" dirty="0"/>
              <a:t> </a:t>
            </a:r>
            <a:r>
              <a:rPr lang="en-US" sz="2400" dirty="0" err="1"/>
              <a:t>literaturou</a:t>
            </a:r>
            <a:r>
              <a:rPr lang="en-US" sz="2400" dirty="0"/>
              <a:t> </a:t>
            </a:r>
            <a:r>
              <a:rPr lang="en-US" sz="2400" dirty="0" err="1"/>
              <a:t>týkající</a:t>
            </a:r>
            <a:r>
              <a:rPr lang="en-US" sz="2400" dirty="0"/>
              <a:t> se </a:t>
            </a:r>
            <a:r>
              <a:rPr lang="en-US" sz="2400" dirty="0" err="1"/>
              <a:t>témat</a:t>
            </a:r>
            <a:r>
              <a:rPr lang="en-US" sz="2400" dirty="0"/>
              <a:t> </a:t>
            </a:r>
            <a:r>
              <a:rPr lang="en-US" sz="2400" dirty="0" err="1"/>
              <a:t>výzkumu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navazuje</a:t>
            </a:r>
            <a:endParaRPr lang="en-US" sz="2400" dirty="0"/>
          </a:p>
          <a:p>
            <a:r>
              <a:rPr lang="en-US" sz="2400" dirty="0"/>
              <a:t>V </a:t>
            </a:r>
            <a:r>
              <a:rPr lang="en-US" sz="2400" dirty="0" err="1"/>
              <a:t>reakci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zjištění</a:t>
            </a:r>
            <a:r>
              <a:rPr lang="en-US" sz="2400" dirty="0"/>
              <a:t> </a:t>
            </a:r>
            <a:r>
              <a:rPr lang="en-US" sz="2400" dirty="0" err="1"/>
              <a:t>literatury</a:t>
            </a:r>
            <a:r>
              <a:rPr lang="en-US" sz="2400" dirty="0"/>
              <a:t> a </a:t>
            </a:r>
            <a:r>
              <a:rPr lang="en-US" sz="2400" dirty="0" err="1"/>
              <a:t>důkazy</a:t>
            </a:r>
            <a:r>
              <a:rPr lang="en-US" sz="2400" dirty="0"/>
              <a:t> z </a:t>
            </a:r>
            <a:r>
              <a:rPr lang="cs-CZ" sz="2400" dirty="0"/>
              <a:t>výzkumu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přijata</a:t>
            </a:r>
            <a:r>
              <a:rPr lang="en-US" sz="2400" dirty="0"/>
              <a:t> </a:t>
            </a:r>
            <a:r>
              <a:rPr lang="en-US" sz="2400" dirty="0" err="1"/>
              <a:t>opatření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117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P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řípadové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studie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12" y="1248355"/>
            <a:ext cx="8002988" cy="425207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cs-CZ" sz="2400" dirty="0"/>
          </a:p>
          <a:p>
            <a:pPr marL="0" lvl="0" indent="0">
              <a:buNone/>
            </a:pPr>
            <a:r>
              <a:rPr lang="cs-CZ" sz="2400" dirty="0"/>
              <a:t>Čtení záznamů, představení </a:t>
            </a:r>
          </a:p>
          <a:p>
            <a:pPr marL="0" lvl="0" indent="0">
              <a:buNone/>
            </a:pPr>
            <a:endParaRPr lang="cs-CZ" sz="2400" dirty="0"/>
          </a:p>
          <a:p>
            <a:pPr lvl="0"/>
            <a:r>
              <a:rPr lang="cs-CZ" sz="2400" dirty="0"/>
              <a:t>H</a:t>
            </a:r>
            <a:r>
              <a:rPr lang="en-AU" sz="2400" dirty="0" err="1"/>
              <a:t>lubší</a:t>
            </a:r>
            <a:r>
              <a:rPr lang="en-AU" sz="2400" dirty="0"/>
              <a:t> </a:t>
            </a:r>
            <a:r>
              <a:rPr lang="en-AU" sz="2400" dirty="0" err="1"/>
              <a:t>porozumění</a:t>
            </a:r>
            <a:r>
              <a:rPr lang="en-AU" sz="2400" dirty="0"/>
              <a:t> </a:t>
            </a:r>
            <a:r>
              <a:rPr lang="cs-CZ" sz="2400" dirty="0"/>
              <a:t>klientovi</a:t>
            </a:r>
            <a:endParaRPr lang="en-AU" sz="2400" dirty="0"/>
          </a:p>
          <a:p>
            <a:pPr lvl="0"/>
            <a:r>
              <a:rPr lang="cs-CZ" sz="2400" dirty="0"/>
              <a:t>P</a:t>
            </a:r>
            <a:r>
              <a:rPr lang="en-AU" sz="2400" dirty="0" err="1"/>
              <a:t>řijím</a:t>
            </a:r>
            <a:r>
              <a:rPr lang="cs-CZ" sz="2400" dirty="0" err="1"/>
              <a:t>ání</a:t>
            </a:r>
            <a:r>
              <a:rPr lang="en-AU" sz="2400" dirty="0"/>
              <a:t> </a:t>
            </a:r>
            <a:r>
              <a:rPr lang="en-AU" sz="2400" dirty="0" err="1"/>
              <a:t>společn</a:t>
            </a:r>
            <a:r>
              <a:rPr lang="cs-CZ" sz="2400" dirty="0" err="1"/>
              <a:t>ých</a:t>
            </a:r>
            <a:r>
              <a:rPr lang="en-AU" sz="2400" dirty="0"/>
              <a:t> </a:t>
            </a:r>
            <a:r>
              <a:rPr lang="en-AU" sz="2400" dirty="0" err="1"/>
              <a:t>rozhodnutí</a:t>
            </a:r>
            <a:r>
              <a:rPr lang="en-AU" sz="2400" dirty="0"/>
              <a:t> </a:t>
            </a:r>
            <a:r>
              <a:rPr lang="en-AU" sz="2400" dirty="0" err="1"/>
              <a:t>na</a:t>
            </a:r>
            <a:r>
              <a:rPr lang="en-AU" sz="2400" dirty="0"/>
              <a:t> </a:t>
            </a:r>
            <a:r>
              <a:rPr lang="en-AU" sz="2400" dirty="0" err="1"/>
              <a:t>základě</a:t>
            </a:r>
            <a:r>
              <a:rPr lang="en-AU" sz="2400" dirty="0"/>
              <a:t> </a:t>
            </a:r>
            <a:r>
              <a:rPr lang="en-AU" sz="2400" dirty="0" err="1"/>
              <a:t>společných</a:t>
            </a:r>
            <a:r>
              <a:rPr lang="en-AU" sz="2400" dirty="0"/>
              <a:t> </a:t>
            </a:r>
            <a:r>
              <a:rPr lang="en-AU" sz="2400" dirty="0" err="1"/>
              <a:t>důkazů</a:t>
            </a:r>
            <a:r>
              <a:rPr lang="en-AU" sz="2400" dirty="0"/>
              <a:t> a </a:t>
            </a:r>
            <a:r>
              <a:rPr lang="cs-CZ" sz="2400" dirty="0"/>
              <a:t>poznatků</a:t>
            </a:r>
            <a:endParaRPr lang="en-AU" sz="2400" dirty="0"/>
          </a:p>
          <a:p>
            <a:pPr lvl="0"/>
            <a:r>
              <a:rPr lang="cs-CZ" sz="2400" dirty="0"/>
              <a:t>Vzájemné učení / předávání zkušeností</a:t>
            </a:r>
            <a:endParaRPr lang="en-AU" sz="2400" dirty="0"/>
          </a:p>
          <a:p>
            <a:pPr lvl="0"/>
            <a:r>
              <a:rPr lang="cs-CZ" sz="2400" dirty="0"/>
              <a:t>T</a:t>
            </a:r>
            <a:r>
              <a:rPr lang="en-AU" sz="2400" dirty="0" err="1"/>
              <a:t>rvalý</a:t>
            </a:r>
            <a:r>
              <a:rPr lang="en-AU" sz="2400" dirty="0"/>
              <a:t> </a:t>
            </a:r>
            <a:r>
              <a:rPr lang="en-AU" sz="2400" dirty="0" err="1"/>
              <a:t>přístup</a:t>
            </a:r>
            <a:r>
              <a:rPr lang="en-AU" sz="2400" dirty="0"/>
              <a:t> k </a:t>
            </a:r>
            <a:r>
              <a:rPr lang="en-AU" sz="2400" dirty="0" err="1"/>
              <a:t>hodnocení</a:t>
            </a:r>
            <a:r>
              <a:rPr lang="en-AU" sz="2400" dirty="0"/>
              <a:t> a </a:t>
            </a:r>
            <a:r>
              <a:rPr lang="en-AU" sz="2400" dirty="0" err="1"/>
              <a:t>posuzování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48933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999799" cy="13208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4F81BD"/>
                </a:solidFill>
                <a:latin typeface="Manita Px"/>
                <a:cs typeface="Manita Px"/>
              </a:rPr>
              <a:t>Reflektivní praxe a učící se komunity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en-US" sz="2400" dirty="0" err="1"/>
              <a:t>Začlenění</a:t>
            </a:r>
            <a:r>
              <a:rPr lang="en-US" sz="2400" dirty="0"/>
              <a:t> </a:t>
            </a:r>
            <a:r>
              <a:rPr lang="en-US" sz="2400" dirty="0" err="1"/>
              <a:t>reflektivní</a:t>
            </a:r>
            <a:r>
              <a:rPr lang="en-US" sz="2400" dirty="0"/>
              <a:t> </a:t>
            </a:r>
            <a:r>
              <a:rPr lang="en-US" sz="2400" dirty="0" err="1"/>
              <a:t>praxe</a:t>
            </a:r>
            <a:r>
              <a:rPr lang="en-US" sz="2400" dirty="0"/>
              <a:t> do </a:t>
            </a:r>
            <a:r>
              <a:rPr lang="en-US" sz="2400" dirty="0" err="1"/>
              <a:t>každodenní</a:t>
            </a:r>
            <a:r>
              <a:rPr lang="en-US" sz="2400" dirty="0"/>
              <a:t> </a:t>
            </a:r>
            <a:r>
              <a:rPr lang="en-US" sz="2400" dirty="0" err="1"/>
              <a:t>praxe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všech</a:t>
            </a:r>
            <a:r>
              <a:rPr lang="en-US" sz="2400" dirty="0"/>
              <a:t> </a:t>
            </a:r>
            <a:r>
              <a:rPr lang="en-US" sz="2400" dirty="0" err="1"/>
              <a:t>úrovních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Průběžné</a:t>
            </a:r>
            <a:r>
              <a:rPr lang="en-US" sz="2400" dirty="0"/>
              <a:t> </a:t>
            </a:r>
            <a:r>
              <a:rPr lang="en-US" sz="2400" dirty="0" err="1"/>
              <a:t>vzdělávání</a:t>
            </a:r>
            <a:r>
              <a:rPr lang="en-US" sz="2400" dirty="0"/>
              <a:t> </a:t>
            </a:r>
            <a:r>
              <a:rPr lang="en-US" sz="2400" dirty="0" err="1"/>
              <a:t>všech</a:t>
            </a:r>
            <a:r>
              <a:rPr lang="en-US" sz="2400" dirty="0"/>
              <a:t> </a:t>
            </a:r>
            <a:r>
              <a:rPr lang="cs-CZ" sz="2400" dirty="0"/>
              <a:t>profesionálů</a:t>
            </a:r>
            <a:endParaRPr lang="en-US" sz="2400" dirty="0"/>
          </a:p>
          <a:p>
            <a:r>
              <a:rPr lang="en-US" sz="2400" dirty="0" err="1"/>
              <a:t>Učení</a:t>
            </a:r>
            <a:r>
              <a:rPr lang="en-US" sz="2400" dirty="0"/>
              <a:t> se s </a:t>
            </a:r>
            <a:r>
              <a:rPr lang="cs-CZ" sz="2400" dirty="0"/>
              <a:t>klienty</a:t>
            </a:r>
            <a:r>
              <a:rPr lang="en-US" sz="2400" dirty="0"/>
              <a:t>, </a:t>
            </a:r>
            <a:r>
              <a:rPr lang="en-US" sz="2400" dirty="0" err="1"/>
              <a:t>členy</a:t>
            </a:r>
            <a:r>
              <a:rPr lang="en-US" sz="2400" dirty="0"/>
              <a:t> </a:t>
            </a:r>
            <a:r>
              <a:rPr lang="en-US" sz="2400" dirty="0" err="1"/>
              <a:t>komunity</a:t>
            </a:r>
            <a:r>
              <a:rPr lang="en-US" sz="2400" dirty="0"/>
              <a:t> a </a:t>
            </a:r>
            <a:r>
              <a:rPr lang="en-US" sz="2400" dirty="0" err="1"/>
              <a:t>dalšími</a:t>
            </a:r>
            <a:r>
              <a:rPr lang="en-US" sz="2400" dirty="0"/>
              <a:t> </a:t>
            </a:r>
            <a:r>
              <a:rPr lang="en-US" sz="2400" dirty="0" err="1"/>
              <a:t>odborníky</a:t>
            </a:r>
            <a:r>
              <a:rPr lang="en-US" sz="2400" dirty="0"/>
              <a:t> a od </a:t>
            </a:r>
            <a:r>
              <a:rPr lang="en-US" sz="2400" dirty="0" err="1"/>
              <a:t>nich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Zpochybňování</a:t>
            </a:r>
            <a:r>
              <a:rPr lang="en-US" sz="2400" dirty="0"/>
              <a:t> toho, </a:t>
            </a:r>
            <a:r>
              <a:rPr lang="en-US" sz="2400" dirty="0" err="1"/>
              <a:t>čí</a:t>
            </a:r>
            <a:r>
              <a:rPr lang="en-US" sz="2400" dirty="0"/>
              <a:t> </a:t>
            </a:r>
            <a:r>
              <a:rPr lang="en-US" sz="2400" dirty="0" err="1"/>
              <a:t>potřeby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zájmy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naplňovány</a:t>
            </a:r>
            <a:r>
              <a:rPr lang="en-US" sz="2400" dirty="0"/>
              <a:t> </a:t>
            </a:r>
            <a:r>
              <a:rPr lang="en-US" sz="2400" dirty="0" err="1"/>
              <a:t>stávajícími</a:t>
            </a:r>
            <a:r>
              <a:rPr lang="en-US" sz="2400" dirty="0"/>
              <a:t> </a:t>
            </a:r>
            <a:r>
              <a:rPr lang="en-US" sz="2400" dirty="0" err="1"/>
              <a:t>postupy</a:t>
            </a:r>
            <a:r>
              <a:rPr lang="en-US" sz="2400" dirty="0"/>
              <a:t> a </a:t>
            </a:r>
            <a:r>
              <a:rPr lang="en-US" sz="2400" dirty="0" err="1"/>
              <a:t>předpoklady</a:t>
            </a:r>
            <a:r>
              <a:rPr lang="en-US" sz="2400" dirty="0"/>
              <a:t>, z </a:t>
            </a:r>
            <a:r>
              <a:rPr lang="en-US" sz="2400" dirty="0" err="1"/>
              <a:t>nichž</a:t>
            </a:r>
            <a:r>
              <a:rPr lang="en-US" sz="2400" dirty="0"/>
              <a:t> </a:t>
            </a:r>
            <a:r>
              <a:rPr lang="en-US" sz="2400" dirty="0" err="1"/>
              <a:t>tyto</a:t>
            </a:r>
            <a:r>
              <a:rPr lang="en-US" sz="2400" dirty="0"/>
              <a:t> </a:t>
            </a:r>
            <a:r>
              <a:rPr lang="en-US" sz="2400" dirty="0" err="1"/>
              <a:t>postupy</a:t>
            </a:r>
            <a:r>
              <a:rPr lang="en-US" sz="2400" dirty="0"/>
              <a:t> </a:t>
            </a:r>
            <a:r>
              <a:rPr lang="en-US" sz="2400" dirty="0" err="1"/>
              <a:t>vycházejí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Neustálé</a:t>
            </a:r>
            <a:r>
              <a:rPr lang="en-US" sz="2400" dirty="0"/>
              <a:t> </a:t>
            </a:r>
            <a:r>
              <a:rPr lang="en-US" sz="2400" dirty="0" err="1"/>
              <a:t>zlepšování</a:t>
            </a:r>
            <a:r>
              <a:rPr lang="en-US" sz="2400" dirty="0"/>
              <a:t> </a:t>
            </a:r>
            <a:r>
              <a:rPr lang="en-US" sz="2400" dirty="0" err="1"/>
              <a:t>všech</a:t>
            </a:r>
            <a:r>
              <a:rPr lang="en-US" sz="2400" dirty="0"/>
              <a:t> </a:t>
            </a:r>
            <a:r>
              <a:rPr lang="en-US" sz="2400" dirty="0" err="1"/>
              <a:t>aspektů</a:t>
            </a:r>
            <a:r>
              <a:rPr lang="en-US" sz="2400" dirty="0"/>
              <a:t> </a:t>
            </a:r>
            <a:r>
              <a:rPr lang="en-US" sz="2400" dirty="0" err="1"/>
              <a:t>praxe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5859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967994" cy="1320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Co profesionálové reflektují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en-US" sz="2400" dirty="0" err="1"/>
              <a:t>Filozofi</a:t>
            </a:r>
            <a:r>
              <a:rPr lang="cs-CZ" sz="2400" dirty="0"/>
              <a:t>i</a:t>
            </a:r>
            <a:endParaRPr lang="en-US" sz="2400" dirty="0"/>
          </a:p>
          <a:p>
            <a:r>
              <a:rPr lang="en-US" sz="2400" dirty="0" err="1"/>
              <a:t>Hodnoty</a:t>
            </a:r>
            <a:r>
              <a:rPr lang="en-US" sz="2400" dirty="0"/>
              <a:t> a </a:t>
            </a:r>
            <a:r>
              <a:rPr lang="cs-CZ" sz="2400" dirty="0"/>
              <a:t>předpoklady</a:t>
            </a:r>
            <a:endParaRPr lang="en-US" sz="2400" dirty="0"/>
          </a:p>
          <a:p>
            <a:r>
              <a:rPr lang="cs-CZ" sz="2400" dirty="0"/>
              <a:t>Způsoby praxe (důsledky, problémy, okolnosti)</a:t>
            </a:r>
            <a:endParaRPr lang="en-US" sz="2400" dirty="0"/>
          </a:p>
          <a:p>
            <a:r>
              <a:rPr lang="en-US" sz="2400" dirty="0" err="1"/>
              <a:t>Praktiky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považovány</a:t>
            </a:r>
            <a:r>
              <a:rPr lang="en-US" sz="2400" dirty="0"/>
              <a:t> za </a:t>
            </a:r>
            <a:r>
              <a:rPr lang="en-US" sz="2400" dirty="0" err="1"/>
              <a:t>samozřejmé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6735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Reflektování vlastní filozofie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cs-CZ" dirty="0"/>
              <a:t>Vlastní v</a:t>
            </a:r>
            <a:r>
              <a:rPr lang="en-US" dirty="0" err="1"/>
              <a:t>nímání</a:t>
            </a:r>
            <a:r>
              <a:rPr lang="en-US" dirty="0"/>
              <a:t> </a:t>
            </a:r>
            <a:r>
              <a:rPr lang="cs-CZ" dirty="0"/>
              <a:t>klientů </a:t>
            </a:r>
            <a:r>
              <a:rPr lang="en-US" dirty="0"/>
              <a:t>a </a:t>
            </a:r>
            <a:r>
              <a:rPr lang="cs-CZ" dirty="0"/>
              <a:t>sebe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profesionála</a:t>
            </a:r>
            <a:endParaRPr lang="en-US" dirty="0"/>
          </a:p>
          <a:p>
            <a:r>
              <a:rPr lang="en-US" dirty="0" err="1"/>
              <a:t>Práva</a:t>
            </a:r>
            <a:r>
              <a:rPr lang="en-US" dirty="0"/>
              <a:t> </a:t>
            </a:r>
            <a:r>
              <a:rPr lang="cs-CZ" dirty="0"/>
              <a:t>klientů a </a:t>
            </a:r>
            <a:r>
              <a:rPr lang="en-US" dirty="0" err="1"/>
              <a:t>míra</a:t>
            </a:r>
            <a:r>
              <a:rPr lang="en-US" dirty="0"/>
              <a:t> </a:t>
            </a:r>
            <a:r>
              <a:rPr lang="en-US" dirty="0" err="1"/>
              <a:t>zohlednění</a:t>
            </a:r>
            <a:r>
              <a:rPr lang="en-US" dirty="0"/>
              <a:t> </a:t>
            </a:r>
            <a:r>
              <a:rPr lang="cs-CZ" dirty="0"/>
              <a:t>jejich </a:t>
            </a:r>
            <a:r>
              <a:rPr lang="en-US" dirty="0" err="1"/>
              <a:t>názorů</a:t>
            </a:r>
            <a:r>
              <a:rPr lang="en-US" dirty="0"/>
              <a:t> v </a:t>
            </a:r>
            <a:r>
              <a:rPr lang="en-US" dirty="0" err="1"/>
              <a:t>praxi</a:t>
            </a:r>
            <a:endParaRPr lang="en-US" dirty="0"/>
          </a:p>
          <a:p>
            <a:r>
              <a:rPr lang="en-US" dirty="0"/>
              <a:t>Role </a:t>
            </a:r>
            <a:r>
              <a:rPr lang="cs-CZ" dirty="0"/>
              <a:t>profesionálů </a:t>
            </a:r>
            <a:r>
              <a:rPr lang="en-US" dirty="0"/>
              <a:t>v </a:t>
            </a:r>
            <a:r>
              <a:rPr lang="en-US" dirty="0" err="1"/>
              <a:t>životě</a:t>
            </a:r>
            <a:r>
              <a:rPr lang="en-US" dirty="0"/>
              <a:t> </a:t>
            </a:r>
            <a:r>
              <a:rPr lang="cs-CZ" dirty="0"/>
              <a:t>klientů</a:t>
            </a:r>
            <a:endParaRPr lang="en-US" dirty="0"/>
          </a:p>
          <a:p>
            <a:r>
              <a:rPr lang="en-US" dirty="0" err="1"/>
              <a:t>Vliv</a:t>
            </a:r>
            <a:r>
              <a:rPr lang="en-US" dirty="0"/>
              <a:t> </a:t>
            </a:r>
            <a:r>
              <a:rPr lang="cs-CZ" dirty="0"/>
              <a:t>profesionálů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cs-CZ" dirty="0"/>
              <a:t>klientů</a:t>
            </a:r>
            <a:r>
              <a:rPr lang="en-US" dirty="0"/>
              <a:t> a jak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vliv</a:t>
            </a:r>
            <a:r>
              <a:rPr lang="en-US" dirty="0"/>
              <a:t> </a:t>
            </a:r>
            <a:r>
              <a:rPr lang="en-US" dirty="0" err="1"/>
              <a:t>podporuje</a:t>
            </a:r>
            <a:r>
              <a:rPr lang="en-US" dirty="0"/>
              <a:t> </a:t>
            </a:r>
            <a:r>
              <a:rPr lang="cs-CZ" dirty="0"/>
              <a:t>klienty</a:t>
            </a:r>
            <a:r>
              <a:rPr lang="en-US" dirty="0"/>
              <a:t> v tom, aby se </a:t>
            </a:r>
            <a:r>
              <a:rPr lang="en-US" dirty="0" err="1"/>
              <a:t>cítily</a:t>
            </a:r>
            <a:r>
              <a:rPr lang="en-US" dirty="0"/>
              <a:t> </a:t>
            </a:r>
            <a:r>
              <a:rPr lang="en-US" dirty="0" err="1"/>
              <a:t>sebevědomě</a:t>
            </a:r>
            <a:endParaRPr lang="cs-CZ" dirty="0"/>
          </a:p>
          <a:p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vnímání</a:t>
            </a:r>
            <a:r>
              <a:rPr lang="en-US" dirty="0"/>
              <a:t> </a:t>
            </a:r>
            <a:r>
              <a:rPr lang="cs-CZ" dirty="0"/>
              <a:t>klientů</a:t>
            </a:r>
            <a:r>
              <a:rPr lang="en-US" dirty="0"/>
              <a:t> a </a:t>
            </a:r>
            <a:r>
              <a:rPr lang="en-US" dirty="0" err="1"/>
              <a:t>míra</a:t>
            </a:r>
            <a:r>
              <a:rPr lang="en-US" dirty="0"/>
              <a:t>, do </a:t>
            </a:r>
            <a:r>
              <a:rPr lang="en-US" dirty="0" err="1"/>
              <a:t>jaké</a:t>
            </a:r>
            <a:r>
              <a:rPr lang="en-US" dirty="0"/>
              <a:t> </a:t>
            </a:r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postupy</a:t>
            </a:r>
            <a:r>
              <a:rPr lang="en-US" dirty="0"/>
              <a:t> </a:t>
            </a:r>
            <a:r>
              <a:rPr lang="en-US" dirty="0" err="1"/>
              <a:t>odrážejí</a:t>
            </a:r>
            <a:r>
              <a:rPr lang="en-US" dirty="0"/>
              <a:t> </a:t>
            </a:r>
            <a:r>
              <a:rPr lang="en-US" dirty="0" err="1"/>
              <a:t>kulturní</a:t>
            </a:r>
            <a:r>
              <a:rPr lang="en-US" dirty="0"/>
              <a:t> </a:t>
            </a:r>
            <a:r>
              <a:rPr lang="en-US" dirty="0" err="1"/>
              <a:t>kompetence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porozumění</a:t>
            </a:r>
            <a:r>
              <a:rPr lang="en-US" dirty="0"/>
              <a:t> a </a:t>
            </a:r>
            <a:r>
              <a:rPr lang="en-US" dirty="0" err="1"/>
              <a:t>respekt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kultuře</a:t>
            </a:r>
            <a:r>
              <a:rPr lang="en-US" dirty="0"/>
              <a:t> a </a:t>
            </a:r>
            <a:r>
              <a:rPr lang="en-US" dirty="0" err="1"/>
              <a:t>komunitě</a:t>
            </a:r>
            <a:r>
              <a:rPr lang="en-US" dirty="0"/>
              <a:t> </a:t>
            </a:r>
            <a:r>
              <a:rPr lang="cs-CZ" dirty="0"/>
              <a:t>klientů</a:t>
            </a:r>
          </a:p>
          <a:p>
            <a:r>
              <a:rPr lang="en-US" dirty="0"/>
              <a:t>Jak </a:t>
            </a:r>
            <a:r>
              <a:rPr lang="en-US" dirty="0" err="1"/>
              <a:t>dát</a:t>
            </a:r>
            <a:r>
              <a:rPr lang="en-US" dirty="0"/>
              <a:t> </a:t>
            </a:r>
            <a:r>
              <a:rPr lang="cs-CZ" dirty="0"/>
              <a:t>klientům</a:t>
            </a:r>
            <a:r>
              <a:rPr lang="en-US" dirty="0"/>
              <a:t> </a:t>
            </a:r>
            <a:r>
              <a:rPr lang="en-US" dirty="0" err="1"/>
              <a:t>příležitost</a:t>
            </a:r>
            <a:r>
              <a:rPr lang="en-US" dirty="0"/>
              <a:t> </a:t>
            </a:r>
            <a:r>
              <a:rPr lang="en-US" dirty="0" err="1"/>
              <a:t>vyjádřit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myšlenky</a:t>
            </a:r>
            <a:r>
              <a:rPr lang="en-US" dirty="0"/>
              <a:t> a </a:t>
            </a:r>
            <a:r>
              <a:rPr lang="en-US" dirty="0" err="1"/>
              <a:t>pocity</a:t>
            </a:r>
            <a:r>
              <a:rPr lang="en-US" dirty="0"/>
              <a:t> </a:t>
            </a:r>
            <a:r>
              <a:rPr lang="cs-CZ" dirty="0"/>
              <a:t>i zodpovědnost za vlastní život</a:t>
            </a:r>
            <a:endParaRPr lang="en-US" dirty="0"/>
          </a:p>
          <a:p>
            <a:r>
              <a:rPr lang="cs-CZ" dirty="0"/>
              <a:t>V</a:t>
            </a:r>
            <a:r>
              <a:rPr lang="en-US" dirty="0" err="1"/>
              <a:t>lastní</a:t>
            </a:r>
            <a:r>
              <a:rPr lang="en-US" dirty="0"/>
              <a:t> </a:t>
            </a:r>
            <a:r>
              <a:rPr lang="en-US" dirty="0" err="1"/>
              <a:t>předsudky</a:t>
            </a:r>
            <a:r>
              <a:rPr lang="en-US" dirty="0"/>
              <a:t> a </a:t>
            </a:r>
            <a:r>
              <a:rPr lang="cs-CZ" dirty="0" err="1"/>
              <a:t>předpoja</a:t>
            </a:r>
            <a:r>
              <a:rPr lang="en-US" dirty="0" err="1"/>
              <a:t>tost</a:t>
            </a:r>
            <a:r>
              <a:rPr lang="cs-CZ" dirty="0"/>
              <a:t>i …</a:t>
            </a:r>
            <a:endParaRPr lang="en-US" dirty="0"/>
          </a:p>
          <a:p>
            <a:r>
              <a:rPr lang="cs-CZ" dirty="0"/>
              <a:t>Vlastní</a:t>
            </a:r>
            <a:r>
              <a:rPr lang="en-US" dirty="0"/>
              <a:t> </a:t>
            </a:r>
            <a:r>
              <a:rPr lang="cs-CZ" dirty="0"/>
              <a:t>předpoklady, přesvědčení</a:t>
            </a:r>
            <a:r>
              <a:rPr lang="en-US" dirty="0"/>
              <a:t> a </a:t>
            </a:r>
            <a:r>
              <a:rPr lang="en-US" dirty="0" err="1"/>
              <a:t>hodnoty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8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Reflektování vlastních přesvědčení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en-US" sz="2400" dirty="0" err="1"/>
              <a:t>Jsem</a:t>
            </a:r>
            <a:r>
              <a:rPr lang="en-US" sz="2400" dirty="0"/>
              <a:t> </a:t>
            </a:r>
            <a:r>
              <a:rPr lang="en-US" sz="2400" dirty="0" err="1"/>
              <a:t>orientovaný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klienta</a:t>
            </a:r>
            <a:r>
              <a:rPr lang="cs-CZ" sz="2400" dirty="0"/>
              <a:t>?</a:t>
            </a:r>
          </a:p>
          <a:p>
            <a:r>
              <a:rPr lang="cs-CZ" sz="2400" dirty="0"/>
              <a:t>V</a:t>
            </a:r>
            <a:r>
              <a:rPr lang="en-US" sz="2400" dirty="0" err="1"/>
              <a:t>nímám</a:t>
            </a:r>
            <a:r>
              <a:rPr lang="en-US" sz="2400" dirty="0"/>
              <a:t> se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poskytovatel</a:t>
            </a:r>
            <a:r>
              <a:rPr lang="en-US" sz="2400" dirty="0"/>
              <a:t> </a:t>
            </a:r>
            <a:r>
              <a:rPr lang="en-US" sz="2400" dirty="0" err="1"/>
              <a:t>služby</a:t>
            </a:r>
            <a:r>
              <a:rPr lang="cs-CZ" sz="2400" dirty="0"/>
              <a:t>?</a:t>
            </a:r>
          </a:p>
          <a:p>
            <a:r>
              <a:rPr lang="cs-CZ" sz="2400" dirty="0"/>
              <a:t>M</a:t>
            </a:r>
            <a:r>
              <a:rPr lang="en-US" sz="2400" dirty="0" err="1"/>
              <a:t>ám</a:t>
            </a:r>
            <a:r>
              <a:rPr lang="en-US" sz="2400" dirty="0"/>
              <a:t> </a:t>
            </a:r>
            <a:r>
              <a:rPr lang="en-US" sz="2400" dirty="0" err="1"/>
              <a:t>odborné</a:t>
            </a:r>
            <a:r>
              <a:rPr lang="en-US" sz="2400" dirty="0"/>
              <a:t> </a:t>
            </a:r>
            <a:r>
              <a:rPr lang="en-US" sz="2400" dirty="0" err="1"/>
              <a:t>znalosti</a:t>
            </a:r>
            <a:r>
              <a:rPr lang="cs-CZ" sz="2400" dirty="0"/>
              <a:t>?</a:t>
            </a:r>
            <a:endParaRPr lang="en-US" sz="2400" dirty="0"/>
          </a:p>
          <a:p>
            <a:r>
              <a:rPr lang="cs-CZ" sz="2400" dirty="0"/>
              <a:t>Kdo zodpovídá za problém klientů?</a:t>
            </a:r>
            <a:endParaRPr lang="en-US" sz="2400" dirty="0"/>
          </a:p>
          <a:p>
            <a:r>
              <a:rPr lang="cs-CZ" sz="2400" dirty="0"/>
              <a:t>Klienti</a:t>
            </a:r>
            <a:r>
              <a:rPr lang="en-US" sz="2400" dirty="0"/>
              <a:t> </a:t>
            </a:r>
            <a:r>
              <a:rPr lang="cs-CZ" sz="2400" dirty="0"/>
              <a:t>mají potenciál, lidé</a:t>
            </a:r>
            <a:r>
              <a:rPr lang="en-US" sz="2400" dirty="0"/>
              <a:t> se </a:t>
            </a:r>
            <a:r>
              <a:rPr lang="cs-CZ" sz="2400" dirty="0"/>
              <a:t>přirozeně a rádi </a:t>
            </a:r>
            <a:r>
              <a:rPr lang="en-US" sz="2400" dirty="0" err="1"/>
              <a:t>učí</a:t>
            </a:r>
            <a:r>
              <a:rPr lang="cs-CZ" sz="2400" dirty="0"/>
              <a:t> novým věcem</a:t>
            </a:r>
            <a:r>
              <a:rPr lang="en-US" sz="2400" dirty="0"/>
              <a:t>, </a:t>
            </a:r>
            <a:r>
              <a:rPr lang="cs-CZ" sz="2400" dirty="0"/>
              <a:t>klienti jsou nemohoucí a potřební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64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Reflektivní praxe - opakování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„Opakující se</a:t>
            </a:r>
            <a:r>
              <a:rPr lang="en-US" i="1" dirty="0"/>
              <a:t>, </a:t>
            </a:r>
            <a:r>
              <a:rPr lang="en-US" i="1" dirty="0" err="1"/>
              <a:t>dynamický</a:t>
            </a:r>
            <a:r>
              <a:rPr lang="en-US" i="1" dirty="0"/>
              <a:t> </a:t>
            </a:r>
            <a:r>
              <a:rPr lang="en-US" i="1" dirty="0" err="1"/>
              <a:t>proces</a:t>
            </a:r>
            <a:r>
              <a:rPr lang="en-US" i="1" dirty="0"/>
              <a:t> </a:t>
            </a:r>
            <a:r>
              <a:rPr lang="en-US" i="1" dirty="0" err="1"/>
              <a:t>poctivého</a:t>
            </a:r>
            <a:r>
              <a:rPr lang="en-US" i="1" dirty="0"/>
              <a:t>, </a:t>
            </a:r>
            <a:r>
              <a:rPr lang="en-US" i="1" dirty="0" err="1"/>
              <a:t>hlubokého</a:t>
            </a:r>
            <a:r>
              <a:rPr lang="en-US" i="1" dirty="0"/>
              <a:t> a </a:t>
            </a:r>
            <a:r>
              <a:rPr lang="en-US" i="1" dirty="0" err="1"/>
              <a:t>kritického</a:t>
            </a:r>
            <a:r>
              <a:rPr lang="en-US" i="1" dirty="0"/>
              <a:t> </a:t>
            </a:r>
            <a:r>
              <a:rPr lang="en-US" i="1" dirty="0" err="1"/>
              <a:t>přemýšlení</a:t>
            </a:r>
            <a:r>
              <a:rPr lang="en-US" i="1" dirty="0"/>
              <a:t> o </a:t>
            </a:r>
            <a:r>
              <a:rPr lang="en-US" i="1" dirty="0" err="1"/>
              <a:t>všech</a:t>
            </a:r>
            <a:r>
              <a:rPr lang="en-US" i="1" dirty="0"/>
              <a:t> </a:t>
            </a:r>
            <a:r>
              <a:rPr lang="en-US" i="1" dirty="0" err="1"/>
              <a:t>aspektech</a:t>
            </a:r>
            <a:r>
              <a:rPr lang="en-US" i="1" dirty="0"/>
              <a:t> </a:t>
            </a:r>
            <a:r>
              <a:rPr lang="en-US" i="1" dirty="0" err="1"/>
              <a:t>profesionální</a:t>
            </a:r>
            <a:r>
              <a:rPr lang="en-US" i="1" dirty="0"/>
              <a:t> </a:t>
            </a:r>
            <a:r>
              <a:rPr lang="en-US" i="1" dirty="0" err="1"/>
              <a:t>praxe</a:t>
            </a:r>
            <a:r>
              <a:rPr lang="cs-CZ" i="1" dirty="0"/>
              <a:t>“ </a:t>
            </a:r>
          </a:p>
          <a:p>
            <a:r>
              <a:rPr lang="en-US" dirty="0" err="1"/>
              <a:t>Probíhá</a:t>
            </a:r>
            <a:r>
              <a:rPr lang="en-US" dirty="0"/>
              <a:t> </a:t>
            </a:r>
            <a:r>
              <a:rPr lang="en-US" dirty="0" err="1"/>
              <a:t>spontánně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cs-CZ" dirty="0"/>
              <a:t>jako aktivita </a:t>
            </a:r>
            <a:r>
              <a:rPr lang="en-US" dirty="0"/>
              <a:t>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plánovaného</a:t>
            </a:r>
            <a:r>
              <a:rPr lang="en-US" dirty="0"/>
              <a:t> </a:t>
            </a:r>
            <a:r>
              <a:rPr lang="en-US" dirty="0" err="1"/>
              <a:t>času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reflexi</a:t>
            </a:r>
            <a:r>
              <a:rPr lang="en-US" dirty="0"/>
              <a:t>.</a:t>
            </a:r>
          </a:p>
          <a:p>
            <a:r>
              <a:rPr lang="en-US" dirty="0" err="1"/>
              <a:t>Reflektivní</a:t>
            </a:r>
            <a:r>
              <a:rPr lang="en-US" dirty="0"/>
              <a:t> </a:t>
            </a:r>
            <a:r>
              <a:rPr lang="en-US" dirty="0" err="1"/>
              <a:t>praxe</a:t>
            </a:r>
            <a:r>
              <a:rPr lang="en-US" dirty="0"/>
              <a:t> </a:t>
            </a:r>
            <a:r>
              <a:rPr lang="en-US" dirty="0" err="1"/>
              <a:t>vede</a:t>
            </a:r>
            <a:r>
              <a:rPr lang="en-US" dirty="0"/>
              <a:t> k </a:t>
            </a:r>
            <a:r>
              <a:rPr lang="en-US" dirty="0" err="1"/>
              <a:t>činnosti</a:t>
            </a:r>
            <a:r>
              <a:rPr lang="cs-CZ" dirty="0"/>
              <a:t> !!! </a:t>
            </a:r>
            <a:endParaRPr lang="en-US" dirty="0"/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DE23CD32-68E4-4134-B343-8B59AECE3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75" y="3593990"/>
            <a:ext cx="3299625" cy="329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89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Reflektování hodnot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cs-CZ" sz="2400" dirty="0"/>
              <a:t>Důležité pro informované </a:t>
            </a:r>
            <a:r>
              <a:rPr lang="en-US" sz="2400" dirty="0" err="1"/>
              <a:t>rozhod</a:t>
            </a:r>
            <a:r>
              <a:rPr lang="cs-CZ" sz="2400" dirty="0"/>
              <a:t>ování</a:t>
            </a:r>
            <a:endParaRPr lang="en-US" sz="2400" dirty="0"/>
          </a:p>
          <a:p>
            <a:r>
              <a:rPr lang="en-US" sz="2400" dirty="0" err="1"/>
              <a:t>Vycházejí</a:t>
            </a:r>
            <a:r>
              <a:rPr lang="en-US" sz="2400" dirty="0"/>
              <a:t> </a:t>
            </a:r>
            <a:r>
              <a:rPr lang="en-US" sz="2400" dirty="0" err="1"/>
              <a:t>ze</a:t>
            </a:r>
            <a:r>
              <a:rPr lang="en-US" sz="2400" dirty="0"/>
              <a:t> </a:t>
            </a:r>
            <a:r>
              <a:rPr lang="en-US" sz="2400" dirty="0" err="1"/>
              <a:t>životních</a:t>
            </a:r>
            <a:r>
              <a:rPr lang="en-US" sz="2400" dirty="0"/>
              <a:t> </a:t>
            </a:r>
            <a:r>
              <a:rPr lang="en-US" sz="2400" dirty="0" err="1"/>
              <a:t>zkušeností</a:t>
            </a:r>
            <a:r>
              <a:rPr lang="en-US" sz="2400" dirty="0"/>
              <a:t>, </a:t>
            </a:r>
            <a:r>
              <a:rPr lang="en-US" sz="2400" dirty="0" err="1"/>
              <a:t>zejména</a:t>
            </a:r>
            <a:r>
              <a:rPr lang="en-US" sz="2400" dirty="0"/>
              <a:t> z </a:t>
            </a:r>
            <a:r>
              <a:rPr lang="en-US" sz="2400" dirty="0" err="1"/>
              <a:t>raných</a:t>
            </a:r>
            <a:r>
              <a:rPr lang="en-US" sz="2400" dirty="0"/>
              <a:t> </a:t>
            </a:r>
            <a:r>
              <a:rPr lang="en-US" sz="2400" dirty="0" err="1"/>
              <a:t>zkušeností</a:t>
            </a:r>
            <a:r>
              <a:rPr lang="en-US" sz="2400" dirty="0"/>
              <a:t> v </a:t>
            </a:r>
            <a:r>
              <a:rPr lang="en-US" sz="2400" dirty="0" err="1"/>
              <a:t>rodině</a:t>
            </a:r>
            <a:r>
              <a:rPr lang="en-US" sz="2400" dirty="0"/>
              <a:t> a </a:t>
            </a:r>
            <a:r>
              <a:rPr lang="en-US" sz="2400" dirty="0" err="1"/>
              <a:t>komunitě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Vycházejí</a:t>
            </a:r>
            <a:r>
              <a:rPr lang="en-US" sz="2400" dirty="0"/>
              <a:t> z </a:t>
            </a:r>
            <a:r>
              <a:rPr lang="en-US" sz="2400" dirty="0" err="1"/>
              <a:t>odborného</a:t>
            </a:r>
            <a:r>
              <a:rPr lang="en-US" sz="2400" dirty="0"/>
              <a:t> </a:t>
            </a:r>
            <a:r>
              <a:rPr lang="en-US" sz="2400" dirty="0" err="1"/>
              <a:t>studia</a:t>
            </a:r>
            <a:r>
              <a:rPr lang="en-US" sz="2400" dirty="0"/>
              <a:t> a </a:t>
            </a:r>
            <a:r>
              <a:rPr lang="en-US" sz="2400" dirty="0" err="1"/>
              <a:t>zkušeností</a:t>
            </a:r>
            <a:r>
              <a:rPr lang="cs-CZ" sz="2400" dirty="0"/>
              <a:t>.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Mohou</a:t>
            </a:r>
            <a:r>
              <a:rPr lang="en-US" sz="2400" dirty="0"/>
              <a:t> to </a:t>
            </a:r>
            <a:r>
              <a:rPr lang="en-US" sz="2400" dirty="0" err="1"/>
              <a:t>být</a:t>
            </a:r>
            <a:r>
              <a:rPr lang="en-US" sz="2400" dirty="0"/>
              <a:t> </a:t>
            </a:r>
            <a:r>
              <a:rPr lang="en-US" sz="2400" dirty="0" err="1"/>
              <a:t>sdílené</a:t>
            </a:r>
            <a:r>
              <a:rPr lang="en-US" sz="2400" dirty="0"/>
              <a:t> </a:t>
            </a:r>
            <a:r>
              <a:rPr lang="en-US" sz="2400" dirty="0" err="1"/>
              <a:t>hodnoty</a:t>
            </a:r>
            <a:r>
              <a:rPr lang="en-US" sz="2400" dirty="0"/>
              <a:t> a </a:t>
            </a:r>
            <a:r>
              <a:rPr lang="en-US" sz="2400" dirty="0" err="1"/>
              <a:t>pře</a:t>
            </a:r>
            <a:r>
              <a:rPr lang="cs-CZ" sz="2400" dirty="0" err="1"/>
              <a:t>dpoklady</a:t>
            </a:r>
            <a:r>
              <a:rPr lang="cs-CZ" sz="2400" dirty="0"/>
              <a:t> </a:t>
            </a:r>
            <a:r>
              <a:rPr lang="en-US" sz="2400" dirty="0"/>
              <a:t>v k</a:t>
            </a:r>
            <a:r>
              <a:rPr lang="cs-CZ" sz="2400" dirty="0" err="1"/>
              <a:t>onkrétním</a:t>
            </a:r>
            <a:r>
              <a:rPr lang="cs-CZ" sz="2400" dirty="0"/>
              <a:t> zařízení a prostředí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b="1" dirty="0"/>
              <a:t>Je </a:t>
            </a:r>
            <a:r>
              <a:rPr lang="en-US" sz="2400" b="1" dirty="0" err="1"/>
              <a:t>důležité</a:t>
            </a:r>
            <a:r>
              <a:rPr lang="en-US" sz="2400" b="1" dirty="0"/>
              <a:t> </a:t>
            </a:r>
            <a:r>
              <a:rPr lang="en-US" sz="2400" b="1" dirty="0" err="1"/>
              <a:t>uvědomit</a:t>
            </a:r>
            <a:r>
              <a:rPr lang="en-US" sz="2400" b="1" dirty="0"/>
              <a:t> </a:t>
            </a:r>
            <a:r>
              <a:rPr lang="en-US" sz="2400" b="1" dirty="0" err="1"/>
              <a:t>si</a:t>
            </a:r>
            <a:r>
              <a:rPr lang="en-US" sz="2400" b="1" dirty="0"/>
              <a:t> </a:t>
            </a:r>
            <a:r>
              <a:rPr lang="en-US" sz="2400" b="1" dirty="0" err="1"/>
              <a:t>své</a:t>
            </a:r>
            <a:r>
              <a:rPr lang="en-US" sz="2400" b="1" dirty="0"/>
              <a:t> </a:t>
            </a:r>
            <a:r>
              <a:rPr lang="en-US" sz="2400" b="1" dirty="0" err="1"/>
              <a:t>vlastní</a:t>
            </a:r>
            <a:r>
              <a:rPr lang="en-US" sz="2400" b="1" dirty="0"/>
              <a:t> </a:t>
            </a:r>
            <a:r>
              <a:rPr lang="en-US" sz="2400" b="1" dirty="0" err="1"/>
              <a:t>předpoklady</a:t>
            </a:r>
            <a:r>
              <a:rPr lang="en-US" sz="2400" b="1" dirty="0"/>
              <a:t>, </a:t>
            </a:r>
            <a:r>
              <a:rPr lang="en-US" sz="2400" b="1" dirty="0" err="1"/>
              <a:t>hodnoty</a:t>
            </a:r>
            <a:r>
              <a:rPr lang="en-US" sz="2400" b="1" dirty="0"/>
              <a:t> a </a:t>
            </a:r>
            <a:r>
              <a:rPr lang="en-US" sz="2400" b="1" dirty="0" err="1"/>
              <a:t>přesvědčení</a:t>
            </a:r>
            <a:r>
              <a:rPr lang="en-US" sz="2400" b="1" dirty="0"/>
              <a:t> a </a:t>
            </a:r>
            <a:r>
              <a:rPr lang="en-US" sz="2400" b="1" dirty="0" err="1"/>
              <a:t>jejich</a:t>
            </a:r>
            <a:r>
              <a:rPr lang="en-US" sz="2400" b="1" dirty="0"/>
              <a:t> </a:t>
            </a:r>
            <a:r>
              <a:rPr lang="en-US" sz="2400" b="1" dirty="0" err="1"/>
              <a:t>dopad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vaši</a:t>
            </a:r>
            <a:r>
              <a:rPr lang="en-US" sz="2400" b="1" dirty="0"/>
              <a:t> </a:t>
            </a:r>
            <a:r>
              <a:rPr lang="en-US" sz="2400" b="1" dirty="0" err="1"/>
              <a:t>praxi</a:t>
            </a:r>
            <a:r>
              <a:rPr lang="en-US" sz="2400" b="1" dirty="0"/>
              <a:t>.</a:t>
            </a:r>
            <a:endParaRPr lang="en-AU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244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Témata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pro 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reflexi</a:t>
            </a:r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 v praxi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cs-CZ" sz="2400" dirty="0"/>
              <a:t>Zda postupy praxe odpovídají poznatkům výzkumu</a:t>
            </a:r>
            <a:endParaRPr lang="en-US" sz="2400" dirty="0"/>
          </a:p>
          <a:p>
            <a:r>
              <a:rPr lang="en-US" sz="2400" dirty="0"/>
              <a:t>Jak </a:t>
            </a:r>
            <a:r>
              <a:rPr lang="en-US" sz="2400" dirty="0" err="1"/>
              <a:t>postupy</a:t>
            </a:r>
            <a:r>
              <a:rPr lang="en-US" sz="2400" dirty="0"/>
              <a:t> </a:t>
            </a:r>
            <a:r>
              <a:rPr lang="cs-CZ" sz="2400" dirty="0"/>
              <a:t>respektují</a:t>
            </a:r>
            <a:r>
              <a:rPr lang="en-US" sz="2400" dirty="0"/>
              <a:t> a </a:t>
            </a:r>
            <a:r>
              <a:rPr lang="en-US" sz="2400" dirty="0" err="1"/>
              <a:t>podporují</a:t>
            </a:r>
            <a:r>
              <a:rPr lang="en-US" sz="2400" dirty="0"/>
              <a:t> </a:t>
            </a:r>
            <a:r>
              <a:rPr lang="en-US" sz="2400" dirty="0" err="1"/>
              <a:t>smysl</a:t>
            </a:r>
            <a:r>
              <a:rPr lang="en-US" sz="2400" dirty="0"/>
              <a:t> </a:t>
            </a:r>
            <a:r>
              <a:rPr lang="cs-CZ" sz="2400" dirty="0"/>
              <a:t>klientů</a:t>
            </a:r>
            <a:r>
              <a:rPr lang="en-US" sz="2400" dirty="0"/>
              <a:t> pro </a:t>
            </a:r>
            <a:r>
              <a:rPr lang="en-US" sz="2400" dirty="0" err="1"/>
              <a:t>vlastní</a:t>
            </a:r>
            <a:r>
              <a:rPr lang="en-US" sz="2400" dirty="0"/>
              <a:t> </a:t>
            </a:r>
            <a:r>
              <a:rPr lang="cs-CZ" sz="2400" dirty="0"/>
              <a:t>aktivitu a zodpovědnost</a:t>
            </a:r>
            <a:endParaRPr lang="en-US" sz="2400" dirty="0"/>
          </a:p>
          <a:p>
            <a:r>
              <a:rPr lang="cs-CZ" sz="2400" dirty="0"/>
              <a:t>Zda postupy </a:t>
            </a:r>
            <a:r>
              <a:rPr lang="en-US" sz="2400" dirty="0" err="1"/>
              <a:t>vytvářejí</a:t>
            </a:r>
            <a:r>
              <a:rPr lang="en-US" sz="2400" dirty="0"/>
              <a:t> </a:t>
            </a:r>
            <a:r>
              <a:rPr lang="en-US" sz="2400" dirty="0" err="1"/>
              <a:t>předpoklady</a:t>
            </a:r>
            <a:r>
              <a:rPr lang="en-US" sz="2400" dirty="0"/>
              <a:t> pro </a:t>
            </a:r>
            <a:r>
              <a:rPr lang="en-US" sz="2400" dirty="0" err="1"/>
              <a:t>partnerství</a:t>
            </a:r>
            <a:endParaRPr lang="en-US" sz="2400" dirty="0"/>
          </a:p>
          <a:p>
            <a:r>
              <a:rPr lang="cs-CZ" sz="2400" dirty="0"/>
              <a:t>Rozmanitost a efektivita </a:t>
            </a:r>
            <a:r>
              <a:rPr lang="cs-CZ" sz="2400" dirty="0" err="1"/>
              <a:t>komunikačníh</a:t>
            </a:r>
            <a:r>
              <a:rPr lang="cs-CZ" sz="2400" dirty="0"/>
              <a:t> nástrojů</a:t>
            </a:r>
          </a:p>
          <a:p>
            <a:r>
              <a:rPr lang="cs-CZ" sz="2400" dirty="0"/>
              <a:t>Zda postupy podporují klienty vyjadřovat představy</a:t>
            </a:r>
            <a:r>
              <a:rPr lang="en-US" sz="2400" dirty="0"/>
              <a:t>, </a:t>
            </a:r>
            <a:r>
              <a:rPr lang="cs-CZ" sz="2400" dirty="0"/>
              <a:t>potřeby</a:t>
            </a:r>
            <a:r>
              <a:rPr lang="en-US" sz="2400" dirty="0"/>
              <a:t>, </a:t>
            </a:r>
            <a:r>
              <a:rPr lang="cs-CZ" sz="2400" dirty="0"/>
              <a:t>priority</a:t>
            </a:r>
            <a:endParaRPr lang="en-US" sz="2400" dirty="0"/>
          </a:p>
          <a:p>
            <a:r>
              <a:rPr lang="cs-CZ" sz="2400" dirty="0"/>
              <a:t>Spolupráce s jinými organizacemi</a:t>
            </a:r>
            <a:endParaRPr lang="en-US" sz="2400" dirty="0"/>
          </a:p>
          <a:p>
            <a:r>
              <a:rPr lang="en-US" sz="2400" dirty="0" err="1"/>
              <a:t>Kulturní</a:t>
            </a:r>
            <a:r>
              <a:rPr lang="en-US" sz="2400" dirty="0"/>
              <a:t> </a:t>
            </a:r>
            <a:r>
              <a:rPr lang="en-US" sz="2400" dirty="0" err="1"/>
              <a:t>předsudky</a:t>
            </a:r>
            <a:r>
              <a:rPr lang="en-US" sz="2400" dirty="0"/>
              <a:t> a </a:t>
            </a:r>
            <a:r>
              <a:rPr lang="en-US" sz="2400" dirty="0" err="1"/>
              <a:t>jejich</a:t>
            </a:r>
            <a:r>
              <a:rPr lang="en-US" sz="2400" dirty="0"/>
              <a:t> </a:t>
            </a:r>
            <a:r>
              <a:rPr lang="en-US" sz="2400" dirty="0" err="1"/>
              <a:t>projevy</a:t>
            </a:r>
            <a:r>
              <a:rPr lang="en-US" sz="2400" dirty="0"/>
              <a:t> v </a:t>
            </a:r>
            <a:r>
              <a:rPr lang="en-US" sz="2400" dirty="0" err="1"/>
              <a:t>praxi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792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Témata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pro 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reflexi</a:t>
            </a:r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 v praxi 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(</a:t>
            </a:r>
            <a:r>
              <a:rPr lang="cs-CZ" dirty="0" err="1">
                <a:solidFill>
                  <a:srgbClr val="4F81BD"/>
                </a:solidFill>
                <a:latin typeface="Manita Px"/>
                <a:cs typeface="Manita Px"/>
              </a:rPr>
              <a:t>pokr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en-US" sz="2400" dirty="0" err="1"/>
              <a:t>Kdo</a:t>
            </a:r>
            <a:r>
              <a:rPr lang="en-US" sz="2400" dirty="0"/>
              <a:t> se </a:t>
            </a:r>
            <a:r>
              <a:rPr lang="en-US" sz="2400" dirty="0" err="1"/>
              <a:t>nezúčastní</a:t>
            </a:r>
            <a:r>
              <a:rPr lang="en-US" sz="2400" dirty="0"/>
              <a:t> ? </a:t>
            </a:r>
            <a:r>
              <a:rPr lang="en-US" sz="2400" dirty="0" err="1"/>
              <a:t>Proč</a:t>
            </a:r>
            <a:r>
              <a:rPr lang="en-US" sz="2400" dirty="0"/>
              <a:t>? </a:t>
            </a:r>
            <a:r>
              <a:rPr lang="en-US" sz="2400" dirty="0" err="1"/>
              <a:t>Jaké</a:t>
            </a:r>
            <a:r>
              <a:rPr lang="en-US" sz="2400" dirty="0"/>
              <a:t> </a:t>
            </a:r>
            <a:r>
              <a:rPr lang="en-US" sz="2400" dirty="0" err="1"/>
              <a:t>strategie</a:t>
            </a:r>
            <a:r>
              <a:rPr lang="en-US" sz="2400" dirty="0"/>
              <a:t> by to </a:t>
            </a:r>
            <a:r>
              <a:rPr lang="en-US" sz="2400" dirty="0" err="1"/>
              <a:t>mohly</a:t>
            </a:r>
            <a:r>
              <a:rPr lang="en-US" sz="2400" dirty="0"/>
              <a:t> </a:t>
            </a:r>
            <a:r>
              <a:rPr lang="en-US" sz="2400" dirty="0" err="1"/>
              <a:t>změnit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Fyzické</a:t>
            </a:r>
            <a:r>
              <a:rPr lang="en-US" sz="2400" dirty="0"/>
              <a:t> </a:t>
            </a:r>
            <a:r>
              <a:rPr lang="en-US" sz="2400" dirty="0" err="1"/>
              <a:t>prostředí</a:t>
            </a:r>
            <a:r>
              <a:rPr lang="en-US" sz="2400" dirty="0"/>
              <a:t> a </a:t>
            </a:r>
            <a:r>
              <a:rPr lang="en-US" sz="2400" dirty="0" err="1"/>
              <a:t>možná</a:t>
            </a:r>
            <a:r>
              <a:rPr lang="en-US" sz="2400" dirty="0"/>
              <a:t> </a:t>
            </a:r>
            <a:r>
              <a:rPr lang="en-US" sz="2400" dirty="0" err="1"/>
              <a:t>zlepšení</a:t>
            </a:r>
            <a:endParaRPr lang="en-US" sz="2400" dirty="0"/>
          </a:p>
          <a:p>
            <a:r>
              <a:rPr lang="en-US" sz="2400" dirty="0"/>
              <a:t>Do </a:t>
            </a:r>
            <a:r>
              <a:rPr lang="en-US" sz="2400" dirty="0" err="1"/>
              <a:t>jaké</a:t>
            </a:r>
            <a:r>
              <a:rPr lang="en-US" sz="2400" dirty="0"/>
              <a:t> </a:t>
            </a:r>
            <a:r>
              <a:rPr lang="en-US" sz="2400" dirty="0" err="1"/>
              <a:t>míry</a:t>
            </a:r>
            <a:r>
              <a:rPr lang="en-US" sz="2400" dirty="0"/>
              <a:t> </a:t>
            </a:r>
            <a:r>
              <a:rPr lang="en-US" sz="2400" dirty="0" err="1"/>
              <a:t>prostředí</a:t>
            </a:r>
            <a:r>
              <a:rPr lang="en-US" sz="2400" dirty="0"/>
              <a:t> </a:t>
            </a:r>
            <a:r>
              <a:rPr lang="en-US" sz="2400" dirty="0" err="1"/>
              <a:t>odráží</a:t>
            </a:r>
            <a:r>
              <a:rPr lang="en-US" sz="2400" dirty="0"/>
              <a:t> </a:t>
            </a:r>
            <a:r>
              <a:rPr lang="en-US" sz="2400" dirty="0" err="1"/>
              <a:t>kulturu</a:t>
            </a:r>
            <a:r>
              <a:rPr lang="en-US" sz="2400" dirty="0"/>
              <a:t>, </a:t>
            </a:r>
            <a:r>
              <a:rPr lang="en-US" sz="2400" dirty="0" err="1"/>
              <a:t>komunitu</a:t>
            </a:r>
            <a:r>
              <a:rPr lang="en-US" sz="2400" dirty="0"/>
              <a:t> a </a:t>
            </a:r>
            <a:r>
              <a:rPr lang="en-US" sz="2400" dirty="0" err="1"/>
              <a:t>život</a:t>
            </a:r>
            <a:r>
              <a:rPr lang="en-US" sz="2400" dirty="0"/>
              <a:t> </a:t>
            </a:r>
            <a:r>
              <a:rPr lang="cs-CZ" sz="2400" dirty="0"/>
              <a:t>klientů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Praktiky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považovány</a:t>
            </a:r>
            <a:r>
              <a:rPr lang="en-US" sz="2400" dirty="0"/>
              <a:t> za </a:t>
            </a:r>
            <a:r>
              <a:rPr lang="en-US" sz="2400" dirty="0" err="1"/>
              <a:t>samozřejmé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1190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Kritické otázky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cs-CZ" sz="2400" dirty="0"/>
              <a:t>Zavedené postupy</a:t>
            </a:r>
            <a:r>
              <a:rPr lang="en-US" sz="2400" dirty="0"/>
              <a:t> v</a:t>
            </a:r>
            <a:r>
              <a:rPr lang="cs-CZ" sz="2400" dirty="0"/>
              <a:t>s.</a:t>
            </a:r>
            <a:r>
              <a:rPr lang="en-US" sz="2400" dirty="0"/>
              <a:t> </a:t>
            </a:r>
            <a:r>
              <a:rPr lang="en-US" sz="2400" dirty="0" err="1"/>
              <a:t>práv</a:t>
            </a:r>
            <a:r>
              <a:rPr lang="cs-CZ" sz="2400" dirty="0"/>
              <a:t>a</a:t>
            </a:r>
            <a:r>
              <a:rPr lang="en-US" sz="2400" dirty="0"/>
              <a:t> </a:t>
            </a:r>
            <a:r>
              <a:rPr lang="cs-CZ" sz="2400" dirty="0"/>
              <a:t>a zájmy klientů</a:t>
            </a:r>
            <a:r>
              <a:rPr lang="en-US" sz="2400" dirty="0"/>
              <a:t>?</a:t>
            </a:r>
          </a:p>
          <a:p>
            <a:r>
              <a:rPr lang="cs-CZ" sz="2400" dirty="0"/>
              <a:t>Z</a:t>
            </a:r>
            <a:r>
              <a:rPr lang="en-US" sz="2400" dirty="0" err="1"/>
              <a:t>výhodňuj</a:t>
            </a:r>
            <a:r>
              <a:rPr lang="cs-CZ" sz="2400" dirty="0"/>
              <a:t>í postupy některé klienty</a:t>
            </a:r>
            <a:r>
              <a:rPr lang="en-US" sz="2400" dirty="0"/>
              <a:t> a </a:t>
            </a:r>
            <a:r>
              <a:rPr lang="en-US" sz="2400" dirty="0" err="1"/>
              <a:t>koho</a:t>
            </a:r>
            <a:r>
              <a:rPr lang="en-US" sz="2400" dirty="0"/>
              <a:t> </a:t>
            </a:r>
            <a:r>
              <a:rPr lang="en-US" sz="2400" dirty="0" err="1"/>
              <a:t>znevýhodňuj</a:t>
            </a:r>
            <a:r>
              <a:rPr lang="cs-CZ" sz="2400" dirty="0"/>
              <a:t>í</a:t>
            </a:r>
            <a:r>
              <a:rPr lang="en-US" sz="2400" dirty="0"/>
              <a:t>?</a:t>
            </a:r>
            <a:endParaRPr lang="cs-CZ" sz="2400" dirty="0"/>
          </a:p>
          <a:p>
            <a:r>
              <a:rPr lang="cs-CZ" sz="2400" dirty="0"/>
              <a:t>Co si o zavedených postupech myslí klienti?</a:t>
            </a:r>
          </a:p>
          <a:p>
            <a:r>
              <a:rPr lang="cs-CZ" sz="2400" dirty="0"/>
              <a:t>Jaké by mohly být přínosy, kdyby se postupy změnily?</a:t>
            </a:r>
          </a:p>
          <a:p>
            <a:r>
              <a:rPr lang="cs-CZ" sz="2400" dirty="0"/>
              <a:t>Jaké by mohly být nezamýšlené důsledky změny praxe?</a:t>
            </a:r>
          </a:p>
          <a:p>
            <a:endParaRPr lang="cs-CZ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133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88" y="274638"/>
            <a:ext cx="8603311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s 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kým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reflektují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profesionálové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en-US" sz="2400" dirty="0" err="1"/>
              <a:t>Osobní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individuální</a:t>
            </a:r>
            <a:r>
              <a:rPr lang="en-US" sz="2400" dirty="0"/>
              <a:t> </a:t>
            </a:r>
            <a:r>
              <a:rPr lang="en-US" sz="2400" dirty="0" err="1"/>
              <a:t>reflexe</a:t>
            </a:r>
            <a:endParaRPr lang="en-US" sz="2400" dirty="0"/>
          </a:p>
          <a:p>
            <a:r>
              <a:rPr lang="en-US" sz="2400" dirty="0" err="1"/>
              <a:t>Společná</a:t>
            </a:r>
            <a:r>
              <a:rPr lang="en-US" sz="2400" dirty="0"/>
              <a:t> </a:t>
            </a:r>
            <a:r>
              <a:rPr lang="en-US" sz="2400" dirty="0" err="1"/>
              <a:t>reflexe</a:t>
            </a:r>
            <a:endParaRPr lang="en-US" sz="2400" dirty="0"/>
          </a:p>
          <a:p>
            <a:r>
              <a:rPr lang="cs-CZ" sz="2400" dirty="0"/>
              <a:t>Klienti (děti?)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1288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Osobní</a:t>
            </a:r>
            <a:r>
              <a:rPr lang="en-US" sz="3600" dirty="0"/>
              <a:t> </a:t>
            </a:r>
            <a:r>
              <a:rPr lang="en-US" sz="3600" dirty="0" err="1"/>
              <a:t>nebo</a:t>
            </a:r>
            <a:r>
              <a:rPr lang="en-US" sz="3600" dirty="0"/>
              <a:t> </a:t>
            </a:r>
            <a:r>
              <a:rPr lang="en-US" sz="3600" dirty="0" err="1"/>
              <a:t>individuální</a:t>
            </a:r>
            <a:r>
              <a:rPr lang="en-US" sz="3600" dirty="0"/>
              <a:t> </a:t>
            </a:r>
            <a:r>
              <a:rPr lang="en-US" sz="3600" dirty="0" err="1"/>
              <a:t>reflexe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6651266" cy="4082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err="1"/>
              <a:t>Některé</a:t>
            </a:r>
            <a:r>
              <a:rPr lang="en-US" sz="2400" i="1" dirty="0"/>
              <a:t> </a:t>
            </a:r>
            <a:r>
              <a:rPr lang="en-US" sz="2400" i="1" dirty="0" err="1"/>
              <a:t>kritické</a:t>
            </a:r>
            <a:r>
              <a:rPr lang="en-US" sz="2400" i="1" dirty="0"/>
              <a:t> </a:t>
            </a:r>
            <a:r>
              <a:rPr lang="en-US" sz="2400" i="1" dirty="0" err="1"/>
              <a:t>úvahy</a:t>
            </a:r>
            <a:r>
              <a:rPr lang="en-US" sz="2400" i="1" dirty="0"/>
              <a:t> </a:t>
            </a:r>
            <a:r>
              <a:rPr lang="en-US" sz="2400" i="1" dirty="0" err="1"/>
              <a:t>jsou</a:t>
            </a:r>
            <a:r>
              <a:rPr lang="en-US" sz="2400" i="1" dirty="0"/>
              <a:t> </a:t>
            </a:r>
            <a:r>
              <a:rPr lang="en-US" sz="2400" i="1" dirty="0" err="1"/>
              <a:t>hluboce</a:t>
            </a:r>
            <a:r>
              <a:rPr lang="en-US" sz="2400" i="1" dirty="0"/>
              <a:t> </a:t>
            </a:r>
            <a:r>
              <a:rPr lang="en-US" sz="2400" i="1" dirty="0" err="1"/>
              <a:t>osobní</a:t>
            </a:r>
            <a:r>
              <a:rPr lang="en-US" sz="2400" i="1" dirty="0"/>
              <a:t> a </a:t>
            </a:r>
            <a:r>
              <a:rPr lang="en-US" sz="2400" i="1" dirty="0" err="1"/>
              <a:t>nebudete</a:t>
            </a:r>
            <a:r>
              <a:rPr lang="en-US" sz="2400" i="1" dirty="0"/>
              <a:t> je </a:t>
            </a:r>
            <a:r>
              <a:rPr lang="en-US" sz="2400" i="1" dirty="0" err="1"/>
              <a:t>sdílet</a:t>
            </a:r>
            <a:r>
              <a:rPr lang="en-US" sz="2400" i="1" dirty="0"/>
              <a:t>, </a:t>
            </a:r>
            <a:r>
              <a:rPr lang="en-US" sz="2400" i="1" dirty="0" err="1"/>
              <a:t>dokud</a:t>
            </a:r>
            <a:r>
              <a:rPr lang="en-US" sz="2400" i="1" dirty="0"/>
              <a:t> </a:t>
            </a:r>
            <a:r>
              <a:rPr lang="en-US" sz="2400" i="1" dirty="0" err="1"/>
              <a:t>neuplyne</a:t>
            </a:r>
            <a:r>
              <a:rPr lang="en-US" sz="2400" i="1" dirty="0"/>
              <a:t> </a:t>
            </a:r>
            <a:r>
              <a:rPr lang="en-US" sz="2400" i="1" dirty="0" err="1"/>
              <a:t>nějaký</a:t>
            </a:r>
            <a:r>
              <a:rPr lang="en-US" sz="2400" i="1" dirty="0"/>
              <a:t> </a:t>
            </a:r>
            <a:r>
              <a:rPr lang="en-US" sz="2400" i="1" dirty="0" err="1"/>
              <a:t>čas</a:t>
            </a:r>
            <a:r>
              <a:rPr lang="en-US" sz="2400" i="1" dirty="0"/>
              <a:t> a </a:t>
            </a:r>
            <a:r>
              <a:rPr lang="en-US" sz="2400" i="1" dirty="0" err="1"/>
              <a:t>dokud</a:t>
            </a:r>
            <a:r>
              <a:rPr lang="en-US" sz="2400" i="1" dirty="0"/>
              <a:t> se </a:t>
            </a:r>
            <a:r>
              <a:rPr lang="en-US" sz="2400" i="1" dirty="0" err="1"/>
              <a:t>nebudete</a:t>
            </a:r>
            <a:r>
              <a:rPr lang="en-US" sz="2400" i="1" dirty="0"/>
              <a:t> </a:t>
            </a:r>
            <a:r>
              <a:rPr lang="en-US" sz="2400" i="1" dirty="0" err="1"/>
              <a:t>cítit</a:t>
            </a:r>
            <a:r>
              <a:rPr lang="en-US" sz="2400" i="1" dirty="0"/>
              <a:t> </a:t>
            </a:r>
            <a:r>
              <a:rPr lang="en-US" sz="2400" i="1" dirty="0" err="1"/>
              <a:t>připraveni</a:t>
            </a:r>
            <a:r>
              <a:rPr lang="en-US" sz="2400" i="1" dirty="0"/>
              <a:t> </a:t>
            </a:r>
            <a:r>
              <a:rPr lang="en-US" sz="2400" i="1" dirty="0" err="1"/>
              <a:t>mluvit</a:t>
            </a:r>
            <a:r>
              <a:rPr lang="en-US" sz="2400" i="1" dirty="0"/>
              <a:t> o tom, co </a:t>
            </a:r>
            <a:r>
              <a:rPr lang="en-US" sz="2400" i="1" dirty="0" err="1"/>
              <a:t>jste</a:t>
            </a:r>
            <a:r>
              <a:rPr lang="en-US" sz="2400" i="1" dirty="0"/>
              <a:t> se o </a:t>
            </a:r>
            <a:r>
              <a:rPr lang="en-US" sz="2400" i="1" dirty="0" err="1"/>
              <a:t>sobě</a:t>
            </a:r>
            <a:r>
              <a:rPr lang="en-US" sz="2400" i="1" dirty="0"/>
              <a:t> </a:t>
            </a:r>
            <a:r>
              <a:rPr lang="en-US" sz="2400" i="1" dirty="0" err="1"/>
              <a:t>dozvěděli</a:t>
            </a:r>
            <a:r>
              <a:rPr lang="en-US" sz="2400" i="1" dirty="0"/>
              <a:t>. </a:t>
            </a: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TO JE OK a nikdy jinak </a:t>
            </a:r>
            <a:r>
              <a:rPr lang="cs-CZ" sz="2400" i="1" dirty="0">
                <a:sym typeface="Wingdings" panose="05000000000000000000" pitchFamily="2" charset="2"/>
              </a:rPr>
              <a:t></a:t>
            </a:r>
            <a:endParaRPr lang="cs-CZ" sz="2400" i="1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8924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97" y="274638"/>
            <a:ext cx="8349228" cy="11430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Společná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reflexe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666" y="1417638"/>
            <a:ext cx="6408751" cy="4082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err="1"/>
              <a:t>Kritickou</a:t>
            </a:r>
            <a:r>
              <a:rPr lang="en-US" sz="2400" i="1" dirty="0"/>
              <a:t> </a:t>
            </a:r>
            <a:r>
              <a:rPr lang="en-US" sz="2400" i="1" dirty="0" err="1"/>
              <a:t>reflexi</a:t>
            </a:r>
            <a:r>
              <a:rPr lang="en-US" sz="2400" i="1" dirty="0"/>
              <a:t> </a:t>
            </a:r>
            <a:r>
              <a:rPr lang="en-US" sz="2400" i="1" dirty="0" err="1"/>
              <a:t>nemůžete</a:t>
            </a:r>
            <a:r>
              <a:rPr lang="en-US" sz="2400" i="1" dirty="0"/>
              <a:t> </a:t>
            </a:r>
            <a:r>
              <a:rPr lang="en-US" sz="2400" i="1" dirty="0" err="1"/>
              <a:t>provádět</a:t>
            </a:r>
            <a:r>
              <a:rPr lang="en-US" sz="2400" i="1" dirty="0"/>
              <a:t> </a:t>
            </a:r>
            <a:r>
              <a:rPr lang="en-US" sz="2400" i="1" dirty="0" err="1"/>
              <a:t>jen</a:t>
            </a:r>
            <a:r>
              <a:rPr lang="en-US" sz="2400" i="1" dirty="0"/>
              <a:t> </a:t>
            </a:r>
            <a:r>
              <a:rPr lang="en-US" sz="2400" i="1" dirty="0" err="1"/>
              <a:t>sami</a:t>
            </a:r>
            <a:r>
              <a:rPr lang="en-US" sz="2400" i="1" dirty="0"/>
              <a:t>. </a:t>
            </a:r>
            <a:r>
              <a:rPr lang="en-US" sz="2400" i="1" dirty="0" err="1"/>
              <a:t>Už</a:t>
            </a:r>
            <a:r>
              <a:rPr lang="en-US" sz="2400" i="1" dirty="0"/>
              <a:t> </a:t>
            </a:r>
            <a:r>
              <a:rPr lang="en-US" sz="2400" i="1" dirty="0" err="1"/>
              <a:t>jen</a:t>
            </a:r>
            <a:r>
              <a:rPr lang="en-US" sz="2400" i="1" dirty="0"/>
              <a:t> to, </a:t>
            </a:r>
            <a:r>
              <a:rPr lang="en-US" sz="2400" i="1" dirty="0" err="1"/>
              <a:t>že</a:t>
            </a:r>
            <a:r>
              <a:rPr lang="en-US" sz="2400" i="1" dirty="0"/>
              <a:t> </a:t>
            </a:r>
            <a:r>
              <a:rPr lang="en-US" sz="2400" i="1" dirty="0" err="1"/>
              <a:t>něco</a:t>
            </a:r>
            <a:r>
              <a:rPr lang="en-US" sz="2400" i="1" dirty="0"/>
              <a:t> </a:t>
            </a:r>
            <a:r>
              <a:rPr lang="en-US" sz="2400" i="1" dirty="0" err="1"/>
              <a:t>řeknete</a:t>
            </a:r>
            <a:r>
              <a:rPr lang="en-US" sz="2400" i="1" dirty="0"/>
              <a:t> </a:t>
            </a:r>
            <a:r>
              <a:rPr lang="en-US" sz="2400" i="1" dirty="0" err="1"/>
              <a:t>nahlas</a:t>
            </a:r>
            <a:r>
              <a:rPr lang="en-US" sz="2400" i="1" dirty="0"/>
              <a:t> </a:t>
            </a:r>
            <a:r>
              <a:rPr lang="en-US" sz="2400" i="1" dirty="0" err="1"/>
              <a:t>někomu</a:t>
            </a:r>
            <a:r>
              <a:rPr lang="en-US" sz="2400" i="1" dirty="0"/>
              <a:t> </a:t>
            </a:r>
            <a:r>
              <a:rPr lang="en-US" sz="2400" i="1" dirty="0" err="1"/>
              <a:t>jinému</a:t>
            </a:r>
            <a:r>
              <a:rPr lang="en-US" sz="2400" i="1" dirty="0"/>
              <a:t>, </a:t>
            </a:r>
            <a:r>
              <a:rPr lang="en-US" sz="2400" i="1" dirty="0" err="1"/>
              <a:t>vám</a:t>
            </a:r>
            <a:r>
              <a:rPr lang="en-US" sz="2400" i="1" dirty="0"/>
              <a:t> </a:t>
            </a:r>
            <a:r>
              <a:rPr lang="en-US" sz="2400" i="1" dirty="0" err="1"/>
              <a:t>může</a:t>
            </a:r>
            <a:r>
              <a:rPr lang="en-US" sz="2400" i="1" dirty="0"/>
              <a:t> </a:t>
            </a:r>
            <a:r>
              <a:rPr lang="en-US" sz="2400" i="1" dirty="0" err="1"/>
              <a:t>pomoci</a:t>
            </a:r>
            <a:r>
              <a:rPr lang="en-US" sz="2400" i="1" dirty="0"/>
              <a:t> </a:t>
            </a:r>
            <a:r>
              <a:rPr lang="en-US" sz="2400" i="1" dirty="0" err="1"/>
              <a:t>zaplnit</a:t>
            </a:r>
            <a:r>
              <a:rPr lang="en-US" sz="2400" i="1" dirty="0"/>
              <a:t> </a:t>
            </a:r>
            <a:r>
              <a:rPr lang="en-US" sz="2400" i="1" dirty="0" err="1"/>
              <a:t>mezery</a:t>
            </a:r>
            <a:r>
              <a:rPr lang="en-US" sz="2400" i="1" dirty="0"/>
              <a:t> a </a:t>
            </a:r>
            <a:r>
              <a:rPr lang="en-US" sz="2400" i="1" dirty="0" err="1"/>
              <a:t>někdy</a:t>
            </a:r>
            <a:r>
              <a:rPr lang="en-US" sz="2400" i="1" dirty="0"/>
              <a:t> </a:t>
            </a:r>
            <a:r>
              <a:rPr lang="en-US" sz="2400" i="1" dirty="0" err="1"/>
              <a:t>vám</a:t>
            </a:r>
            <a:r>
              <a:rPr lang="en-US" sz="2400" i="1" dirty="0"/>
              <a:t> </a:t>
            </a:r>
            <a:r>
              <a:rPr lang="en-US" sz="2400" i="1" dirty="0" err="1"/>
              <a:t>může</a:t>
            </a:r>
            <a:r>
              <a:rPr lang="en-US" sz="2400" i="1" dirty="0"/>
              <a:t> </a:t>
            </a:r>
            <a:r>
              <a:rPr lang="en-US" sz="2400" i="1" dirty="0" err="1"/>
              <a:t>pomoci</a:t>
            </a:r>
            <a:r>
              <a:rPr lang="en-US" sz="2400" i="1" dirty="0"/>
              <a:t> </a:t>
            </a:r>
            <a:r>
              <a:rPr lang="en-US" sz="2400" i="1" dirty="0" err="1"/>
              <a:t>najít</a:t>
            </a:r>
            <a:r>
              <a:rPr lang="en-US" sz="2400" i="1" dirty="0"/>
              <a:t> </a:t>
            </a:r>
            <a:r>
              <a:rPr lang="en-US" sz="2400" i="1" dirty="0" err="1"/>
              <a:t>odpovědi</a:t>
            </a:r>
            <a:r>
              <a:rPr lang="en-US" sz="2400" i="1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9872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83625" cy="114300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4F81BD"/>
                </a:solidFill>
                <a:latin typeface="Manita Px"/>
                <a:cs typeface="Manita Px"/>
              </a:rPr>
              <a:t>Facilitovaná</a:t>
            </a:r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 sdílená reflexe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Konverzace a debata s: </a:t>
            </a:r>
            <a:endParaRPr lang="en-US" sz="2400" dirty="0"/>
          </a:p>
          <a:p>
            <a:r>
              <a:rPr lang="cs-CZ" sz="2400" dirty="0"/>
              <a:t>kolegy ze stejné organizace</a:t>
            </a:r>
            <a:endParaRPr lang="en-US" sz="2400" dirty="0"/>
          </a:p>
          <a:p>
            <a:r>
              <a:rPr lang="cs-CZ" sz="2400" dirty="0"/>
              <a:t>kolegy</a:t>
            </a:r>
            <a:r>
              <a:rPr lang="en-US" sz="2400" dirty="0"/>
              <a:t> </a:t>
            </a:r>
            <a:r>
              <a:rPr lang="en-US" sz="2400" dirty="0" err="1"/>
              <a:t>pracující</a:t>
            </a:r>
            <a:r>
              <a:rPr lang="cs-CZ" sz="2400" dirty="0"/>
              <a:t>mi</a:t>
            </a:r>
            <a:r>
              <a:rPr lang="en-US" sz="2400" dirty="0"/>
              <a:t> v </a:t>
            </a:r>
            <a:r>
              <a:rPr lang="en-US" sz="2400" dirty="0" err="1"/>
              <a:t>jiné</a:t>
            </a:r>
            <a:r>
              <a:rPr lang="cs-CZ" sz="2400" dirty="0"/>
              <a:t> podobné organizaci</a:t>
            </a:r>
            <a:endParaRPr lang="en-US" sz="2400" dirty="0"/>
          </a:p>
          <a:p>
            <a:r>
              <a:rPr lang="cs-CZ" sz="2400" dirty="0"/>
              <a:t>kolegy v </a:t>
            </a:r>
            <a:r>
              <a:rPr lang="en-US" sz="2400" dirty="0" err="1"/>
              <a:t>profesní</a:t>
            </a:r>
            <a:r>
              <a:rPr lang="en-US" sz="2400" dirty="0"/>
              <a:t> </a:t>
            </a:r>
            <a:r>
              <a:rPr lang="en-US" sz="2400" dirty="0" err="1"/>
              <a:t>sí</a:t>
            </a:r>
            <a:r>
              <a:rPr lang="cs-CZ" sz="2400" dirty="0"/>
              <a:t>ti</a:t>
            </a:r>
            <a:endParaRPr lang="en-US" sz="2400" dirty="0"/>
          </a:p>
          <a:p>
            <a:r>
              <a:rPr lang="cs-CZ" sz="2400" dirty="0"/>
              <a:t>Klienti</a:t>
            </a:r>
          </a:p>
          <a:p>
            <a:r>
              <a:rPr lang="cs-CZ" sz="2400" dirty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1519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83625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Reflektování s klienty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en-US" sz="2400" dirty="0" err="1"/>
              <a:t>Jejich</a:t>
            </a:r>
            <a:r>
              <a:rPr lang="en-US" sz="2400" dirty="0"/>
              <a:t> </a:t>
            </a:r>
            <a:r>
              <a:rPr lang="en-US" sz="2400" dirty="0" err="1"/>
              <a:t>hodnoty</a:t>
            </a:r>
            <a:r>
              <a:rPr lang="en-US" sz="2400" dirty="0"/>
              <a:t>, </a:t>
            </a:r>
            <a:r>
              <a:rPr lang="en-US" sz="2400" dirty="0" err="1"/>
              <a:t>kultura</a:t>
            </a:r>
            <a:r>
              <a:rPr lang="en-US" sz="2400" dirty="0"/>
              <a:t> a </a:t>
            </a:r>
            <a:r>
              <a:rPr lang="en-US" sz="2400" dirty="0" err="1"/>
              <a:t>tradice</a:t>
            </a:r>
            <a:r>
              <a:rPr lang="en-US" sz="2400" dirty="0"/>
              <a:t> a co to 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znamenat</a:t>
            </a:r>
            <a:r>
              <a:rPr lang="en-US" sz="2400" dirty="0"/>
              <a:t> pro </a:t>
            </a:r>
            <a:r>
              <a:rPr lang="en-US" sz="2400" dirty="0" err="1"/>
              <a:t>praxi</a:t>
            </a:r>
            <a:endParaRPr lang="en-US" sz="2400" dirty="0"/>
          </a:p>
          <a:p>
            <a:r>
              <a:rPr lang="cs-CZ" sz="2400" dirty="0"/>
              <a:t>J</a:t>
            </a:r>
            <a:r>
              <a:rPr lang="en-US" sz="2400" dirty="0" err="1"/>
              <a:t>ejich</a:t>
            </a:r>
            <a:r>
              <a:rPr lang="en-US" sz="2400" dirty="0"/>
              <a:t> </a:t>
            </a:r>
            <a:r>
              <a:rPr lang="cs-CZ" sz="2400" dirty="0"/>
              <a:t>chápání</a:t>
            </a:r>
            <a:r>
              <a:rPr lang="en-US" sz="2400" dirty="0"/>
              <a:t> </a:t>
            </a:r>
            <a:r>
              <a:rPr lang="en-US" sz="2400" dirty="0" err="1"/>
              <a:t>zájmů</a:t>
            </a:r>
            <a:r>
              <a:rPr lang="en-US" sz="2400" dirty="0"/>
              <a:t>, </a:t>
            </a:r>
            <a:r>
              <a:rPr lang="en-US" sz="2400" dirty="0" err="1"/>
              <a:t>silný</a:t>
            </a:r>
            <a:r>
              <a:rPr lang="cs-CZ" sz="2400" dirty="0"/>
              <a:t>ch</a:t>
            </a:r>
            <a:r>
              <a:rPr lang="en-US" sz="2400" dirty="0"/>
              <a:t> </a:t>
            </a:r>
            <a:r>
              <a:rPr lang="en-US" sz="2400" dirty="0" err="1"/>
              <a:t>strán</a:t>
            </a:r>
            <a:r>
              <a:rPr lang="cs-CZ" sz="2400" dirty="0"/>
              <a:t>e</a:t>
            </a:r>
            <a:r>
              <a:rPr lang="en-US" sz="2400" dirty="0"/>
              <a:t>k a </a:t>
            </a:r>
            <a:r>
              <a:rPr lang="en-US" sz="2400" dirty="0" err="1"/>
              <a:t>schopnost</a:t>
            </a:r>
            <a:r>
              <a:rPr lang="cs-CZ" sz="2400" dirty="0"/>
              <a:t>í</a:t>
            </a:r>
            <a:endParaRPr lang="en-US" sz="2400" dirty="0"/>
          </a:p>
          <a:p>
            <a:r>
              <a:rPr lang="cs-CZ" sz="2400" dirty="0"/>
              <a:t>Jejich chápání spolupráce a pokroků během ní</a:t>
            </a:r>
          </a:p>
          <a:p>
            <a:r>
              <a:rPr lang="en-US" sz="2400" dirty="0" err="1"/>
              <a:t>Jejich</a:t>
            </a:r>
            <a:r>
              <a:rPr lang="en-US" sz="2400" dirty="0"/>
              <a:t> </a:t>
            </a:r>
            <a:r>
              <a:rPr lang="en-US" sz="2400" dirty="0" err="1"/>
              <a:t>pohled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cs-CZ" sz="2400" dirty="0"/>
              <a:t>předmět a témata spolupráce</a:t>
            </a:r>
            <a:endParaRPr lang="en-US" sz="2400" dirty="0"/>
          </a:p>
          <a:p>
            <a:r>
              <a:rPr lang="cs-CZ" sz="2400" dirty="0"/>
              <a:t>Aktivity k dosažení cíle</a:t>
            </a:r>
            <a:endParaRPr lang="en-US" sz="2400" dirty="0"/>
          </a:p>
          <a:p>
            <a:r>
              <a:rPr lang="en-US" sz="2400" dirty="0" err="1"/>
              <a:t>Příležitosti</a:t>
            </a:r>
            <a:r>
              <a:rPr lang="en-US" sz="2400" dirty="0"/>
              <a:t> k </a:t>
            </a:r>
            <a:r>
              <a:rPr lang="en-US" sz="2400" dirty="0" err="1"/>
              <a:t>učení</a:t>
            </a:r>
            <a:r>
              <a:rPr lang="en-US" sz="2400" dirty="0"/>
              <a:t> v </a:t>
            </a:r>
            <a:r>
              <a:rPr lang="en-US" sz="2400" dirty="0" err="1"/>
              <a:t>každodenních</a:t>
            </a:r>
            <a:r>
              <a:rPr lang="en-US" sz="2400" dirty="0"/>
              <a:t> </a:t>
            </a:r>
            <a:r>
              <a:rPr lang="en-US" sz="2400" dirty="0" err="1"/>
              <a:t>zkušenostech</a:t>
            </a:r>
            <a:r>
              <a:rPr lang="en-US" sz="2400" dirty="0"/>
              <a:t> </a:t>
            </a:r>
            <a:r>
              <a:rPr lang="en-US" sz="2400" dirty="0" err="1"/>
              <a:t>doma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v </a:t>
            </a:r>
            <a:r>
              <a:rPr lang="en-US" sz="2400" dirty="0" err="1"/>
              <a:t>komunitě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9229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89" y="274638"/>
            <a:ext cx="8396936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Reflektování s dětmi?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en-US" sz="2400" dirty="0" err="1"/>
              <a:t>Podporuje</a:t>
            </a:r>
            <a:r>
              <a:rPr lang="en-US" sz="2400" dirty="0"/>
              <a:t> </a:t>
            </a:r>
            <a:r>
              <a:rPr lang="en-US" sz="2400" dirty="0" err="1"/>
              <a:t>učení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Pomáhá</a:t>
            </a:r>
            <a:r>
              <a:rPr lang="en-US" sz="2400" dirty="0"/>
              <a:t> </a:t>
            </a:r>
            <a:r>
              <a:rPr lang="en-US" sz="2400" dirty="0" err="1"/>
              <a:t>dětem</a:t>
            </a:r>
            <a:r>
              <a:rPr lang="en-US" sz="2400" dirty="0"/>
              <a:t> </a:t>
            </a:r>
            <a:r>
              <a:rPr lang="en-US" sz="2400" dirty="0" err="1"/>
              <a:t>hlouběji</a:t>
            </a:r>
            <a:r>
              <a:rPr lang="en-US" sz="2400" dirty="0"/>
              <a:t> </a:t>
            </a:r>
            <a:r>
              <a:rPr lang="en-US" sz="2400" dirty="0" err="1"/>
              <a:t>přemýšlet</a:t>
            </a:r>
            <a:endParaRPr lang="en-US" sz="2400" dirty="0"/>
          </a:p>
          <a:p>
            <a:r>
              <a:rPr lang="en-US" sz="2400" dirty="0" err="1"/>
              <a:t>Ukazuje</a:t>
            </a:r>
            <a:r>
              <a:rPr lang="en-US" sz="2400" dirty="0"/>
              <a:t>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en-US" sz="2400" dirty="0" err="1"/>
              <a:t>nápady</a:t>
            </a:r>
            <a:r>
              <a:rPr lang="en-US" sz="2400" dirty="0"/>
              <a:t> a </a:t>
            </a:r>
            <a:r>
              <a:rPr lang="en-US" sz="2400" dirty="0" err="1"/>
              <a:t>zájmy</a:t>
            </a:r>
            <a:r>
              <a:rPr lang="en-US" sz="2400" dirty="0"/>
              <a:t> </a:t>
            </a:r>
            <a:r>
              <a:rPr lang="en-US" sz="2400" dirty="0" err="1"/>
              <a:t>dětí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ceněny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8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Využívejte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reflektivní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praxi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k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35804"/>
            <a:ext cx="6347714" cy="3880773"/>
          </a:xfrm>
        </p:spPr>
        <p:txBody>
          <a:bodyPr>
            <a:normAutofit/>
          </a:bodyPr>
          <a:lstStyle/>
          <a:p>
            <a:r>
              <a:rPr lang="cs-CZ" dirty="0"/>
              <a:t>rozpoznání (identifikaci)</a:t>
            </a:r>
            <a:r>
              <a:rPr lang="en-US" dirty="0"/>
              <a:t> </a:t>
            </a:r>
            <a:r>
              <a:rPr lang="cs-CZ" dirty="0"/>
              <a:t>využívání</a:t>
            </a:r>
            <a:r>
              <a:rPr lang="en-US" dirty="0"/>
              <a:t> </a:t>
            </a:r>
            <a:r>
              <a:rPr lang="en-US" b="1" dirty="0" err="1"/>
              <a:t>osvědčených</a:t>
            </a:r>
            <a:r>
              <a:rPr lang="en-US" b="1" dirty="0"/>
              <a:t> </a:t>
            </a:r>
            <a:r>
              <a:rPr lang="en-US" b="1" dirty="0" err="1"/>
              <a:t>postup</a:t>
            </a:r>
            <a:r>
              <a:rPr lang="cs-CZ" b="1" dirty="0"/>
              <a:t>ů</a:t>
            </a:r>
            <a:endParaRPr lang="en-US" b="1" dirty="0"/>
          </a:p>
          <a:p>
            <a:r>
              <a:rPr lang="cs-CZ" dirty="0"/>
              <a:t>z</a:t>
            </a:r>
            <a:r>
              <a:rPr lang="en-US" dirty="0" err="1"/>
              <a:t>měn</a:t>
            </a:r>
            <a:r>
              <a:rPr lang="cs-CZ" dirty="0"/>
              <a:t>ě</a:t>
            </a:r>
            <a:r>
              <a:rPr lang="en-US" dirty="0"/>
              <a:t> a </a:t>
            </a:r>
            <a:r>
              <a:rPr lang="en-US" dirty="0" err="1"/>
              <a:t>zlepš</a:t>
            </a:r>
            <a:r>
              <a:rPr lang="cs-CZ" dirty="0" err="1"/>
              <a:t>ení</a:t>
            </a:r>
            <a:r>
              <a:rPr lang="en-US" dirty="0"/>
              <a:t> to</a:t>
            </a:r>
            <a:r>
              <a:rPr lang="cs-CZ" dirty="0"/>
              <a:t>ho</a:t>
            </a:r>
            <a:r>
              <a:rPr lang="en-US" dirty="0"/>
              <a:t>, </a:t>
            </a:r>
            <a:r>
              <a:rPr lang="en-US" b="1" dirty="0"/>
              <a:t>co </a:t>
            </a:r>
            <a:r>
              <a:rPr lang="en-US" b="1" dirty="0" err="1"/>
              <a:t>nefunguje</a:t>
            </a:r>
            <a:r>
              <a:rPr lang="en-US" b="1" dirty="0"/>
              <a:t> </a:t>
            </a:r>
            <a:r>
              <a:rPr lang="en-US" b="1" dirty="0" err="1"/>
              <a:t>dobře</a:t>
            </a:r>
            <a:endParaRPr lang="en-US" b="1" dirty="0"/>
          </a:p>
          <a:p>
            <a:r>
              <a:rPr lang="cs-CZ" dirty="0"/>
              <a:t>z</a:t>
            </a:r>
            <a:r>
              <a:rPr lang="en-US" dirty="0" err="1"/>
              <a:t>pochyb</a:t>
            </a:r>
            <a:r>
              <a:rPr lang="cs-CZ" dirty="0" err="1"/>
              <a:t>nění</a:t>
            </a:r>
            <a:r>
              <a:rPr lang="en-US" dirty="0"/>
              <a:t> </a:t>
            </a:r>
            <a:r>
              <a:rPr lang="en-US" dirty="0" err="1"/>
              <a:t>postup</a:t>
            </a:r>
            <a:r>
              <a:rPr lang="cs-CZ" dirty="0"/>
              <a:t>ů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cs-CZ" dirty="0"/>
              <a:t>„</a:t>
            </a:r>
            <a:r>
              <a:rPr lang="en-US" dirty="0" err="1"/>
              <a:t>považovány</a:t>
            </a:r>
            <a:r>
              <a:rPr lang="en-US" dirty="0"/>
              <a:t> za </a:t>
            </a:r>
            <a:r>
              <a:rPr lang="en-US" b="1" dirty="0" err="1"/>
              <a:t>samozřejmé</a:t>
            </a:r>
            <a:r>
              <a:rPr lang="cs-CZ" dirty="0"/>
              <a:t>“</a:t>
            </a:r>
            <a:endParaRPr lang="en-US" dirty="0"/>
          </a:p>
          <a:p>
            <a:r>
              <a:rPr lang="cs-CZ" b="1" dirty="0"/>
              <a:t>p</a:t>
            </a:r>
            <a:r>
              <a:rPr lang="en-US" b="1" dirty="0" err="1"/>
              <a:t>růběžn</a:t>
            </a:r>
            <a:r>
              <a:rPr lang="cs-CZ" b="1" dirty="0"/>
              <a:t>é</a:t>
            </a:r>
            <a:r>
              <a:rPr lang="en-US" b="1" dirty="0"/>
              <a:t> monitor</a:t>
            </a:r>
            <a:r>
              <a:rPr lang="cs-CZ" b="1" dirty="0"/>
              <a:t>ování</a:t>
            </a:r>
            <a:r>
              <a:rPr lang="en-US" b="1" dirty="0"/>
              <a:t> </a:t>
            </a:r>
            <a:r>
              <a:rPr lang="en-US" b="1" dirty="0" err="1"/>
              <a:t>všech</a:t>
            </a:r>
            <a:r>
              <a:rPr lang="en-US" b="1" dirty="0"/>
              <a:t> </a:t>
            </a:r>
            <a:r>
              <a:rPr lang="en-US" b="1" dirty="0" err="1"/>
              <a:t>aspekt</a:t>
            </a:r>
            <a:r>
              <a:rPr lang="cs-CZ" b="1" dirty="0"/>
              <a:t>ů</a:t>
            </a:r>
            <a:r>
              <a:rPr lang="en-US" b="1" dirty="0"/>
              <a:t> </a:t>
            </a:r>
            <a:r>
              <a:rPr lang="en-US" b="1" dirty="0" err="1"/>
              <a:t>praxe</a:t>
            </a:r>
            <a:endParaRPr lang="en-US" b="1" dirty="0"/>
          </a:p>
          <a:p>
            <a:r>
              <a:rPr lang="cs-CZ" dirty="0"/>
              <a:t>rozlišení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je </a:t>
            </a:r>
            <a:r>
              <a:rPr lang="en-US" dirty="0" err="1"/>
              <a:t>třeba</a:t>
            </a:r>
            <a:r>
              <a:rPr lang="en-US" dirty="0"/>
              <a:t> </a:t>
            </a:r>
            <a:r>
              <a:rPr lang="en-US" dirty="0" err="1"/>
              <a:t>vyhledat</a:t>
            </a:r>
            <a:r>
              <a:rPr lang="en-US" dirty="0"/>
              <a:t>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podporu</a:t>
            </a:r>
            <a:r>
              <a:rPr lang="en-US" dirty="0"/>
              <a:t> </a:t>
            </a:r>
            <a:r>
              <a:rPr lang="en-US" b="1" dirty="0"/>
              <a:t>od </a:t>
            </a:r>
            <a:r>
              <a:rPr lang="cs-CZ" b="1" dirty="0" err="1"/>
              <a:t>daších</a:t>
            </a:r>
            <a:r>
              <a:rPr lang="en-US" b="1" dirty="0"/>
              <a:t> </a:t>
            </a:r>
            <a:r>
              <a:rPr lang="en-US" b="1" dirty="0" err="1"/>
              <a:t>osob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4042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R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eflektivní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otázk</a:t>
            </a:r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y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en-US" sz="2400" dirty="0" err="1"/>
              <a:t>Reflektivní</a:t>
            </a:r>
            <a:r>
              <a:rPr lang="en-US" sz="2400" dirty="0"/>
              <a:t> </a:t>
            </a:r>
            <a:r>
              <a:rPr lang="en-US" sz="2400" dirty="0" err="1"/>
              <a:t>otázky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otevřené</a:t>
            </a:r>
            <a:r>
              <a:rPr lang="en-US" sz="2400" dirty="0"/>
              <a:t> a </a:t>
            </a:r>
            <a:r>
              <a:rPr lang="en-US" sz="2400" dirty="0" err="1"/>
              <a:t>vyžadují</a:t>
            </a:r>
            <a:r>
              <a:rPr lang="en-US" sz="2400" dirty="0"/>
              <a:t> </a:t>
            </a:r>
            <a:r>
              <a:rPr lang="en-US" sz="2400" dirty="0" err="1"/>
              <a:t>jiné</a:t>
            </a:r>
            <a:r>
              <a:rPr lang="en-US" sz="2400" dirty="0"/>
              <a:t> </a:t>
            </a:r>
            <a:r>
              <a:rPr lang="en-US" sz="2400" dirty="0" err="1"/>
              <a:t>odpovědi</a:t>
            </a:r>
            <a:r>
              <a:rPr lang="en-US" sz="2400" dirty="0"/>
              <a:t> </a:t>
            </a:r>
            <a:r>
              <a:rPr lang="en-US" sz="2400" dirty="0" err="1"/>
              <a:t>než</a:t>
            </a:r>
            <a:r>
              <a:rPr lang="en-US" sz="2400" dirty="0"/>
              <a:t> </a:t>
            </a:r>
            <a:r>
              <a:rPr lang="en-US" sz="2400" dirty="0" err="1"/>
              <a:t>ano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ne.</a:t>
            </a:r>
          </a:p>
        </p:txBody>
      </p:sp>
    </p:spTree>
    <p:extLst>
      <p:ext uri="{BB962C8B-B14F-4D97-AF65-F5344CB8AC3E}">
        <p14:creationId xmlns:p14="http://schemas.microsoft.com/office/powerpoint/2010/main" val="3703382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834F904-D503-4B6E-B9E0-92AC16927DEC}"/>
              </a:ext>
            </a:extLst>
          </p:cNvPr>
          <p:cNvSpPr txBox="1"/>
          <p:nvPr/>
        </p:nvSpPr>
        <p:spPr>
          <a:xfrm>
            <a:off x="413468" y="5164458"/>
            <a:ext cx="593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75846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C1473D3-9AB4-430C-A33C-4BE0391EC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Model reflexe - </a:t>
            </a:r>
            <a:r>
              <a:rPr lang="en-GB" altLang="cs-CZ" b="1" dirty="0"/>
              <a:t>Gibbs (1988)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9285FD7-73A6-4D7C-A620-80826DDF3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374" y="1600200"/>
            <a:ext cx="5987332" cy="4133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dirty="0" err="1"/>
              <a:t>Fáze</a:t>
            </a:r>
            <a:r>
              <a:rPr lang="en-GB" altLang="cs-CZ" dirty="0"/>
              <a:t> 1:	</a:t>
            </a:r>
            <a:r>
              <a:rPr lang="en-GB" altLang="cs-CZ" dirty="0" err="1"/>
              <a:t>Popis</a:t>
            </a:r>
            <a:r>
              <a:rPr lang="cs-CZ" altLang="cs-CZ" dirty="0"/>
              <a:t> situace (co se stalo)</a:t>
            </a:r>
            <a:endParaRPr lang="en-GB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dirty="0" err="1"/>
              <a:t>Fáze</a:t>
            </a:r>
            <a:r>
              <a:rPr lang="en-GB" altLang="cs-CZ" dirty="0"/>
              <a:t> 2: </a:t>
            </a:r>
            <a:r>
              <a:rPr lang="cs-CZ" altLang="cs-CZ" dirty="0"/>
              <a:t>	</a:t>
            </a:r>
            <a:r>
              <a:rPr lang="en-GB" altLang="cs-CZ" dirty="0" err="1"/>
              <a:t>Pocity</a:t>
            </a:r>
            <a:r>
              <a:rPr lang="en-GB" altLang="cs-CZ" dirty="0"/>
              <a:t> a </a:t>
            </a:r>
            <a:r>
              <a:rPr lang="en-GB" altLang="cs-CZ" dirty="0" err="1"/>
              <a:t>myšlenky</a:t>
            </a:r>
            <a:endParaRPr lang="en-GB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dirty="0" err="1"/>
              <a:t>Fáze</a:t>
            </a:r>
            <a:r>
              <a:rPr lang="en-GB" altLang="cs-CZ" dirty="0"/>
              <a:t> 3: </a:t>
            </a:r>
            <a:r>
              <a:rPr lang="cs-CZ" altLang="cs-CZ" dirty="0"/>
              <a:t>	</a:t>
            </a:r>
            <a:r>
              <a:rPr lang="en-GB" altLang="cs-CZ" dirty="0" err="1"/>
              <a:t>Hodnocení</a:t>
            </a:r>
            <a:endParaRPr lang="en-GB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dirty="0" err="1"/>
              <a:t>Fáze</a:t>
            </a:r>
            <a:r>
              <a:rPr lang="en-GB" altLang="cs-CZ" dirty="0"/>
              <a:t> 4: </a:t>
            </a:r>
            <a:r>
              <a:rPr lang="cs-CZ" altLang="cs-CZ" dirty="0"/>
              <a:t>	</a:t>
            </a:r>
            <a:r>
              <a:rPr lang="en-GB" altLang="cs-CZ" dirty="0" err="1"/>
              <a:t>Analýza</a:t>
            </a:r>
            <a:endParaRPr lang="en-GB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dirty="0" err="1"/>
              <a:t>Fáze</a:t>
            </a:r>
            <a:r>
              <a:rPr lang="en-GB" altLang="cs-CZ" dirty="0"/>
              <a:t> 5:	</a:t>
            </a:r>
            <a:r>
              <a:rPr lang="en-GB" altLang="cs-CZ" dirty="0" err="1"/>
              <a:t>Závěr</a:t>
            </a:r>
            <a:endParaRPr lang="en-GB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dirty="0" err="1"/>
              <a:t>Fáze</a:t>
            </a:r>
            <a:r>
              <a:rPr lang="en-GB" altLang="cs-CZ" dirty="0"/>
              <a:t> 6:	</a:t>
            </a:r>
            <a:r>
              <a:rPr lang="en-GB" altLang="cs-CZ" dirty="0" err="1"/>
              <a:t>Plánování</a:t>
            </a:r>
            <a:r>
              <a:rPr lang="en-GB" altLang="cs-CZ" dirty="0"/>
              <a:t> </a:t>
            </a:r>
            <a:r>
              <a:rPr lang="en-GB" altLang="cs-CZ" dirty="0" err="1"/>
              <a:t>opatření</a:t>
            </a:r>
            <a:endParaRPr lang="en-GB" altLang="cs-CZ" dirty="0"/>
          </a:p>
        </p:txBody>
      </p:sp>
      <p:sp>
        <p:nvSpPr>
          <p:cNvPr id="4" name="Šipka: zahnutá doprava 3">
            <a:extLst>
              <a:ext uri="{FF2B5EF4-FFF2-40B4-BE49-F238E27FC236}">
                <a16:creationId xmlns:a16="http://schemas.microsoft.com/office/drawing/2014/main" id="{E313C14F-45FF-49F7-A005-B4F4161EE3F2}"/>
              </a:ext>
            </a:extLst>
          </p:cNvPr>
          <p:cNvSpPr/>
          <p:nvPr/>
        </p:nvSpPr>
        <p:spPr>
          <a:xfrm>
            <a:off x="4754881" y="1958008"/>
            <a:ext cx="882595" cy="19259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Šipka: zahnutá doprava 4">
            <a:extLst>
              <a:ext uri="{FF2B5EF4-FFF2-40B4-BE49-F238E27FC236}">
                <a16:creationId xmlns:a16="http://schemas.microsoft.com/office/drawing/2014/main" id="{E91CA57C-F329-44F6-91A9-08415DB66248}"/>
              </a:ext>
            </a:extLst>
          </p:cNvPr>
          <p:cNvSpPr/>
          <p:nvPr/>
        </p:nvSpPr>
        <p:spPr>
          <a:xfrm rot="10800000">
            <a:off x="5783251" y="1862591"/>
            <a:ext cx="882595" cy="1898375"/>
          </a:xfrm>
          <a:prstGeom prst="curvedRightArrow">
            <a:avLst>
              <a:gd name="adj1" fmla="val 25000"/>
              <a:gd name="adj2" fmla="val 50000"/>
              <a:gd name="adj3" fmla="val 27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DABE89FE-0069-4DE4-B984-C0ED65DF5679}"/>
              </a:ext>
            </a:extLst>
          </p:cNvPr>
          <p:cNvGrpSpPr/>
          <p:nvPr/>
        </p:nvGrpSpPr>
        <p:grpSpPr>
          <a:xfrm>
            <a:off x="1130516" y="174101"/>
            <a:ext cx="5731455" cy="5431569"/>
            <a:chOff x="1476375" y="476250"/>
            <a:chExt cx="6337300" cy="6051550"/>
          </a:xfrm>
        </p:grpSpPr>
        <p:graphicFrame>
          <p:nvGraphicFramePr>
            <p:cNvPr id="35842" name="Object 4">
              <a:extLst>
                <a:ext uri="{FF2B5EF4-FFF2-40B4-BE49-F238E27FC236}">
                  <a16:creationId xmlns:a16="http://schemas.microsoft.com/office/drawing/2014/main" id="{0EA2A231-298C-403B-B53C-4D0F0C46612F}"/>
                </a:ext>
              </a:extLst>
            </p:cNvPr>
            <p:cNvGraphicFramePr>
              <a:graphicFrameLocks noGrp="1" noChangeAspect="1"/>
            </p:cNvGraphicFramePr>
            <p:nvPr>
              <p:ph idx="1"/>
              <p:extLst>
                <p:ext uri="{D42A27DB-BD31-4B8C-83A1-F6EECF244321}">
                  <p14:modId xmlns:p14="http://schemas.microsoft.com/office/powerpoint/2010/main" val="395938187"/>
                </p:ext>
              </p:extLst>
            </p:nvPr>
          </p:nvGraphicFramePr>
          <p:xfrm>
            <a:off x="1476375" y="476250"/>
            <a:ext cx="6337300" cy="6051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5411724" imgH="5167884" progId="">
                    <p:embed/>
                  </p:oleObj>
                </mc:Choice>
                <mc:Fallback>
                  <p:oleObj r:id="rId3" imgW="5411724" imgH="5167884" progId="">
                    <p:embed/>
                    <p:pic>
                      <p:nvPicPr>
                        <p:cNvPr id="35842" name="Object 4">
                          <a:extLst>
                            <a:ext uri="{FF2B5EF4-FFF2-40B4-BE49-F238E27FC236}">
                              <a16:creationId xmlns:a16="http://schemas.microsoft.com/office/drawing/2014/main" id="{0EA2A231-298C-403B-B53C-4D0F0C46612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6375" y="476250"/>
                          <a:ext cx="6337300" cy="6051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0" name="Text Box 4">
              <a:extLst>
                <a:ext uri="{FF2B5EF4-FFF2-40B4-BE49-F238E27FC236}">
                  <a16:creationId xmlns:a16="http://schemas.microsoft.com/office/drawing/2014/main" id="{FE01A141-350C-4655-9DBD-602434075E5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35375" y="3141663"/>
              <a:ext cx="2016125" cy="5794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Arial" charset="0"/>
                </a:rPr>
                <a:t>GIBBS</a:t>
              </a:r>
            </a:p>
          </p:txBody>
        </p:sp>
        <p:sp>
          <p:nvSpPr>
            <p:cNvPr id="35844" name="TextovéPole 2">
              <a:extLst>
                <a:ext uri="{FF2B5EF4-FFF2-40B4-BE49-F238E27FC236}">
                  <a16:creationId xmlns:a16="http://schemas.microsoft.com/office/drawing/2014/main" id="{32260824-965E-4CC4-B2E3-BC82017C0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5600" y="908050"/>
              <a:ext cx="1152525" cy="831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600"/>
                <a:t>Popis situace</a:t>
              </a:r>
            </a:p>
            <a:p>
              <a:pPr algn="ctr"/>
              <a:endParaRPr lang="cs-CZ" altLang="cs-CZ" sz="1600"/>
            </a:p>
          </p:txBody>
        </p:sp>
        <p:sp>
          <p:nvSpPr>
            <p:cNvPr id="35845" name="TextovéPole 5">
              <a:extLst>
                <a:ext uri="{FF2B5EF4-FFF2-40B4-BE49-F238E27FC236}">
                  <a16:creationId xmlns:a16="http://schemas.microsoft.com/office/drawing/2014/main" id="{26247FF9-D531-4BC1-96E8-E105BCA4A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225" y="2886075"/>
              <a:ext cx="1152525" cy="830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600" dirty="0"/>
                <a:t>Pocity a myšlenky</a:t>
              </a:r>
            </a:p>
            <a:p>
              <a:pPr algn="ctr"/>
              <a:endParaRPr lang="cs-CZ" altLang="cs-CZ" sz="1600" dirty="0"/>
            </a:p>
          </p:txBody>
        </p:sp>
        <p:sp>
          <p:nvSpPr>
            <p:cNvPr id="35846" name="TextovéPole 6">
              <a:extLst>
                <a:ext uri="{FF2B5EF4-FFF2-40B4-BE49-F238E27FC236}">
                  <a16:creationId xmlns:a16="http://schemas.microsoft.com/office/drawing/2014/main" id="{26125BAD-77DD-4700-84A2-E90B4435B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5600" y="5135563"/>
              <a:ext cx="1152525" cy="769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endParaRPr lang="cs-CZ" altLang="cs-CZ" sz="1400"/>
            </a:p>
            <a:p>
              <a:pPr algn="ctr"/>
              <a:r>
                <a:rPr lang="cs-CZ" altLang="cs-CZ" sz="1400"/>
                <a:t>Hodnocení</a:t>
              </a:r>
              <a:endParaRPr lang="cs-CZ" altLang="cs-CZ" sz="1600"/>
            </a:p>
            <a:p>
              <a:pPr algn="ctr"/>
              <a:endParaRPr lang="cs-CZ" altLang="cs-CZ" sz="1600"/>
            </a:p>
          </p:txBody>
        </p:sp>
        <p:sp>
          <p:nvSpPr>
            <p:cNvPr id="35847" name="TextovéPole 7">
              <a:extLst>
                <a:ext uri="{FF2B5EF4-FFF2-40B4-BE49-F238E27FC236}">
                  <a16:creationId xmlns:a16="http://schemas.microsoft.com/office/drawing/2014/main" id="{A413D1FF-D291-466C-97CC-C212468CA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0525" y="5229225"/>
              <a:ext cx="1150938" cy="830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endParaRPr lang="cs-CZ" altLang="cs-CZ" sz="1600"/>
            </a:p>
            <a:p>
              <a:pPr algn="ctr"/>
              <a:r>
                <a:rPr lang="cs-CZ" altLang="cs-CZ" sz="1600"/>
                <a:t>Analýza</a:t>
              </a:r>
            </a:p>
            <a:p>
              <a:pPr algn="ctr"/>
              <a:endParaRPr lang="cs-CZ" altLang="cs-CZ" sz="1600"/>
            </a:p>
          </p:txBody>
        </p:sp>
        <p:sp>
          <p:nvSpPr>
            <p:cNvPr id="35848" name="TextovéPole 8">
              <a:extLst>
                <a:ext uri="{FF2B5EF4-FFF2-40B4-BE49-F238E27FC236}">
                  <a16:creationId xmlns:a16="http://schemas.microsoft.com/office/drawing/2014/main" id="{8CCC8844-2474-4164-9395-39BFE80F3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125" y="3141663"/>
              <a:ext cx="1152525" cy="830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endParaRPr lang="cs-CZ" altLang="cs-CZ" sz="1600"/>
            </a:p>
            <a:p>
              <a:pPr algn="ctr"/>
              <a:r>
                <a:rPr lang="cs-CZ" altLang="cs-CZ" sz="1600"/>
                <a:t>Závěry</a:t>
              </a:r>
            </a:p>
            <a:p>
              <a:pPr algn="ctr"/>
              <a:endParaRPr lang="cs-CZ" altLang="cs-CZ" sz="1600"/>
            </a:p>
          </p:txBody>
        </p:sp>
        <p:sp>
          <p:nvSpPr>
            <p:cNvPr id="35849" name="TextovéPole 9">
              <a:extLst>
                <a:ext uri="{FF2B5EF4-FFF2-40B4-BE49-F238E27FC236}">
                  <a16:creationId xmlns:a16="http://schemas.microsoft.com/office/drawing/2014/main" id="{05A7DC50-5594-4A66-8F2F-F87719993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9425" y="825500"/>
              <a:ext cx="1152525" cy="830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cs-CZ" altLang="cs-CZ" sz="1600"/>
                <a:t>Plán opatření/</a:t>
              </a:r>
            </a:p>
            <a:p>
              <a:pPr algn="ctr"/>
              <a:r>
                <a:rPr lang="cs-CZ" altLang="cs-CZ" sz="1600"/>
                <a:t>akce</a:t>
              </a:r>
            </a:p>
          </p:txBody>
        </p: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FB750DC0-08C7-4D01-9D87-DBFF89844C6D}"/>
              </a:ext>
            </a:extLst>
          </p:cNvPr>
          <p:cNvSpPr txBox="1"/>
          <p:nvPr/>
        </p:nvSpPr>
        <p:spPr>
          <a:xfrm>
            <a:off x="3432210" y="3112487"/>
            <a:ext cx="112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1988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8BB9666-3AA3-4836-81D5-50296DBF57DC}"/>
              </a:ext>
            </a:extLst>
          </p:cNvPr>
          <p:cNvSpPr txBox="1"/>
          <p:nvPr/>
        </p:nvSpPr>
        <p:spPr>
          <a:xfrm>
            <a:off x="6006390" y="174101"/>
            <a:ext cx="31376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Podrobně popište událost, o které přemýšlíte. </a:t>
            </a:r>
          </a:p>
          <a:p>
            <a:r>
              <a:rPr lang="cs-CZ" sz="1000" dirty="0"/>
              <a:t>Uveďte např. kde jste byli, kdo další tam byl, proč jste tam byli, co jste dělali,  co dělali ostatní lidé; jaký byl kontext události; co jste dělali vy; co dělali ostatní lidé; co se stalo; jaká byla vaše role v této události; jaké role v ní měli ostatní </a:t>
            </a:r>
          </a:p>
          <a:p>
            <a:r>
              <a:rPr lang="cs-CZ" sz="1000" dirty="0"/>
              <a:t>hráli; jaký byl výsledek.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696CFE4-903E-467E-BDD6-38BAFA27ED47}"/>
              </a:ext>
            </a:extLst>
          </p:cNvPr>
          <p:cNvSpPr txBox="1"/>
          <p:nvPr/>
        </p:nvSpPr>
        <p:spPr>
          <a:xfrm>
            <a:off x="6804127" y="1942530"/>
            <a:ext cx="23398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1" dirty="0"/>
              <a:t>V této fázi se snažte vzpomenout a prozkoumat věci, které se děly uvnitř. v hlavě, </a:t>
            </a:r>
            <a:r>
              <a:rPr lang="cs-CZ" sz="1000" dirty="0"/>
              <a:t>tj. proč vám tato událost utkvěla v paměti? Zahrňte např. i to, jak jste se cítili, když událost začala; na co jste v tu chvíli mysleli. jak jste se cítili v průběhu; jak se cítili ostatní lidé; jak jste se cítili, když událost skončila; co si o ní myslíte nyní.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874899B-4165-40ED-8BFE-566E1514B7E6}"/>
              </a:ext>
            </a:extLst>
          </p:cNvPr>
          <p:cNvSpPr txBox="1"/>
          <p:nvPr/>
        </p:nvSpPr>
        <p:spPr>
          <a:xfrm>
            <a:off x="6130456" y="4440134"/>
            <a:ext cx="13994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1" dirty="0"/>
              <a:t>Pokuste se zhodnotit nebo posoudit, co se stalo. </a:t>
            </a:r>
            <a:r>
              <a:rPr lang="cs-CZ" sz="1000" dirty="0"/>
              <a:t>Zvažte, co co bylo na zážitku dobré a co špatné nebo co neproběhlo tak dobře.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9423D16-D33C-4387-B892-0F1C65889734}"/>
              </a:ext>
            </a:extLst>
          </p:cNvPr>
          <p:cNvSpPr txBox="1"/>
          <p:nvPr/>
        </p:nvSpPr>
        <p:spPr>
          <a:xfrm>
            <a:off x="128945" y="4169145"/>
            <a:ext cx="203003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1" dirty="0"/>
              <a:t>Rozdělte událost na jednotlivé části, abyste je mohli prozkoumat odděleně</a:t>
            </a:r>
            <a:r>
              <a:rPr lang="cs-CZ" sz="1000" dirty="0"/>
              <a:t>. Můžete si klást podrobnější otázky týkající se odpovědí v předchozí fázi. Zahrňte např. co se povedlo; co se vám povedlo; co ostatní udělali dobře; co se nepovedlo nebo nedopadlo tak, jak mělo; jakým způsobem jste k tomu přispěli vy nebo ostatní.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26CC713-0B49-4C26-B19C-AB1D803069E6}"/>
              </a:ext>
            </a:extLst>
          </p:cNvPr>
          <p:cNvSpPr txBox="1"/>
          <p:nvPr/>
        </p:nvSpPr>
        <p:spPr>
          <a:xfrm>
            <a:off x="-68180" y="2045378"/>
            <a:ext cx="13958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Právě zde si pravděpodobně vytvoříte náhled na vlastní a chování ostatních lidí. Nezapomeňte, že účelem reflexe je poučit se z události. Během této fáze byste si měli položit otázku, </a:t>
            </a:r>
            <a:r>
              <a:rPr lang="cs-CZ" sz="1000" b="1" dirty="0"/>
              <a:t>co jste mohli udělat jinak</a:t>
            </a:r>
            <a:r>
              <a:rPr lang="cs-CZ" sz="1000" dirty="0"/>
              <a:t>.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548D0DE-2DDA-4E89-84E1-AD9C80E9D319}"/>
              </a:ext>
            </a:extLst>
          </p:cNvPr>
          <p:cNvSpPr txBox="1"/>
          <p:nvPr/>
        </p:nvSpPr>
        <p:spPr>
          <a:xfrm>
            <a:off x="0" y="206556"/>
            <a:ext cx="21589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1" dirty="0"/>
              <a:t>V této fázi byste měli myslet na to, že se s podobnou situací setkáte znovu a naplánovat si ji. </a:t>
            </a:r>
            <a:r>
              <a:rPr lang="cs-CZ" sz="1000" dirty="0"/>
              <a:t>Co byste udělali - zda byste jednali jinak nebo zda byste se zachovali stejně?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9DD5D3-14BA-40B9-8055-5242814DC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1 </a:t>
            </a:r>
            <a:r>
              <a:rPr lang="cs-CZ" dirty="0" err="1"/>
              <a:t>Gibbsův</a:t>
            </a:r>
            <a:r>
              <a:rPr lang="cs-CZ" dirty="0"/>
              <a:t> model v akci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F4094-2AC6-4DF4-B937-587BC68C1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Vzpomeňte si na událost ze své praxe či běžného života a zkuste si projít všechny fáze modelu reflexe dle </a:t>
            </a:r>
            <a:r>
              <a:rPr lang="cs-CZ" dirty="0" err="1"/>
              <a:t>Gibbse</a:t>
            </a:r>
            <a:r>
              <a:rPr lang="cs-CZ" dirty="0"/>
              <a:t>. (10 minut)</a:t>
            </a:r>
          </a:p>
          <a:p>
            <a:r>
              <a:rPr lang="cs-CZ" dirty="0"/>
              <a:t>Ve své dvojici si svou reflexi představte (2x 3 minuty)</a:t>
            </a:r>
          </a:p>
          <a:p>
            <a:r>
              <a:rPr lang="cs-CZ" dirty="0"/>
              <a:t>Zhodnoťte, jaký to byl pro Vás proces?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556078-3053-4D3E-9C5C-5B996533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3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K čemu potřebujeme reflexi? 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err="1"/>
              <a:t>Kvalitnější</a:t>
            </a:r>
            <a:r>
              <a:rPr lang="en-US" u="sng" dirty="0"/>
              <a:t> </a:t>
            </a:r>
            <a:r>
              <a:rPr lang="en-US" u="sng" dirty="0" err="1"/>
              <a:t>praxe</a:t>
            </a:r>
            <a:r>
              <a:rPr lang="en-US" dirty="0"/>
              <a:t> a </a:t>
            </a:r>
            <a:r>
              <a:rPr lang="en-US" dirty="0" err="1"/>
              <a:t>lepší</a:t>
            </a:r>
            <a:r>
              <a:rPr lang="en-US" dirty="0"/>
              <a:t> </a:t>
            </a:r>
            <a:r>
              <a:rPr lang="en-US" dirty="0" err="1"/>
              <a:t>výsledky</a:t>
            </a:r>
            <a:r>
              <a:rPr lang="en-US" dirty="0"/>
              <a:t> </a:t>
            </a:r>
            <a:endParaRPr lang="cs-CZ" dirty="0"/>
          </a:p>
          <a:p>
            <a:r>
              <a:rPr lang="en-US" u="sng" dirty="0" err="1"/>
              <a:t>Uvědomění</a:t>
            </a:r>
            <a:r>
              <a:rPr lang="en-US" u="sng" dirty="0"/>
              <a:t> </a:t>
            </a:r>
            <a:r>
              <a:rPr lang="en-US" u="sng" dirty="0" err="1"/>
              <a:t>si</a:t>
            </a:r>
            <a:r>
              <a:rPr lang="en-US" u="sng" dirty="0"/>
              <a:t> </a:t>
            </a:r>
            <a:r>
              <a:rPr lang="en-US" u="sng" dirty="0" err="1"/>
              <a:t>hodnot</a:t>
            </a:r>
            <a:r>
              <a:rPr lang="en-US" u="sng" dirty="0"/>
              <a:t> </a:t>
            </a:r>
            <a:r>
              <a:rPr lang="en-US" dirty="0"/>
              <a:t>a </a:t>
            </a:r>
            <a:r>
              <a:rPr lang="cs-CZ" dirty="0"/>
              <a:t>předpokladů</a:t>
            </a:r>
            <a:endParaRPr lang="en-US" dirty="0"/>
          </a:p>
          <a:p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pravděpodobnost</a:t>
            </a:r>
            <a:r>
              <a:rPr lang="en-US" dirty="0"/>
              <a:t> </a:t>
            </a:r>
            <a:r>
              <a:rPr lang="en-US" u="sng" dirty="0" err="1"/>
              <a:t>zpochybnění</a:t>
            </a:r>
            <a:r>
              <a:rPr lang="en-US" u="sng" dirty="0"/>
              <a:t> a </a:t>
            </a:r>
            <a:r>
              <a:rPr lang="en-US" u="sng" dirty="0" err="1"/>
              <a:t>změny</a:t>
            </a:r>
            <a:r>
              <a:rPr lang="en-US" u="sng" dirty="0"/>
              <a:t> </a:t>
            </a:r>
            <a:r>
              <a:rPr lang="en-US" u="sng" dirty="0" err="1"/>
              <a:t>postupů</a:t>
            </a:r>
            <a:endParaRPr lang="en-US" u="sng" dirty="0"/>
          </a:p>
          <a:p>
            <a:r>
              <a:rPr lang="en-US" dirty="0" err="1"/>
              <a:t>Vede</a:t>
            </a:r>
            <a:r>
              <a:rPr lang="en-US" dirty="0"/>
              <a:t> k </a:t>
            </a:r>
            <a:r>
              <a:rPr lang="en-US" u="sng" dirty="0" err="1"/>
              <a:t>inkluzivnímu</a:t>
            </a:r>
            <a:r>
              <a:rPr lang="en-US" u="sng" dirty="0"/>
              <a:t> </a:t>
            </a:r>
            <a:r>
              <a:rPr lang="en-US" u="sng" dirty="0" err="1"/>
              <a:t>prostředí</a:t>
            </a:r>
            <a:endParaRPr lang="en-US" u="sng" dirty="0"/>
          </a:p>
          <a:p>
            <a:r>
              <a:rPr lang="en-US" dirty="0" err="1"/>
              <a:t>Vede</a:t>
            </a:r>
            <a:r>
              <a:rPr lang="en-US" dirty="0"/>
              <a:t> k </a:t>
            </a:r>
            <a:r>
              <a:rPr lang="en-US" u="sng" dirty="0" err="1"/>
              <a:t>vyhledávání</a:t>
            </a:r>
            <a:r>
              <a:rPr lang="en-US" u="sng" dirty="0"/>
              <a:t> </a:t>
            </a:r>
            <a:r>
              <a:rPr lang="en-US" u="sng" dirty="0" err="1"/>
              <a:t>výzkumu</a:t>
            </a:r>
            <a:r>
              <a:rPr lang="en-US" u="sng" dirty="0"/>
              <a:t>, </a:t>
            </a:r>
            <a:r>
              <a:rPr lang="en-US" u="sng" dirty="0" err="1"/>
              <a:t>zdrojů</a:t>
            </a:r>
            <a:r>
              <a:rPr lang="en-US" u="sng" dirty="0"/>
              <a:t> a </a:t>
            </a:r>
            <a:r>
              <a:rPr lang="en-US" u="sng" dirty="0" err="1"/>
              <a:t>poradenství</a:t>
            </a:r>
            <a:endParaRPr lang="en-US" u="sng" dirty="0"/>
          </a:p>
          <a:p>
            <a:r>
              <a:rPr lang="en-US" dirty="0" err="1"/>
              <a:t>Podporuje</a:t>
            </a:r>
            <a:r>
              <a:rPr lang="en-US" dirty="0"/>
              <a:t> </a:t>
            </a:r>
            <a:r>
              <a:rPr lang="en-US" u="sng" dirty="0" err="1"/>
              <a:t>spolupráci</a:t>
            </a:r>
            <a:r>
              <a:rPr lang="en-US" u="sng" dirty="0"/>
              <a:t> </a:t>
            </a:r>
            <a:r>
              <a:rPr lang="en-US" u="sng" dirty="0" err="1"/>
              <a:t>mezi</a:t>
            </a:r>
            <a:r>
              <a:rPr lang="en-US" u="sng" dirty="0"/>
              <a:t> </a:t>
            </a:r>
            <a:r>
              <a:rPr lang="en-US" u="sng" dirty="0" err="1"/>
              <a:t>odborníky</a:t>
            </a:r>
            <a:r>
              <a:rPr lang="cs-CZ" u="sng" dirty="0"/>
              <a:t> i klienty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0820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88481" cy="1320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Strategie, metody a techniky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</a:t>
            </a:r>
            <a:r>
              <a:rPr lang="cs-CZ" dirty="0">
                <a:solidFill>
                  <a:srgbClr val="4F81BD"/>
                </a:solidFill>
                <a:latin typeface="Manita Px"/>
                <a:cs typeface="Manita Px"/>
              </a:rPr>
              <a:t>RP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Refle</a:t>
            </a:r>
            <a:r>
              <a:rPr lang="cs-CZ" sz="2400" dirty="0" err="1"/>
              <a:t>ktiv</a:t>
            </a:r>
            <a:r>
              <a:rPr lang="en-US" sz="2400" dirty="0" err="1"/>
              <a:t>ní</a:t>
            </a:r>
            <a:r>
              <a:rPr lang="en-US" sz="2400" dirty="0"/>
              <a:t> </a:t>
            </a:r>
            <a:r>
              <a:rPr lang="en-US" sz="2400" dirty="0" err="1"/>
              <a:t>záznamy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deníky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Reflektivní setkávání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Mentor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kritický</a:t>
            </a:r>
            <a:r>
              <a:rPr lang="en-US" sz="2400" dirty="0"/>
              <a:t> </a:t>
            </a:r>
            <a:r>
              <a:rPr lang="en-US" sz="2400" dirty="0" err="1"/>
              <a:t>přítel</a:t>
            </a:r>
            <a:r>
              <a:rPr lang="en-US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Nástěnka</a:t>
            </a:r>
            <a:r>
              <a:rPr lang="en-US" sz="2400" dirty="0"/>
              <a:t> </a:t>
            </a:r>
            <a:r>
              <a:rPr lang="en-US" sz="2400" dirty="0" err="1"/>
              <a:t>reflektivní</a:t>
            </a:r>
            <a:r>
              <a:rPr lang="en-US" sz="2400" dirty="0"/>
              <a:t> </a:t>
            </a:r>
            <a:r>
              <a:rPr lang="en-US" sz="2400" dirty="0" err="1"/>
              <a:t>praxe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Profesní z</a:t>
            </a:r>
            <a:r>
              <a:rPr lang="en-US" sz="2400" dirty="0" err="1"/>
              <a:t>kušenosti</a:t>
            </a:r>
            <a:r>
              <a:rPr lang="en-US" sz="2400" dirty="0"/>
              <a:t> </a:t>
            </a:r>
            <a:r>
              <a:rPr lang="cs-CZ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profesní</a:t>
            </a:r>
            <a:r>
              <a:rPr lang="en-US" sz="2400" dirty="0"/>
              <a:t> </a:t>
            </a:r>
            <a:r>
              <a:rPr lang="en-US" sz="2400" dirty="0" err="1"/>
              <a:t>učení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Akční</a:t>
            </a:r>
            <a:r>
              <a:rPr lang="en-US" sz="2400" dirty="0"/>
              <a:t> </a:t>
            </a:r>
            <a:r>
              <a:rPr lang="en-US" sz="2400" dirty="0" err="1"/>
              <a:t>výzkum</a:t>
            </a: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Případové studie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Reflektivní komunity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695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Reflektivní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záznamy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nebo</a:t>
            </a:r>
            <a:r>
              <a:rPr lang="en-US" dirty="0">
                <a:solidFill>
                  <a:srgbClr val="4F81BD"/>
                </a:solidFill>
                <a:latin typeface="Manita Px"/>
                <a:cs typeface="Manita Px"/>
              </a:rPr>
              <a:t> </a:t>
            </a:r>
            <a:r>
              <a:rPr lang="en-US" dirty="0" err="1">
                <a:solidFill>
                  <a:srgbClr val="4F81BD"/>
                </a:solidFill>
                <a:latin typeface="Manita Px"/>
                <a:cs typeface="Manita Px"/>
              </a:rPr>
              <a:t>deníky</a:t>
            </a:r>
            <a:endParaRPr lang="en-US" dirty="0">
              <a:solidFill>
                <a:srgbClr val="4F81BD"/>
              </a:solidFill>
              <a:latin typeface="Manita Px"/>
              <a:cs typeface="Manita Px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082787"/>
          </a:xfrm>
        </p:spPr>
        <p:txBody>
          <a:bodyPr>
            <a:noAutofit/>
          </a:bodyPr>
          <a:lstStyle/>
          <a:p>
            <a:r>
              <a:rPr lang="en-US" sz="2400" dirty="0" err="1"/>
              <a:t>Záznam</a:t>
            </a:r>
            <a:r>
              <a:rPr lang="en-US" sz="2400" dirty="0"/>
              <a:t> </a:t>
            </a:r>
            <a:r>
              <a:rPr lang="en-US" sz="2400" dirty="0" err="1"/>
              <a:t>myšlení</a:t>
            </a:r>
            <a:r>
              <a:rPr lang="en-US" sz="2400" dirty="0"/>
              <a:t> o </a:t>
            </a:r>
            <a:r>
              <a:rPr lang="en-US" sz="2400" dirty="0" err="1"/>
              <a:t>všech</a:t>
            </a:r>
            <a:r>
              <a:rPr lang="en-US" sz="2400" dirty="0"/>
              <a:t> </a:t>
            </a:r>
            <a:r>
              <a:rPr lang="en-US" sz="2400" dirty="0" err="1"/>
              <a:t>aspektech</a:t>
            </a:r>
            <a:r>
              <a:rPr lang="en-US" sz="2400" dirty="0"/>
              <a:t> </a:t>
            </a:r>
            <a:r>
              <a:rPr lang="en-US" sz="2400" dirty="0" err="1"/>
              <a:t>odborné</a:t>
            </a:r>
            <a:r>
              <a:rPr lang="en-US" sz="2400" dirty="0"/>
              <a:t> </a:t>
            </a:r>
            <a:r>
              <a:rPr lang="en-US" sz="2400" dirty="0" err="1"/>
              <a:t>praxe</a:t>
            </a:r>
            <a:r>
              <a:rPr lang="cs-CZ" sz="2400" dirty="0"/>
              <a:t>.</a:t>
            </a:r>
            <a:endParaRPr lang="en-US" sz="2400" dirty="0"/>
          </a:p>
          <a:p>
            <a:r>
              <a:rPr lang="cs-CZ" sz="2400" dirty="0"/>
              <a:t>Může zahrnovat </a:t>
            </a:r>
            <a:r>
              <a:rPr lang="en-US" sz="2400" dirty="0" err="1"/>
              <a:t>příběhy</a:t>
            </a:r>
            <a:r>
              <a:rPr lang="en-US" sz="2400" dirty="0"/>
              <a:t> </a:t>
            </a:r>
            <a:r>
              <a:rPr lang="cs-CZ" sz="2400" dirty="0"/>
              <a:t>z</a:t>
            </a:r>
            <a:r>
              <a:rPr lang="en-US" sz="2400" dirty="0"/>
              <a:t> </a:t>
            </a:r>
            <a:r>
              <a:rPr lang="en-US" sz="2400" dirty="0" err="1"/>
              <a:t>prax</a:t>
            </a:r>
            <a:r>
              <a:rPr lang="cs-CZ" sz="2400" dirty="0"/>
              <a:t>e</a:t>
            </a:r>
            <a:r>
              <a:rPr lang="en-US" sz="2400" dirty="0"/>
              <a:t>, </a:t>
            </a:r>
            <a:r>
              <a:rPr lang="cs-CZ" sz="2400" dirty="0"/>
              <a:t>významná</a:t>
            </a:r>
            <a:r>
              <a:rPr lang="en-US" sz="2400" dirty="0"/>
              <a:t> </a:t>
            </a:r>
            <a:r>
              <a:rPr lang="en-US" sz="2400" dirty="0" err="1"/>
              <a:t>slova</a:t>
            </a:r>
            <a:r>
              <a:rPr lang="en-US" sz="2400" dirty="0"/>
              <a:t>, </a:t>
            </a:r>
            <a:r>
              <a:rPr lang="en-US" sz="2400" dirty="0" err="1"/>
              <a:t>kresby</a:t>
            </a:r>
            <a:r>
              <a:rPr lang="en-US" sz="2400" dirty="0"/>
              <a:t>, </a:t>
            </a:r>
            <a:r>
              <a:rPr lang="en-US" sz="2400" dirty="0" err="1"/>
              <a:t>symboly</a:t>
            </a:r>
            <a:r>
              <a:rPr lang="en-US" sz="2400" dirty="0"/>
              <a:t>, </a:t>
            </a:r>
            <a:r>
              <a:rPr lang="en-US" sz="2400" dirty="0" err="1"/>
              <a:t>články</a:t>
            </a:r>
            <a:r>
              <a:rPr lang="en-US" sz="2400" dirty="0"/>
              <a:t> a </a:t>
            </a:r>
            <a:r>
              <a:rPr lang="en-US" sz="2400" dirty="0" err="1"/>
              <a:t>fotografie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lze</a:t>
            </a:r>
            <a:r>
              <a:rPr lang="en-US" sz="2400" dirty="0"/>
              <a:t> </a:t>
            </a:r>
            <a:r>
              <a:rPr lang="en-US" sz="2400" dirty="0" err="1"/>
              <a:t>použít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podněty</a:t>
            </a:r>
            <a:r>
              <a:rPr lang="en-US" sz="2400" dirty="0"/>
              <a:t> </a:t>
            </a:r>
            <a:r>
              <a:rPr lang="cs-CZ" sz="2400" dirty="0"/>
              <a:t>/ připomínky </a:t>
            </a:r>
            <a:r>
              <a:rPr lang="en-US" sz="2400" dirty="0"/>
              <a:t>k </a:t>
            </a:r>
            <a:r>
              <a:rPr lang="en-US" sz="2400" dirty="0" err="1"/>
              <a:t>zamyšlení</a:t>
            </a:r>
            <a:r>
              <a:rPr lang="en-US" sz="2400" dirty="0"/>
              <a:t> a </a:t>
            </a:r>
            <a:r>
              <a:rPr lang="en-US" sz="2400" dirty="0" err="1"/>
              <a:t>diskusi</a:t>
            </a:r>
            <a:r>
              <a:rPr lang="en-US" sz="2400" dirty="0"/>
              <a:t>.</a:t>
            </a:r>
          </a:p>
          <a:p>
            <a:r>
              <a:rPr lang="cs-CZ" sz="2400" dirty="0"/>
              <a:t>Online blog např. </a:t>
            </a:r>
            <a:r>
              <a:rPr lang="cs-CZ" sz="2400" dirty="0" err="1">
                <a:hlinkClick r:id="rId2"/>
              </a:rPr>
              <a:t>Socialworkerblog</a:t>
            </a:r>
            <a:r>
              <a:rPr lang="cs-CZ" sz="2400" dirty="0">
                <a:hlinkClick r:id="rId2"/>
              </a:rPr>
              <a:t> </a:t>
            </a:r>
            <a:r>
              <a:rPr lang="cs-CZ" sz="2400" dirty="0"/>
              <a:t> </a:t>
            </a:r>
          </a:p>
          <a:p>
            <a:r>
              <a:rPr lang="cs-CZ" sz="2400" dirty="0"/>
              <a:t>V</a:t>
            </a:r>
            <a:r>
              <a:rPr lang="en-US" sz="2400" dirty="0" err="1"/>
              <a:t>edení</a:t>
            </a:r>
            <a:r>
              <a:rPr lang="en-US" sz="2400" dirty="0"/>
              <a:t> online </a:t>
            </a:r>
            <a:r>
              <a:rPr lang="en-US" sz="2400" dirty="0" err="1"/>
              <a:t>reflexního</a:t>
            </a:r>
            <a:r>
              <a:rPr lang="en-US" sz="2400" dirty="0"/>
              <a:t> </a:t>
            </a:r>
            <a:r>
              <a:rPr lang="en-US" sz="2400" dirty="0" err="1"/>
              <a:t>deníku</a:t>
            </a:r>
            <a:r>
              <a:rPr lang="cs-CZ" sz="2400" dirty="0"/>
              <a:t> ?</a:t>
            </a:r>
          </a:p>
          <a:p>
            <a:r>
              <a:rPr lang="cs-CZ" sz="2400" dirty="0"/>
              <a:t>Digitální nástroje (</a:t>
            </a:r>
            <a:r>
              <a:rPr lang="cs-CZ" sz="2400" dirty="0" err="1"/>
              <a:t>EverNote</a:t>
            </a:r>
            <a:r>
              <a:rPr lang="cs-CZ" sz="2400" dirty="0"/>
              <a:t>, OneNote …) ? </a:t>
            </a:r>
            <a:endParaRPr lang="en-US" sz="2400" dirty="0"/>
          </a:p>
        </p:txBody>
      </p:sp>
      <p:pic>
        <p:nvPicPr>
          <p:cNvPr id="4098" name="Picture 2" descr="Zobrazit zdrojový obrázek">
            <a:extLst>
              <a:ext uri="{FF2B5EF4-FFF2-40B4-BE49-F238E27FC236}">
                <a16:creationId xmlns:a16="http://schemas.microsoft.com/office/drawing/2014/main" id="{A245FBDC-DC78-4B46-8255-D91C1A008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736" y="5104736"/>
            <a:ext cx="1753263" cy="175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5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27DB10998D304BBDBD2148FCA30713" ma:contentTypeVersion="13" ma:contentTypeDescription="Create a new document." ma:contentTypeScope="" ma:versionID="8e312c04be4d42ef150f3c9dc0583cd2">
  <xsd:schema xmlns:xsd="http://www.w3.org/2001/XMLSchema" xmlns:xs="http://www.w3.org/2001/XMLSchema" xmlns:p="http://schemas.microsoft.com/office/2006/metadata/properties" xmlns:ns2="4f030f72-af61-4909-8ab3-34b83db4692a" xmlns:ns3="e1bc10e2-1ceb-4946-81d2-336281a1fc4d" targetNamespace="http://schemas.microsoft.com/office/2006/metadata/properties" ma:root="true" ma:fieldsID="9fa9c8c014060fc8ab0431df804f2c85" ns2:_="" ns3:_="">
    <xsd:import namespace="4f030f72-af61-4909-8ab3-34b83db4692a"/>
    <xsd:import namespace="e1bc10e2-1ceb-4946-81d2-336281a1f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Whatgoesintothisfolder_x003f_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30f72-af61-4909-8ab3-34b83db46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Whatgoesintothisfolder_x003f_" ma:index="19" nillable="true" ma:displayName="What's in this folder?" ma:format="Dropdown" ma:internalName="Whatgoesintothisfolder_x003f_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c10e2-1ceb-4946-81d2-336281a1f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hatgoesintothisfolder_x003f_ xmlns="4f030f72-af61-4909-8ab3-34b83db4692a" xsi:nil="true"/>
  </documentManagement>
</p:properties>
</file>

<file path=customXml/itemProps1.xml><?xml version="1.0" encoding="utf-8"?>
<ds:datastoreItem xmlns:ds="http://schemas.openxmlformats.org/officeDocument/2006/customXml" ds:itemID="{89D85D49-16C2-4CD2-83C9-CE95F1B71B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6554F6-4150-4F08-9F7D-B448D9685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30f72-af61-4909-8ab3-34b83db4692a"/>
    <ds:schemaRef ds:uri="e1bc10e2-1ceb-4946-81d2-336281a1f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263FEE-0C01-4997-AB1E-38180ABE7EA5}">
  <ds:schemaRefs>
    <ds:schemaRef ds:uri="http://schemas.microsoft.com/office/2006/metadata/properties"/>
    <ds:schemaRef ds:uri="http://schemas.microsoft.com/office/infopath/2007/PartnerControls"/>
    <ds:schemaRef ds:uri="4f030f72-af61-4909-8ab3-34b83db469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5228</TotalTime>
  <Words>1671</Words>
  <Application>Microsoft Office PowerPoint</Application>
  <PresentationFormat>Předvádění na obrazovce (4:3)</PresentationFormat>
  <Paragraphs>186</Paragraphs>
  <Slides>31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31</vt:i4>
      </vt:variant>
    </vt:vector>
  </HeadingPairs>
  <TitlesOfParts>
    <vt:vector size="41" baseType="lpstr">
      <vt:lpstr>Arial</vt:lpstr>
      <vt:lpstr>Calibri</vt:lpstr>
      <vt:lpstr>Candara</vt:lpstr>
      <vt:lpstr>Manita Px</vt:lpstr>
      <vt:lpstr>Trebuchet MS</vt:lpstr>
      <vt:lpstr>Wingdings</vt:lpstr>
      <vt:lpstr>Wingdings 3</vt:lpstr>
      <vt:lpstr>Office Theme</vt:lpstr>
      <vt:lpstr>Custom Design</vt:lpstr>
      <vt:lpstr>Fazeta</vt:lpstr>
      <vt:lpstr>Nástroje reflektivní praxe Navrátil 2022</vt:lpstr>
      <vt:lpstr>Reflektivní praxe - opakování</vt:lpstr>
      <vt:lpstr>Využívejte reflektivní praxi k ...</vt:lpstr>
      <vt:lpstr>Model reflexe - Gibbs (1988)</vt:lpstr>
      <vt:lpstr>Prezentace aplikace PowerPoint</vt:lpstr>
      <vt:lpstr>Cvičení 1 Gibbsův model v akci</vt:lpstr>
      <vt:lpstr>K čemu potřebujeme reflexi? </vt:lpstr>
      <vt:lpstr>Strategie, metody a techniky RP</vt:lpstr>
      <vt:lpstr>Reflektivní záznamy nebo deníky</vt:lpstr>
      <vt:lpstr>Setkání (skupinová supervize)</vt:lpstr>
      <vt:lpstr>Mentor nebo kritický přítel </vt:lpstr>
      <vt:lpstr>Tabule reflektivní praxe</vt:lpstr>
      <vt:lpstr>Profesní učení, zkušenost v praxi</vt:lpstr>
      <vt:lpstr>Akční výzkum</vt:lpstr>
      <vt:lpstr>Případové studie</vt:lpstr>
      <vt:lpstr>Reflektivní praxe a učící se komunity</vt:lpstr>
      <vt:lpstr>Co profesionálové reflektují</vt:lpstr>
      <vt:lpstr>Reflektování vlastní filozofie</vt:lpstr>
      <vt:lpstr>Reflektování vlastních přesvědčení</vt:lpstr>
      <vt:lpstr>Reflektování hodnot</vt:lpstr>
      <vt:lpstr>Témata pro reflexi v praxi</vt:lpstr>
      <vt:lpstr>Témata pro reflexi v praxi (pokr.)</vt:lpstr>
      <vt:lpstr>Kritické otázky</vt:lpstr>
      <vt:lpstr>s kým reflektují profesionálové?</vt:lpstr>
      <vt:lpstr>Osobní nebo individuální reflexe</vt:lpstr>
      <vt:lpstr>Společná reflexe</vt:lpstr>
      <vt:lpstr>Facilitovaná sdílená reflexe</vt:lpstr>
      <vt:lpstr>Reflektování s klienty</vt:lpstr>
      <vt:lpstr>Reflektování s dětmi?</vt:lpstr>
      <vt:lpstr>Reflektivní otázky</vt:lpstr>
      <vt:lpstr>Prezentace aplikace PowerPoint</vt:lpstr>
    </vt:vector>
  </TitlesOfParts>
  <Company>Lauren Percy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Wilson</dc:creator>
  <cp:lastModifiedBy>Pavel Navrátil</cp:lastModifiedBy>
  <cp:revision>221</cp:revision>
  <dcterms:created xsi:type="dcterms:W3CDTF">2012-08-05T09:21:56Z</dcterms:created>
  <dcterms:modified xsi:type="dcterms:W3CDTF">2022-09-27T06:00:43Z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0x010100D127DB10998D304BBDBD2148FCA30713</vt:lpwstr>
  </property>
</Properties>
</file>