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8"/>
  </p:notesMasterIdLst>
  <p:handoutMasterIdLst>
    <p:handoutMasterId r:id="rId49"/>
  </p:handoutMasterIdLst>
  <p:sldIdLst>
    <p:sldId id="256" r:id="rId5"/>
    <p:sldId id="257" r:id="rId6"/>
    <p:sldId id="647" r:id="rId7"/>
    <p:sldId id="648" r:id="rId8"/>
    <p:sldId id="654" r:id="rId9"/>
    <p:sldId id="609" r:id="rId10"/>
    <p:sldId id="655" r:id="rId11"/>
    <p:sldId id="666" r:id="rId12"/>
    <p:sldId id="651" r:id="rId13"/>
    <p:sldId id="619" r:id="rId14"/>
    <p:sldId id="656" r:id="rId15"/>
    <p:sldId id="620" r:id="rId16"/>
    <p:sldId id="662" r:id="rId17"/>
    <p:sldId id="674" r:id="rId18"/>
    <p:sldId id="675" r:id="rId19"/>
    <p:sldId id="676" r:id="rId20"/>
    <p:sldId id="677" r:id="rId21"/>
    <p:sldId id="678" r:id="rId22"/>
    <p:sldId id="684" r:id="rId23"/>
    <p:sldId id="685" r:id="rId24"/>
    <p:sldId id="679" r:id="rId25"/>
    <p:sldId id="680" r:id="rId26"/>
    <p:sldId id="681" r:id="rId27"/>
    <p:sldId id="682" r:id="rId28"/>
    <p:sldId id="687" r:id="rId29"/>
    <p:sldId id="686" r:id="rId30"/>
    <p:sldId id="683" r:id="rId31"/>
    <p:sldId id="689" r:id="rId32"/>
    <p:sldId id="691" r:id="rId33"/>
    <p:sldId id="690" r:id="rId34"/>
    <p:sldId id="667" r:id="rId35"/>
    <p:sldId id="671" r:id="rId36"/>
    <p:sldId id="668" r:id="rId37"/>
    <p:sldId id="669" r:id="rId38"/>
    <p:sldId id="660" r:id="rId39"/>
    <p:sldId id="673" r:id="rId40"/>
    <p:sldId id="672" r:id="rId41"/>
    <p:sldId id="652" r:id="rId42"/>
    <p:sldId id="657" r:id="rId43"/>
    <p:sldId id="658" r:id="rId44"/>
    <p:sldId id="659" r:id="rId45"/>
    <p:sldId id="640" r:id="rId46"/>
    <p:sldId id="577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7A53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3A894-6B01-4BDE-8383-5B2F9079A27B}" v="84" dt="2023-02-07T05:43:30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5768" autoAdjust="0"/>
  </p:normalViewPr>
  <p:slideViewPr>
    <p:cSldViewPr snapToGrid="0">
      <p:cViewPr varScale="1">
        <p:scale>
          <a:sx n="69" d="100"/>
          <a:sy n="69" d="100"/>
        </p:scale>
        <p:origin x="532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C PC" userId="4615e3992e2d080f" providerId="LiveId" clId="{2BB3A894-6B01-4BDE-8383-5B2F9079A27B}"/>
    <pc:docChg chg="undo redo custSel addSld delSld modSld">
      <pc:chgData name="PC PC" userId="4615e3992e2d080f" providerId="LiveId" clId="{2BB3A894-6B01-4BDE-8383-5B2F9079A27B}" dt="2023-02-07T09:51:29.247" v="10313" actId="20577"/>
      <pc:docMkLst>
        <pc:docMk/>
      </pc:docMkLst>
      <pc:sldChg chg="addSp modSp mod modMedia modClrScheme chgLayout">
        <pc:chgData name="PC PC" userId="4615e3992e2d080f" providerId="LiveId" clId="{2BB3A894-6B01-4BDE-8383-5B2F9079A27B}" dt="2023-02-07T04:38:13.413" v="6919" actId="26606"/>
        <pc:sldMkLst>
          <pc:docMk/>
          <pc:sldMk cId="3263342447" sldId="256"/>
        </pc:sldMkLst>
        <pc:spChg chg="mod or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3" creationId="{9DAF3088-3E4D-9845-B71B-E817345CD820}"/>
          </ac:spMkLst>
        </pc:spChg>
        <pc:spChg chg="mod">
          <ac:chgData name="PC PC" userId="4615e3992e2d080f" providerId="LiveId" clId="{2BB3A894-6B01-4BDE-8383-5B2F9079A27B}" dt="2023-02-07T04:36:53.982" v="6915" actId="2660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2BB3A894-6B01-4BDE-8383-5B2F9079A27B}" dt="2023-02-07T04:38:13.413" v="6919" actId="26606"/>
          <ac:spMkLst>
            <pc:docMk/>
            <pc:sldMk cId="3263342447" sldId="256"/>
            <ac:spMk id="5" creationId="{BDA74EBB-06F9-2F42-BBA7-49358111EC86}"/>
          </ac:spMkLst>
        </pc:spChg>
        <pc:picChg chg="add mod">
          <ac:chgData name="PC PC" userId="4615e3992e2d080f" providerId="LiveId" clId="{2BB3A894-6B01-4BDE-8383-5B2F9079A27B}" dt="2023-02-07T04:36:53.982" v="6915" actId="26606"/>
          <ac:picMkLst>
            <pc:docMk/>
            <pc:sldMk cId="3263342447" sldId="256"/>
            <ac:picMk id="7" creationId="{DD8BC9D1-2B3D-B9E5-4733-ED83C5CE9F63}"/>
          </ac:picMkLst>
        </pc:picChg>
      </pc:sldChg>
      <pc:sldChg chg="modSp mod">
        <pc:chgData name="PC PC" userId="4615e3992e2d080f" providerId="LiveId" clId="{2BB3A894-6B01-4BDE-8383-5B2F9079A27B}" dt="2023-02-07T05:16:01.705" v="8248" actId="20577"/>
        <pc:sldMkLst>
          <pc:docMk/>
          <pc:sldMk cId="125483766" sldId="257"/>
        </pc:sldMkLst>
        <pc:spChg chg="mod">
          <ac:chgData name="PC PC" userId="4615e3992e2d080f" providerId="LiveId" clId="{2BB3A894-6B01-4BDE-8383-5B2F9079A27B}" dt="2023-02-07T05:16:01.705" v="8248" actId="20577"/>
          <ac:spMkLst>
            <pc:docMk/>
            <pc:sldMk cId="125483766" sldId="257"/>
            <ac:spMk id="5" creationId="{DBD55072-FE55-9AF0-CBA4-F71D2D4F9E0A}"/>
          </ac:spMkLst>
        </pc:spChg>
      </pc:sldChg>
      <pc:sldChg chg="modSp mod">
        <pc:chgData name="PC PC" userId="4615e3992e2d080f" providerId="LiveId" clId="{2BB3A894-6B01-4BDE-8383-5B2F9079A27B}" dt="2023-02-07T06:07:44.458" v="9226" actId="948"/>
        <pc:sldMkLst>
          <pc:docMk/>
          <pc:sldMk cId="2727514574" sldId="258"/>
        </pc:sldMkLst>
        <pc:spChg chg="mod">
          <ac:chgData name="PC PC" userId="4615e3992e2d080f" providerId="LiveId" clId="{2BB3A894-6B01-4BDE-8383-5B2F9079A27B}" dt="2023-02-07T06:07:44.458" v="9226" actId="948"/>
          <ac:spMkLst>
            <pc:docMk/>
            <pc:sldMk cId="2727514574" sldId="258"/>
            <ac:spMk id="5" creationId="{4335940F-24C6-DF89-DEB2-D68740E430E6}"/>
          </ac:spMkLst>
        </pc:spChg>
      </pc:sldChg>
      <pc:sldChg chg="modSp mod">
        <pc:chgData name="PC PC" userId="4615e3992e2d080f" providerId="LiveId" clId="{2BB3A894-6B01-4BDE-8383-5B2F9079A27B}" dt="2023-02-07T09:51:29.247" v="10313" actId="20577"/>
        <pc:sldMkLst>
          <pc:docMk/>
          <pc:sldMk cId="3394567237" sldId="259"/>
        </pc:sldMkLst>
        <pc:spChg chg="mod">
          <ac:chgData name="PC PC" userId="4615e3992e2d080f" providerId="LiveId" clId="{2BB3A894-6B01-4BDE-8383-5B2F9079A27B}" dt="2023-02-07T09:51:29.247" v="10313" actId="20577"/>
          <ac:spMkLst>
            <pc:docMk/>
            <pc:sldMk cId="3394567237" sldId="259"/>
            <ac:spMk id="5" creationId="{3F05808E-CD4E-F2A2-E6F6-051485F583C6}"/>
          </ac:spMkLst>
        </pc:spChg>
      </pc:sldChg>
      <pc:sldChg chg="addSp delSp modSp new mod">
        <pc:chgData name="PC PC" userId="4615e3992e2d080f" providerId="LiveId" clId="{2BB3A894-6B01-4BDE-8383-5B2F9079A27B}" dt="2023-02-05T23:12:21.960" v="537" actId="255"/>
        <pc:sldMkLst>
          <pc:docMk/>
          <pc:sldMk cId="342495068" sldId="260"/>
        </pc:sldMkLst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2" creationId="{EAA5A7F7-1604-EFA2-AF2F-AA4A5934A4B1}"/>
          </ac:spMkLst>
        </pc:spChg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3" creationId="{9C90D0C6-2909-51CB-5CCD-6834B6660D8F}"/>
          </ac:spMkLst>
        </pc:spChg>
        <pc:spChg chg="mod">
          <ac:chgData name="PC PC" userId="4615e3992e2d080f" providerId="LiveId" clId="{2BB3A894-6B01-4BDE-8383-5B2F9079A27B}" dt="2023-02-05T23:12:21.960" v="537" actId="255"/>
          <ac:spMkLst>
            <pc:docMk/>
            <pc:sldMk cId="342495068" sldId="260"/>
            <ac:spMk id="4" creationId="{ADC26B0E-8675-0ABA-AE89-5013746F2DC0}"/>
          </ac:spMkLst>
        </pc:spChg>
        <pc:spChg chg="del 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5" creationId="{FF141909-2010-69DF-C696-E8ED2604BC59}"/>
          </ac:spMkLst>
        </pc:spChg>
        <pc:spChg chg="add del mod">
          <ac:chgData name="PC PC" userId="4615e3992e2d080f" providerId="LiveId" clId="{2BB3A894-6B01-4BDE-8383-5B2F9079A27B}" dt="2023-02-05T23:10:09.992" v="498" actId="767"/>
          <ac:spMkLst>
            <pc:docMk/>
            <pc:sldMk cId="342495068" sldId="260"/>
            <ac:spMk id="6" creationId="{7DC34BDF-5FAA-BE0C-CA6D-C767B28520C1}"/>
          </ac:spMkLst>
        </pc:spChg>
        <pc:graphicFrameChg chg="add">
          <ac:chgData name="PC PC" userId="4615e3992e2d080f" providerId="LiveId" clId="{2BB3A894-6B01-4BDE-8383-5B2F9079A27B}" dt="2023-02-05T23:11:41.048" v="536" actId="26606"/>
          <ac:graphicFrameMkLst>
            <pc:docMk/>
            <pc:sldMk cId="342495068" sldId="260"/>
            <ac:graphicFrameMk id="7" creationId="{02C96725-3BC2-ECB4-3AA3-F78DA190D4CD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5T23:19:39.514" v="587" actId="255"/>
        <pc:sldMkLst>
          <pc:docMk/>
          <pc:sldMk cId="499181531" sldId="261"/>
        </pc:sldMkLst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2" creationId="{4CF53EBC-81E8-AE42-C5B4-40D7D5C3A5AD}"/>
          </ac:spMkLst>
        </pc:spChg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3" creationId="{894BA3F7-EB4B-FCBC-162F-7992DF6499DE}"/>
          </ac:spMkLst>
        </pc:spChg>
        <pc:spChg chg="mod">
          <ac:chgData name="PC PC" userId="4615e3992e2d080f" providerId="LiveId" clId="{2BB3A894-6B01-4BDE-8383-5B2F9079A27B}" dt="2023-02-05T23:19:39.514" v="587" actId="255"/>
          <ac:spMkLst>
            <pc:docMk/>
            <pc:sldMk cId="499181531" sldId="261"/>
            <ac:spMk id="4" creationId="{51EC561C-0226-148A-2D99-323117D0D915}"/>
          </ac:spMkLst>
        </pc:spChg>
        <pc:spChg chg="add del 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5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9:21.204" v="586" actId="478"/>
          <ac:spMkLst>
            <pc:docMk/>
            <pc:sldMk cId="499181531" sldId="261"/>
            <ac:spMk id="8" creationId="{8553F248-1512-B41B-044C-BA95AF01AEF3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0" creationId="{A3C8B714-6811-BA7B-A1FC-777623B22FB5}"/>
          </ac:spMkLst>
        </pc:spChg>
        <pc:spChg chg="add del mod">
          <ac:chgData name="PC PC" userId="4615e3992e2d080f" providerId="LiveId" clId="{2BB3A894-6B01-4BDE-8383-5B2F9079A27B}" dt="2023-02-05T23:18:00.634" v="574" actId="26606"/>
          <ac:spMkLst>
            <pc:docMk/>
            <pc:sldMk cId="499181531" sldId="261"/>
            <ac:spMk id="11" creationId="{229891A5-0497-A9BC-5687-01CEBF2036AE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2" creationId="{7CC59771-C7E0-69EB-64C4-46432630FBD0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3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4" creationId="{7B4F5118-D625-7E69-EB94-2BED51D510D5}"/>
          </ac:spMkLst>
        </pc:spChg>
        <pc:graphicFrameChg chg="add del">
          <ac:chgData name="PC PC" userId="4615e3992e2d080f" providerId="LiveId" clId="{2BB3A894-6B01-4BDE-8383-5B2F9079A27B}" dt="2023-02-05T23:17:47.211" v="572" actId="26606"/>
          <ac:graphicFrameMkLst>
            <pc:docMk/>
            <pc:sldMk cId="499181531" sldId="261"/>
            <ac:graphicFrameMk id="7" creationId="{FB330BE7-D865-1B8E-846D-7EE6C690029D}"/>
          </ac:graphicFrameMkLst>
        </pc:graphicFrameChg>
        <pc:graphicFrameChg chg="add del mod">
          <ac:chgData name="PC PC" userId="4615e3992e2d080f" providerId="LiveId" clId="{2BB3A894-6B01-4BDE-8383-5B2F9079A27B}" dt="2023-02-05T23:18:00.634" v="574" actId="26606"/>
          <ac:graphicFrameMkLst>
            <pc:docMk/>
            <pc:sldMk cId="499181531" sldId="261"/>
            <ac:graphicFrameMk id="9" creationId="{C2CEF0B8-CA2F-2BD0-8FEC-75B695EA1ECB}"/>
          </ac:graphicFrameMkLst>
        </pc:graphicFrameChg>
        <pc:graphicFrameChg chg="add mod">
          <ac:chgData name="PC PC" userId="4615e3992e2d080f" providerId="LiveId" clId="{2BB3A894-6B01-4BDE-8383-5B2F9079A27B}" dt="2023-02-05T23:19:12.976" v="585" actId="26606"/>
          <ac:graphicFrameMkLst>
            <pc:docMk/>
            <pc:sldMk cId="499181531" sldId="261"/>
            <ac:graphicFrameMk id="15" creationId="{0B05FE6A-3D0D-BDBD-D2CD-8593228F9CB3}"/>
          </ac:graphicFrameMkLst>
        </pc:graphicFrameChg>
      </pc:sldChg>
      <pc:sldChg chg="modSp new mod">
        <pc:chgData name="PC PC" userId="4615e3992e2d080f" providerId="LiveId" clId="{2BB3A894-6B01-4BDE-8383-5B2F9079A27B}" dt="2023-02-07T04:00:44.469" v="6615"/>
        <pc:sldMkLst>
          <pc:docMk/>
          <pc:sldMk cId="2370965700" sldId="262"/>
        </pc:sldMkLst>
        <pc:spChg chg="mod">
          <ac:chgData name="PC PC" userId="4615e3992e2d080f" providerId="LiveId" clId="{2BB3A894-6B01-4BDE-8383-5B2F9079A27B}" dt="2023-02-07T04:00:44.469" v="6615"/>
          <ac:spMkLst>
            <pc:docMk/>
            <pc:sldMk cId="2370965700" sldId="262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5T23:25:38.989" v="622" actId="20577"/>
          <ac:spMkLst>
            <pc:docMk/>
            <pc:sldMk cId="2370965700" sldId="262"/>
            <ac:spMk id="4" creationId="{97D337D5-F47E-2713-8D96-54FA4A35A041}"/>
          </ac:spMkLst>
        </pc:spChg>
        <pc:spChg chg="mod">
          <ac:chgData name="PC PC" userId="4615e3992e2d080f" providerId="LiveId" clId="{2BB3A894-6B01-4BDE-8383-5B2F9079A27B}" dt="2023-02-05T23:29:21.910" v="975" actId="20577"/>
          <ac:spMkLst>
            <pc:docMk/>
            <pc:sldMk cId="2370965700" sldId="262"/>
            <ac:spMk id="5" creationId="{7AB4696A-473A-442F-5638-B0197E7E0848}"/>
          </ac:spMkLst>
        </pc:spChg>
      </pc:sldChg>
      <pc:sldChg chg="addSp delSp modSp new mod">
        <pc:chgData name="PC PC" userId="4615e3992e2d080f" providerId="LiveId" clId="{2BB3A894-6B01-4BDE-8383-5B2F9079A27B}" dt="2023-02-07T05:45:27.648" v="8517" actId="255"/>
        <pc:sldMkLst>
          <pc:docMk/>
          <pc:sldMk cId="976929522" sldId="263"/>
        </pc:sldMkLst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2" creationId="{0B10AB90-96D6-80D3-DBA1-20CD80D91597}"/>
          </ac:spMkLst>
        </pc:spChg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3" creationId="{C871CB6D-F45E-D310-02E5-ABE58BFEDFEA}"/>
          </ac:spMkLst>
        </pc:spChg>
        <pc:spChg chg="mod">
          <ac:chgData name="PC PC" userId="4615e3992e2d080f" providerId="LiveId" clId="{2BB3A894-6B01-4BDE-8383-5B2F9079A27B}" dt="2023-02-07T05:45:27.648" v="8517" actId="255"/>
          <ac:spMkLst>
            <pc:docMk/>
            <pc:sldMk cId="976929522" sldId="263"/>
            <ac:spMk id="4" creationId="{DA4BA72A-8BBF-E31D-C6C1-FED3D877544E}"/>
          </ac:spMkLst>
        </pc:spChg>
        <pc:spChg chg="del 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5" creationId="{CA014880-CF9E-3E1A-4B90-E69C478C1144}"/>
          </ac:spMkLst>
        </pc:spChg>
        <pc:graphicFrameChg chg="add mod">
          <ac:chgData name="PC PC" userId="4615e3992e2d080f" providerId="LiveId" clId="{2BB3A894-6B01-4BDE-8383-5B2F9079A27B}" dt="2023-02-07T05:43:30.015" v="8483" actId="113"/>
          <ac:graphicFrameMkLst>
            <pc:docMk/>
            <pc:sldMk cId="976929522" sldId="263"/>
            <ac:graphicFrameMk id="7" creationId="{217FB0CF-F027-9645-1B06-4365DC9FF99E}"/>
          </ac:graphicFrameMkLst>
        </pc:graphicFrameChg>
      </pc:sldChg>
      <pc:sldChg chg="modSp new mod">
        <pc:chgData name="PC PC" userId="4615e3992e2d080f" providerId="LiveId" clId="{2BB3A894-6B01-4BDE-8383-5B2F9079A27B}" dt="2023-02-07T05:43:59.817" v="8492" actId="20577"/>
        <pc:sldMkLst>
          <pc:docMk/>
          <pc:sldMk cId="3616173215" sldId="264"/>
        </pc:sldMkLst>
        <pc:spChg chg="mod">
          <ac:chgData name="PC PC" userId="4615e3992e2d080f" providerId="LiveId" clId="{2BB3A894-6B01-4BDE-8383-5B2F9079A27B}" dt="2023-02-05T23:58:28.904" v="1676"/>
          <ac:spMkLst>
            <pc:docMk/>
            <pc:sldMk cId="3616173215" sldId="264"/>
            <ac:spMk id="2" creationId="{F6D06DFE-CF3E-C7F7-6D25-8D44F23DE1DB}"/>
          </ac:spMkLst>
        </pc:spChg>
        <pc:spChg chg="mod">
          <ac:chgData name="PC PC" userId="4615e3992e2d080f" providerId="LiveId" clId="{2BB3A894-6B01-4BDE-8383-5B2F9079A27B}" dt="2023-02-05T23:55:16.242" v="1364" actId="20577"/>
          <ac:spMkLst>
            <pc:docMk/>
            <pc:sldMk cId="3616173215" sldId="264"/>
            <ac:spMk id="4" creationId="{2AE105CC-A247-6D42-D691-A00E95F51278}"/>
          </ac:spMkLst>
        </pc:spChg>
        <pc:spChg chg="mod">
          <ac:chgData name="PC PC" userId="4615e3992e2d080f" providerId="LiveId" clId="{2BB3A894-6B01-4BDE-8383-5B2F9079A27B}" dt="2023-02-07T05:43:59.817" v="8492" actId="20577"/>
          <ac:spMkLst>
            <pc:docMk/>
            <pc:sldMk cId="3616173215" sldId="264"/>
            <ac:spMk id="5" creationId="{E605BED1-1D6C-2941-26C5-925638A46E42}"/>
          </ac:spMkLst>
        </pc:spChg>
      </pc:sldChg>
      <pc:sldChg chg="addSp delSp modSp new mod">
        <pc:chgData name="PC PC" userId="4615e3992e2d080f" providerId="LiveId" clId="{2BB3A894-6B01-4BDE-8383-5B2F9079A27B}" dt="2023-02-06T23:40:29.649" v="1910"/>
        <pc:sldMkLst>
          <pc:docMk/>
          <pc:sldMk cId="396251856" sldId="265"/>
        </pc:sldMkLst>
        <pc:spChg chg="mod">
          <ac:chgData name="PC PC" userId="4615e3992e2d080f" providerId="LiveId" clId="{2BB3A894-6B01-4BDE-8383-5B2F9079A27B}" dt="2023-02-06T23:40:29.649" v="1910"/>
          <ac:spMkLst>
            <pc:docMk/>
            <pc:sldMk cId="396251856" sldId="265"/>
            <ac:spMk id="2" creationId="{797F3FA3-8761-9194-24D2-CDBD2A5016CE}"/>
          </ac:spMkLst>
        </pc:spChg>
        <pc:spChg chg="del">
          <ac:chgData name="PC PC" userId="4615e3992e2d080f" providerId="LiveId" clId="{2BB3A894-6B01-4BDE-8383-5B2F9079A27B}" dt="2023-02-06T23:09:30.252" v="1813" actId="478"/>
          <ac:spMkLst>
            <pc:docMk/>
            <pc:sldMk cId="396251856" sldId="265"/>
            <ac:spMk id="4" creationId="{23203C3A-4E5D-4812-FC95-72F12A7954FE}"/>
          </ac:spMkLst>
        </pc:spChg>
        <pc:spChg chg="mod">
          <ac:chgData name="PC PC" userId="4615e3992e2d080f" providerId="LiveId" clId="{2BB3A894-6B01-4BDE-8383-5B2F9079A27B}" dt="2023-02-06T23:14:29.229" v="1868" actId="20577"/>
          <ac:spMkLst>
            <pc:docMk/>
            <pc:sldMk cId="396251856" sldId="265"/>
            <ac:spMk id="5" creationId="{7B2E5C34-C212-2477-E338-2599D8DE1C51}"/>
          </ac:spMkLst>
        </pc:spChg>
        <pc:spChg chg="del">
          <ac:chgData name="PC PC" userId="4615e3992e2d080f" providerId="LiveId" clId="{2BB3A894-6B01-4BDE-8383-5B2F9079A27B}" dt="2023-02-06T23:09:33.537" v="1814"/>
          <ac:spMkLst>
            <pc:docMk/>
            <pc:sldMk cId="396251856" sldId="265"/>
            <ac:spMk id="6" creationId="{5E5EEDF3-503D-53D3-C8B4-7D45858EBA43}"/>
          </ac:spMkLst>
        </pc:spChg>
        <pc:picChg chg="add mod">
          <ac:chgData name="PC PC" userId="4615e3992e2d080f" providerId="LiveId" clId="{2BB3A894-6B01-4BDE-8383-5B2F9079A27B}" dt="2023-02-06T23:10:19.395" v="1844" actId="14100"/>
          <ac:picMkLst>
            <pc:docMk/>
            <pc:sldMk cId="396251856" sldId="265"/>
            <ac:picMk id="7" creationId="{AAA8BBA2-E126-3C2A-36D0-1C431072C6B5}"/>
          </ac:picMkLst>
        </pc:picChg>
      </pc:sldChg>
      <pc:sldChg chg="addSp delSp modSp new del mod">
        <pc:chgData name="PC PC" userId="4615e3992e2d080f" providerId="LiveId" clId="{2BB3A894-6B01-4BDE-8383-5B2F9079A27B}" dt="2023-02-06T23:54:24.486" v="2039" actId="47"/>
        <pc:sldMkLst>
          <pc:docMk/>
          <pc:sldMk cId="3393171712" sldId="266"/>
        </pc:sldMkLst>
        <pc:spChg chg="del">
          <ac:chgData name="PC PC" userId="4615e3992e2d080f" providerId="LiveId" clId="{2BB3A894-6B01-4BDE-8383-5B2F9079A27B}" dt="2023-02-06T23:13:51.425" v="1846" actId="478"/>
          <ac:spMkLst>
            <pc:docMk/>
            <pc:sldMk cId="3393171712" sldId="266"/>
            <ac:spMk id="4" creationId="{58F49EC4-372E-9DCC-F63F-C348ECC2536E}"/>
          </ac:spMkLst>
        </pc:spChg>
        <pc:spChg chg="mod">
          <ac:chgData name="PC PC" userId="4615e3992e2d080f" providerId="LiveId" clId="{2BB3A894-6B01-4BDE-8383-5B2F9079A27B}" dt="2023-02-06T23:14:46.054" v="1901" actId="20577"/>
          <ac:spMkLst>
            <pc:docMk/>
            <pc:sldMk cId="3393171712" sldId="266"/>
            <ac:spMk id="5" creationId="{3FCCA4EF-F7E3-8939-D324-101179655C37}"/>
          </ac:spMkLst>
        </pc:spChg>
        <pc:picChg chg="add del mod">
          <ac:chgData name="PC PC" userId="4615e3992e2d080f" providerId="LiveId" clId="{2BB3A894-6B01-4BDE-8383-5B2F9079A27B}" dt="2023-02-06T23:19:08.602" v="1903"/>
          <ac:picMkLst>
            <pc:docMk/>
            <pc:sldMk cId="3393171712" sldId="266"/>
            <ac:picMk id="7" creationId="{D600F76E-53E9-225E-86C2-81D26403B913}"/>
          </ac:picMkLst>
        </pc:picChg>
      </pc:sldChg>
      <pc:sldChg chg="modSp add del mod">
        <pc:chgData name="PC PC" userId="4615e3992e2d080f" providerId="LiveId" clId="{2BB3A894-6B01-4BDE-8383-5B2F9079A27B}" dt="2023-02-07T03:44:09.132" v="6389" actId="47"/>
        <pc:sldMkLst>
          <pc:docMk/>
          <pc:sldMk cId="3835266159" sldId="267"/>
        </pc:sldMkLst>
        <pc:spChg chg="mod">
          <ac:chgData name="PC PC" userId="4615e3992e2d080f" providerId="LiveId" clId="{2BB3A894-6B01-4BDE-8383-5B2F9079A27B}" dt="2023-02-06T23:19:48.214" v="1905" actId="27636"/>
          <ac:spMkLst>
            <pc:docMk/>
            <pc:sldMk cId="3835266159" sldId="267"/>
            <ac:spMk id="3" creationId="{147FE995-3BF2-47A4-927A-EDBD450EE745}"/>
          </ac:spMkLst>
        </pc:spChg>
      </pc:sldChg>
      <pc:sldChg chg="add del">
        <pc:chgData name="PC PC" userId="4615e3992e2d080f" providerId="LiveId" clId="{2BB3A894-6B01-4BDE-8383-5B2F9079A27B}" dt="2023-02-07T04:03:01.578" v="6656" actId="47"/>
        <pc:sldMkLst>
          <pc:docMk/>
          <pc:sldMk cId="0" sldId="286"/>
        </pc:sldMkLst>
      </pc:sldChg>
      <pc:sldChg chg="add del">
        <pc:chgData name="PC PC" userId="4615e3992e2d080f" providerId="LiveId" clId="{2BB3A894-6B01-4BDE-8383-5B2F9079A27B}" dt="2023-02-07T04:02:56.250" v="6655" actId="47"/>
        <pc:sldMkLst>
          <pc:docMk/>
          <pc:sldMk cId="0" sldId="287"/>
        </pc:sldMkLst>
      </pc:sldChg>
      <pc:sldChg chg="add del">
        <pc:chgData name="PC PC" userId="4615e3992e2d080f" providerId="LiveId" clId="{2BB3A894-6B01-4BDE-8383-5B2F9079A27B}" dt="2023-02-07T03:50:56.141" v="6470" actId="47"/>
        <pc:sldMkLst>
          <pc:docMk/>
          <pc:sldMk cId="154114856" sldId="518"/>
        </pc:sldMkLst>
      </pc:sldChg>
      <pc:sldChg chg="modSp add del mod">
        <pc:chgData name="PC PC" userId="4615e3992e2d080f" providerId="LiveId" clId="{2BB3A894-6B01-4BDE-8383-5B2F9079A27B}" dt="2023-02-07T03:50:48.960" v="6469" actId="47"/>
        <pc:sldMkLst>
          <pc:docMk/>
          <pc:sldMk cId="184486" sldId="519"/>
        </pc:sldMkLst>
        <pc:spChg chg="mod">
          <ac:chgData name="PC PC" userId="4615e3992e2d080f" providerId="LiveId" clId="{2BB3A894-6B01-4BDE-8383-5B2F9079A27B}" dt="2023-02-07T03:46:51.503" v="6409" actId="15"/>
          <ac:spMkLst>
            <pc:docMk/>
            <pc:sldMk cId="184486" sldId="519"/>
            <ac:spMk id="4" creationId="{01F60A27-A52A-CB0F-A093-C3D339B31273}"/>
          </ac:spMkLst>
        </pc:spChg>
      </pc:sldChg>
      <pc:sldChg chg="modSp add del mod">
        <pc:chgData name="PC PC" userId="4615e3992e2d080f" providerId="LiveId" clId="{2BB3A894-6B01-4BDE-8383-5B2F9079A27B}" dt="2023-02-07T04:08:07.838" v="6719" actId="47"/>
        <pc:sldMkLst>
          <pc:docMk/>
          <pc:sldMk cId="654320855" sldId="521"/>
        </pc:sldMkLst>
        <pc:spChg chg="mod">
          <ac:chgData name="PC PC" userId="4615e3992e2d080f" providerId="LiveId" clId="{2BB3A894-6B01-4BDE-8383-5B2F9079A27B}" dt="2023-02-06T23:19:48.221" v="1906" actId="27636"/>
          <ac:spMkLst>
            <pc:docMk/>
            <pc:sldMk cId="654320855" sldId="521"/>
            <ac:spMk id="3" creationId="{65AF76FF-C1EE-B2C5-F749-7E3C417ADE08}"/>
          </ac:spMkLst>
        </pc:spChg>
      </pc:sldChg>
      <pc:sldChg chg="modSp add del mod">
        <pc:chgData name="PC PC" userId="4615e3992e2d080f" providerId="LiveId" clId="{2BB3A894-6B01-4BDE-8383-5B2F9079A27B}" dt="2023-02-07T04:10:32.326" v="6786" actId="47"/>
        <pc:sldMkLst>
          <pc:docMk/>
          <pc:sldMk cId="0" sldId="522"/>
        </pc:sldMkLst>
        <pc:spChg chg="mod">
          <ac:chgData name="PC PC" userId="4615e3992e2d080f" providerId="LiveId" clId="{2BB3A894-6B01-4BDE-8383-5B2F9079A27B}" dt="2023-02-06T23:19:48.226" v="1907" actId="27636"/>
          <ac:spMkLst>
            <pc:docMk/>
            <pc:sldMk cId="0" sldId="522"/>
            <ac:spMk id="8194" creationId="{00000000-0000-0000-0000-000000000000}"/>
          </ac:spMkLst>
        </pc:spChg>
      </pc:sldChg>
      <pc:sldChg chg="add del">
        <pc:chgData name="PC PC" userId="4615e3992e2d080f" providerId="LiveId" clId="{2BB3A894-6B01-4BDE-8383-5B2F9079A27B}" dt="2023-02-07T04:08:23.171" v="6720" actId="47"/>
        <pc:sldMkLst>
          <pc:docMk/>
          <pc:sldMk cId="0" sldId="524"/>
        </pc:sldMkLst>
      </pc:sldChg>
      <pc:sldChg chg="modSp add del mod">
        <pc:chgData name="PC PC" userId="4615e3992e2d080f" providerId="LiveId" clId="{2BB3A894-6B01-4BDE-8383-5B2F9079A27B}" dt="2023-02-07T04:02:54.424" v="6654" actId="47"/>
        <pc:sldMkLst>
          <pc:docMk/>
          <pc:sldMk cId="0" sldId="525"/>
        </pc:sldMkLst>
        <pc:spChg chg="mod">
          <ac:chgData name="PC PC" userId="4615e3992e2d080f" providerId="LiveId" clId="{2BB3A894-6B01-4BDE-8383-5B2F9079A27B}" dt="2023-02-06T23:19:48.229" v="1908" actId="27636"/>
          <ac:spMkLst>
            <pc:docMk/>
            <pc:sldMk cId="0" sldId="525"/>
            <ac:spMk id="53250" creationId="{00000000-0000-0000-0000-000000000000}"/>
          </ac:spMkLst>
        </pc:spChg>
      </pc:sldChg>
      <pc:sldChg chg="addSp delSp modSp new mod">
        <pc:chgData name="PC PC" userId="4615e3992e2d080f" providerId="LiveId" clId="{2BB3A894-6B01-4BDE-8383-5B2F9079A27B}" dt="2023-02-06T23:55:00.901" v="2040"/>
        <pc:sldMkLst>
          <pc:docMk/>
          <pc:sldMk cId="4232948570" sldId="526"/>
        </pc:sldMkLst>
        <pc:spChg chg="mod">
          <ac:chgData name="PC PC" userId="4615e3992e2d080f" providerId="LiveId" clId="{2BB3A894-6B01-4BDE-8383-5B2F9079A27B}" dt="2023-02-06T23:55:00.901" v="2040"/>
          <ac:spMkLst>
            <pc:docMk/>
            <pc:sldMk cId="4232948570" sldId="526"/>
            <ac:spMk id="2" creationId="{407ED4D6-8637-AF16-1CC2-9172873363D1}"/>
          </ac:spMkLst>
        </pc:spChg>
        <pc:spChg chg="del">
          <ac:chgData name="PC PC" userId="4615e3992e2d080f" providerId="LiveId" clId="{2BB3A894-6B01-4BDE-8383-5B2F9079A27B}" dt="2023-02-06T23:40:55.813" v="1912" actId="478"/>
          <ac:spMkLst>
            <pc:docMk/>
            <pc:sldMk cId="4232948570" sldId="526"/>
            <ac:spMk id="4" creationId="{BC113204-C609-F98F-11B6-91C2F762EEEC}"/>
          </ac:spMkLst>
        </pc:spChg>
        <pc:spChg chg="mod">
          <ac:chgData name="PC PC" userId="4615e3992e2d080f" providerId="LiveId" clId="{2BB3A894-6B01-4BDE-8383-5B2F9079A27B}" dt="2023-02-06T23:49:05.771" v="1986" actId="14100"/>
          <ac:spMkLst>
            <pc:docMk/>
            <pc:sldMk cId="4232948570" sldId="526"/>
            <ac:spMk id="5" creationId="{01127AA6-C5CF-5AE1-237D-D7BE7D911BE4}"/>
          </ac:spMkLst>
        </pc:spChg>
        <pc:spChg chg="del">
          <ac:chgData name="PC PC" userId="4615e3992e2d080f" providerId="LiveId" clId="{2BB3A894-6B01-4BDE-8383-5B2F9079A27B}" dt="2023-02-06T23:46:06.666" v="1969" actId="931"/>
          <ac:spMkLst>
            <pc:docMk/>
            <pc:sldMk cId="4232948570" sldId="526"/>
            <ac:spMk id="6" creationId="{E20B53EA-AFDD-4BD3-0E71-148F08BDB209}"/>
          </ac:spMkLst>
        </pc:spChg>
        <pc:picChg chg="add mod modCrop">
          <ac:chgData name="PC PC" userId="4615e3992e2d080f" providerId="LiveId" clId="{2BB3A894-6B01-4BDE-8383-5B2F9079A27B}" dt="2023-02-06T23:50:29.224" v="1991" actId="1076"/>
          <ac:picMkLst>
            <pc:docMk/>
            <pc:sldMk cId="4232948570" sldId="526"/>
            <ac:picMk id="8" creationId="{6E371236-A72A-920D-9480-018AB05C8BD1}"/>
          </ac:picMkLst>
        </pc:picChg>
      </pc:sldChg>
      <pc:sldChg chg="addSp delSp modSp add del mod">
        <pc:chgData name="PC PC" userId="4615e3992e2d080f" providerId="LiveId" clId="{2BB3A894-6B01-4BDE-8383-5B2F9079A27B}" dt="2023-02-07T02:06:35.728" v="3749" actId="47"/>
        <pc:sldMkLst>
          <pc:docMk/>
          <pc:sldMk cId="0" sldId="527"/>
        </pc:sldMkLst>
        <pc:spChg chg="mod">
          <ac:chgData name="PC PC" userId="4615e3992e2d080f" providerId="LiveId" clId="{2BB3A894-6B01-4BDE-8383-5B2F9079A27B}" dt="2023-02-07T00:35:22.707" v="2203" actId="1076"/>
          <ac:spMkLst>
            <pc:docMk/>
            <pc:sldMk cId="0" sldId="527"/>
            <ac:spMk id="2" creationId="{00000000-0000-0000-0000-000000000000}"/>
          </ac:spMkLst>
        </pc:spChg>
        <pc:spChg chg="add mod">
          <ac:chgData name="PC PC" userId="4615e3992e2d080f" providerId="LiveId" clId="{2BB3A894-6B01-4BDE-8383-5B2F9079A27B}" dt="2023-02-07T00:26:43.585" v="2143" actId="20577"/>
          <ac:spMkLst>
            <pc:docMk/>
            <pc:sldMk cId="0" sldId="527"/>
            <ac:spMk id="4" creationId="{05556E2F-32BB-8922-4670-F43FFBAD90EE}"/>
          </ac:spMkLst>
        </pc:spChg>
        <pc:spChg chg="mod">
          <ac:chgData name="PC PC" userId="4615e3992e2d080f" providerId="LiveId" clId="{2BB3A894-6B01-4BDE-8383-5B2F9079A27B}" dt="2023-02-07T00:29:31.637" v="2165" actId="20577"/>
          <ac:spMkLst>
            <pc:docMk/>
            <pc:sldMk cId="0" sldId="527"/>
            <ac:spMk id="10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23.178" v="2160" actId="20577"/>
          <ac:spMkLst>
            <pc:docMk/>
            <pc:sldMk cId="0" sldId="527"/>
            <ac:spMk id="11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15.049" v="2156" actId="478"/>
          <ac:spMkLst>
            <pc:docMk/>
            <pc:sldMk cId="0" sldId="527"/>
            <ac:spMk id="7170" creationId="{00000000-0000-0000-0000-000000000000}"/>
          </ac:spMkLst>
        </pc:spChg>
        <pc:spChg chg="del">
          <ac:chgData name="PC PC" userId="4615e3992e2d080f" providerId="LiveId" clId="{2BB3A894-6B01-4BDE-8383-5B2F9079A27B}" dt="2023-02-07T00:26:25.667" v="2104" actId="478"/>
          <ac:spMkLst>
            <pc:docMk/>
            <pc:sldMk cId="0" sldId="527"/>
            <ac:spMk id="136194" creationId="{00000000-0000-0000-0000-000000000000}"/>
          </ac:spMkLst>
        </pc:spChg>
        <pc:spChg chg="mod">
          <ac:chgData name="PC PC" userId="4615e3992e2d080f" providerId="LiveId" clId="{2BB3A894-6B01-4BDE-8383-5B2F9079A27B}" dt="2023-02-07T00:35:42.297" v="2205" actId="1076"/>
          <ac:spMkLst>
            <pc:docMk/>
            <pc:sldMk cId="0" sldId="527"/>
            <ac:spMk id="136195" creationId="{00000000-0000-0000-0000-000000000000}"/>
          </ac:spMkLst>
        </pc:spChg>
        <pc:spChg chg="mod">
          <ac:chgData name="PC PC" userId="4615e3992e2d080f" providerId="LiveId" clId="{2BB3A894-6B01-4BDE-8383-5B2F9079A27B}" dt="2023-02-07T00:35:12.297" v="2202" actId="1076"/>
          <ac:spMkLst>
            <pc:docMk/>
            <pc:sldMk cId="0" sldId="527"/>
            <ac:spMk id="136196" creationId="{00000000-0000-0000-0000-000000000000}"/>
          </ac:spMkLst>
        </pc:spChg>
        <pc:spChg chg="mod">
          <ac:chgData name="PC PC" userId="4615e3992e2d080f" providerId="LiveId" clId="{2BB3A894-6B01-4BDE-8383-5B2F9079A27B}" dt="2023-02-07T00:35:52.391" v="2206" actId="1076"/>
          <ac:spMkLst>
            <pc:docMk/>
            <pc:sldMk cId="0" sldId="527"/>
            <ac:spMk id="136197" creationId="{00000000-0000-0000-0000-000000000000}"/>
          </ac:spMkLst>
        </pc:spChg>
        <pc:spChg chg="mod">
          <ac:chgData name="PC PC" userId="4615e3992e2d080f" providerId="LiveId" clId="{2BB3A894-6B01-4BDE-8383-5B2F9079A27B}" dt="2023-02-07T00:31:10.988" v="2175" actId="1076"/>
          <ac:spMkLst>
            <pc:docMk/>
            <pc:sldMk cId="0" sldId="527"/>
            <ac:spMk id="136200" creationId="{00000000-0000-0000-0000-000000000000}"/>
          </ac:spMkLst>
        </pc:spChg>
        <pc:spChg chg="mod">
          <ac:chgData name="PC PC" userId="4615e3992e2d080f" providerId="LiveId" clId="{2BB3A894-6B01-4BDE-8383-5B2F9079A27B}" dt="2023-02-07T00:37:48.603" v="2212" actId="1076"/>
          <ac:spMkLst>
            <pc:docMk/>
            <pc:sldMk cId="0" sldId="527"/>
            <ac:spMk id="136201" creationId="{00000000-0000-0000-0000-000000000000}"/>
          </ac:spMkLst>
        </pc:spChg>
        <pc:spChg chg="mod">
          <ac:chgData name="PC PC" userId="4615e3992e2d080f" providerId="LiveId" clId="{2BB3A894-6B01-4BDE-8383-5B2F9079A27B}" dt="2023-02-07T00:37:27.444" v="2211" actId="14100"/>
          <ac:spMkLst>
            <pc:docMk/>
            <pc:sldMk cId="0" sldId="527"/>
            <ac:spMk id="136202" creationId="{00000000-0000-0000-0000-000000000000}"/>
          </ac:spMkLst>
        </pc:spChg>
      </pc:sldChg>
      <pc:sldChg chg="delSp modSp new del mod">
        <pc:chgData name="PC PC" userId="4615e3992e2d080f" providerId="LiveId" clId="{2BB3A894-6B01-4BDE-8383-5B2F9079A27B}" dt="2023-02-06T23:54:17.445" v="2038" actId="47"/>
        <pc:sldMkLst>
          <pc:docMk/>
          <pc:sldMk cId="3037199768" sldId="527"/>
        </pc:sldMkLst>
        <pc:spChg chg="del">
          <ac:chgData name="PC PC" userId="4615e3992e2d080f" providerId="LiveId" clId="{2BB3A894-6B01-4BDE-8383-5B2F9079A27B}" dt="2023-02-06T23:51:43.814" v="1993" actId="478"/>
          <ac:spMkLst>
            <pc:docMk/>
            <pc:sldMk cId="3037199768" sldId="527"/>
            <ac:spMk id="4" creationId="{3B54125A-47D3-6FBF-10A3-D021A3A17FC2}"/>
          </ac:spMkLst>
        </pc:spChg>
        <pc:spChg chg="mod">
          <ac:chgData name="PC PC" userId="4615e3992e2d080f" providerId="LiveId" clId="{2BB3A894-6B01-4BDE-8383-5B2F9079A27B}" dt="2023-02-06T23:54:08.329" v="2037" actId="6549"/>
          <ac:spMkLst>
            <pc:docMk/>
            <pc:sldMk cId="3037199768" sldId="527"/>
            <ac:spMk id="5" creationId="{39D5C57B-5D49-1FAF-9469-E4F4479A2CDC}"/>
          </ac:spMkLst>
        </pc:spChg>
      </pc:sldChg>
      <pc:sldChg chg="addSp delSp modSp new del mod modAnim">
        <pc:chgData name="PC PC" userId="4615e3992e2d080f" providerId="LiveId" clId="{2BB3A894-6B01-4BDE-8383-5B2F9079A27B}" dt="2023-02-07T00:28:41.514" v="2161" actId="47"/>
        <pc:sldMkLst>
          <pc:docMk/>
          <pc:sldMk cId="2335999517" sldId="528"/>
        </pc:sldMkLst>
        <pc:spChg chg="del">
          <ac:chgData name="PC PC" userId="4615e3992e2d080f" providerId="LiveId" clId="{2BB3A894-6B01-4BDE-8383-5B2F9079A27B}" dt="2023-02-07T00:24:23.210" v="2045" actId="478"/>
          <ac:spMkLst>
            <pc:docMk/>
            <pc:sldMk cId="2335999517" sldId="528"/>
            <ac:spMk id="4" creationId="{E24768C8-2BB9-00A4-166E-4632C111A9FA}"/>
          </ac:spMkLst>
        </pc:spChg>
        <pc:spChg chg="mod">
          <ac:chgData name="PC PC" userId="4615e3992e2d080f" providerId="LiveId" clId="{2BB3A894-6B01-4BDE-8383-5B2F9079A27B}" dt="2023-02-07T00:24:56.121" v="2091" actId="20577"/>
          <ac:spMkLst>
            <pc:docMk/>
            <pc:sldMk cId="2335999517" sldId="528"/>
            <ac:spMk id="5" creationId="{CEE399F4-8230-AFBA-45DE-1B0C3FAD2F5D}"/>
          </ac:spMkLst>
        </pc:spChg>
        <pc:spChg chg="add del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6" creationId="{A30C34C6-7B42-487F-8E4D-AFBFA7D3ACBC}"/>
          </ac:spMkLst>
        </pc:spChg>
        <pc:spChg chg="add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7" creationId="{53087511-EA68-9BC0-14CA-F30A8DA3103C}"/>
          </ac:spMkLst>
        </pc:spChg>
      </pc:sldChg>
      <pc:sldChg chg="modSp new del mod">
        <pc:chgData name="PC PC" userId="4615e3992e2d080f" providerId="LiveId" clId="{2BB3A894-6B01-4BDE-8383-5B2F9079A27B}" dt="2023-02-07T02:08:24.948" v="3753" actId="47"/>
        <pc:sldMkLst>
          <pc:docMk/>
          <pc:sldMk cId="4145104762" sldId="528"/>
        </pc:sldMkLst>
        <pc:spChg chg="mod">
          <ac:chgData name="PC PC" userId="4615e3992e2d080f" providerId="LiveId" clId="{2BB3A894-6B01-4BDE-8383-5B2F9079A27B}" dt="2023-02-07T00:48:51.585" v="2252" actId="20577"/>
          <ac:spMkLst>
            <pc:docMk/>
            <pc:sldMk cId="4145104762" sldId="528"/>
            <ac:spMk id="4" creationId="{607DCAE6-B52F-FCA8-AC2A-648BFA38318C}"/>
          </ac:spMkLst>
        </pc:spChg>
      </pc:sldChg>
      <pc:sldChg chg="new del">
        <pc:chgData name="PC PC" userId="4615e3992e2d080f" providerId="LiveId" clId="{2BB3A894-6B01-4BDE-8383-5B2F9079A27B}" dt="2023-02-07T00:49:11.501" v="2254" actId="2696"/>
        <pc:sldMkLst>
          <pc:docMk/>
          <pc:sldMk cId="1367197017" sldId="529"/>
        </pc:sldMkLst>
      </pc:sldChg>
      <pc:sldChg chg="addSp delSp modSp add mod modClrScheme chgLayout">
        <pc:chgData name="PC PC" userId="4615e3992e2d080f" providerId="LiveId" clId="{2BB3A894-6B01-4BDE-8383-5B2F9079A27B}" dt="2023-02-07T05:13:43.801" v="8203" actId="1076"/>
        <pc:sldMkLst>
          <pc:docMk/>
          <pc:sldMk cId="2149636646" sldId="529"/>
        </pc:sldMkLst>
        <pc:spChg chg="mod">
          <ac:chgData name="PC PC" userId="4615e3992e2d080f" providerId="LiveId" clId="{2BB3A894-6B01-4BDE-8383-5B2F9079A27B}" dt="2023-02-07T05:12:36.875" v="8192" actId="1076"/>
          <ac:spMkLst>
            <pc:docMk/>
            <pc:sldMk cId="2149636646" sldId="529"/>
            <ac:spMk id="2" creationId="{6820D0BB-EDFE-2EA1-01FC-2306BA823308}"/>
          </ac:spMkLst>
        </pc:spChg>
        <pc:spChg chg="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3" creationId="{3825C7A1-F6C2-3905-AEE3-3C4C10CF2B65}"/>
          </ac:spMkLst>
        </pc:spChg>
        <pc:spChg chg="del">
          <ac:chgData name="PC PC" userId="4615e3992e2d080f" providerId="LiveId" clId="{2BB3A894-6B01-4BDE-8383-5B2F9079A27B}" dt="2023-02-07T00:49:22.932" v="2256" actId="478"/>
          <ac:spMkLst>
            <pc:docMk/>
            <pc:sldMk cId="2149636646" sldId="529"/>
            <ac:spMk id="4" creationId="{F1B75762-8EFD-390A-B0D4-BACB7CF1DD8E}"/>
          </ac:spMkLst>
        </pc:spChg>
        <pc:spChg chg="mod">
          <ac:chgData name="PC PC" userId="4615e3992e2d080f" providerId="LiveId" clId="{2BB3A894-6B01-4BDE-8383-5B2F9079A27B}" dt="2023-02-07T02:03:55.610" v="3737" actId="1076"/>
          <ac:spMkLst>
            <pc:docMk/>
            <pc:sldMk cId="2149636646" sldId="529"/>
            <ac:spMk id="5" creationId="{CC1AC42F-45FB-5656-5A32-71778E5A0E52}"/>
          </ac:spMkLst>
        </pc:spChg>
        <pc:spChg chg="add del 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6" creationId="{1452C872-3975-8FE1-B618-7A674EC8E6FA}"/>
          </ac:spMkLst>
        </pc:spChg>
        <pc:spChg chg="add del mod">
          <ac:chgData name="PC PC" userId="4615e3992e2d080f" providerId="LiveId" clId="{2BB3A894-6B01-4BDE-8383-5B2F9079A27B}" dt="2023-02-07T05:12:35.469" v="8191" actId="47"/>
          <ac:spMkLst>
            <pc:docMk/>
            <pc:sldMk cId="2149636646" sldId="529"/>
            <ac:spMk id="7" creationId="{EFC6A570-7613-D960-40EE-A871594E9CFF}"/>
          </ac:spMkLst>
        </pc:spChg>
        <pc:spChg chg="add del">
          <ac:chgData name="PC PC" userId="4615e3992e2d080f" providerId="LiveId" clId="{2BB3A894-6B01-4BDE-8383-5B2F9079A27B}" dt="2023-02-07T05:12:32.353" v="8190" actId="22"/>
          <ac:spMkLst>
            <pc:docMk/>
            <pc:sldMk cId="2149636646" sldId="529"/>
            <ac:spMk id="11" creationId="{0F60F436-0326-D6C4-0946-59D26C104E1F}"/>
          </ac:spMkLst>
        </pc:spChg>
        <pc:spChg chg="add del">
          <ac:chgData name="PC PC" userId="4615e3992e2d080f" providerId="LiveId" clId="{2BB3A894-6B01-4BDE-8383-5B2F9079A27B}" dt="2023-02-07T02:00:25.688" v="3724" actId="26606"/>
          <ac:spMkLst>
            <pc:docMk/>
            <pc:sldMk cId="2149636646" sldId="529"/>
            <ac:spMk id="12" creationId="{E356F260-781C-92EE-AA9C-ECF10CABB48C}"/>
          </ac:spMkLst>
        </pc:spChg>
        <pc:spChg chg="add del mod">
          <ac:chgData name="PC PC" userId="4615e3992e2d080f" providerId="LiveId" clId="{2BB3A894-6B01-4BDE-8383-5B2F9079A27B}" dt="2023-02-07T05:13:43.801" v="8203" actId="1076"/>
          <ac:spMkLst>
            <pc:docMk/>
            <pc:sldMk cId="2149636646" sldId="529"/>
            <ac:spMk id="13" creationId="{FC2A4838-8798-0BA5-D7FF-D184C52EBFD9}"/>
          </ac:spMkLst>
        </pc:spChg>
        <pc:graphicFrameChg chg="add del mod">
          <ac:chgData name="PC PC" userId="4615e3992e2d080f" providerId="LiveId" clId="{2BB3A894-6B01-4BDE-8383-5B2F9079A27B}" dt="2023-02-07T02:00:23.212" v="3722" actId="26606"/>
          <ac:graphicFrameMkLst>
            <pc:docMk/>
            <pc:sldMk cId="2149636646" sldId="529"/>
            <ac:graphicFrameMk id="8" creationId="{B67211F7-6CB1-A98B-6BB2-60AD53BDDE9C}"/>
          </ac:graphicFrameMkLst>
        </pc:graphicFrameChg>
        <pc:graphicFrameChg chg="add del">
          <ac:chgData name="PC PC" userId="4615e3992e2d080f" providerId="LiveId" clId="{2BB3A894-6B01-4BDE-8383-5B2F9079A27B}" dt="2023-02-07T02:00:25.688" v="3724" actId="26606"/>
          <ac:graphicFrameMkLst>
            <pc:docMk/>
            <pc:sldMk cId="2149636646" sldId="529"/>
            <ac:graphicFrameMk id="10" creationId="{675DD88E-7385-412F-D635-920B8D8C23EF}"/>
          </ac:graphicFrameMkLst>
        </pc:graphicFrameChg>
        <pc:graphicFrameChg chg="add mod">
          <ac:chgData name="PC PC" userId="4615e3992e2d080f" providerId="LiveId" clId="{2BB3A894-6B01-4BDE-8383-5B2F9079A27B}" dt="2023-02-07T02:07:20.229" v="3752" actId="12269"/>
          <ac:graphicFrameMkLst>
            <pc:docMk/>
            <pc:sldMk cId="2149636646" sldId="529"/>
            <ac:graphicFrameMk id="14" creationId="{B67211F7-6CB1-A98B-6BB2-60AD53BDDE9C}"/>
          </ac:graphicFrameMkLst>
        </pc:graphicFrameChg>
      </pc:sldChg>
      <pc:sldChg chg="addSp delSp modSp new mod">
        <pc:chgData name="PC PC" userId="4615e3992e2d080f" providerId="LiveId" clId="{2BB3A894-6B01-4BDE-8383-5B2F9079A27B}" dt="2023-02-07T02:40:24.477" v="5057" actId="255"/>
        <pc:sldMkLst>
          <pc:docMk/>
          <pc:sldMk cId="3849974656" sldId="530"/>
        </pc:sldMkLst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2" creationId="{523C709C-9B48-345B-616A-8074BE6EE6B7}"/>
          </ac:spMkLst>
        </pc:spChg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3" creationId="{72CFA284-C303-7557-A025-998987081535}"/>
          </ac:spMkLst>
        </pc:spChg>
        <pc:spChg chg="mod">
          <ac:chgData name="PC PC" userId="4615e3992e2d080f" providerId="LiveId" clId="{2BB3A894-6B01-4BDE-8383-5B2F9079A27B}" dt="2023-02-07T02:40:24.477" v="5057" actId="255"/>
          <ac:spMkLst>
            <pc:docMk/>
            <pc:sldMk cId="3849974656" sldId="530"/>
            <ac:spMk id="4" creationId="{764028E8-47AB-C59E-AC3A-1A5E7EAEF479}"/>
          </ac:spMkLst>
        </pc:spChg>
        <pc:spChg chg="del 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5" creationId="{F917C77E-008A-5E5A-CAE4-88AFAC887123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6" creationId="{652F8B4C-31CD-1CF2-7553-DCA5C6C17E1E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7" creationId="{A79D84EB-8272-67F4-2850-F867F6D01605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8" creationId="{235CF1BB-6F2A-092B-B546-8C9280CA0181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0" creationId="{92D65741-3670-276D-012C-1C3893B7035F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1" creationId="{C03162B5-04DE-1C7D-8AE2-685DBA9C6197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2" creationId="{855FE469-3A6E-F3B0-F315-A0C898A9AACB}"/>
          </ac:spMkLst>
        </pc:spChg>
        <pc:graphicFrameChg chg="add del mod">
          <ac:chgData name="PC PC" userId="4615e3992e2d080f" providerId="LiveId" clId="{2BB3A894-6B01-4BDE-8383-5B2F9079A27B}" dt="2023-02-07T02:17:38.603" v="3784"/>
          <ac:graphicFrameMkLst>
            <pc:docMk/>
            <pc:sldMk cId="3849974656" sldId="530"/>
            <ac:graphicFrameMk id="9" creationId="{79387816-86FF-E658-617B-06538B774960}"/>
          </ac:graphicFrameMkLst>
        </pc:graphicFrameChg>
        <pc:graphicFrameChg chg="add del mod">
          <ac:chgData name="PC PC" userId="4615e3992e2d080f" providerId="LiveId" clId="{2BB3A894-6B01-4BDE-8383-5B2F9079A27B}" dt="2023-02-07T02:17:44.050" v="3786"/>
          <ac:graphicFrameMkLst>
            <pc:docMk/>
            <pc:sldMk cId="3849974656" sldId="530"/>
            <ac:graphicFrameMk id="13" creationId="{17756188-091C-A8BA-D89C-34A0EDE51A7D}"/>
          </ac:graphicFrameMkLst>
        </pc:graphicFrameChg>
        <pc:graphicFrameChg chg="add">
          <ac:chgData name="PC PC" userId="4615e3992e2d080f" providerId="LiveId" clId="{2BB3A894-6B01-4BDE-8383-5B2F9079A27B}" dt="2023-02-07T02:39:47.459" v="5054" actId="26606"/>
          <ac:graphicFrameMkLst>
            <pc:docMk/>
            <pc:sldMk cId="3849974656" sldId="530"/>
            <ac:graphicFrameMk id="14" creationId="{D85BA1B7-D93A-0CB0-540C-D7E2F0B356A4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2:27.616" v="7935" actId="20577"/>
        <pc:sldMkLst>
          <pc:docMk/>
          <pc:sldMk cId="617521304" sldId="531"/>
        </pc:sldMkLst>
        <pc:spChg chg="mod">
          <ac:chgData name="PC PC" userId="4615e3992e2d080f" providerId="LiveId" clId="{2BB3A894-6B01-4BDE-8383-5B2F9079A27B}" dt="2023-02-07T05:02:27.616" v="7935" actId="20577"/>
          <ac:spMkLst>
            <pc:docMk/>
            <pc:sldMk cId="617521304" sldId="531"/>
            <ac:spMk id="2" creationId="{591CEB4A-C2F7-509C-37AF-D5594C3327E1}"/>
          </ac:spMkLst>
        </pc:spChg>
        <pc:spChg chg="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3" creationId="{32A7562C-4DFA-0568-3DCA-D1B68B52ABAF}"/>
          </ac:spMkLst>
        </pc:spChg>
        <pc:spChg chg="mod">
          <ac:chgData name="PC PC" userId="4615e3992e2d080f" providerId="LiveId" clId="{2BB3A894-6B01-4BDE-8383-5B2F9079A27B}" dt="2023-02-07T03:39:08.959" v="6346" actId="255"/>
          <ac:spMkLst>
            <pc:docMk/>
            <pc:sldMk cId="617521304" sldId="531"/>
            <ac:spMk id="4" creationId="{AC96FE8E-CADC-E9EA-9E8D-AF57CF5BD167}"/>
          </ac:spMkLst>
        </pc:spChg>
        <pc:spChg chg="del 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5" creationId="{670F0FAE-22EE-4B44-FD50-B9B147C7B528}"/>
          </ac:spMkLst>
        </pc:spChg>
        <pc:graphicFrameChg chg="add">
          <ac:chgData name="PC PC" userId="4615e3992e2d080f" providerId="LiveId" clId="{2BB3A894-6B01-4BDE-8383-5B2F9079A27B}" dt="2023-02-07T03:37:14.562" v="6309" actId="26606"/>
          <ac:graphicFrameMkLst>
            <pc:docMk/>
            <pc:sldMk cId="617521304" sldId="531"/>
            <ac:graphicFrameMk id="7" creationId="{1CDF85C6-0FB0-971D-7E65-8890758E9051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7T05:05:37.533" v="8090"/>
        <pc:sldMkLst>
          <pc:docMk/>
          <pc:sldMk cId="1924730267" sldId="532"/>
        </pc:sldMkLst>
        <pc:spChg chg="mod">
          <ac:chgData name="PC PC" userId="4615e3992e2d080f" providerId="LiveId" clId="{2BB3A894-6B01-4BDE-8383-5B2F9079A27B}" dt="2023-02-07T05:05:37.533" v="8090"/>
          <ac:spMkLst>
            <pc:docMk/>
            <pc:sldMk cId="1924730267" sldId="532"/>
            <ac:spMk id="2" creationId="{2D6B0CED-6012-8434-7B82-D55294AD62A2}"/>
          </ac:spMkLst>
        </pc:spChg>
        <pc:spChg chg="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3" creationId="{FDCEB1DE-FBEF-CDB9-FF9B-D589BEF251B7}"/>
          </ac:spMkLst>
        </pc:spChg>
        <pc:spChg chg="mod">
          <ac:chgData name="PC PC" userId="4615e3992e2d080f" providerId="LiveId" clId="{2BB3A894-6B01-4BDE-8383-5B2F9079A27B}" dt="2023-02-07T03:42:29.008" v="6353" actId="255"/>
          <ac:spMkLst>
            <pc:docMk/>
            <pc:sldMk cId="1924730267" sldId="532"/>
            <ac:spMk id="4" creationId="{CD40B0F2-443B-D333-E3ED-70A61BA4E6D7}"/>
          </ac:spMkLst>
        </pc:spChg>
        <pc:spChg chg="del 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5" creationId="{C2A2F09C-0E02-1BB1-98C2-C909F3DE4983}"/>
          </ac:spMkLst>
        </pc:spChg>
        <pc:spChg chg="add del mod">
          <ac:chgData name="PC PC" userId="4615e3992e2d080f" providerId="LiveId" clId="{2BB3A894-6B01-4BDE-8383-5B2F9079A27B}" dt="2023-02-07T03:42:19.698" v="6352" actId="478"/>
          <ac:spMkLst>
            <pc:docMk/>
            <pc:sldMk cId="1924730267" sldId="532"/>
            <ac:spMk id="11" creationId="{01F9D0AF-B5E2-FDC1-D8E9-69A9889D518A}"/>
          </ac:spMkLst>
        </pc:spChg>
        <pc:graphicFrameChg chg="add mod">
          <ac:chgData name="PC PC" userId="4615e3992e2d080f" providerId="LiveId" clId="{2BB3A894-6B01-4BDE-8383-5B2F9079A27B}" dt="2023-02-07T03:42:06.406" v="6351" actId="26606"/>
          <ac:graphicFrameMkLst>
            <pc:docMk/>
            <pc:sldMk cId="1924730267" sldId="532"/>
            <ac:graphicFrameMk id="7" creationId="{BD93BF6D-8AD5-2957-3604-EBAD687EC4E3}"/>
          </ac:graphicFrameMkLst>
        </pc:graphicFrameChg>
      </pc:sldChg>
      <pc:sldChg chg="addSp delSp modSp new del mod">
        <pc:chgData name="PC PC" userId="4615e3992e2d080f" providerId="LiveId" clId="{2BB3A894-6B01-4BDE-8383-5B2F9079A27B}" dt="2023-02-07T03:57:00.938" v="6572" actId="47"/>
        <pc:sldMkLst>
          <pc:docMk/>
          <pc:sldMk cId="1688127943" sldId="533"/>
        </pc:sldMkLst>
        <pc:spChg chg="del mod">
          <ac:chgData name="PC PC" userId="4615e3992e2d080f" providerId="LiveId" clId="{2BB3A894-6B01-4BDE-8383-5B2F9079A27B}" dt="2023-02-07T03:43:24.195" v="6386" actId="478"/>
          <ac:spMkLst>
            <pc:docMk/>
            <pc:sldMk cId="1688127943" sldId="533"/>
            <ac:spMk id="4" creationId="{2CBE6C68-25B6-FA50-F1C6-B2D78C80F003}"/>
          </ac:spMkLst>
        </pc:spChg>
        <pc:spChg chg="mod">
          <ac:chgData name="PC PC" userId="4615e3992e2d080f" providerId="LiveId" clId="{2BB3A894-6B01-4BDE-8383-5B2F9079A27B}" dt="2023-02-07T03:43:10.489" v="6384" actId="20577"/>
          <ac:spMkLst>
            <pc:docMk/>
            <pc:sldMk cId="1688127943" sldId="533"/>
            <ac:spMk id="5" creationId="{D564D389-6E0C-2F45-B165-8CDDB37B0A67}"/>
          </ac:spMkLst>
        </pc:spChg>
        <pc:spChg chg="mod">
          <ac:chgData name="PC PC" userId="4615e3992e2d080f" providerId="LiveId" clId="{2BB3A894-6B01-4BDE-8383-5B2F9079A27B}" dt="2023-02-07T03:50:32.815" v="6468" actId="15"/>
          <ac:spMkLst>
            <pc:docMk/>
            <pc:sldMk cId="1688127943" sldId="533"/>
            <ac:spMk id="6" creationId="{4C0AD795-31B8-A58A-B5E7-3221977FE827}"/>
          </ac:spMkLst>
        </pc:spChg>
        <pc:spChg chg="add del mod">
          <ac:chgData name="PC PC" userId="4615e3992e2d080f" providerId="LiveId" clId="{2BB3A894-6B01-4BDE-8383-5B2F9079A27B}" dt="2023-02-07T03:43:28.860" v="6387" actId="478"/>
          <ac:spMkLst>
            <pc:docMk/>
            <pc:sldMk cId="1688127943" sldId="533"/>
            <ac:spMk id="8" creationId="{D9B20DEC-86C6-B8CB-A60A-A5AE749CDBEC}"/>
          </ac:spMkLst>
        </pc:spChg>
      </pc:sldChg>
      <pc:sldChg chg="addSp delSp modSp new mod modClrScheme chgLayout">
        <pc:chgData name="PC PC" userId="4615e3992e2d080f" providerId="LiveId" clId="{2BB3A894-6B01-4BDE-8383-5B2F9079A27B}" dt="2023-02-07T05:04:13.058" v="8010" actId="20577"/>
        <pc:sldMkLst>
          <pc:docMk/>
          <pc:sldMk cId="1240574612" sldId="534"/>
        </pc:sldMkLst>
        <pc:spChg chg="mod">
          <ac:chgData name="PC PC" userId="4615e3992e2d080f" providerId="LiveId" clId="{2BB3A894-6B01-4BDE-8383-5B2F9079A27B}" dt="2023-02-07T05:04:13.058" v="8010" actId="20577"/>
          <ac:spMkLst>
            <pc:docMk/>
            <pc:sldMk cId="1240574612" sldId="534"/>
            <ac:spMk id="2" creationId="{5FAC397A-646B-9C52-65C5-7C0EE30F2A4C}"/>
          </ac:spMkLst>
        </pc:spChg>
        <pc:spChg chg="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3" creationId="{DB63F97F-3254-4313-7F65-7DFC13E29911}"/>
          </ac:spMkLst>
        </pc:spChg>
        <pc:spChg chg="del">
          <ac:chgData name="PC PC" userId="4615e3992e2d080f" providerId="LiveId" clId="{2BB3A894-6B01-4BDE-8383-5B2F9079A27B}" dt="2023-02-07T03:55:19.152" v="6566" actId="478"/>
          <ac:spMkLst>
            <pc:docMk/>
            <pc:sldMk cId="1240574612" sldId="534"/>
            <ac:spMk id="4" creationId="{FC5216BC-4962-1C6C-A801-367ADA2A8C94}"/>
          </ac:spMkLst>
        </pc:spChg>
        <pc:spChg chg="mod ord">
          <ac:chgData name="PC PC" userId="4615e3992e2d080f" providerId="LiveId" clId="{2BB3A894-6B01-4BDE-8383-5B2F9079A27B}" dt="2023-02-07T03:57:18.362" v="6574" actId="255"/>
          <ac:spMkLst>
            <pc:docMk/>
            <pc:sldMk cId="1240574612" sldId="534"/>
            <ac:spMk id="5" creationId="{6AC07CE3-135E-2EB7-952A-E6BA5B771690}"/>
          </ac:spMkLst>
        </pc:spChg>
        <pc:spChg chg="del 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6" creationId="{3618FA1B-CFC9-BA2F-1D99-8BFDE31627CF}"/>
          </ac:spMkLst>
        </pc:spChg>
        <pc:graphicFrameChg chg="add mod">
          <ac:chgData name="PC PC" userId="4615e3992e2d080f" providerId="LiveId" clId="{2BB3A894-6B01-4BDE-8383-5B2F9079A27B}" dt="2023-02-07T03:57:33.028" v="6575" actId="20577"/>
          <ac:graphicFrameMkLst>
            <pc:docMk/>
            <pc:sldMk cId="1240574612" sldId="534"/>
            <ac:graphicFrameMk id="8" creationId="{F4A4FABD-F9E2-12BE-AA25-044CDE8C7957}"/>
          </ac:graphicFrameMkLst>
        </pc:graphicFrameChg>
      </pc:sldChg>
      <pc:sldChg chg="modSp new del mod">
        <pc:chgData name="PC PC" userId="4615e3992e2d080f" providerId="LiveId" clId="{2BB3A894-6B01-4BDE-8383-5B2F9079A27B}" dt="2023-02-07T04:03:34.512" v="6657" actId="47"/>
        <pc:sldMkLst>
          <pc:docMk/>
          <pc:sldMk cId="2710889213" sldId="535"/>
        </pc:sldMkLst>
        <pc:spChg chg="mod">
          <ac:chgData name="PC PC" userId="4615e3992e2d080f" providerId="LiveId" clId="{2BB3A894-6B01-4BDE-8383-5B2F9079A27B}" dt="2023-02-07T03:58:41.560" v="6610" actId="20577"/>
          <ac:spMkLst>
            <pc:docMk/>
            <pc:sldMk cId="2710889213" sldId="535"/>
            <ac:spMk id="2" creationId="{3F194D29-2C88-B9AB-2E8F-AEE128476898}"/>
          </ac:spMkLst>
        </pc:spChg>
        <pc:spChg chg="mod">
          <ac:chgData name="PC PC" userId="4615e3992e2d080f" providerId="LiveId" clId="{2BB3A894-6B01-4BDE-8383-5B2F9079A27B}" dt="2023-02-07T03:59:25.373" v="6614" actId="20577"/>
          <ac:spMkLst>
            <pc:docMk/>
            <pc:sldMk cId="2710889213" sldId="535"/>
            <ac:spMk id="3" creationId="{48091E83-D16C-743C-108A-666690D10CD5}"/>
          </ac:spMkLst>
        </pc:spChg>
      </pc:sldChg>
      <pc:sldChg chg="addSp delSp modSp add mod modClrScheme chgLayout">
        <pc:chgData name="PC PC" userId="4615e3992e2d080f" providerId="LiveId" clId="{2BB3A894-6B01-4BDE-8383-5B2F9079A27B}" dt="2023-02-07T05:04:37.199" v="8048" actId="20577"/>
        <pc:sldMkLst>
          <pc:docMk/>
          <pc:sldMk cId="1544054334" sldId="536"/>
        </pc:sldMkLst>
        <pc:spChg chg="mod">
          <ac:chgData name="PC PC" userId="4615e3992e2d080f" providerId="LiveId" clId="{2BB3A894-6B01-4BDE-8383-5B2F9079A27B}" dt="2023-02-07T05:04:37.199" v="8048" actId="20577"/>
          <ac:spMkLst>
            <pc:docMk/>
            <pc:sldMk cId="1544054334" sldId="536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3" creationId="{11E706E1-1CC3-9EC9-C072-93C50E36DC5C}"/>
          </ac:spMkLst>
        </pc:spChg>
        <pc:spChg chg="mod ord">
          <ac:chgData name="PC PC" userId="4615e3992e2d080f" providerId="LiveId" clId="{2BB3A894-6B01-4BDE-8383-5B2F9079A27B}" dt="2023-02-07T04:01:50.243" v="6653" actId="255"/>
          <ac:spMkLst>
            <pc:docMk/>
            <pc:sldMk cId="1544054334" sldId="536"/>
            <ac:spMk id="4" creationId="{97D337D5-F47E-2713-8D96-54FA4A35A041}"/>
          </ac:spMkLst>
        </pc:spChg>
        <pc:spChg chg="del 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5" creationId="{7AB4696A-473A-442F-5638-B0197E7E0848}"/>
          </ac:spMkLst>
        </pc:spChg>
        <pc:graphicFrameChg chg="add mod">
          <ac:chgData name="PC PC" userId="4615e3992e2d080f" providerId="LiveId" clId="{2BB3A894-6B01-4BDE-8383-5B2F9079A27B}" dt="2023-02-07T04:01:34.509" v="6650" actId="26606"/>
          <ac:graphicFrameMkLst>
            <pc:docMk/>
            <pc:sldMk cId="1544054334" sldId="536"/>
            <ac:graphicFrameMk id="7" creationId="{399C1470-A007-FAFE-8D0C-3893D3D4488D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5:16.768" v="8086" actId="20577"/>
        <pc:sldMkLst>
          <pc:docMk/>
          <pc:sldMk cId="2545572612" sldId="537"/>
        </pc:sldMkLst>
        <pc:spChg chg="mod">
          <ac:chgData name="PC PC" userId="4615e3992e2d080f" providerId="LiveId" clId="{2BB3A894-6B01-4BDE-8383-5B2F9079A27B}" dt="2023-02-07T05:05:16.768" v="8086" actId="20577"/>
          <ac:spMkLst>
            <pc:docMk/>
            <pc:sldMk cId="2545572612" sldId="537"/>
            <ac:spMk id="2" creationId="{781D93FE-4705-05EE-B328-573D44600839}"/>
          </ac:spMkLst>
        </pc:spChg>
        <pc:spChg chg="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3" creationId="{3F74D30D-1B8B-91EE-7EA2-736C53B870E1}"/>
          </ac:spMkLst>
        </pc:spChg>
        <pc:spChg chg="del">
          <ac:chgData name="PC PC" userId="4615e3992e2d080f" providerId="LiveId" clId="{2BB3A894-6B01-4BDE-8383-5B2F9079A27B}" dt="2023-02-07T04:04:15.377" v="6698" actId="478"/>
          <ac:spMkLst>
            <pc:docMk/>
            <pc:sldMk cId="2545572612" sldId="537"/>
            <ac:spMk id="4" creationId="{5E1CC94C-7C3B-ED7B-7B13-A055E33C2E37}"/>
          </ac:spMkLst>
        </pc:spChg>
        <pc:spChg chg="mod">
          <ac:chgData name="PC PC" userId="4615e3992e2d080f" providerId="LiveId" clId="{2BB3A894-6B01-4BDE-8383-5B2F9079A27B}" dt="2023-02-07T04:07:51.053" v="6718" actId="255"/>
          <ac:spMkLst>
            <pc:docMk/>
            <pc:sldMk cId="2545572612" sldId="537"/>
            <ac:spMk id="5" creationId="{1477F08C-A898-BF7C-1F10-3C2472D1E839}"/>
          </ac:spMkLst>
        </pc:spChg>
        <pc:spChg chg="del 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6" creationId="{08023670-0416-5489-20DD-A6664F54884F}"/>
          </ac:spMkLst>
        </pc:spChg>
        <pc:spChg chg="add del">
          <ac:chgData name="PC PC" userId="4615e3992e2d080f" providerId="LiveId" clId="{2BB3A894-6B01-4BDE-8383-5B2F9079A27B}" dt="2023-02-07T04:07:43.520" v="6717" actId="478"/>
          <ac:spMkLst>
            <pc:docMk/>
            <pc:sldMk cId="2545572612" sldId="537"/>
            <ac:spMk id="12" creationId="{E13E5001-D5CE-941C-8A2B-DC2A434B2062}"/>
          </ac:spMkLst>
        </pc:spChg>
        <pc:graphicFrameChg chg="add mod">
          <ac:chgData name="PC PC" userId="4615e3992e2d080f" providerId="LiveId" clId="{2BB3A894-6B01-4BDE-8383-5B2F9079A27B}" dt="2023-02-07T04:07:32.160" v="6716" actId="20577"/>
          <ac:graphicFrameMkLst>
            <pc:docMk/>
            <pc:sldMk cId="2545572612" sldId="537"/>
            <ac:graphicFrameMk id="8" creationId="{74AE90C3-D7E6-8F17-F142-524406DDAEE5}"/>
          </ac:graphicFrameMkLst>
        </pc:graphicFrameChg>
      </pc:sldChg>
      <pc:sldChg chg="new del">
        <pc:chgData name="PC PC" userId="4615e3992e2d080f" providerId="LiveId" clId="{2BB3A894-6B01-4BDE-8383-5B2F9079A27B}" dt="2023-02-07T04:09:32.233" v="6722" actId="2696"/>
        <pc:sldMkLst>
          <pc:docMk/>
          <pc:sldMk cId="1832857920" sldId="538"/>
        </pc:sldMkLst>
      </pc:sldChg>
      <pc:sldChg chg="addSp delSp modSp new mod modClrScheme chgLayout">
        <pc:chgData name="PC PC" userId="4615e3992e2d080f" providerId="LiveId" clId="{2BB3A894-6B01-4BDE-8383-5B2F9079A27B}" dt="2023-02-07T05:03:33.666" v="7970" actId="20577"/>
        <pc:sldMkLst>
          <pc:docMk/>
          <pc:sldMk cId="3342103545" sldId="538"/>
        </pc:sldMkLst>
        <pc:spChg chg="mod">
          <ac:chgData name="PC PC" userId="4615e3992e2d080f" providerId="LiveId" clId="{2BB3A894-6B01-4BDE-8383-5B2F9079A27B}" dt="2023-02-07T05:03:33.666" v="7970" actId="20577"/>
          <ac:spMkLst>
            <pc:docMk/>
            <pc:sldMk cId="3342103545" sldId="538"/>
            <ac:spMk id="2" creationId="{0F48B722-ADA1-B867-C880-ADB69D29C06B}"/>
          </ac:spMkLst>
        </pc:spChg>
        <pc:spChg chg="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3" creationId="{6BE9A48B-DCBA-52CB-E201-EC22CB7134A6}"/>
          </ac:spMkLst>
        </pc:spChg>
        <pc:spChg chg="del">
          <ac:chgData name="PC PC" userId="4615e3992e2d080f" providerId="LiveId" clId="{2BB3A894-6B01-4BDE-8383-5B2F9079A27B}" dt="2023-02-07T04:41:51.197" v="6948" actId="478"/>
          <ac:spMkLst>
            <pc:docMk/>
            <pc:sldMk cId="3342103545" sldId="538"/>
            <ac:spMk id="4" creationId="{A464E668-3683-C9B6-A6B1-AD820EC22186}"/>
          </ac:spMkLst>
        </pc:spChg>
        <pc:spChg chg="mod">
          <ac:chgData name="PC PC" userId="4615e3992e2d080f" providerId="LiveId" clId="{2BB3A894-6B01-4BDE-8383-5B2F9079A27B}" dt="2023-02-07T04:52:23.232" v="7887" actId="255"/>
          <ac:spMkLst>
            <pc:docMk/>
            <pc:sldMk cId="3342103545" sldId="538"/>
            <ac:spMk id="5" creationId="{87B6ABB3-697E-21AD-E08B-1441F2251336}"/>
          </ac:spMkLst>
        </pc:spChg>
        <pc:spChg chg="del 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6" creationId="{0AC69F0D-868D-1D92-1B49-4EA723426E28}"/>
          </ac:spMkLst>
        </pc:spChg>
        <pc:graphicFrameChg chg="add mod">
          <ac:chgData name="PC PC" userId="4615e3992e2d080f" providerId="LiveId" clId="{2BB3A894-6B01-4BDE-8383-5B2F9079A27B}" dt="2023-02-07T04:52:58.074" v="7891" actId="113"/>
          <ac:graphicFrameMkLst>
            <pc:docMk/>
            <pc:sldMk cId="3342103545" sldId="538"/>
            <ac:graphicFrameMk id="8" creationId="{2435B212-1532-7AF5-A795-CED86A1C7725}"/>
          </ac:graphicFrameMkLst>
        </pc:graphicFrameChg>
      </pc:sldChg>
      <pc:sldChg chg="modSp add del mod">
        <pc:chgData name="PC PC" userId="4615e3992e2d080f" providerId="LiveId" clId="{2BB3A894-6B01-4BDE-8383-5B2F9079A27B}" dt="2023-02-07T04:14:16.191" v="6818" actId="47"/>
        <pc:sldMkLst>
          <pc:docMk/>
          <pc:sldMk cId="4064643247" sldId="538"/>
        </pc:sldMkLst>
        <pc:spChg chg="mod">
          <ac:chgData name="PC PC" userId="4615e3992e2d080f" providerId="LiveId" clId="{2BB3A894-6B01-4BDE-8383-5B2F9079A27B}" dt="2023-02-07T04:10:29.751" v="6785"/>
          <ac:spMkLst>
            <pc:docMk/>
            <pc:sldMk cId="4064643247" sldId="538"/>
            <ac:spMk id="2" creationId="{2910C1AF-0C72-6BBF-736F-0026BD865F48}"/>
          </ac:spMkLst>
        </pc:spChg>
        <pc:spChg chg="mod">
          <ac:chgData name="PC PC" userId="4615e3992e2d080f" providerId="LiveId" clId="{2BB3A894-6B01-4BDE-8383-5B2F9079A27B}" dt="2023-02-07T04:09:55.742" v="6783" actId="20577"/>
          <ac:spMkLst>
            <pc:docMk/>
            <pc:sldMk cId="4064643247" sldId="538"/>
            <ac:spMk id="4" creationId="{4E1E7FD7-0983-741A-354B-A231B92DF8CB}"/>
          </ac:spMkLst>
        </pc:spChg>
        <pc:spChg chg="mod">
          <ac:chgData name="PC PC" userId="4615e3992e2d080f" providerId="LiveId" clId="{2BB3A894-6B01-4BDE-8383-5B2F9079A27B}" dt="2023-02-07T04:12:46.452" v="6817" actId="15"/>
          <ac:spMkLst>
            <pc:docMk/>
            <pc:sldMk cId="4064643247" sldId="538"/>
            <ac:spMk id="5" creationId="{9A80C6D9-C709-430D-FA84-8A6DAFE583A9}"/>
          </ac:spMkLst>
        </pc:spChg>
      </pc:sldChg>
      <pc:sldChg chg="delSp add del setBg delDesignElem">
        <pc:chgData name="PC PC" userId="4615e3992e2d080f" providerId="LiveId" clId="{2BB3A894-6B01-4BDE-8383-5B2F9079A27B}" dt="2023-02-07T05:43:45.081" v="8484" actId="47"/>
        <pc:sldMkLst>
          <pc:docMk/>
          <pc:sldMk cId="912687451" sldId="539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912687451" sldId="539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4:59.470" v="8493" actId="47"/>
        <pc:sldMkLst>
          <pc:docMk/>
          <pc:sldMk cId="3745839363" sldId="540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45839363" sldId="540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7:16.098" v="8543" actId="47"/>
        <pc:sldMkLst>
          <pc:docMk/>
          <pc:sldMk cId="4208338487" sldId="541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4208338487" sldId="541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4208338487" sldId="541"/>
            <ac:cxnSpMk id="39" creationId="{085ECEC0-FF5D-4348-92C7-1EA7C61E770C}"/>
          </ac:cxnSpMkLst>
        </pc:cxnChg>
      </pc:sldChg>
      <pc:sldChg chg="delSp add del setBg delDesignElem">
        <pc:chgData name="PC PC" userId="4615e3992e2d080f" providerId="LiveId" clId="{2BB3A894-6B01-4BDE-8383-5B2F9079A27B}" dt="2023-02-07T05:48:28.373" v="8573" actId="47"/>
        <pc:sldMkLst>
          <pc:docMk/>
          <pc:sldMk cId="3750367805" sldId="542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50367805" sldId="542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3750367805" sldId="542"/>
            <ac:cxnSpMk id="39" creationId="{085ECEC0-FF5D-4348-92C7-1EA7C61E770C}"/>
          </ac:cxnSpMkLst>
        </pc:cxnChg>
      </pc:sldChg>
      <pc:sldChg chg="modSp new del mod">
        <pc:chgData name="PC PC" userId="4615e3992e2d080f" providerId="LiveId" clId="{2BB3A894-6B01-4BDE-8383-5B2F9079A27B}" dt="2023-02-07T05:47:17.478" v="8544" actId="47"/>
        <pc:sldMkLst>
          <pc:docMk/>
          <pc:sldMk cId="3366192696" sldId="543"/>
        </pc:sldMkLst>
        <pc:spChg chg="mod">
          <ac:chgData name="PC PC" userId="4615e3992e2d080f" providerId="LiveId" clId="{2BB3A894-6B01-4BDE-8383-5B2F9079A27B}" dt="2023-02-07T05:45:15.985" v="8516" actId="20577"/>
          <ac:spMkLst>
            <pc:docMk/>
            <pc:sldMk cId="3366192696" sldId="543"/>
            <ac:spMk id="2" creationId="{F012C885-DD39-00BF-F91E-3AE33CA9AA43}"/>
          </ac:spMkLst>
        </pc:spChg>
      </pc:sldChg>
      <pc:sldChg chg="modSp new mod">
        <pc:chgData name="PC PC" userId="4615e3992e2d080f" providerId="LiveId" clId="{2BB3A894-6B01-4BDE-8383-5B2F9079A27B}" dt="2023-02-07T05:48:46.777" v="8574"/>
        <pc:sldMkLst>
          <pc:docMk/>
          <pc:sldMk cId="1867608562" sldId="544"/>
        </pc:sldMkLst>
        <pc:spChg chg="mod">
          <ac:chgData name="PC PC" userId="4615e3992e2d080f" providerId="LiveId" clId="{2BB3A894-6B01-4BDE-8383-5B2F9079A27B}" dt="2023-02-07T05:48:46.777" v="8574"/>
          <ac:spMkLst>
            <pc:docMk/>
            <pc:sldMk cId="1867608562" sldId="544"/>
            <ac:spMk id="2" creationId="{6DDA9F79-FAEB-EEE8-4242-0C78287384B5}"/>
          </ac:spMkLst>
        </pc:spChg>
        <pc:spChg chg="mod">
          <ac:chgData name="PC PC" userId="4615e3992e2d080f" providerId="LiveId" clId="{2BB3A894-6B01-4BDE-8383-5B2F9079A27B}" dt="2023-02-07T05:45:45.692" v="8541" actId="20577"/>
          <ac:spMkLst>
            <pc:docMk/>
            <pc:sldMk cId="1867608562" sldId="544"/>
            <ac:spMk id="4" creationId="{46E7D6C0-1165-2221-D548-20B327C5DE20}"/>
          </ac:spMkLst>
        </pc:spChg>
        <pc:spChg chg="mod">
          <ac:chgData name="PC PC" userId="4615e3992e2d080f" providerId="LiveId" clId="{2BB3A894-6B01-4BDE-8383-5B2F9079A27B}" dt="2023-02-07T05:46:43.783" v="8542"/>
          <ac:spMkLst>
            <pc:docMk/>
            <pc:sldMk cId="1867608562" sldId="544"/>
            <ac:spMk id="5" creationId="{3D4F4DA8-D307-07FF-E8A3-21745BA0D307}"/>
          </ac:spMkLst>
        </pc:spChg>
      </pc:sldChg>
      <pc:sldChg chg="modSp new mod">
        <pc:chgData name="PC PC" userId="4615e3992e2d080f" providerId="LiveId" clId="{2BB3A894-6B01-4BDE-8383-5B2F9079A27B}" dt="2023-02-07T05:48:54.692" v="8575"/>
        <pc:sldMkLst>
          <pc:docMk/>
          <pc:sldMk cId="2844783415" sldId="545"/>
        </pc:sldMkLst>
        <pc:spChg chg="mod">
          <ac:chgData name="PC PC" userId="4615e3992e2d080f" providerId="LiveId" clId="{2BB3A894-6B01-4BDE-8383-5B2F9079A27B}" dt="2023-02-07T05:48:54.692" v="8575"/>
          <ac:spMkLst>
            <pc:docMk/>
            <pc:sldMk cId="2844783415" sldId="545"/>
            <ac:spMk id="2" creationId="{0CF0DE3C-7D55-4FAE-CCCB-F25475E29067}"/>
          </ac:spMkLst>
        </pc:spChg>
        <pc:spChg chg="mod">
          <ac:chgData name="PC PC" userId="4615e3992e2d080f" providerId="LiveId" clId="{2BB3A894-6B01-4BDE-8383-5B2F9079A27B}" dt="2023-02-07T05:47:32.998" v="8569" actId="20577"/>
          <ac:spMkLst>
            <pc:docMk/>
            <pc:sldMk cId="2844783415" sldId="545"/>
            <ac:spMk id="4" creationId="{B2AEB25D-D484-A7CE-7E24-8DE548CBDEDB}"/>
          </ac:spMkLst>
        </pc:spChg>
        <pc:spChg chg="mod">
          <ac:chgData name="PC PC" userId="4615e3992e2d080f" providerId="LiveId" clId="{2BB3A894-6B01-4BDE-8383-5B2F9079A27B}" dt="2023-02-07T05:48:07.986" v="8572" actId="948"/>
          <ac:spMkLst>
            <pc:docMk/>
            <pc:sldMk cId="2844783415" sldId="545"/>
            <ac:spMk id="5" creationId="{C84B8987-723C-9C6B-4A82-6F9145453AB2}"/>
          </ac:spMkLst>
        </pc:spChg>
      </pc:sldChg>
    </pc:docChg>
  </pc:docChgLst>
  <pc:docChgLst>
    <pc:chgData name="PC PC" userId="4615e3992e2d080f" providerId="LiveId" clId="{858FE366-DF29-439C-BB52-4629765ECBDE}"/>
    <pc:docChg chg="custSel modSld">
      <pc:chgData name="PC PC" userId="4615e3992e2d080f" providerId="LiveId" clId="{858FE366-DF29-439C-BB52-4629765ECBDE}" dt="2023-02-07T10:10:35.329" v="136" actId="20577"/>
      <pc:docMkLst>
        <pc:docMk/>
      </pc:docMkLst>
      <pc:sldChg chg="modSp mod">
        <pc:chgData name="PC PC" userId="4615e3992e2d080f" providerId="LiveId" clId="{858FE366-DF29-439C-BB52-4629765ECBDE}" dt="2023-02-07T10:01:32.415" v="59" actId="20577"/>
        <pc:sldMkLst>
          <pc:docMk/>
          <pc:sldMk cId="3263342447" sldId="256"/>
        </pc:sldMkLst>
        <pc:spChg chg="mod">
          <ac:chgData name="PC PC" userId="4615e3992e2d080f" providerId="LiveId" clId="{858FE366-DF29-439C-BB52-4629765ECBDE}" dt="2023-02-07T10:00:21.885" v="16" actId="107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858FE366-DF29-439C-BB52-4629765ECBDE}" dt="2023-02-07T10:01:32.415" v="59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mod">
        <pc:chgData name="PC PC" userId="4615e3992e2d080f" providerId="LiveId" clId="{858FE366-DF29-439C-BB52-4629765ECBDE}" dt="2023-02-07T10:10:35.329" v="136" actId="20577"/>
        <pc:sldMkLst>
          <pc:docMk/>
          <pc:sldMk cId="125483766" sldId="257"/>
        </pc:sldMkLst>
        <pc:spChg chg="mod">
          <ac:chgData name="PC PC" userId="4615e3992e2d080f" providerId="LiveId" clId="{858FE366-DF29-439C-BB52-4629765ECBDE}" dt="2023-02-07T10:10:35.329" v="136" actId="20577"/>
          <ac:spMkLst>
            <pc:docMk/>
            <pc:sldMk cId="125483766" sldId="257"/>
            <ac:spMk id="5" creationId="{DBD55072-FE55-9AF0-CBA4-F71D2D4F9E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0E530-6096-4977-AE37-2E28BA75F328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064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422400" y="304800"/>
            <a:ext cx="103632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42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673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245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E22A-1CB1-4BC6-B952-FC01154A20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83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r.justice.cz/ias/ui/rejstri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o.cz/cz/rozcestnik/analyticke-materialy-a-statistiky/analyticke-material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es.gov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452" t="-451" r="8568" b="451"/>
          <a:stretch/>
        </p:blipFill>
        <p:spPr>
          <a:xfrm>
            <a:off x="3890865" y="0"/>
            <a:ext cx="8301135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155808"/>
            <a:ext cx="847655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Analýza vnitřního prostředí se zaměřením na oblast ŘLZ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3"/>
            <a:ext cx="3492363" cy="679716"/>
          </a:xfrm>
        </p:spPr>
        <p:txBody>
          <a:bodyPr anchor="t">
            <a:no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Analýza firemních faktorů</a:t>
            </a:r>
            <a:r>
              <a:rPr lang="cs-CZ" sz="2200"/>
              <a:t>, analýza hodnotového </a:t>
            </a:r>
            <a:r>
              <a:rPr lang="cs-CZ" sz="2200" dirty="0"/>
              <a:t>řetězce</a:t>
            </a:r>
            <a:r>
              <a:rPr lang="cs-CZ" sz="2200"/>
              <a:t>, metoda </a:t>
            </a:r>
            <a:r>
              <a:rPr lang="cs-CZ" sz="2200" dirty="0"/>
              <a:t>7S</a:t>
            </a:r>
            <a:r>
              <a:rPr lang="cs-CZ" sz="2200"/>
              <a:t>, metoda </a:t>
            </a:r>
            <a:r>
              <a:rPr lang="cs-CZ" sz="2200" dirty="0"/>
              <a:t>7P</a:t>
            </a:r>
            <a:r>
              <a:rPr lang="cs-CZ" sz="2200"/>
              <a:t>, analýzy </a:t>
            </a:r>
            <a:r>
              <a:rPr lang="cs-CZ" sz="2200" dirty="0"/>
              <a:t>v oblasti LZ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Analýza firemních faktorů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6064" y="1184114"/>
            <a:ext cx="11391135" cy="4351337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Zjištění stavu zdrojů (výrobních faktorů a zdrojů financování)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b="1" dirty="0"/>
              <a:t>majetek podniku </a:t>
            </a:r>
            <a:r>
              <a:rPr lang="cs-CZ" altLang="cs-CZ" dirty="0"/>
              <a:t>(dlouhodobý a oběžný) - množství, kvalita, finanční náročnost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b="1" dirty="0"/>
              <a:t>řídící a výkonná práce </a:t>
            </a:r>
            <a:r>
              <a:rPr lang="cs-CZ" altLang="cs-CZ" dirty="0"/>
              <a:t>– její množství, kvalita, finanční náročnost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b="1" dirty="0"/>
              <a:t>finanční zdroje </a:t>
            </a:r>
            <a:r>
              <a:rPr lang="cs-CZ" altLang="cs-CZ" dirty="0"/>
              <a:t>a možnost přístupu k nim.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Zjištění míry využívání zdrojů 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míra využívání majetku, </a:t>
            </a:r>
            <a:r>
              <a:rPr lang="cs-CZ" altLang="cs-CZ" b="1" dirty="0"/>
              <a:t>pracovní síly</a:t>
            </a:r>
            <a:r>
              <a:rPr lang="cs-CZ" altLang="cs-CZ" dirty="0"/>
              <a:t>, finančních zdrojů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míra prostředků vázaná v jednotlivých oblastech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předmětem zejména finanční analýzy</a:t>
            </a:r>
          </a:p>
          <a:p>
            <a:pPr marL="324000" lvl="1" indent="0" eaLnBrk="1" hangingPunct="1">
              <a:spcBef>
                <a:spcPts val="600"/>
              </a:spcBef>
              <a:buNone/>
            </a:pPr>
            <a:endParaRPr lang="cs-CZ" altLang="cs-CZ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Posouzení flexibility zdrojů 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dirty="0"/>
              <a:t>flexibilita pracovní síly, využitelnost strojů, prostředky vázané v majetku</a:t>
            </a:r>
          </a:p>
          <a:p>
            <a:pPr marL="72000" indent="0" eaLnBrk="1" hangingPunct="1">
              <a:buNone/>
            </a:pPr>
            <a:endParaRPr lang="cs-CZ" alt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064" y="5949206"/>
            <a:ext cx="77615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 err="1">
                <a:latin typeface="+mn-lt"/>
              </a:rPr>
              <a:t>Benchmarking</a:t>
            </a:r>
            <a:r>
              <a:rPr lang="cs-CZ" sz="2000" dirty="0">
                <a:latin typeface="+mn-lt"/>
              </a:rPr>
              <a:t> → srovnání s vybraným konkurentem (či odvětvím)</a:t>
            </a:r>
          </a:p>
        </p:txBody>
      </p:sp>
    </p:spTree>
    <p:extLst>
      <p:ext uri="{BB962C8B-B14F-4D97-AF65-F5344CB8AC3E}">
        <p14:creationId xmlns:p14="http://schemas.microsoft.com/office/powerpoint/2010/main" val="20502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Analýza firemních faktorů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2664" y="1256309"/>
            <a:ext cx="4640392" cy="4351337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Hanzelková a kol. (2017) pracují s </a:t>
            </a:r>
            <a:r>
              <a:rPr lang="cs-CZ" altLang="cs-CZ" sz="2000" dirty="0" smtClean="0"/>
              <a:t>následujícím vymezením </a:t>
            </a:r>
            <a:r>
              <a:rPr lang="cs-CZ" altLang="cs-CZ" sz="2000" dirty="0"/>
              <a:t>firemních faktorů: 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Faktory vědecko-technického rozvoje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Marketingové a distribuční faktory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Faktory výroby a řízení výroby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Faktory podnikových a pracovních zdrojů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Faktory finanční a rozpočtové</a:t>
            </a:r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324000" lvl="1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03635" y="1154546"/>
            <a:ext cx="604058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0" eaLnBrk="1" hangingPunct="1">
              <a:spcBef>
                <a:spcPts val="600"/>
              </a:spcBef>
              <a:buNone/>
            </a:pPr>
            <a:r>
              <a:rPr lang="cs-CZ" altLang="cs-CZ" sz="2000" dirty="0">
                <a:latin typeface="+mj-lt"/>
              </a:rPr>
              <a:t>David a David (2017) doporučují analýzu následujících faktorů:</a:t>
            </a:r>
          </a:p>
          <a:p>
            <a:pPr marL="72000" indent="0" eaLnBrk="1" hangingPunct="1">
              <a:spcBef>
                <a:spcPts val="600"/>
              </a:spcBef>
              <a:buNone/>
            </a:pPr>
            <a:endParaRPr lang="cs-CZ" altLang="cs-CZ" sz="2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j-lt"/>
              </a:rPr>
              <a:t> M</a:t>
            </a:r>
            <a:r>
              <a:rPr lang="en-US" altLang="cs-CZ" sz="2000" dirty="0" err="1">
                <a:latin typeface="+mj-lt"/>
              </a:rPr>
              <a:t>anagement</a:t>
            </a:r>
            <a:endParaRPr lang="cs-CZ" altLang="cs-CZ" sz="2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 Produkce/Výroba (proces, zásobování, lidské zdroje, množství, kvalita)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j-lt"/>
              </a:rPr>
              <a:t> M</a:t>
            </a:r>
            <a:r>
              <a:rPr lang="en-US" altLang="cs-CZ" sz="2000" dirty="0" err="1">
                <a:latin typeface="+mj-lt"/>
              </a:rPr>
              <a:t>arketing</a:t>
            </a:r>
            <a:endParaRPr lang="cs-CZ" altLang="cs-CZ" sz="2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j-lt"/>
              </a:rPr>
              <a:t> Financování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j-lt"/>
              </a:rPr>
              <a:t> Věda a výzkum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j-lt"/>
              </a:rPr>
              <a:t> Manažerský informační systém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39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9340" y="2752609"/>
            <a:ext cx="7200900" cy="3527425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351745" y="235746"/>
            <a:ext cx="7886700" cy="1325562"/>
          </a:xfrm>
        </p:spPr>
        <p:txBody>
          <a:bodyPr/>
          <a:lstStyle/>
          <a:p>
            <a:pPr eaLnBrk="1" hangingPunct="1"/>
            <a:r>
              <a:rPr lang="cs-CZ" altLang="cs-CZ" b="1" dirty="0"/>
              <a:t>Analýza hodnotového řetězce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7891" name="Obdélník 4"/>
          <p:cNvSpPr>
            <a:spLocks noChangeArrowheads="1"/>
          </p:cNvSpPr>
          <p:nvPr/>
        </p:nvSpPr>
        <p:spPr bwMode="auto">
          <a:xfrm>
            <a:off x="177281" y="860835"/>
            <a:ext cx="11812555" cy="19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700"/>
              </a:spcBef>
            </a:pPr>
            <a:r>
              <a:rPr lang="cs-CZ" altLang="cs-CZ" sz="2000" b="0" dirty="0"/>
              <a:t>Organizace není jen soubor výrobních faktorů. Firemní zdroje chápány jako veškeré aktivity (činnosti) probíhající v podniku ve vzájemných interakcích, včetně výrobních faktorů a podpůrných činností. </a:t>
            </a:r>
          </a:p>
          <a:p>
            <a:pPr marL="0" indent="0">
              <a:spcBef>
                <a:spcPts val="700"/>
              </a:spcBef>
            </a:pPr>
            <a:endParaRPr lang="cs-CZ" altLang="cs-CZ" sz="2000" dirty="0"/>
          </a:p>
          <a:p>
            <a:pPr marL="0" indent="0">
              <a:spcBef>
                <a:spcPts val="700"/>
              </a:spcBef>
            </a:pPr>
            <a:r>
              <a:rPr lang="cs-CZ" altLang="cs-CZ" sz="2000" dirty="0" err="1"/>
              <a:t>Porterův</a:t>
            </a:r>
            <a:r>
              <a:rPr lang="cs-CZ" altLang="cs-CZ" sz="2000" dirty="0"/>
              <a:t> hodnotový řetězec - </a:t>
            </a:r>
            <a:r>
              <a:rPr lang="cs-CZ" altLang="cs-CZ" sz="2000" b="0" dirty="0"/>
              <a:t>p</a:t>
            </a:r>
            <a:r>
              <a:rPr lang="cs-CZ" altLang="cs-CZ" sz="2000" b="0" dirty="0">
                <a:latin typeface="Calibri (základní)"/>
              </a:rPr>
              <a:t>opisuje proces tvorby a poskytování hodnoty v podniku</a:t>
            </a:r>
          </a:p>
          <a:p>
            <a:pPr marL="342900" indent="-342900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cs-CZ" altLang="cs-CZ" sz="2000" b="0" dirty="0">
                <a:latin typeface="Calibri (základní)"/>
              </a:rPr>
              <a:t>Analýza jednotlivých činností a jejich efektivnosti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057553" y="4374018"/>
            <a:ext cx="792163" cy="1439862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918076" y="4360768"/>
            <a:ext cx="792163" cy="1439863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710239" y="4349353"/>
            <a:ext cx="2376488" cy="1439863"/>
          </a:xfrm>
          <a:prstGeom prst="rect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367213" y="5872957"/>
            <a:ext cx="8844" cy="221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232400" y="5872957"/>
            <a:ext cx="11404" cy="23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959601" y="5872957"/>
            <a:ext cx="40448" cy="288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608388" y="6161088"/>
            <a:ext cx="511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accent1"/>
                </a:solidFill>
              </a:rPr>
              <a:t>zásobovací</a:t>
            </a:r>
            <a:r>
              <a:rPr lang="cs-CZ" sz="1600" dirty="0"/>
              <a:t>    </a:t>
            </a:r>
            <a:r>
              <a:rPr lang="cs-CZ" sz="1600" dirty="0">
                <a:solidFill>
                  <a:schemeClr val="bg2"/>
                </a:solidFill>
              </a:rPr>
              <a:t>výrobní</a:t>
            </a:r>
            <a:r>
              <a:rPr lang="cs-CZ" sz="1600" dirty="0"/>
              <a:t>                   </a:t>
            </a:r>
            <a:r>
              <a:rPr lang="cs-CZ" sz="1600" dirty="0">
                <a:solidFill>
                  <a:schemeClr val="accent3"/>
                </a:solidFill>
              </a:rPr>
              <a:t>odbytová</a:t>
            </a:r>
          </a:p>
          <a:p>
            <a:pPr>
              <a:defRPr/>
            </a:pPr>
            <a:r>
              <a:rPr lang="cs-CZ" sz="1600" dirty="0">
                <a:solidFill>
                  <a:schemeClr val="accent1"/>
                </a:solidFill>
              </a:rPr>
              <a:t>funkce</a:t>
            </a:r>
            <a:r>
              <a:rPr lang="cs-CZ" sz="1600" dirty="0"/>
              <a:t>            </a:t>
            </a:r>
            <a:r>
              <a:rPr lang="cs-CZ" sz="1600" dirty="0" err="1">
                <a:solidFill>
                  <a:schemeClr val="bg2"/>
                </a:solidFill>
              </a:rPr>
              <a:t>funkce</a:t>
            </a:r>
            <a:r>
              <a:rPr lang="cs-CZ" sz="1600" dirty="0">
                <a:solidFill>
                  <a:schemeClr val="bg2"/>
                </a:solidFill>
              </a:rPr>
              <a:t>  </a:t>
            </a:r>
            <a:r>
              <a:rPr lang="cs-CZ" sz="1600" dirty="0"/>
              <a:t>                   </a:t>
            </a:r>
            <a:r>
              <a:rPr lang="cs-CZ" sz="1600" dirty="0" err="1">
                <a:solidFill>
                  <a:schemeClr val="accent3"/>
                </a:solidFill>
              </a:rPr>
              <a:t>funkce</a:t>
            </a:r>
            <a:endParaRPr lang="cs-CZ" sz="1600" dirty="0">
              <a:solidFill>
                <a:schemeClr val="accent3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2181513" y="3144723"/>
            <a:ext cx="72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181514" y="3474452"/>
            <a:ext cx="72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1595128" y="3908988"/>
            <a:ext cx="136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1595128" y="4233554"/>
            <a:ext cx="136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4" name="TextovéPole 23"/>
          <p:cNvSpPr txBox="1">
            <a:spLocks noChangeArrowheads="1"/>
          </p:cNvSpPr>
          <p:nvPr/>
        </p:nvSpPr>
        <p:spPr bwMode="auto">
          <a:xfrm>
            <a:off x="252339" y="2965053"/>
            <a:ext cx="20002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sz="1600" b="0" dirty="0"/>
              <a:t>Finanční a správa</a:t>
            </a:r>
          </a:p>
          <a:p>
            <a:pPr>
              <a:spcBef>
                <a:spcPts val="1200"/>
              </a:spcBef>
            </a:pPr>
            <a:r>
              <a:rPr lang="cs-CZ" altLang="cs-CZ" sz="1600" b="0" dirty="0"/>
              <a:t>Vědecko-technická</a:t>
            </a:r>
          </a:p>
          <a:p>
            <a:pPr>
              <a:spcBef>
                <a:spcPts val="1200"/>
              </a:spcBef>
            </a:pPr>
            <a:r>
              <a:rPr lang="cs-CZ" altLang="cs-CZ" sz="1600" b="0" dirty="0"/>
              <a:t>Personální </a:t>
            </a:r>
          </a:p>
          <a:p>
            <a:pPr>
              <a:spcBef>
                <a:spcPts val="1200"/>
              </a:spcBef>
            </a:pPr>
            <a:r>
              <a:rPr lang="cs-CZ" altLang="cs-CZ" sz="1600" b="0" dirty="0"/>
              <a:t>Investiční </a:t>
            </a:r>
          </a:p>
          <a:p>
            <a:endParaRPr lang="cs-CZ" altLang="cs-CZ" sz="1600" b="0" dirty="0"/>
          </a:p>
          <a:p>
            <a:endParaRPr lang="cs-CZ" altLang="cs-CZ" sz="1600" b="0" dirty="0"/>
          </a:p>
          <a:p>
            <a:endParaRPr lang="cs-CZ" altLang="cs-CZ" sz="1600" b="0" dirty="0"/>
          </a:p>
          <a:p>
            <a:endParaRPr lang="cs-CZ" altLang="cs-CZ" sz="1600" b="0" dirty="0"/>
          </a:p>
          <a:p>
            <a:endParaRPr lang="cs-CZ" altLang="cs-CZ" sz="1600" b="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486204" y="2344083"/>
            <a:ext cx="264616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měření na faktory, které </a:t>
            </a:r>
            <a:r>
              <a:rPr lang="cs-CZ" sz="2000" b="1" dirty="0">
                <a:latin typeface="+mj-lt"/>
                <a:cs typeface="Calibri" panose="020F0502020204030204" pitchFamily="34" charset="0"/>
              </a:rPr>
              <a:t>ovlivňují cenu 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a na činnosti, které můžou mít vliv na diferenciaci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Calibri" panose="020F0502020204030204" pitchFamily="34" charset="0"/>
              </a:rPr>
              <a:t>Zaměření na faktory, které </a:t>
            </a:r>
            <a:r>
              <a:rPr lang="cs-CZ" sz="2000" b="1" dirty="0">
                <a:latin typeface="+mj-lt"/>
                <a:cs typeface="Calibri" panose="020F0502020204030204" pitchFamily="34" charset="0"/>
              </a:rPr>
              <a:t>ovlivňují náklady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a na činnosti, vykazují velký či rostoucí procentní podíl nákladů.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000" dirty="0" err="1" smtClean="0">
                <a:latin typeface="+mj-lt"/>
              </a:rPr>
              <a:t>Benchmarking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0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Model 7P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6065" y="1079027"/>
            <a:ext cx="11092650" cy="3222385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Je rozšířenou verzí metody 4P užívané zejména v marketingu pro stanovení optimálního marketingového mixu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Vhodná také k analýza vnitřního prostředí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Zkoumány následující oblasti: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Product</a:t>
            </a:r>
            <a:r>
              <a:rPr lang="cs-CZ" altLang="cs-CZ" sz="2000" dirty="0"/>
              <a:t> (produkt) 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Price</a:t>
            </a:r>
            <a:r>
              <a:rPr lang="cs-CZ" altLang="cs-CZ" sz="2000" dirty="0"/>
              <a:t> (cena)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Place (trh, distribuce)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Promotion</a:t>
            </a:r>
            <a:r>
              <a:rPr lang="cs-CZ" altLang="cs-CZ" sz="2000" dirty="0"/>
              <a:t> (propagace)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People</a:t>
            </a:r>
            <a:r>
              <a:rPr lang="cs-CZ" altLang="cs-CZ" sz="2000" dirty="0"/>
              <a:t> (lidské zdroje)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Process</a:t>
            </a:r>
            <a:r>
              <a:rPr lang="cs-CZ" altLang="cs-CZ" sz="2000" dirty="0"/>
              <a:t> (proces)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Planning</a:t>
            </a:r>
            <a:r>
              <a:rPr lang="cs-CZ" altLang="cs-CZ" sz="2000" dirty="0"/>
              <a:t> (plánování)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324000" lvl="1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333622" y="4935075"/>
            <a:ext cx="4858376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Vhodné doplnit o finanční analýzu</a:t>
            </a:r>
            <a:r>
              <a:rPr lang="cs-CZ" altLang="cs-CZ" sz="2000" dirty="0">
                <a:latin typeface="+mj-lt"/>
              </a:rPr>
              <a:t> (posouzení finanční výkonnosti podniku)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latin typeface="+mj-lt"/>
              </a:rPr>
              <a:t>Zahrnutí dalšího aspektu: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j-lt"/>
              </a:rPr>
              <a:t>Performance (výkonnost) </a:t>
            </a:r>
          </a:p>
        </p:txBody>
      </p:sp>
      <p:sp>
        <p:nvSpPr>
          <p:cNvPr id="3" name="Šipka dolů 2"/>
          <p:cNvSpPr/>
          <p:nvPr/>
        </p:nvSpPr>
        <p:spPr bwMode="auto">
          <a:xfrm>
            <a:off x="9542473" y="4439318"/>
            <a:ext cx="220337" cy="3415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1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03911" y="426489"/>
            <a:ext cx="10753200" cy="451576"/>
          </a:xfrm>
        </p:spPr>
        <p:txBody>
          <a:bodyPr/>
          <a:lstStyle/>
          <a:p>
            <a:r>
              <a:rPr lang="cs-CZ" altLang="cs-CZ" b="1" dirty="0"/>
              <a:t>Finanční analýza podniku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524758" y="1405291"/>
            <a:ext cx="11159242" cy="4848753"/>
          </a:xfrm>
        </p:spPr>
        <p:txBody>
          <a:bodyPr/>
          <a:lstStyle/>
          <a:p>
            <a:pPr marL="72000" indent="0" eaLnBrk="1" hangingPunct="1">
              <a:buNone/>
              <a:defRPr/>
            </a:pPr>
            <a:r>
              <a:rPr lang="cs-CZ" altLang="cs-CZ" sz="2000" dirty="0"/>
              <a:t>Cílem</a:t>
            </a:r>
            <a:r>
              <a:rPr lang="cs-CZ" altLang="cs-CZ" dirty="0"/>
              <a:t> </a:t>
            </a:r>
            <a:r>
              <a:rPr lang="cs-CZ" altLang="cs-CZ" sz="2000" dirty="0"/>
              <a:t>je zhodnotit finanční výkonnost podniku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Základní technikou je </a:t>
            </a:r>
            <a:r>
              <a:rPr lang="cs-CZ" altLang="cs-CZ" sz="2000" b="1" dirty="0"/>
              <a:t>poměrová analýza </a:t>
            </a:r>
            <a:r>
              <a:rPr lang="cs-CZ" altLang="cs-CZ" sz="2000" dirty="0"/>
              <a:t>– analýza založená na poměrových ukazatelích </a:t>
            </a:r>
          </a:p>
          <a:p>
            <a:pPr marL="72000" indent="0" eaLnBrk="1" hangingPunct="1">
              <a:buNone/>
              <a:defRPr/>
            </a:pPr>
            <a:endParaRPr lang="cs-CZ" altLang="cs-CZ" sz="2000" b="1" dirty="0"/>
          </a:p>
          <a:p>
            <a:pPr marL="72000" indent="0" eaLnBrk="1" hangingPunct="1">
              <a:buNone/>
              <a:defRPr/>
            </a:pPr>
            <a:r>
              <a:rPr lang="cs-CZ" altLang="cs-CZ" sz="2000" b="1" dirty="0"/>
              <a:t>Hlavní skupiny užívaných poměrových ukazatelů</a:t>
            </a:r>
            <a:r>
              <a:rPr lang="cs-CZ" altLang="cs-CZ" sz="2000" dirty="0"/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ukazatele rentability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ukazatele aktivity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ukazatele zadluženosti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ukazatele likvidity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solidFill>
                  <a:schemeClr val="tx2"/>
                </a:solidFill>
              </a:rPr>
              <a:t>V oblasti ŘLZ ukazatele produktivity lidských zdrojů</a:t>
            </a:r>
          </a:p>
        </p:txBody>
      </p:sp>
    </p:spTree>
    <p:extLst>
      <p:ext uri="{BB962C8B-B14F-4D97-AF65-F5344CB8AC3E}">
        <p14:creationId xmlns:p14="http://schemas.microsoft.com/office/powerpoint/2010/main" val="8156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315384" y="396231"/>
            <a:ext cx="7499350" cy="581025"/>
          </a:xfrm>
        </p:spPr>
        <p:txBody>
          <a:bodyPr/>
          <a:lstStyle/>
          <a:p>
            <a:pPr eaLnBrk="1" hangingPunct="1"/>
            <a:r>
              <a:rPr lang="cs-CZ" altLang="cs-CZ" dirty="0"/>
              <a:t>Ukazatele rentability</a:t>
            </a:r>
          </a:p>
        </p:txBody>
      </p:sp>
      <p:sp>
        <p:nvSpPr>
          <p:cNvPr id="31747" name="Rectangle 3"/>
          <p:cNvSpPr>
            <a:spLocks noGrp="1"/>
          </p:cNvSpPr>
          <p:nvPr>
            <p:ph sz="quarter" idx="1"/>
          </p:nvPr>
        </p:nvSpPr>
        <p:spPr>
          <a:xfrm>
            <a:off x="522111" y="1134005"/>
            <a:ext cx="7499350" cy="4800600"/>
          </a:xfrm>
        </p:spPr>
        <p:txBody>
          <a:bodyPr/>
          <a:lstStyle/>
          <a:p>
            <a:pPr eaLnBrk="1" hangingPunct="1"/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Rentabilita vlastního kapitálu (ROE) =</a:t>
            </a:r>
          </a:p>
          <a:p>
            <a:pPr eaLnBrk="1" hangingPunct="1"/>
            <a:endParaRPr lang="cs-CZ" altLang="cs-CZ" sz="18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800" dirty="0">
              <a:solidFill>
                <a:srgbClr val="FF0000"/>
              </a:solidFill>
            </a:endParaRPr>
          </a:p>
          <a:p>
            <a:pPr marL="72000" indent="0" eaLnBrk="1" hangingPunct="1">
              <a:buNone/>
            </a:pPr>
            <a:r>
              <a:rPr lang="cs-CZ" altLang="cs-CZ" sz="2000" dirty="0"/>
              <a:t>Rentabilita aktiv (ROA) =</a:t>
            </a:r>
          </a:p>
          <a:p>
            <a:pPr eaLnBrk="1" hangingPunct="1"/>
            <a:endParaRPr lang="cs-CZ" altLang="cs-CZ" sz="18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Rentabilita tržeb (ROS) =</a:t>
            </a:r>
          </a:p>
          <a:p>
            <a:pPr marL="72000" indent="0" eaLnBrk="1" hangingPunct="1"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800" dirty="0">
              <a:solidFill>
                <a:srgbClr val="FF0000"/>
              </a:solidFill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524001" y="29886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>
              <a:latin typeface="Tahoma" panose="020B0604030504040204" pitchFamily="34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6330"/>
              </p:ext>
            </p:extLst>
          </p:nvPr>
        </p:nvGraphicFramePr>
        <p:xfrm>
          <a:off x="4032250" y="4162425"/>
          <a:ext cx="2070100" cy="890588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EAT (nebo EBIT)</a:t>
                      </a:r>
                    </a:p>
                  </a:txBody>
                  <a:tcPr marL="91418" marR="91418" marT="45706" marB="4570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tržby</a:t>
                      </a:r>
                    </a:p>
                  </a:txBody>
                  <a:tcPr marL="91418" marR="91418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76003"/>
              </p:ext>
            </p:extLst>
          </p:nvPr>
        </p:nvGraphicFramePr>
        <p:xfrm>
          <a:off x="3794919" y="2780507"/>
          <a:ext cx="1531938" cy="877888"/>
        </p:xfrm>
        <a:graphic>
          <a:graphicData uri="http://schemas.openxmlformats.org/drawingml/2006/table">
            <a:tbl>
              <a:tblPr/>
              <a:tblGrid>
                <a:gridCol w="153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EBIT</a:t>
                      </a:r>
                    </a:p>
                  </a:txBody>
                  <a:tcPr marL="91389" marR="91389" marT="45650" marB="4565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aktiva</a:t>
                      </a:r>
                    </a:p>
                  </a:txBody>
                  <a:tcPr marL="91389" marR="91389" marT="45650" marB="456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22175"/>
              </p:ext>
            </p:extLst>
          </p:nvPr>
        </p:nvGraphicFramePr>
        <p:xfrm>
          <a:off x="5067300" y="1260288"/>
          <a:ext cx="1785938" cy="1066800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EAT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vlastní kapitál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97" name="TextovéPole 1"/>
          <p:cNvSpPr txBox="1">
            <a:spLocks noChangeArrowheads="1"/>
          </p:cNvSpPr>
          <p:nvPr/>
        </p:nvSpPr>
        <p:spPr bwMode="auto">
          <a:xfrm>
            <a:off x="6425272" y="5515788"/>
            <a:ext cx="52548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2000" i="1" dirty="0">
                <a:latin typeface="+mn-lt"/>
              </a:rPr>
              <a:t>EAT … zisk po zdanění (čistý zisk)</a:t>
            </a:r>
          </a:p>
          <a:p>
            <a:pPr>
              <a:defRPr/>
            </a:pPr>
            <a:r>
              <a:rPr lang="cs-CZ" altLang="cs-CZ" sz="2000" i="1" dirty="0">
                <a:latin typeface="+mn-lt"/>
              </a:rPr>
              <a:t>EBIT … zisk před zdaněním a placením nákladových úroků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26857" y="154547"/>
            <a:ext cx="64876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1"/>
                </a:solidFill>
                <a:latin typeface="+mn-lt"/>
              </a:rPr>
              <a:t>Vyšší hodnota → vyšší zhodnocení vloženého kapitálu</a:t>
            </a:r>
          </a:p>
          <a:p>
            <a:pPr>
              <a:defRPr/>
            </a:pPr>
            <a:r>
              <a:rPr lang="cs-CZ" sz="2000" dirty="0">
                <a:solidFill>
                  <a:schemeClr val="accent1"/>
                </a:solidFill>
                <a:latin typeface="+mn-lt"/>
              </a:rPr>
              <a:t>Zhodnocení: v rámci hodnot odvětví či nejúspěšnějších konkurentů</a:t>
            </a:r>
          </a:p>
          <a:p>
            <a:pPr>
              <a:defRPr/>
            </a:pP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79516" y="2597589"/>
            <a:ext cx="64876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1"/>
                </a:solidFill>
                <a:latin typeface="+mn-lt"/>
              </a:rPr>
              <a:t>Kolik korun zisku připadá na korunu vloženého kapitálu</a:t>
            </a:r>
          </a:p>
          <a:p>
            <a:pPr>
              <a:defRPr/>
            </a:pP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00008" y="4312454"/>
            <a:ext cx="4965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1"/>
                </a:solidFill>
                <a:latin typeface="+mn-lt"/>
              </a:rPr>
              <a:t>Kolik korun zisku připadá na korunu tržeb</a:t>
            </a:r>
          </a:p>
          <a:p>
            <a:pPr>
              <a:defRPr/>
            </a:pP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/>
          </p:cNvSpPr>
          <p:nvPr>
            <p:ph type="title"/>
          </p:nvPr>
        </p:nvSpPr>
        <p:spPr>
          <a:xfrm>
            <a:off x="483305" y="361010"/>
            <a:ext cx="7499350" cy="509587"/>
          </a:xfrm>
        </p:spPr>
        <p:txBody>
          <a:bodyPr/>
          <a:lstStyle/>
          <a:p>
            <a:pPr eaLnBrk="1" hangingPunct="1"/>
            <a:r>
              <a:rPr lang="cs-CZ" altLang="cs-CZ" dirty="0"/>
              <a:t>Ukazatele aktivity </a:t>
            </a:r>
          </a:p>
        </p:txBody>
      </p:sp>
      <p:sp>
        <p:nvSpPr>
          <p:cNvPr id="32771" name="Rectangle 3"/>
          <p:cNvSpPr>
            <a:spLocks noGrp="1"/>
          </p:cNvSpPr>
          <p:nvPr>
            <p:ph sz="quarter" idx="1"/>
          </p:nvPr>
        </p:nvSpPr>
        <p:spPr>
          <a:xfrm>
            <a:off x="340430" y="1569101"/>
            <a:ext cx="7642225" cy="3829050"/>
          </a:xfrm>
        </p:spPr>
        <p:txBody>
          <a:bodyPr/>
          <a:lstStyle/>
          <a:p>
            <a:pPr marL="72000" indent="0" eaLnBrk="1" hangingPunct="1">
              <a:buNone/>
            </a:pPr>
            <a:r>
              <a:rPr lang="cs-CZ" altLang="cs-CZ" sz="2000" dirty="0"/>
              <a:t>Obrat zásob(v počtech obratů za rok) =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Obrat stálých aktiv(v počtech obratů za rok) =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Obrat oběžných aktiv(v počtech obratů za rok) =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Obrat celkových aktiv(v počtech obratů za rok) =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Průměrná doba inkasa (ve dnech) =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dirty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56079"/>
              </p:ext>
            </p:extLst>
          </p:nvPr>
        </p:nvGraphicFramePr>
        <p:xfrm>
          <a:off x="4628357" y="5600271"/>
          <a:ext cx="1792287" cy="669992"/>
        </p:xfrm>
        <a:graphic>
          <a:graphicData uri="http://schemas.openxmlformats.org/drawingml/2006/table">
            <a:tbl>
              <a:tblPr/>
              <a:tblGrid>
                <a:gridCol w="179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pohledávky</a:t>
                      </a:r>
                    </a:p>
                  </a:txBody>
                  <a:tcPr marL="91450" marR="91450" marT="45578" marB="45578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roční tržby/365</a:t>
                      </a:r>
                    </a:p>
                  </a:txBody>
                  <a:tcPr marL="91450" marR="91450" marT="45578" marB="455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74319"/>
              </p:ext>
            </p:extLst>
          </p:nvPr>
        </p:nvGraphicFramePr>
        <p:xfrm>
          <a:off x="5024439" y="1452538"/>
          <a:ext cx="1000125" cy="714375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tržby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zásoby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84984"/>
              </p:ext>
            </p:extLst>
          </p:nvPr>
        </p:nvGraphicFramePr>
        <p:xfrm>
          <a:off x="5676900" y="2382813"/>
          <a:ext cx="1643063" cy="714375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tržby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stálá aktiva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87272"/>
              </p:ext>
            </p:extLst>
          </p:nvPr>
        </p:nvGraphicFramePr>
        <p:xfrm>
          <a:off x="6060635" y="3268960"/>
          <a:ext cx="1643062" cy="714375"/>
        </p:xfrm>
        <a:graphic>
          <a:graphicData uri="http://schemas.openxmlformats.org/drawingml/2006/table">
            <a:tbl>
              <a:tblPr/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tržby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oběžná aktiva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86072"/>
              </p:ext>
            </p:extLst>
          </p:nvPr>
        </p:nvGraphicFramePr>
        <p:xfrm>
          <a:off x="6060635" y="4171285"/>
          <a:ext cx="1643062" cy="714375"/>
        </p:xfrm>
        <a:graphic>
          <a:graphicData uri="http://schemas.openxmlformats.org/drawingml/2006/table">
            <a:tbl>
              <a:tblPr/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tržby</a:t>
                      </a:r>
                    </a:p>
                  </a:txBody>
                  <a:tcPr marL="91439" marR="9143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celková aktiva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0" y="903304"/>
            <a:ext cx="12674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Vypovídá o tom, jak efektivně firma hospodaří se svými aktivy (majetkem). Jak je využívá k vytváření tržeb.</a:t>
            </a:r>
          </a:p>
          <a:p>
            <a:pPr>
              <a:defRPr/>
            </a:pPr>
            <a:endParaRPr lang="cs-CZ" dirty="0">
              <a:latin typeface="+mn-lt"/>
            </a:endParaRPr>
          </a:p>
        </p:txBody>
      </p:sp>
      <p:sp>
        <p:nvSpPr>
          <p:cNvPr id="32813" name="TextovéPole 1"/>
          <p:cNvSpPr txBox="1">
            <a:spLocks noChangeArrowheads="1"/>
          </p:cNvSpPr>
          <p:nvPr/>
        </p:nvSpPr>
        <p:spPr bwMode="auto">
          <a:xfrm>
            <a:off x="246857" y="5014914"/>
            <a:ext cx="8218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Vyšší hodnota → lepší využívání majetku (aktiv)</a:t>
            </a:r>
          </a:p>
        </p:txBody>
      </p:sp>
      <p:sp>
        <p:nvSpPr>
          <p:cNvPr id="32814" name="TextovéPole 10"/>
          <p:cNvSpPr txBox="1">
            <a:spLocks noChangeArrowheads="1"/>
          </p:cNvSpPr>
          <p:nvPr/>
        </p:nvSpPr>
        <p:spPr bwMode="auto">
          <a:xfrm>
            <a:off x="340430" y="6288613"/>
            <a:ext cx="82200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Nižší hodnota → rychlejší inkaso pohledávek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TextovéPole 10"/>
          <p:cNvSpPr txBox="1">
            <a:spLocks noChangeArrowheads="1"/>
          </p:cNvSpPr>
          <p:nvPr/>
        </p:nvSpPr>
        <p:spPr bwMode="auto">
          <a:xfrm>
            <a:off x="4320823" y="101300"/>
            <a:ext cx="82200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Zhodnocení: v rámci hodnot odvětví či nejúspěšnějších konkurentů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703697" y="5614051"/>
            <a:ext cx="381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Jak rychle zákazníci platí</a:t>
            </a:r>
            <a:r>
              <a:rPr lang="cs-CZ" sz="2800" dirty="0" smtClean="0">
                <a:latin typeface="+mn-lt"/>
              </a:rPr>
              <a:t>.</a:t>
            </a:r>
            <a:endParaRPr lang="cs-CZ" sz="2800" dirty="0" smtClean="0">
              <a:latin typeface="+mn-lt"/>
            </a:endParaRPr>
          </a:p>
        </p:txBody>
      </p:sp>
      <p:cxnSp>
        <p:nvCxnSpPr>
          <p:cNvPr id="4" name="Přímá spojnice se šipkou 3"/>
          <p:cNvCxnSpPr>
            <a:stCxn id="2" idx="1"/>
          </p:cNvCxnSpPr>
          <p:nvPr/>
        </p:nvCxnSpPr>
        <p:spPr bwMode="auto">
          <a:xfrm flipH="1">
            <a:off x="6993000" y="5875661"/>
            <a:ext cx="710697" cy="99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23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23850" y="221456"/>
            <a:ext cx="7467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Ukazatele zadluženosti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493007" y="1735019"/>
            <a:ext cx="7886700" cy="4351338"/>
          </a:xfrm>
        </p:spPr>
        <p:txBody>
          <a:bodyPr/>
          <a:lstStyle/>
          <a:p>
            <a:pPr marL="72000" indent="0"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cs-CZ" altLang="cs-CZ" sz="2000" dirty="0"/>
              <a:t>Celková zadluženost =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2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2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2000" dirty="0"/>
          </a:p>
          <a:p>
            <a:pPr marL="72000" indent="0"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cs-CZ" altLang="cs-CZ" sz="2000" dirty="0"/>
              <a:t>Krytí úroků =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2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2000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cs-CZ" altLang="cs-CZ" sz="2000" dirty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0311"/>
              </p:ext>
            </p:extLst>
          </p:nvPr>
        </p:nvGraphicFramePr>
        <p:xfrm>
          <a:off x="2409650" y="3042150"/>
          <a:ext cx="4322762" cy="811212"/>
        </p:xfrm>
        <a:graphic>
          <a:graphicData uri="http://schemas.openxmlformats.org/drawingml/2006/table">
            <a:tbl>
              <a:tblPr/>
              <a:tblGrid>
                <a:gridCol w="432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EBIT (zisk před úroky a zdaněním)</a:t>
                      </a:r>
                    </a:p>
                  </a:txBody>
                  <a:tcPr marL="91424" marR="91424" marT="45752" marB="4575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Nákladové úroky</a:t>
                      </a:r>
                    </a:p>
                  </a:txBody>
                  <a:tcPr marL="91424" marR="91424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95199"/>
              </p:ext>
            </p:extLst>
          </p:nvPr>
        </p:nvGraphicFramePr>
        <p:xfrm>
          <a:off x="3472215" y="1534435"/>
          <a:ext cx="2919412" cy="749300"/>
        </p:xfrm>
        <a:graphic>
          <a:graphicData uri="http://schemas.openxmlformats.org/drawingml/2006/table">
            <a:tbl>
              <a:tblPr/>
              <a:tblGrid>
                <a:gridCol w="291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cizí zdroje</a:t>
                      </a:r>
                    </a:p>
                  </a:txBody>
                  <a:tcPr marL="91461" marR="91461"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celková aktiva</a:t>
                      </a:r>
                    </a:p>
                  </a:txBody>
                  <a:tcPr marL="91461" marR="91461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12" name="TextovéPole 7"/>
          <p:cNvSpPr txBox="1">
            <a:spLocks noChangeArrowheads="1"/>
          </p:cNvSpPr>
          <p:nvPr/>
        </p:nvSpPr>
        <p:spPr bwMode="auto">
          <a:xfrm>
            <a:off x="323850" y="1090552"/>
            <a:ext cx="949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Vypovídá o celkové zadluženosti firmy a její schopnosti splácet dluhy</a:t>
            </a:r>
          </a:p>
        </p:txBody>
      </p:sp>
      <p:sp>
        <p:nvSpPr>
          <p:cNvPr id="33813" name="TextovéPole 8"/>
          <p:cNvSpPr txBox="1">
            <a:spLocks noChangeArrowheads="1"/>
          </p:cNvSpPr>
          <p:nvPr/>
        </p:nvSpPr>
        <p:spPr bwMode="auto">
          <a:xfrm>
            <a:off x="333994" y="4097719"/>
            <a:ext cx="82200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Vyšší hodnota → lepší schopnost firmy splácet úroky z dluhy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endParaRPr lang="cs-CZ" altLang="cs-CZ" dirty="0">
              <a:solidFill>
                <a:schemeClr val="accent1"/>
              </a:solidFill>
            </a:endParaRPr>
          </a:p>
        </p:txBody>
      </p:sp>
      <p:sp>
        <p:nvSpPr>
          <p:cNvPr id="33814" name="TextovéPole 1"/>
          <p:cNvSpPr txBox="1">
            <a:spLocks noChangeArrowheads="1"/>
          </p:cNvSpPr>
          <p:nvPr/>
        </p:nvSpPr>
        <p:spPr bwMode="auto">
          <a:xfrm>
            <a:off x="333994" y="2588859"/>
            <a:ext cx="5569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Vyšší hodnota → vyšší zadluženost podniku</a:t>
            </a:r>
          </a:p>
        </p:txBody>
      </p:sp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7593622" y="87885"/>
            <a:ext cx="44406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Zhodnocení: v rámci hodnot odvětví či nejúspěšnějších konkurentů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29155" y="173833"/>
            <a:ext cx="7886700" cy="1325562"/>
          </a:xfrm>
        </p:spPr>
        <p:txBody>
          <a:bodyPr/>
          <a:lstStyle/>
          <a:p>
            <a:r>
              <a:rPr lang="cs-CZ" altLang="cs-CZ" dirty="0"/>
              <a:t>Ukazatele likvidity 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124355" y="1852439"/>
            <a:ext cx="7886700" cy="4351337"/>
          </a:xfrm>
        </p:spPr>
        <p:txBody>
          <a:bodyPr/>
          <a:lstStyle/>
          <a:p>
            <a:pPr marL="72000" indent="0" eaLnBrk="1" hangingPunct="1">
              <a:buNone/>
            </a:pPr>
            <a:r>
              <a:rPr lang="cs-CZ" altLang="cs-CZ" sz="2000" dirty="0"/>
              <a:t>Běžná likvidita =</a:t>
            </a:r>
          </a:p>
          <a:p>
            <a:pPr lvl="1" eaLnBrk="1" hangingPunct="1"/>
            <a:r>
              <a:rPr lang="cs-CZ" altLang="cs-CZ" dirty="0"/>
              <a:t>Likvidita 3. stupně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Rychlá likvidita =</a:t>
            </a:r>
          </a:p>
          <a:p>
            <a:pPr lvl="1" eaLnBrk="1" hangingPunct="1"/>
            <a:r>
              <a:rPr lang="cs-CZ" altLang="cs-CZ" dirty="0"/>
              <a:t>Likvidita 2. stupně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Pohotová likvidita =</a:t>
            </a:r>
          </a:p>
          <a:p>
            <a:pPr lvl="1" eaLnBrk="1" hangingPunct="1"/>
            <a:r>
              <a:rPr lang="cs-CZ" altLang="cs-CZ" dirty="0"/>
              <a:t>Likvidita 1. stupně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03724"/>
              </p:ext>
            </p:extLst>
          </p:nvPr>
        </p:nvGraphicFramePr>
        <p:xfrm>
          <a:off x="2477383" y="1797817"/>
          <a:ext cx="2209800" cy="71437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oběžná aktiva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krátkodobé závazky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24492"/>
              </p:ext>
            </p:extLst>
          </p:nvPr>
        </p:nvGraphicFramePr>
        <p:xfrm>
          <a:off x="2477383" y="2932127"/>
          <a:ext cx="2825750" cy="714375"/>
        </p:xfrm>
        <a:graphic>
          <a:graphicData uri="http://schemas.openxmlformats.org/drawingml/2006/table">
            <a:tbl>
              <a:tblPr/>
              <a:tblGrid>
                <a:gridCol w="28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oběžná aktiva - zásoby</a:t>
                      </a:r>
                    </a:p>
                  </a:txBody>
                  <a:tcPr marL="91452" marR="9145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krátkodobé závazky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52152"/>
              </p:ext>
            </p:extLst>
          </p:nvPr>
        </p:nvGraphicFramePr>
        <p:xfrm>
          <a:off x="2743289" y="4263261"/>
          <a:ext cx="5119687" cy="714375"/>
        </p:xfrm>
        <a:graphic>
          <a:graphicData uri="http://schemas.openxmlformats.org/drawingml/2006/table">
            <a:tbl>
              <a:tblPr/>
              <a:tblGrid>
                <a:gridCol w="511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krátkodobý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majetek + peněžní prostředky</a:t>
                      </a:r>
                    </a:p>
                  </a:txBody>
                  <a:tcPr marL="91441" marR="9144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krátkodobé závazky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44" name="TextovéPole 1"/>
          <p:cNvSpPr txBox="1">
            <a:spLocks noChangeArrowheads="1"/>
          </p:cNvSpPr>
          <p:nvPr/>
        </p:nvSpPr>
        <p:spPr bwMode="auto">
          <a:xfrm>
            <a:off x="124355" y="1069562"/>
            <a:ext cx="11412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Vypovídá o schopnosti firmy uspokojit své splatné závazky</a:t>
            </a:r>
          </a:p>
        </p:txBody>
      </p:sp>
      <p:sp>
        <p:nvSpPr>
          <p:cNvPr id="34845" name="TextovéPole 7"/>
          <p:cNvSpPr txBox="1">
            <a:spLocks noChangeArrowheads="1"/>
          </p:cNvSpPr>
          <p:nvPr/>
        </p:nvSpPr>
        <p:spPr bwMode="auto">
          <a:xfrm>
            <a:off x="150638" y="5480501"/>
            <a:ext cx="1083715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Vyšší hodnota → lepší schopnost firmy hradit své krátkodobé závazky </a:t>
            </a:r>
          </a:p>
          <a:p>
            <a:r>
              <a:rPr lang="cs-CZ" altLang="cs-CZ" sz="2000" dirty="0">
                <a:solidFill>
                  <a:schemeClr val="accent1"/>
                </a:solidFill>
              </a:rPr>
              <a:t>(ale pozor, příliš vysoké hodnoty znamenají nevyužité prostředky vázané v oběžných aktivech)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6511636" y="88133"/>
            <a:ext cx="52164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accent1"/>
                </a:solidFill>
              </a:rPr>
              <a:t>Zhodnocení: v rámci hodnot odvětví či nejúspěšnějších konkurentů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304800" y="173833"/>
            <a:ext cx="11887200" cy="1325562"/>
          </a:xfrm>
        </p:spPr>
        <p:txBody>
          <a:bodyPr/>
          <a:lstStyle/>
          <a:p>
            <a:r>
              <a:rPr lang="cs-CZ" altLang="cs-CZ" dirty="0"/>
              <a:t>Ukazatele v oblasti LZ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148359" y="1497272"/>
            <a:ext cx="7886700" cy="4351337"/>
          </a:xfrm>
        </p:spPr>
        <p:txBody>
          <a:bodyPr/>
          <a:lstStyle/>
          <a:p>
            <a:pPr marL="72000" indent="0" eaLnBrk="1" hangingPunct="1">
              <a:buNone/>
            </a:pPr>
            <a:r>
              <a:rPr lang="cs-CZ" altLang="cs-CZ" sz="2000" dirty="0"/>
              <a:t>Výnosy na pracovníka (produktivita práce)=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Náklady na pracovníka = </a:t>
            </a:r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Osobní náklady na pracovníka = 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Zisk na pracovníka =                             nebo</a:t>
            </a:r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Ekonomická přidaná hodnota na pracovníka =</a:t>
            </a:r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Mzdová produktivita práce =</a:t>
            </a:r>
          </a:p>
          <a:p>
            <a:pPr marL="72000" indent="0" eaLnBrk="1" hangingPunct="1">
              <a:buNone/>
            </a:pPr>
            <a:endParaRPr lang="cs-CZ" altLang="cs-CZ" sz="2000" dirty="0"/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18599"/>
              </p:ext>
            </p:extLst>
          </p:nvPr>
        </p:nvGraphicFramePr>
        <p:xfrm>
          <a:off x="5329382" y="1427088"/>
          <a:ext cx="2004291" cy="714375"/>
        </p:xfrm>
        <a:graphic>
          <a:graphicData uri="http://schemas.openxmlformats.org/drawingml/2006/table">
            <a:tbl>
              <a:tblPr/>
              <a:tblGrid>
                <a:gridCol w="200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Celkové výnosy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PPÚ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84803"/>
              </p:ext>
            </p:extLst>
          </p:nvPr>
        </p:nvGraphicFramePr>
        <p:xfrm>
          <a:off x="2953751" y="4137655"/>
          <a:ext cx="1387063" cy="714375"/>
        </p:xfrm>
        <a:graphic>
          <a:graphicData uri="http://schemas.openxmlformats.org/drawingml/2006/table">
            <a:tbl>
              <a:tblPr/>
              <a:tblGrid>
                <a:gridCol w="138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EBIT</a:t>
                      </a:r>
                    </a:p>
                  </a:txBody>
                  <a:tcPr marL="91441" marR="9144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PPÚ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44" name="TextovéPole 1"/>
          <p:cNvSpPr txBox="1">
            <a:spLocks noChangeArrowheads="1"/>
          </p:cNvSpPr>
          <p:nvPr/>
        </p:nvSpPr>
        <p:spPr bwMode="auto">
          <a:xfrm>
            <a:off x="0" y="836241"/>
            <a:ext cx="11412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tx2"/>
                </a:solidFill>
              </a:rPr>
              <a:t>Ukazatele produktivity práce, ziskovosti a nákladovosti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333673" y="143684"/>
            <a:ext cx="5264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i="1" dirty="0">
                <a:latin typeface="+mn-lt"/>
              </a:rPr>
              <a:t>PPÚ – přepočtený počet pracovníků na plný úvazek</a:t>
            </a:r>
          </a:p>
          <a:p>
            <a:pPr algn="l"/>
            <a:r>
              <a:rPr lang="cs-CZ" sz="1600" i="1" dirty="0">
                <a:latin typeface="+mn-lt"/>
              </a:rPr>
              <a:t>EBIT – zisk před zdaněním a placenými úroky</a:t>
            </a:r>
          </a:p>
          <a:p>
            <a:pPr algn="l"/>
            <a:r>
              <a:rPr lang="cs-CZ" sz="1600" i="1" dirty="0">
                <a:latin typeface="+mn-lt"/>
              </a:rPr>
              <a:t>EBT – zisk před zdaněním</a:t>
            </a:r>
          </a:p>
          <a:p>
            <a:pPr algn="l"/>
            <a:r>
              <a:rPr lang="cs-CZ" sz="1600" i="1" dirty="0">
                <a:latin typeface="+mn-lt"/>
              </a:rPr>
              <a:t>EAT – čistý zisk</a:t>
            </a:r>
          </a:p>
        </p:txBody>
      </p:sp>
      <p:graphicFrame>
        <p:nvGraphicFramePr>
          <p:cNvPr id="10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817"/>
              </p:ext>
            </p:extLst>
          </p:nvPr>
        </p:nvGraphicFramePr>
        <p:xfrm>
          <a:off x="3268486" y="2343625"/>
          <a:ext cx="2060896" cy="714375"/>
        </p:xfrm>
        <a:graphic>
          <a:graphicData uri="http://schemas.openxmlformats.org/drawingml/2006/table">
            <a:tbl>
              <a:tblPr/>
              <a:tblGrid>
                <a:gridCol w="2060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Celkové náklady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PPÚ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65002"/>
              </p:ext>
            </p:extLst>
          </p:nvPr>
        </p:nvGraphicFramePr>
        <p:xfrm>
          <a:off x="5515232" y="5134234"/>
          <a:ext cx="3417358" cy="714375"/>
        </p:xfrm>
        <a:graphic>
          <a:graphicData uri="http://schemas.openxmlformats.org/drawingml/2006/table">
            <a:tbl>
              <a:tblPr/>
              <a:tblGrid>
                <a:gridCol w="341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EAT-náklady vlastního kapitálu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PPÚ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05562"/>
              </p:ext>
            </p:extLst>
          </p:nvPr>
        </p:nvGraphicFramePr>
        <p:xfrm>
          <a:off x="3758119" y="6074963"/>
          <a:ext cx="2209800" cy="717926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Celkové výnosy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Osobní náklady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333674" y="2550169"/>
            <a:ext cx="461818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Celkové výnosy lze nahradit tržbami – lépe odrážejí provozní činnost organizace</a:t>
            </a:r>
          </a:p>
        </p:txBody>
      </p:sp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62977"/>
              </p:ext>
            </p:extLst>
          </p:nvPr>
        </p:nvGraphicFramePr>
        <p:xfrm>
          <a:off x="4091709" y="3260162"/>
          <a:ext cx="2209800" cy="71437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Osobní náklady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PPÚ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76204"/>
              </p:ext>
            </p:extLst>
          </p:nvPr>
        </p:nvGraphicFramePr>
        <p:xfrm>
          <a:off x="5389418" y="4134978"/>
          <a:ext cx="1387063" cy="714375"/>
        </p:xfrm>
        <a:graphic>
          <a:graphicData uri="http://schemas.openxmlformats.org/drawingml/2006/table">
            <a:tbl>
              <a:tblPr/>
              <a:tblGrid>
                <a:gridCol w="138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EBT</a:t>
                      </a:r>
                    </a:p>
                  </a:txBody>
                  <a:tcPr marL="91441" marR="9144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PPÚ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2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905B2-8DF6-0764-E7D9-F1C7FD663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7202"/>
            <a:ext cx="11652000" cy="413999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FOTR, </a:t>
            </a:r>
            <a:r>
              <a:rPr lang="sk-SK" sz="2000" dirty="0" err="1"/>
              <a:t>Jiří</a:t>
            </a:r>
            <a:r>
              <a:rPr lang="sk-SK" sz="2000" dirty="0"/>
              <a:t>, Emil VACÍK, Ivan SOUČEK, Miroslav ŠPAČEK a Stanislav HÁJEK. </a:t>
            </a:r>
            <a:r>
              <a:rPr lang="sk-SK" sz="2000" i="1" dirty="0"/>
              <a:t>Tvorba </a:t>
            </a:r>
            <a:r>
              <a:rPr lang="sk-SK" sz="2000" i="1" dirty="0" err="1"/>
              <a:t>strategie</a:t>
            </a:r>
            <a:r>
              <a:rPr lang="sk-SK" sz="2000" i="1" dirty="0"/>
              <a:t> a strategické </a:t>
            </a:r>
            <a:r>
              <a:rPr lang="sk-SK" sz="2000" i="1" dirty="0" err="1"/>
              <a:t>plánování</a:t>
            </a:r>
            <a:r>
              <a:rPr lang="sk-SK" sz="2000" i="1" dirty="0"/>
              <a:t>: </a:t>
            </a:r>
            <a:r>
              <a:rPr lang="sk-SK" sz="2000" i="1" dirty="0" err="1"/>
              <a:t>teorie</a:t>
            </a:r>
            <a:r>
              <a:rPr lang="sk-SK" sz="2000" i="1" dirty="0"/>
              <a:t> a praxe</a:t>
            </a:r>
            <a:r>
              <a:rPr lang="sk-SK" sz="2000" dirty="0"/>
              <a:t>. 2. </a:t>
            </a:r>
            <a:r>
              <a:rPr lang="sk-SK" sz="2000" dirty="0" err="1"/>
              <a:t>aktual</a:t>
            </a:r>
            <a:r>
              <a:rPr lang="sk-SK" sz="2000" dirty="0"/>
              <a:t>. a </a:t>
            </a:r>
            <a:r>
              <a:rPr lang="sk-SK" sz="2000" dirty="0" err="1"/>
              <a:t>přepr</a:t>
            </a:r>
            <a:r>
              <a:rPr lang="sk-SK" sz="2000" dirty="0"/>
              <a:t>. vyd.. Praha: </a:t>
            </a:r>
            <a:r>
              <a:rPr lang="sk-SK" sz="2000" dirty="0" err="1"/>
              <a:t>Grada</a:t>
            </a:r>
            <a:r>
              <a:rPr lang="sk-SK" sz="2000" dirty="0"/>
              <a:t> </a:t>
            </a:r>
            <a:r>
              <a:rPr lang="sk-SK" sz="2000" dirty="0" err="1"/>
              <a:t>Publishing</a:t>
            </a:r>
            <a:r>
              <a:rPr lang="sk-SK" sz="2000" dirty="0"/>
              <a:t>, 2020. ISBN 9788027124992 (Kapitola 1) </a:t>
            </a:r>
            <a:r>
              <a:rPr lang="sk-SK" sz="2000" b="1" dirty="0"/>
              <a:t>(e-</a:t>
            </a:r>
            <a:r>
              <a:rPr lang="sk-SK" sz="2000" b="1" dirty="0" err="1"/>
              <a:t>prezenčka</a:t>
            </a:r>
            <a:r>
              <a:rPr lang="sk-SK" sz="2000" b="1" dirty="0"/>
              <a:t> </a:t>
            </a:r>
            <a:r>
              <a:rPr lang="sk-SK" sz="2000" dirty="0"/>
              <a:t>– </a:t>
            </a:r>
            <a:r>
              <a:rPr lang="sk-SK" sz="2000" dirty="0" err="1"/>
              <a:t>první</a:t>
            </a:r>
            <a:r>
              <a:rPr lang="sk-SK" sz="2000" dirty="0"/>
              <a:t> </a:t>
            </a:r>
            <a:r>
              <a:rPr lang="sk-SK" sz="2000" dirty="0" err="1"/>
              <a:t>vydání</a:t>
            </a:r>
            <a:r>
              <a:rPr lang="sk-SK" sz="2000" dirty="0"/>
              <a:t> z roku 2012</a:t>
            </a:r>
            <a:r>
              <a:rPr lang="sk-SK" sz="2000" b="1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HANZELKOVÁ, Alena, Miloslav KEŘKOVSKÝ a </a:t>
            </a:r>
            <a:r>
              <a:rPr lang="sk-SK" sz="2000" dirty="0" err="1"/>
              <a:t>Oldřich</a:t>
            </a:r>
            <a:r>
              <a:rPr lang="sk-SK" sz="2000" dirty="0"/>
              <a:t> VYKYPĚL. Strategické </a:t>
            </a:r>
            <a:r>
              <a:rPr lang="sk-SK" sz="2000" dirty="0" err="1"/>
              <a:t>řízení</a:t>
            </a:r>
            <a:r>
              <a:rPr lang="sk-SK" sz="2000" dirty="0"/>
              <a:t>: </a:t>
            </a:r>
            <a:r>
              <a:rPr lang="sk-SK" sz="2000" dirty="0" err="1"/>
              <a:t>teorie</a:t>
            </a:r>
            <a:r>
              <a:rPr lang="sk-SK" sz="2000" dirty="0"/>
              <a:t> pro praxi. 3. </a:t>
            </a:r>
            <a:r>
              <a:rPr lang="sk-SK" sz="2000" dirty="0" err="1"/>
              <a:t>přepr</a:t>
            </a:r>
            <a:r>
              <a:rPr lang="sk-SK" sz="2000" dirty="0"/>
              <a:t>. vyd. Praha: C.H. </a:t>
            </a:r>
            <a:r>
              <a:rPr lang="sk-SK" sz="2000" dirty="0" err="1"/>
              <a:t>Beck</a:t>
            </a:r>
            <a:r>
              <a:rPr lang="sk-SK" sz="2000" dirty="0"/>
              <a:t>, 2017. ISBN </a:t>
            </a:r>
            <a:r>
              <a:rPr lang="cs-CZ" sz="2000" dirty="0"/>
              <a:t>9788074006371</a:t>
            </a:r>
            <a:r>
              <a:rPr lang="sk-SK" sz="2000" dirty="0"/>
              <a:t>. (Kapitola 5) </a:t>
            </a:r>
            <a:r>
              <a:rPr lang="sk-SK" sz="2000" b="1" dirty="0"/>
              <a:t>(e-</a:t>
            </a:r>
            <a:r>
              <a:rPr lang="sk-SK" sz="2000" b="1" dirty="0" err="1"/>
              <a:t>prezenčka</a:t>
            </a:r>
            <a:r>
              <a:rPr lang="sk-SK" sz="2000" b="1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HANZELKOVÁ, Alena, Miloslav KEŘKOVSKÝ a </a:t>
            </a:r>
            <a:r>
              <a:rPr lang="sk-SK" sz="2000" dirty="0" err="1"/>
              <a:t>Lubomír</a:t>
            </a:r>
            <a:r>
              <a:rPr lang="sk-SK" sz="2000" dirty="0"/>
              <a:t> KOSTROŇ. </a:t>
            </a:r>
            <a:r>
              <a:rPr lang="sk-SK" sz="2000" i="1" dirty="0" err="1"/>
              <a:t>Personální</a:t>
            </a:r>
            <a:r>
              <a:rPr lang="sk-SK" sz="2000" i="1" dirty="0"/>
              <a:t> </a:t>
            </a:r>
            <a:r>
              <a:rPr lang="sk-SK" sz="2000" i="1" dirty="0" err="1"/>
              <a:t>strategie</a:t>
            </a:r>
            <a:r>
              <a:rPr lang="sk-SK" sz="2000" i="1" dirty="0"/>
              <a:t>: krok za </a:t>
            </a:r>
            <a:r>
              <a:rPr lang="sk-SK" sz="2000" i="1" dirty="0" err="1"/>
              <a:t>krokem</a:t>
            </a:r>
            <a:r>
              <a:rPr lang="sk-SK" sz="2000" dirty="0"/>
              <a:t>. 1. vyd. Praha: C.H. </a:t>
            </a:r>
            <a:r>
              <a:rPr lang="sk-SK" sz="2000" dirty="0" err="1"/>
              <a:t>Beck</a:t>
            </a:r>
            <a:r>
              <a:rPr lang="sk-SK" sz="2000" dirty="0"/>
              <a:t>, 2012. ISBN 9788071795643. (Kapitola 4) </a:t>
            </a:r>
            <a:r>
              <a:rPr lang="sk-SK" sz="2000" b="1" dirty="0"/>
              <a:t>(e-</a:t>
            </a:r>
            <a:r>
              <a:rPr lang="sk-SK" sz="2000" b="1" dirty="0" err="1"/>
              <a:t>prezenčka</a:t>
            </a:r>
            <a:r>
              <a:rPr lang="sk-SK" sz="2000" b="1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cap="all" dirty="0"/>
              <a:t>Horváthová, P</a:t>
            </a:r>
            <a:r>
              <a:rPr lang="cs-CZ" sz="2000" dirty="0"/>
              <a:t>etra</a:t>
            </a:r>
            <a:r>
              <a:rPr lang="cs-CZ" sz="2000" cap="all" dirty="0"/>
              <a:t>, </a:t>
            </a:r>
            <a:r>
              <a:rPr lang="cs-CZ" sz="2000" dirty="0"/>
              <a:t>Jiří</a:t>
            </a:r>
            <a:r>
              <a:rPr lang="cs-CZ" sz="2000" cap="all" dirty="0"/>
              <a:t> Bláha </a:t>
            </a:r>
            <a:r>
              <a:rPr lang="cs-CZ" sz="2000" dirty="0"/>
              <a:t>a Andrea </a:t>
            </a:r>
            <a:r>
              <a:rPr lang="cs-CZ" sz="2000" cap="all" dirty="0" err="1"/>
              <a:t>Čopíková</a:t>
            </a:r>
            <a:r>
              <a:rPr lang="cs-CZ" sz="2000" cap="all" dirty="0"/>
              <a:t>.</a:t>
            </a:r>
            <a:r>
              <a:rPr lang="cs-CZ" sz="2000" dirty="0"/>
              <a:t> </a:t>
            </a:r>
            <a:r>
              <a:rPr lang="cs-CZ" sz="2000" i="1" dirty="0"/>
              <a:t>Řízení lidských zdrojů: nové trendy</a:t>
            </a:r>
            <a:r>
              <a:rPr lang="cs-CZ" sz="2000" dirty="0"/>
              <a:t>. Praha: Management </a:t>
            </a:r>
            <a:r>
              <a:rPr lang="cs-CZ" sz="2000" dirty="0" err="1"/>
              <a:t>Press</a:t>
            </a:r>
            <a:r>
              <a:rPr lang="cs-CZ" sz="2000" dirty="0"/>
              <a:t>, 2016. ISBN 978-80-7261-430-1.</a:t>
            </a:r>
            <a:r>
              <a:rPr lang="sk-SK" sz="2000" b="1" dirty="0"/>
              <a:t> </a:t>
            </a:r>
            <a:r>
              <a:rPr lang="sk-SK" sz="2000" dirty="0"/>
              <a:t>(Kapitola 7) </a:t>
            </a:r>
            <a:r>
              <a:rPr lang="sk-SK" sz="2000" b="1" dirty="0"/>
              <a:t>(e-</a:t>
            </a:r>
            <a:r>
              <a:rPr lang="sk-SK" sz="2000" b="1" dirty="0" err="1"/>
              <a:t>prezenčka</a:t>
            </a:r>
            <a:r>
              <a:rPr lang="sk-SK" sz="2000" b="1" dirty="0"/>
              <a:t>)</a:t>
            </a:r>
          </a:p>
          <a:p>
            <a:pPr marL="720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k-SK" sz="20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k-SK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k-SK" sz="2000" dirty="0"/>
          </a:p>
          <a:p>
            <a:pPr marL="720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304800" y="173833"/>
            <a:ext cx="11887200" cy="1325562"/>
          </a:xfrm>
        </p:spPr>
        <p:txBody>
          <a:bodyPr/>
          <a:lstStyle/>
          <a:p>
            <a:r>
              <a:rPr lang="cs-CZ" altLang="cs-CZ" dirty="0"/>
              <a:t>Ukazatele v oblasti LZ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150638" y="1023133"/>
            <a:ext cx="7886700" cy="4351337"/>
          </a:xfrm>
        </p:spPr>
        <p:txBody>
          <a:bodyPr/>
          <a:lstStyle/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Podíl osobních nákladů na celkových nákladech =</a:t>
            </a:r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Návratnost investic do lidského kapitálu (HC ROI) = </a:t>
            </a:r>
          </a:p>
        </p:txBody>
      </p:sp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96193"/>
              </p:ext>
            </p:extLst>
          </p:nvPr>
        </p:nvGraphicFramePr>
        <p:xfrm>
          <a:off x="6049418" y="2301270"/>
          <a:ext cx="2235599" cy="747026"/>
        </p:xfrm>
        <a:graphic>
          <a:graphicData uri="http://schemas.openxmlformats.org/drawingml/2006/table">
            <a:tbl>
              <a:tblPr/>
              <a:tblGrid>
                <a:gridCol w="223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Osobní náklady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Celkové náklady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77893"/>
              </p:ext>
            </p:extLst>
          </p:nvPr>
        </p:nvGraphicFramePr>
        <p:xfrm>
          <a:off x="6248400" y="3714261"/>
          <a:ext cx="4351867" cy="747026"/>
        </p:xfrm>
        <a:graphic>
          <a:graphicData uri="http://schemas.openxmlformats.org/drawingml/2006/table">
            <a:tbl>
              <a:tblPr/>
              <a:tblGrid>
                <a:gridCol w="435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Celkové výnosy – (náklady - osobní náklady)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Osobní náklady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ovéPole 1"/>
          <p:cNvSpPr txBox="1">
            <a:spLocks noChangeArrowheads="1"/>
          </p:cNvSpPr>
          <p:nvPr/>
        </p:nvSpPr>
        <p:spPr bwMode="auto">
          <a:xfrm>
            <a:off x="150638" y="793727"/>
            <a:ext cx="11412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tx2"/>
                </a:solidFill>
              </a:rPr>
              <a:t>Ukazatele produktivity práce, ziskovosti a nákladovosti </a:t>
            </a:r>
          </a:p>
        </p:txBody>
      </p:sp>
    </p:spTree>
    <p:extLst>
      <p:ext uri="{BB962C8B-B14F-4D97-AF65-F5344CB8AC3E}">
        <p14:creationId xmlns:p14="http://schemas.microsoft.com/office/powerpoint/2010/main" val="15889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48356" y="254354"/>
            <a:ext cx="7886700" cy="1325563"/>
          </a:xfrm>
        </p:spPr>
        <p:txBody>
          <a:bodyPr/>
          <a:lstStyle/>
          <a:p>
            <a:r>
              <a:rPr lang="cs-CZ" altLang="cs-CZ" b="1" dirty="0"/>
              <a:t>Postup finanční analýzy </a:t>
            </a:r>
          </a:p>
        </p:txBody>
      </p:sp>
      <p:sp>
        <p:nvSpPr>
          <p:cNvPr id="17411" name="Rectangle 3"/>
          <p:cNvSpPr>
            <a:spLocks noGrp="1"/>
          </p:cNvSpPr>
          <p:nvPr>
            <p:ph sz="quarter" idx="1"/>
          </p:nvPr>
        </p:nvSpPr>
        <p:spPr>
          <a:xfrm>
            <a:off x="248356" y="1190803"/>
            <a:ext cx="11672711" cy="48974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altLang="cs-CZ" sz="2000" b="1" dirty="0"/>
              <a:t>Horizontální analýza – </a:t>
            </a:r>
            <a:r>
              <a:rPr lang="cs-CZ" altLang="cs-CZ" sz="2000" dirty="0"/>
              <a:t>rozbor absolutních ukazatelů a jejich vývoj v čase (vývoj aktiv, pasiv, nákladů, výnosů)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altLang="cs-CZ" sz="2000" b="1" dirty="0"/>
              <a:t>Vertikální analýza – </a:t>
            </a:r>
            <a:r>
              <a:rPr lang="cs-CZ" altLang="cs-CZ" sz="2000" dirty="0"/>
              <a:t>rozbor struktury rozvahy a výkazu zisků a ztrát (procentní podíl jednotlivých položek na celku)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altLang="cs-CZ" sz="2000" b="1" dirty="0"/>
              <a:t>Analýza poměrových ukazatelů </a:t>
            </a:r>
          </a:p>
          <a:p>
            <a:pPr lvl="1">
              <a:lnSpc>
                <a:spcPct val="110000"/>
              </a:lnSpc>
              <a:defRPr/>
            </a:pPr>
            <a:r>
              <a:rPr lang="cs-CZ" altLang="cs-CZ" dirty="0"/>
              <a:t>výpočet poměrových ukazatelů za sledovaný podnik, </a:t>
            </a:r>
          </a:p>
          <a:p>
            <a:pPr lvl="1">
              <a:lnSpc>
                <a:spcPct val="110000"/>
              </a:lnSpc>
              <a:defRPr/>
            </a:pPr>
            <a:r>
              <a:rPr lang="cs-CZ" altLang="cs-CZ" dirty="0"/>
              <a:t>komparace poměrových ukazatelů s odvětvovými průměry (sektorová a odvětvová analýza), resp. s vybraným konkurentem (</a:t>
            </a:r>
            <a:r>
              <a:rPr lang="cs-CZ" altLang="cs-CZ" dirty="0" err="1"/>
              <a:t>benchmarking</a:t>
            </a:r>
            <a:r>
              <a:rPr lang="cs-CZ" altLang="cs-CZ" dirty="0"/>
              <a:t>)</a:t>
            </a:r>
          </a:p>
          <a:p>
            <a:pPr lvl="1">
              <a:lnSpc>
                <a:spcPct val="110000"/>
              </a:lnSpc>
              <a:defRPr/>
            </a:pPr>
            <a:r>
              <a:rPr lang="cs-CZ" altLang="cs-CZ" dirty="0"/>
              <a:t>hodnocení vývoje poměrových ukazatelů v čase (trendová analýza),</a:t>
            </a:r>
          </a:p>
          <a:p>
            <a:pPr lvl="1">
              <a:lnSpc>
                <a:spcPct val="110000"/>
              </a:lnSpc>
              <a:defRPr/>
            </a:pPr>
            <a:r>
              <a:rPr lang="cs-CZ" altLang="cs-CZ" dirty="0"/>
              <a:t>hodnocení vzájemných vztahů mezi poměrovými ukazateli (např. </a:t>
            </a:r>
            <a:r>
              <a:rPr lang="cs-CZ" altLang="cs-CZ" dirty="0" err="1"/>
              <a:t>Du</a:t>
            </a:r>
            <a:r>
              <a:rPr lang="cs-CZ" altLang="cs-CZ" dirty="0"/>
              <a:t>-Pont analýza, pyramidový rozklad)</a:t>
            </a:r>
          </a:p>
          <a:p>
            <a:pPr lvl="1">
              <a:lnSpc>
                <a:spcPct val="110000"/>
              </a:lnSpc>
              <a:defRPr/>
            </a:pPr>
            <a:r>
              <a:rPr lang="cs-CZ" altLang="cs-CZ" dirty="0"/>
              <a:t>návrh opatření (</a:t>
            </a:r>
            <a:r>
              <a:rPr lang="cs-CZ" altLang="cs-CZ" b="1" dirty="0"/>
              <a:t>analýza identifikuje slabá a silná místa podniku a slouží jako podklad pro SWOT analýzu </a:t>
            </a:r>
            <a:r>
              <a:rPr lang="cs-CZ" altLang="cs-CZ" dirty="0"/>
              <a:t>a finanční řízení)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8356" y="5842337"/>
            <a:ext cx="1009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Zdroj dat: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Finanční výkazy (Rozvaha + Výkaz zisků a ztrát). Dostupné ve Veřejném rejstříku a Sbírce listin (</a:t>
            </a:r>
            <a:r>
              <a:rPr lang="cs-CZ" sz="2000" dirty="0">
                <a:latin typeface="+mn-lt"/>
                <a:hlinkClick r:id="rId2"/>
              </a:rPr>
              <a:t>https://or.justice.cz/</a:t>
            </a:r>
            <a:r>
              <a:rPr lang="cs-CZ" sz="2000" dirty="0" err="1">
                <a:latin typeface="+mn-lt"/>
                <a:hlinkClick r:id="rId2"/>
              </a:rPr>
              <a:t>ias</a:t>
            </a:r>
            <a:r>
              <a:rPr lang="cs-CZ" sz="2000" dirty="0">
                <a:latin typeface="+mn-lt"/>
                <a:hlinkClick r:id="rId2"/>
              </a:rPr>
              <a:t>/</a:t>
            </a:r>
            <a:r>
              <a:rPr lang="cs-CZ" sz="2000" dirty="0" err="1">
                <a:latin typeface="+mn-lt"/>
                <a:hlinkClick r:id="rId2"/>
              </a:rPr>
              <a:t>ui</a:t>
            </a:r>
            <a:r>
              <a:rPr lang="cs-CZ" sz="2000" dirty="0">
                <a:latin typeface="+mn-lt"/>
                <a:hlinkClick r:id="rId2"/>
              </a:rPr>
              <a:t>/</a:t>
            </a:r>
            <a:r>
              <a:rPr lang="cs-CZ" sz="2000" dirty="0" err="1">
                <a:latin typeface="+mn-lt"/>
                <a:hlinkClick r:id="rId2"/>
              </a:rPr>
              <a:t>rejstrik</a:t>
            </a:r>
            <a:r>
              <a:rPr lang="cs-CZ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30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288749" y="52690"/>
            <a:ext cx="8064500" cy="3397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cs-CZ" altLang="cs-CZ" b="1" dirty="0"/>
              <a:t>Poměrové ukazatele - přehled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45748"/>
              </p:ext>
            </p:extLst>
          </p:nvPr>
        </p:nvGraphicFramePr>
        <p:xfrm>
          <a:off x="180623" y="817658"/>
          <a:ext cx="11774310" cy="4997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173">
                  <a:extLst>
                    <a:ext uri="{9D8B030D-6E8A-4147-A177-3AD203B41FA5}">
                      <a16:colId xmlns:a16="http://schemas.microsoft.com/office/drawing/2014/main" val="3190156535"/>
                    </a:ext>
                  </a:extLst>
                </a:gridCol>
                <a:gridCol w="3367715">
                  <a:extLst>
                    <a:ext uri="{9D8B030D-6E8A-4147-A177-3AD203B41FA5}">
                      <a16:colId xmlns:a16="http://schemas.microsoft.com/office/drawing/2014/main" val="82719510"/>
                    </a:ext>
                  </a:extLst>
                </a:gridCol>
                <a:gridCol w="6369228">
                  <a:extLst>
                    <a:ext uri="{9D8B030D-6E8A-4147-A177-3AD203B41FA5}">
                      <a16:colId xmlns:a16="http://schemas.microsoft.com/office/drawing/2014/main" val="2532984552"/>
                    </a:ext>
                  </a:extLst>
                </a:gridCol>
                <a:gridCol w="1228194">
                  <a:extLst>
                    <a:ext uri="{9D8B030D-6E8A-4147-A177-3AD203B41FA5}">
                      <a16:colId xmlns:a16="http://schemas.microsoft.com/office/drawing/2014/main" val="128738361"/>
                    </a:ext>
                  </a:extLst>
                </a:gridCol>
              </a:tblGrid>
              <a:tr h="563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Poměrový ukazatel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Vzorec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Doporučené hodnoty*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531236582"/>
                  </a:ext>
                </a:extLst>
              </a:tr>
              <a:tr h="18293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Rentabilita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ROA (rentabilita aktiv)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EBIT/aktiva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10813503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ROE (rentabilita vlastního kapitálu)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EAT/vlastní kapitál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166203194"/>
                  </a:ext>
                </a:extLst>
              </a:tr>
              <a:tr h="3942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ROS (rentabilita tržeb)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EBIT/tržby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(nebo EAT/tržby)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420871593"/>
                  </a:ext>
                </a:extLst>
              </a:tr>
              <a:tr h="36585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likvidita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Běžná likvidita (likvidita 3. stupně)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oběžná aktiva/krátkodobé cizí zdroje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1,5-2,5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183131991"/>
                  </a:ext>
                </a:extLst>
              </a:tr>
              <a:tr h="548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Rychlá likvidita (likvidita 2. stupně)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(oběžná aktiva - zásoby)/krátkodobé cizí zdroje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1-1,5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825634648"/>
                  </a:ext>
                </a:extLst>
              </a:tr>
              <a:tr h="3949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Pohotová likvidita (likvidita 1. stupně)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</a:t>
                      </a:r>
                      <a:r>
                        <a:rPr lang="cs-CZ" sz="1600" dirty="0" err="1">
                          <a:effectLst/>
                        </a:rPr>
                        <a:t>kr.</a:t>
                      </a:r>
                      <a:r>
                        <a:rPr lang="cs-CZ" sz="1600" dirty="0">
                          <a:effectLst/>
                        </a:rPr>
                        <a:t> finanční </a:t>
                      </a:r>
                      <a:r>
                        <a:rPr lang="cs-CZ" sz="1600" dirty="0" err="1">
                          <a:effectLst/>
                        </a:rPr>
                        <a:t>majetek+peněžní</a:t>
                      </a:r>
                      <a:r>
                        <a:rPr lang="cs-CZ" sz="1600" dirty="0">
                          <a:effectLst/>
                        </a:rPr>
                        <a:t> prostředky)/krátkodobé cizí zdroje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834265755"/>
                  </a:ext>
                </a:extLst>
              </a:tr>
              <a:tr h="249485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aktivita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Obrat aktiv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tržby/aktiva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1,6-3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406418430"/>
                  </a:ext>
                </a:extLst>
              </a:tr>
              <a:tr h="1829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Obrat oběžných aktiv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tržby/oběžná aktiva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583961184"/>
                  </a:ext>
                </a:extLst>
              </a:tr>
              <a:tr h="1829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Obrat stálých aktiv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tržby/dlouhodobý majetek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423788380"/>
                  </a:ext>
                </a:extLst>
              </a:tr>
              <a:tr h="1829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Obrat zásob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tržby/zásoby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264950425"/>
                  </a:ext>
                </a:extLst>
              </a:tr>
              <a:tr h="3991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Průměrná doba inkasa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pohledávky/(tržby/365 nebo 360)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cca 48 dnů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884773094"/>
                  </a:ext>
                </a:extLst>
              </a:tr>
              <a:tr h="18293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zadluženost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Celková zadluženost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cizí zdroje/aktiva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391274969"/>
                  </a:ext>
                </a:extLst>
              </a:tr>
              <a:tr h="4031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Úrokové krytí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EBIT/nákladové úroky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min 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905548300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83822" y="5776364"/>
            <a:ext cx="4075112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i="1" dirty="0">
                <a:latin typeface="+mj-lt"/>
              </a:rPr>
              <a:t>Poznámka: *dle Synek a kol. (2011)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10311" y="30112"/>
            <a:ext cx="448168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500" i="1" dirty="0">
                <a:latin typeface="+mn-lt"/>
              </a:rPr>
              <a:t>EBIT … VH před zdaněním a placenými úroky</a:t>
            </a:r>
          </a:p>
          <a:p>
            <a:pPr>
              <a:defRPr/>
            </a:pPr>
            <a:r>
              <a:rPr lang="cs-CZ" sz="1500" i="1" dirty="0">
                <a:latin typeface="+mn-lt"/>
              </a:rPr>
              <a:t>EAT … VH po zdanění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3822" y="5976938"/>
            <a:ext cx="11571111" cy="1338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500" dirty="0"/>
              <a:t>Situaci podniku hodnotíme v kontextu hodnot dosahovaných v daném odvětví či vybraným konkurentem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500" dirty="0"/>
              <a:t>Potřebná data: Ministerstvo průmyslu a obchodu: Finanční analýza podnikové sféry pro konkrétní rok. Dostupné na: </a:t>
            </a:r>
            <a:r>
              <a:rPr lang="cs-CZ" sz="1500" dirty="0">
                <a:hlinkClick r:id="rId3"/>
              </a:rPr>
              <a:t>https://www.mpo.cz/cz/rozcestnik/analyticke-materialy-a-statistiky/analyticke-materialy/</a:t>
            </a:r>
            <a:endParaRPr lang="cs-CZ" sz="1500" dirty="0"/>
          </a:p>
          <a:p>
            <a:pPr>
              <a:defRPr/>
            </a:pPr>
            <a:endParaRPr lang="cs-CZ" sz="1500" dirty="0"/>
          </a:p>
          <a:p>
            <a:pPr>
              <a:defRPr/>
            </a:pPr>
            <a:endParaRPr lang="cs-CZ" sz="21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Nadpis 3"/>
          <p:cNvSpPr>
            <a:spLocks noGrp="1"/>
          </p:cNvSpPr>
          <p:nvPr>
            <p:ph type="title"/>
          </p:nvPr>
        </p:nvSpPr>
        <p:spPr>
          <a:xfrm>
            <a:off x="284870" y="258248"/>
            <a:ext cx="7886700" cy="1325562"/>
          </a:xfrm>
        </p:spPr>
        <p:txBody>
          <a:bodyPr/>
          <a:lstStyle/>
          <a:p>
            <a:r>
              <a:rPr lang="cs-CZ" altLang="cs-CZ" b="1" dirty="0"/>
              <a:t>Úkol 1 – Finanční analýza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8992" y="879905"/>
            <a:ext cx="11875911" cy="3392487"/>
          </a:xfrm>
        </p:spPr>
        <p:txBody>
          <a:bodyPr/>
          <a:lstStyle/>
          <a:p>
            <a:pPr marL="53975" indent="0">
              <a:lnSpc>
                <a:spcPct val="100000"/>
              </a:lnSpc>
              <a:buNone/>
            </a:pPr>
            <a:r>
              <a:rPr lang="cs-CZ" altLang="cs-CZ" sz="2000" dirty="0"/>
              <a:t>Podnik působící v oblasti maloobchodu a velkoobchodu vykázal následující údaje (v tis. Kč). Podnik má 5 zaměstnanců (přepočteno na plný úvazek).</a:t>
            </a:r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r>
              <a:rPr lang="cs-CZ" altLang="cs-CZ" sz="2000" dirty="0"/>
              <a:t>a) Vypočítejte základní poměrové ukazatele rentability, likvidity, aktivity a zadluženosti. Jak byste hodnotili finanční situaci podniku?</a:t>
            </a:r>
          </a:p>
          <a:p>
            <a:pPr marL="53975" indent="0">
              <a:lnSpc>
                <a:spcPct val="100000"/>
              </a:lnSpc>
              <a:buNone/>
            </a:pPr>
            <a:r>
              <a:rPr lang="cs-CZ" altLang="cs-CZ" sz="2000" dirty="0"/>
              <a:t>b) Vypočítejte ukazatele v oblasti LZ. Předpokládejme, že náklady vlastního kapitálu jsou 10 %.</a:t>
            </a:r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  <a:p>
            <a:pPr marL="53975" indent="0">
              <a:lnSpc>
                <a:spcPct val="100000"/>
              </a:lnSpc>
              <a:buNone/>
            </a:pPr>
            <a:endParaRPr lang="cs-CZ" altLang="cs-CZ" sz="1500" dirty="0"/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1524000" y="80941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1835150" y="152061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3891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7" y="1637200"/>
            <a:ext cx="5336284" cy="370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19" y="1392143"/>
            <a:ext cx="3773776" cy="39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9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Nadpis 3"/>
          <p:cNvSpPr>
            <a:spLocks noGrp="1"/>
          </p:cNvSpPr>
          <p:nvPr>
            <p:ph type="title"/>
          </p:nvPr>
        </p:nvSpPr>
        <p:spPr>
          <a:xfrm>
            <a:off x="580362" y="434554"/>
            <a:ext cx="8064500" cy="339725"/>
          </a:xfrm>
        </p:spPr>
        <p:txBody>
          <a:bodyPr/>
          <a:lstStyle/>
          <a:p>
            <a:r>
              <a:rPr lang="cs-CZ" altLang="cs-CZ" b="1" dirty="0"/>
              <a:t>Úkol 1 </a:t>
            </a:r>
            <a:r>
              <a:rPr lang="cs-CZ" altLang="cs-CZ" sz="1500" dirty="0"/>
              <a:t/>
            </a:r>
            <a:br>
              <a:rPr lang="cs-CZ" altLang="cs-CZ" sz="1500" dirty="0"/>
            </a:br>
            <a:endParaRPr lang="cs-CZ" altLang="cs-CZ" sz="15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20864" y="2081214"/>
            <a:ext cx="8550275" cy="3392487"/>
          </a:xfrm>
        </p:spPr>
        <p:txBody>
          <a:bodyPr/>
          <a:lstStyle/>
          <a:p>
            <a:pPr marL="53975" indent="0">
              <a:lnSpc>
                <a:spcPct val="100000"/>
              </a:lnSpc>
              <a:buNone/>
            </a:pPr>
            <a:r>
              <a:rPr lang="cs-CZ" altLang="cs-CZ" sz="1500">
                <a:solidFill>
                  <a:schemeClr val="accent1"/>
                </a:solidFill>
              </a:rPr>
              <a:t>b) </a:t>
            </a:r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1524000" y="80941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9942" name="Rectangle 12"/>
          <p:cNvSpPr>
            <a:spLocks noChangeArrowheads="1"/>
          </p:cNvSpPr>
          <p:nvPr/>
        </p:nvSpPr>
        <p:spPr bwMode="auto">
          <a:xfrm>
            <a:off x="1835150" y="152061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20305"/>
              </p:ext>
            </p:extLst>
          </p:nvPr>
        </p:nvGraphicFramePr>
        <p:xfrm>
          <a:off x="6486526" y="434558"/>
          <a:ext cx="5243656" cy="2781724"/>
        </p:xfrm>
        <a:graphic>
          <a:graphicData uri="http://schemas.openxmlformats.org/drawingml/2006/table">
            <a:tbl>
              <a:tblPr/>
              <a:tblGrid>
                <a:gridCol w="1815571">
                  <a:extLst>
                    <a:ext uri="{9D8B030D-6E8A-4147-A177-3AD203B41FA5}">
                      <a16:colId xmlns:a16="http://schemas.microsoft.com/office/drawing/2014/main" val="88413540"/>
                    </a:ext>
                  </a:extLst>
                </a:gridCol>
                <a:gridCol w="117455">
                  <a:extLst>
                    <a:ext uri="{9D8B030D-6E8A-4147-A177-3AD203B41FA5}">
                      <a16:colId xmlns:a16="http://schemas.microsoft.com/office/drawing/2014/main" val="323920733"/>
                    </a:ext>
                  </a:extLst>
                </a:gridCol>
                <a:gridCol w="772414">
                  <a:extLst>
                    <a:ext uri="{9D8B030D-6E8A-4147-A177-3AD203B41FA5}">
                      <a16:colId xmlns:a16="http://schemas.microsoft.com/office/drawing/2014/main" val="122127314"/>
                    </a:ext>
                  </a:extLst>
                </a:gridCol>
                <a:gridCol w="1718023">
                  <a:extLst>
                    <a:ext uri="{9D8B030D-6E8A-4147-A177-3AD203B41FA5}">
                      <a16:colId xmlns:a16="http://schemas.microsoft.com/office/drawing/2014/main" val="2229143955"/>
                    </a:ext>
                  </a:extLst>
                </a:gridCol>
                <a:gridCol w="93566">
                  <a:extLst>
                    <a:ext uri="{9D8B030D-6E8A-4147-A177-3AD203B41FA5}">
                      <a16:colId xmlns:a16="http://schemas.microsoft.com/office/drawing/2014/main" val="3646253652"/>
                    </a:ext>
                  </a:extLst>
                </a:gridCol>
                <a:gridCol w="726627">
                  <a:extLst>
                    <a:ext uri="{9D8B030D-6E8A-4147-A177-3AD203B41FA5}">
                      <a16:colId xmlns:a16="http://schemas.microsoft.com/office/drawing/2014/main" val="2808714126"/>
                    </a:ext>
                  </a:extLst>
                </a:gridCol>
              </a:tblGrid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ROZVAHA (v tis. Kč)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55668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 Dl. majetek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7 460,5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  Vlastní kapitál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8 151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953155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nehmotný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260,5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Základní kapitál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2 250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916555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hmotný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7 200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Kapitálové fondy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918095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finanční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Fondy ze zisku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559375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   Oběžná aktiva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11 190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VH minulých let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5 050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415250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Zásoby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3 730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VH běžného období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850,5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58339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Pohledávky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5 595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   Cizí zdroje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10 500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92643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Kr. finanční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Rezervy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294813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Peněžní prostředky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1 865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95783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Dl. 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2 000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586524"/>
                  </a:ext>
                </a:extLst>
              </a:tr>
              <a:tr h="19770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Kr. 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500979"/>
                  </a:ext>
                </a:extLst>
              </a:tr>
              <a:tr h="211559"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   Časové rozlišení aktiv</a:t>
                      </a: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 Časové rozlišení pasiv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97680"/>
                  </a:ext>
                </a:extLst>
              </a:tr>
              <a:tr h="19770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18650,5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18650,5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72029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10836"/>
              </p:ext>
            </p:extLst>
          </p:nvPr>
        </p:nvGraphicFramePr>
        <p:xfrm>
          <a:off x="267855" y="848183"/>
          <a:ext cx="5828146" cy="5681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532">
                  <a:extLst>
                    <a:ext uri="{9D8B030D-6E8A-4147-A177-3AD203B41FA5}">
                      <a16:colId xmlns:a16="http://schemas.microsoft.com/office/drawing/2014/main" val="3190156535"/>
                    </a:ext>
                  </a:extLst>
                </a:gridCol>
                <a:gridCol w="1909725">
                  <a:extLst>
                    <a:ext uri="{9D8B030D-6E8A-4147-A177-3AD203B41FA5}">
                      <a16:colId xmlns:a16="http://schemas.microsoft.com/office/drawing/2014/main" val="82719510"/>
                    </a:ext>
                  </a:extLst>
                </a:gridCol>
                <a:gridCol w="2778979">
                  <a:extLst>
                    <a:ext uri="{9D8B030D-6E8A-4147-A177-3AD203B41FA5}">
                      <a16:colId xmlns:a16="http://schemas.microsoft.com/office/drawing/2014/main" val="2532984552"/>
                    </a:ext>
                  </a:extLst>
                </a:gridCol>
                <a:gridCol w="738910">
                  <a:extLst>
                    <a:ext uri="{9D8B030D-6E8A-4147-A177-3AD203B41FA5}">
                      <a16:colId xmlns:a16="http://schemas.microsoft.com/office/drawing/2014/main" val="128738361"/>
                    </a:ext>
                  </a:extLst>
                </a:gridCol>
              </a:tblGrid>
              <a:tr h="660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Oblast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Poměrový ukazatel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Vzorec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Doporučené hodnoty*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531236582"/>
                  </a:ext>
                </a:extLst>
              </a:tr>
              <a:tr h="23075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Rentabilita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ROA (rentabilita aktiv)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EBIT/aktiva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108135035"/>
                  </a:ext>
                </a:extLst>
              </a:tr>
              <a:tr h="4545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ROE (rentabilita vlastního kapitálu)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EAT/vlastní kapitál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166203194"/>
                  </a:ext>
                </a:extLst>
              </a:tr>
              <a:tr h="4973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ROS (rentabilita tržeb)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EAT/tržby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(nebo EBIT/tržby)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420871593"/>
                  </a:ext>
                </a:extLst>
              </a:tr>
              <a:tr h="46151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likvidita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Běžná likvidita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(likvidita 3. stupně)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oběžná aktiva/krátkodobé cizí zdroje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1,5-2,5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183131991"/>
                  </a:ext>
                </a:extLst>
              </a:tr>
              <a:tr h="6922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Rychlá likvidita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(likvidita 2. stupně)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(oběžná aktiva - zásoby)/krátkodobé cizí zdroje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1-1,5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825634648"/>
                  </a:ext>
                </a:extLst>
              </a:tr>
              <a:tr h="498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Pohotová likvidita (likvidita 1. stupně)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kr.</a:t>
                      </a:r>
                      <a:r>
                        <a:rPr lang="cs-CZ" sz="1400" dirty="0">
                          <a:effectLst/>
                        </a:rPr>
                        <a:t> finanční </a:t>
                      </a:r>
                      <a:r>
                        <a:rPr lang="cs-CZ" sz="1400" dirty="0" err="1">
                          <a:effectLst/>
                        </a:rPr>
                        <a:t>majetek+peněžní</a:t>
                      </a:r>
                      <a:r>
                        <a:rPr lang="cs-CZ" sz="1400" dirty="0">
                          <a:effectLst/>
                        </a:rPr>
                        <a:t> prostředky)/krátkodobé cizí zdroje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834265755"/>
                  </a:ext>
                </a:extLst>
              </a:tr>
              <a:tr h="314713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aktivita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Obrat aktiv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tržby/aktiva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1,6-3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406418430"/>
                  </a:ext>
                </a:extLst>
              </a:tr>
              <a:tr h="2307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Obrat oběžných aktiv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tržby/oběžná aktiva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583961184"/>
                  </a:ext>
                </a:extLst>
              </a:tr>
              <a:tr h="2307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Obrat stálých aktiv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tržby/dlouhodobý majetek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423788380"/>
                  </a:ext>
                </a:extLst>
              </a:tr>
              <a:tr h="2307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Obrat zásob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tržby/zásoby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264950425"/>
                  </a:ext>
                </a:extLst>
              </a:tr>
              <a:tr h="5035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Průměrná doba inkasa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pohledávky/(tržby/365 nebo 360)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cca 48 dnů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884773094"/>
                  </a:ext>
                </a:extLst>
              </a:tr>
              <a:tr h="23075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zadluženost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Celková zadluženost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cizí zdroje/aktiva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391274969"/>
                  </a:ext>
                </a:extLst>
              </a:tr>
              <a:tr h="2517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Úrokové krytí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EBIT/nákladové úroky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min 6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905548300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67926" y="6566821"/>
            <a:ext cx="200342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>
                <a:latin typeface="+mj-lt"/>
              </a:rPr>
              <a:t>*dle Synek a kol. (2011)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93859"/>
              </p:ext>
            </p:extLst>
          </p:nvPr>
        </p:nvGraphicFramePr>
        <p:xfrm>
          <a:off x="7175501" y="3375026"/>
          <a:ext cx="3243263" cy="3331700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307062007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38297393"/>
                    </a:ext>
                  </a:extLst>
                </a:gridCol>
              </a:tblGrid>
              <a:tr h="20966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VÝKAZ ZISKŮ A ZTRÁT (v tis.Kč)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65626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výnosy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05691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 Tržby za prodané zboží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54148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43300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7007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Náklady na prodané zboží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36000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0659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Spotřeba energie a služeb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43688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Osobní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05941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Úpravy hodnot dl. majetku (odpisy)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60352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výsledek hospodaření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86064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výnosy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43827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93490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Nákladové úroky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40118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výsledek hospodaření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-650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02216"/>
                  </a:ext>
                </a:extLst>
              </a:tr>
              <a:tr h="22330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Výsledek hospodaření před zdaněním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2791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Daň z příjmů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199,5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26706"/>
                  </a:ext>
                </a:extLst>
              </a:tr>
              <a:tr h="2070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Výsledek hospodaření po zdanění 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850,5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16792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307812" y="33128"/>
            <a:ext cx="619601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dirty="0">
                <a:latin typeface="+mn-lt"/>
              </a:rPr>
              <a:t>EBIT = zisk před zdaněním + nákladové úroky 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EAT (zisk po zdanění) 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PPÚ = 5</a:t>
            </a:r>
          </a:p>
        </p:txBody>
      </p:sp>
    </p:spTree>
    <p:extLst>
      <p:ext uri="{BB962C8B-B14F-4D97-AF65-F5344CB8AC3E}">
        <p14:creationId xmlns:p14="http://schemas.microsoft.com/office/powerpoint/2010/main" val="35363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19663"/>
              </p:ext>
            </p:extLst>
          </p:nvPr>
        </p:nvGraphicFramePr>
        <p:xfrm>
          <a:off x="506411" y="912815"/>
          <a:ext cx="10854315" cy="4794025"/>
        </p:xfrm>
        <a:graphic>
          <a:graphicData uri="http://schemas.openxmlformats.org/drawingml/2006/table">
            <a:tbl>
              <a:tblPr firstRow="1" firstCol="1" bandRow="1"/>
              <a:tblGrid>
                <a:gridCol w="564916">
                  <a:extLst>
                    <a:ext uri="{9D8B030D-6E8A-4147-A177-3AD203B41FA5}">
                      <a16:colId xmlns:a16="http://schemas.microsoft.com/office/drawing/2014/main" val="1736970312"/>
                    </a:ext>
                  </a:extLst>
                </a:gridCol>
                <a:gridCol w="2813496">
                  <a:extLst>
                    <a:ext uri="{9D8B030D-6E8A-4147-A177-3AD203B41FA5}">
                      <a16:colId xmlns:a16="http://schemas.microsoft.com/office/drawing/2014/main" val="4138805009"/>
                    </a:ext>
                  </a:extLst>
                </a:gridCol>
                <a:gridCol w="4422492">
                  <a:extLst>
                    <a:ext uri="{9D8B030D-6E8A-4147-A177-3AD203B41FA5}">
                      <a16:colId xmlns:a16="http://schemas.microsoft.com/office/drawing/2014/main" val="1526020560"/>
                    </a:ext>
                  </a:extLst>
                </a:gridCol>
                <a:gridCol w="3053411">
                  <a:extLst>
                    <a:ext uri="{9D8B030D-6E8A-4147-A177-3AD203B41FA5}">
                      <a16:colId xmlns:a16="http://schemas.microsoft.com/office/drawing/2014/main" val="2404484305"/>
                    </a:ext>
                  </a:extLst>
                </a:gridCol>
              </a:tblGrid>
              <a:tr h="494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Poměrový ukazatel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Vzorec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Výpočet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88197"/>
                  </a:ext>
                </a:extLst>
              </a:tr>
              <a:tr h="26646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Rentabilita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EBIT/aktiva 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=1700/18650,5=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0,091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(9,1 %)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59705"/>
                  </a:ext>
                </a:extLst>
              </a:tr>
              <a:tr h="2648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ROE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EAT/vlastní kapitál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=850,5/8151=</a:t>
                      </a:r>
                      <a:r>
                        <a:rPr lang="cs-CZ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0,104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(10,4 %)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3222"/>
                  </a:ext>
                </a:extLst>
              </a:tr>
              <a:tr h="5710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EBIT/tržby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(nebo EAT/tržby)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=1700/45000=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(3,8 %)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(=850,5/45000=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(1,9 %)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39309"/>
                  </a:ext>
                </a:extLst>
              </a:tr>
              <a:tr h="26485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likvidita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Běžná likvidita (3. stupně) 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oběžná aktiva/</a:t>
                      </a:r>
                      <a:r>
                        <a:rPr lang="cs-CZ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kr.</a:t>
                      </a: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cizí zdroje    </a:t>
                      </a: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(1,5-2,5*)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=11190/8000=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11959"/>
                  </a:ext>
                </a:extLst>
              </a:tr>
              <a:tr h="3197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Rychlá likvidita (2. stupně)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(oběžná aktiva-zásoby)/</a:t>
                      </a:r>
                      <a:r>
                        <a:rPr lang="cs-CZ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kr.</a:t>
                      </a: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cizí zdroje    </a:t>
                      </a: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(1-1,5*)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=(11190-3730)/8000=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0,933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27813"/>
                  </a:ext>
                </a:extLst>
              </a:tr>
              <a:tr h="5271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Pohotová likvidita (1. stupně)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kr.fin.majetek+peněžní</a:t>
                      </a: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prostředky)/</a:t>
                      </a:r>
                      <a:r>
                        <a:rPr lang="cs-CZ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kr.cizí</a:t>
                      </a: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zdroje </a:t>
                      </a: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(0,5*)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=1865/8000=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0,233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78343"/>
                  </a:ext>
                </a:extLst>
              </a:tr>
              <a:tr h="264856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Obrat aktiv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tržby/aktiva </a:t>
                      </a: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(1,6-3*)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=45000/18650,5=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20059"/>
                  </a:ext>
                </a:extLst>
              </a:tr>
              <a:tr h="2648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Obrat oběžných aktiv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tržby/oběžná aktiva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=45000/11190=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37942"/>
                  </a:ext>
                </a:extLst>
              </a:tr>
              <a:tr h="2648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Obrat stálých aktiv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tržby/stálá aktiva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=45000/7461=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43698"/>
                  </a:ext>
                </a:extLst>
              </a:tr>
              <a:tr h="2648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Obrat zásob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tržby/zásoby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=45000/3730=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321621"/>
                  </a:ext>
                </a:extLst>
              </a:tr>
              <a:tr h="4945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Průměrná doba inkasa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pohledávky/(tržby/365 nebo 360) </a:t>
                      </a: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(cca 48 dnů*)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=5595/(45000/365)=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32406"/>
                  </a:ext>
                </a:extLst>
              </a:tr>
              <a:tr h="26646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zadluženost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Celková zadluženost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cizí zdroje/aktiva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=10500/18650,5=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0,563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28687"/>
                  </a:ext>
                </a:extLst>
              </a:tr>
              <a:tr h="2648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Úrokové krytí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EBIT/nákladové úroky </a:t>
                      </a: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 6*)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=1700/650=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29868"/>
                  </a:ext>
                </a:extLst>
              </a:tr>
            </a:tbl>
          </a:graphicData>
        </a:graphic>
      </p:graphicFrame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6413" y="320480"/>
            <a:ext cx="8064500" cy="338138"/>
          </a:xfrm>
        </p:spPr>
        <p:txBody>
          <a:bodyPr/>
          <a:lstStyle/>
          <a:p>
            <a:r>
              <a:rPr lang="cs-CZ" altLang="cs-CZ" b="1" dirty="0"/>
              <a:t>Úkol 1 – řešení a)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1500" dirty="0"/>
              <a:t/>
            </a:r>
            <a:br>
              <a:rPr lang="cs-CZ" altLang="cs-CZ" sz="1500" dirty="0"/>
            </a:br>
            <a:endParaRPr lang="cs-CZ" altLang="cs-CZ" sz="15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7666" y="5708625"/>
            <a:ext cx="200342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>
                <a:latin typeface="+mj-lt"/>
              </a:rPr>
              <a:t>*dle Synek a kol. (2011)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087938" y="257175"/>
            <a:ext cx="6196012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dirty="0">
                <a:latin typeface="+mn-lt"/>
              </a:rPr>
              <a:t>EBIT = zisk před zdaněním + nákladové úroky = 1050+650 = 1700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EAT (zisk po zdanění) = 850,5</a:t>
            </a:r>
          </a:p>
        </p:txBody>
      </p:sp>
      <p:sp>
        <p:nvSpPr>
          <p:cNvPr id="41990" name="TextovéPole 2"/>
          <p:cNvSpPr txBox="1">
            <a:spLocks noChangeArrowheads="1"/>
          </p:cNvSpPr>
          <p:nvPr/>
        </p:nvSpPr>
        <p:spPr bwMode="auto">
          <a:xfrm>
            <a:off x="377666" y="5966402"/>
            <a:ext cx="10170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2000" dirty="0">
                <a:solidFill>
                  <a:srgbClr val="FF0000"/>
                </a:solidFill>
                <a:latin typeface="+mn-lt"/>
              </a:rPr>
              <a:t>Zhodnocení: v kontextu doporučených hodnot a srovnání se situací v odvětví či vybraným úspěšným konkurentem</a:t>
            </a:r>
          </a:p>
        </p:txBody>
      </p:sp>
    </p:spTree>
    <p:extLst>
      <p:ext uri="{BB962C8B-B14F-4D97-AF65-F5344CB8AC3E}">
        <p14:creationId xmlns:p14="http://schemas.microsoft.com/office/powerpoint/2010/main" val="1495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Nadpis 3"/>
          <p:cNvSpPr>
            <a:spLocks noGrp="1"/>
          </p:cNvSpPr>
          <p:nvPr>
            <p:ph type="title"/>
          </p:nvPr>
        </p:nvSpPr>
        <p:spPr>
          <a:xfrm>
            <a:off x="580362" y="434554"/>
            <a:ext cx="8064500" cy="339725"/>
          </a:xfrm>
        </p:spPr>
        <p:txBody>
          <a:bodyPr/>
          <a:lstStyle/>
          <a:p>
            <a:r>
              <a:rPr lang="cs-CZ" altLang="cs-CZ" b="1" dirty="0"/>
              <a:t>Úkol 1 </a:t>
            </a:r>
            <a:r>
              <a:rPr lang="cs-CZ" altLang="cs-CZ" sz="1500" dirty="0"/>
              <a:t/>
            </a:r>
            <a:br>
              <a:rPr lang="cs-CZ" altLang="cs-CZ" sz="1500" dirty="0"/>
            </a:br>
            <a:endParaRPr lang="cs-CZ" altLang="cs-CZ" sz="15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20864" y="2081214"/>
            <a:ext cx="8550275" cy="3392487"/>
          </a:xfrm>
        </p:spPr>
        <p:txBody>
          <a:bodyPr/>
          <a:lstStyle/>
          <a:p>
            <a:pPr marL="53975" indent="0">
              <a:lnSpc>
                <a:spcPct val="100000"/>
              </a:lnSpc>
              <a:buNone/>
            </a:pPr>
            <a:r>
              <a:rPr lang="cs-CZ" altLang="cs-CZ" sz="1500">
                <a:solidFill>
                  <a:schemeClr val="accent1"/>
                </a:solidFill>
              </a:rPr>
              <a:t>b) </a:t>
            </a:r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1524000" y="80941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9942" name="Rectangle 12"/>
          <p:cNvSpPr>
            <a:spLocks noChangeArrowheads="1"/>
          </p:cNvSpPr>
          <p:nvPr/>
        </p:nvSpPr>
        <p:spPr bwMode="auto">
          <a:xfrm>
            <a:off x="1835150" y="152061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52533"/>
              </p:ext>
            </p:extLst>
          </p:nvPr>
        </p:nvGraphicFramePr>
        <p:xfrm>
          <a:off x="6486526" y="249382"/>
          <a:ext cx="5483802" cy="3125639"/>
        </p:xfrm>
        <a:graphic>
          <a:graphicData uri="http://schemas.openxmlformats.org/drawingml/2006/table">
            <a:tbl>
              <a:tblPr/>
              <a:tblGrid>
                <a:gridCol w="1898719">
                  <a:extLst>
                    <a:ext uri="{9D8B030D-6E8A-4147-A177-3AD203B41FA5}">
                      <a16:colId xmlns:a16="http://schemas.microsoft.com/office/drawing/2014/main" val="88413540"/>
                    </a:ext>
                  </a:extLst>
                </a:gridCol>
                <a:gridCol w="122835">
                  <a:extLst>
                    <a:ext uri="{9D8B030D-6E8A-4147-A177-3AD203B41FA5}">
                      <a16:colId xmlns:a16="http://schemas.microsoft.com/office/drawing/2014/main" val="323920733"/>
                    </a:ext>
                  </a:extLst>
                </a:gridCol>
                <a:gridCol w="807789">
                  <a:extLst>
                    <a:ext uri="{9D8B030D-6E8A-4147-A177-3AD203B41FA5}">
                      <a16:colId xmlns:a16="http://schemas.microsoft.com/office/drawing/2014/main" val="122127314"/>
                    </a:ext>
                  </a:extLst>
                </a:gridCol>
                <a:gridCol w="1796704">
                  <a:extLst>
                    <a:ext uri="{9D8B030D-6E8A-4147-A177-3AD203B41FA5}">
                      <a16:colId xmlns:a16="http://schemas.microsoft.com/office/drawing/2014/main" val="2229143955"/>
                    </a:ext>
                  </a:extLst>
                </a:gridCol>
                <a:gridCol w="97851">
                  <a:extLst>
                    <a:ext uri="{9D8B030D-6E8A-4147-A177-3AD203B41FA5}">
                      <a16:colId xmlns:a16="http://schemas.microsoft.com/office/drawing/2014/main" val="3646253652"/>
                    </a:ext>
                  </a:extLst>
                </a:gridCol>
                <a:gridCol w="759904">
                  <a:extLst>
                    <a:ext uri="{9D8B030D-6E8A-4147-A177-3AD203B41FA5}">
                      <a16:colId xmlns:a16="http://schemas.microsoft.com/office/drawing/2014/main" val="2808714126"/>
                    </a:ext>
                  </a:extLst>
                </a:gridCol>
              </a:tblGrid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ROZVAHA (v tis. Kč)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55668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 Dl. majetek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7 460,5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  Vlastní kapitál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8 151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953155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nehmotný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260,5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Základní kapitál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2 250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916555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hmotný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7 200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Kapitálové fondy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918095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finanční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Fondy ze zisku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559375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   Oběžná aktiva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11 190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VH minulých let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5 050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415250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Zásoby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3 730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VH běžného období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850,5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58339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Pohledávky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5 595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   Cizí zdroje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10 500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92643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Kr. finanční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Rezervy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294813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Peněžní prostředky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1 865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95783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Dl. 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2 000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586524"/>
                  </a:ext>
                </a:extLst>
              </a:tr>
              <a:tr h="222148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Kr. 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500979"/>
                  </a:ext>
                </a:extLst>
              </a:tr>
              <a:tr h="237715"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   Časové rozlišení aktiv</a:t>
                      </a: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 Časové rozlišení pasiv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97680"/>
                  </a:ext>
                </a:extLst>
              </a:tr>
              <a:tr h="22214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18650,5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18650,5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72029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15224"/>
              </p:ext>
            </p:extLst>
          </p:nvPr>
        </p:nvGraphicFramePr>
        <p:xfrm>
          <a:off x="348587" y="1077746"/>
          <a:ext cx="5987557" cy="4514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231">
                  <a:extLst>
                    <a:ext uri="{9D8B030D-6E8A-4147-A177-3AD203B41FA5}">
                      <a16:colId xmlns:a16="http://schemas.microsoft.com/office/drawing/2014/main" val="3190156535"/>
                    </a:ext>
                  </a:extLst>
                </a:gridCol>
                <a:gridCol w="2412909">
                  <a:extLst>
                    <a:ext uri="{9D8B030D-6E8A-4147-A177-3AD203B41FA5}">
                      <a16:colId xmlns:a16="http://schemas.microsoft.com/office/drawing/2014/main" val="82719510"/>
                    </a:ext>
                  </a:extLst>
                </a:gridCol>
                <a:gridCol w="3103417">
                  <a:extLst>
                    <a:ext uri="{9D8B030D-6E8A-4147-A177-3AD203B41FA5}">
                      <a16:colId xmlns:a16="http://schemas.microsoft.com/office/drawing/2014/main" val="2532984552"/>
                    </a:ext>
                  </a:extLst>
                </a:gridCol>
              </a:tblGrid>
              <a:tr h="573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Oblast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Poměrový ukazatel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Vzorec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531236582"/>
                  </a:ext>
                </a:extLst>
              </a:tr>
              <a:tr h="200396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Ukazatele</a:t>
                      </a:r>
                      <a:r>
                        <a:rPr lang="cs-CZ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v oblasti LZ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 na pracovníka (produktivita práce)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Výnosy/PPÚ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108135035"/>
                  </a:ext>
                </a:extLst>
              </a:tr>
              <a:tr h="394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166203194"/>
                  </a:ext>
                </a:extLst>
              </a:tr>
              <a:tr h="394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652926056"/>
                  </a:ext>
                </a:extLst>
              </a:tr>
              <a:tr h="4319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Zisk na pracovníka</a:t>
                      </a: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EBIT/PPÚ</a:t>
                      </a: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420871593"/>
                  </a:ext>
                </a:extLst>
              </a:tr>
              <a:tr h="4319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 na pracovníka</a:t>
                      </a: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(EAT-náklady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vlastního kapitálu)/PPÚ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677549706"/>
                  </a:ext>
                </a:extLst>
              </a:tr>
              <a:tr h="4319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Mzdová produktivita práce</a:t>
                      </a: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Výnosy/osobní náklady</a:t>
                      </a: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034827497"/>
                  </a:ext>
                </a:extLst>
              </a:tr>
              <a:tr h="4319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osobních nákladů na celkových nákladech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náklady/celkové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083373305"/>
                  </a:ext>
                </a:extLst>
              </a:tr>
              <a:tr h="4319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Návratnost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investic do lidského kapitálu (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ROI)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(Výnosy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(náklady –osobní náklady))/osobní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885125472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37016"/>
              </p:ext>
            </p:extLst>
          </p:nvPr>
        </p:nvGraphicFramePr>
        <p:xfrm>
          <a:off x="7546109" y="3497034"/>
          <a:ext cx="4282565" cy="3259642"/>
        </p:xfrm>
        <a:graphic>
          <a:graphicData uri="http://schemas.openxmlformats.org/drawingml/2006/table">
            <a:tbl>
              <a:tblPr/>
              <a:tblGrid>
                <a:gridCol w="3326692">
                  <a:extLst>
                    <a:ext uri="{9D8B030D-6E8A-4147-A177-3AD203B41FA5}">
                      <a16:colId xmlns:a16="http://schemas.microsoft.com/office/drawing/2014/main" val="3070620072"/>
                    </a:ext>
                  </a:extLst>
                </a:gridCol>
                <a:gridCol w="955873">
                  <a:extLst>
                    <a:ext uri="{9D8B030D-6E8A-4147-A177-3AD203B41FA5}">
                      <a16:colId xmlns:a16="http://schemas.microsoft.com/office/drawing/2014/main" val="3838297393"/>
                    </a:ext>
                  </a:extLst>
                </a:gridCol>
              </a:tblGrid>
              <a:tr h="20513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VÝKAZ ZISKŮ A ZTRÁT (v tis.Kč)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65626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výnosy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05691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 Tržby za prodané zboží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54148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43300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7007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Náklady na prodané zboží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36000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0659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Spotřeba energie a služeb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43688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Osobní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05941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Úpravy hodnot dl. majetku (odpisy)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60352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výsledek hospodaření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86064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výnosy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43827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93490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Nákladové úroky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40118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výsledek hospodaření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-650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02216"/>
                  </a:ext>
                </a:extLst>
              </a:tr>
              <a:tr h="2184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Výsledek hospodaření před zdaněním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2791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Daň z příjmů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199,5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26706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Výsledek hospodaření po zdanění 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850,5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1679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48587" y="6277693"/>
            <a:ext cx="6719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+mj-lt"/>
              </a:rPr>
              <a:t>Podnik má 5 zaměstnanců (přepočteno na plný úvazek)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81532"/>
              </p:ext>
            </p:extLst>
          </p:nvPr>
        </p:nvGraphicFramePr>
        <p:xfrm>
          <a:off x="327259" y="952213"/>
          <a:ext cx="7894159" cy="4465255"/>
        </p:xfrm>
        <a:graphic>
          <a:graphicData uri="http://schemas.openxmlformats.org/drawingml/2006/table">
            <a:tbl>
              <a:tblPr firstRow="1" firstCol="1" bandRow="1"/>
              <a:tblGrid>
                <a:gridCol w="2110829">
                  <a:extLst>
                    <a:ext uri="{9D8B030D-6E8A-4147-A177-3AD203B41FA5}">
                      <a16:colId xmlns:a16="http://schemas.microsoft.com/office/drawing/2014/main" val="4138805009"/>
                    </a:ext>
                  </a:extLst>
                </a:gridCol>
                <a:gridCol w="2460789">
                  <a:extLst>
                    <a:ext uri="{9D8B030D-6E8A-4147-A177-3AD203B41FA5}">
                      <a16:colId xmlns:a16="http://schemas.microsoft.com/office/drawing/2014/main" val="1526020560"/>
                    </a:ext>
                  </a:extLst>
                </a:gridCol>
                <a:gridCol w="3322541">
                  <a:extLst>
                    <a:ext uri="{9D8B030D-6E8A-4147-A177-3AD203B41FA5}">
                      <a16:colId xmlns:a16="http://schemas.microsoft.com/office/drawing/2014/main" val="2404484305"/>
                    </a:ext>
                  </a:extLst>
                </a:gridCol>
              </a:tblGrid>
              <a:tr h="455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Poměrový ukazatel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Vzorec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Výpočet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88197"/>
                  </a:ext>
                </a:extLst>
              </a:tr>
              <a:tr h="314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Výnosy/PPÚ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=45 000/5= 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  <a:r>
                        <a:rPr lang="cs-CZ" sz="16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tis. 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59705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=(43</a:t>
                      </a:r>
                      <a:r>
                        <a:rPr lang="cs-CZ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300+650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)/5=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cs-CZ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790 tis. 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3222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3 500/5 = 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cs-CZ" sz="16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tis.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39309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Zisk na pracovníka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EBIT/PPÚ nebo EBT/PPÚ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=1 700/5 = 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 tis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nebo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1 050/5=</a:t>
                      </a:r>
                      <a:r>
                        <a:rPr lang="cs-CZ" sz="1600" b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 tis. 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11959"/>
                  </a:ext>
                </a:extLst>
              </a:tr>
              <a:tr h="294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 na pracovníka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(EAT-náklady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vlastního kapitálu)/PPÚ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((850,5 – (0,1x8151 ))/5= 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7,08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27813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Mzdová produktivita práce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Výnosy/osobní náklady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45 000/3 500 =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12,86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78343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osobních nákladů na celkových nákladech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náklady/celkové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3 500/(43</a:t>
                      </a:r>
                      <a:r>
                        <a:rPr lang="cs-CZ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300+650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(x100=</a:t>
                      </a:r>
                      <a:r>
                        <a:rPr lang="cs-CZ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8 %) </a:t>
                      </a:r>
                      <a:endParaRPr lang="cs-CZ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37942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Návratnost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investic do lidského kapitálu (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ROI)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(Výnosy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(náklady –osobní náklady))/osobní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=45000-(43950-3500)/3500=4550/3500=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43698"/>
                  </a:ext>
                </a:extLst>
              </a:tr>
            </a:tbl>
          </a:graphicData>
        </a:graphic>
      </p:graphicFrame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6413" y="320480"/>
            <a:ext cx="8064500" cy="338138"/>
          </a:xfrm>
        </p:spPr>
        <p:txBody>
          <a:bodyPr/>
          <a:lstStyle/>
          <a:p>
            <a:r>
              <a:rPr lang="cs-CZ" altLang="cs-CZ" b="1" dirty="0"/>
              <a:t>Úkol 1 – řešení b)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123412" y="128098"/>
            <a:ext cx="619601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dirty="0">
                <a:latin typeface="+mn-lt"/>
              </a:rPr>
              <a:t>EBIT = zisk před zdaněním + nákladové úroky = 1050+650 = 1700 tis.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EAT (zisk po zdanění) = 850,5 tis.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PPÚ = 5</a:t>
            </a:r>
          </a:p>
        </p:txBody>
      </p:sp>
      <p:sp>
        <p:nvSpPr>
          <p:cNvPr id="41990" name="TextovéPole 2"/>
          <p:cNvSpPr txBox="1">
            <a:spLocks noChangeArrowheads="1"/>
          </p:cNvSpPr>
          <p:nvPr/>
        </p:nvSpPr>
        <p:spPr bwMode="auto">
          <a:xfrm>
            <a:off x="119736" y="6007602"/>
            <a:ext cx="9743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2000" dirty="0">
                <a:solidFill>
                  <a:srgbClr val="FF0000"/>
                </a:solidFill>
                <a:latin typeface="+mn-lt"/>
              </a:rPr>
              <a:t>Zhodnocení: v kontextu srovnání se situací v odvětví či vybraným úspěšným konkurentem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56560"/>
              </p:ext>
            </p:extLst>
          </p:nvPr>
        </p:nvGraphicFramePr>
        <p:xfrm>
          <a:off x="9116292" y="658618"/>
          <a:ext cx="2961764" cy="3259642"/>
        </p:xfrm>
        <a:graphic>
          <a:graphicData uri="http://schemas.openxmlformats.org/drawingml/2006/table">
            <a:tbl>
              <a:tblPr/>
              <a:tblGrid>
                <a:gridCol w="2300695">
                  <a:extLst>
                    <a:ext uri="{9D8B030D-6E8A-4147-A177-3AD203B41FA5}">
                      <a16:colId xmlns:a16="http://schemas.microsoft.com/office/drawing/2014/main" val="3070620072"/>
                    </a:ext>
                  </a:extLst>
                </a:gridCol>
                <a:gridCol w="661069">
                  <a:extLst>
                    <a:ext uri="{9D8B030D-6E8A-4147-A177-3AD203B41FA5}">
                      <a16:colId xmlns:a16="http://schemas.microsoft.com/office/drawing/2014/main" val="3838297393"/>
                    </a:ext>
                  </a:extLst>
                </a:gridCol>
              </a:tblGrid>
              <a:tr h="20513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VÝKAZ ZISKŮ A ZTRÁT (v </a:t>
                      </a:r>
                      <a:r>
                        <a:rPr kumimoji="0" lang="cs-CZ" altLang="cs-CZ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tis.Kč</a:t>
                      </a: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)1050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65626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výnosy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05691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 Tržby za prodané zboží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54148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43300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7007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Náklady na prodané zboží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36000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0659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Spotřeba energie a služeb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43688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Osobní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05941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Úpravy hodnot dl. majetku (odpisy)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60352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Provozní výsledek hospodaření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86064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výnosy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43827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náklady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93490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Nákladové úroky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40118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Finanční výsledek hospodaření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-650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02216"/>
                  </a:ext>
                </a:extLst>
              </a:tr>
              <a:tr h="2184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Výsledek hospodaření před zdaněním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2791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Daň z příjmů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199,5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26706"/>
                  </a:ext>
                </a:extLst>
              </a:tr>
              <a:tr h="202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Výsledek hospodaření po zdanění 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850,5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16792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418618" y="5865091"/>
            <a:ext cx="1659438" cy="9929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16876"/>
              </p:ext>
            </p:extLst>
          </p:nvPr>
        </p:nvGraphicFramePr>
        <p:xfrm>
          <a:off x="8276283" y="4356457"/>
          <a:ext cx="3801773" cy="2359031"/>
        </p:xfrm>
        <a:graphic>
          <a:graphicData uri="http://schemas.openxmlformats.org/drawingml/2006/table">
            <a:tbl>
              <a:tblPr/>
              <a:tblGrid>
                <a:gridCol w="1316331">
                  <a:extLst>
                    <a:ext uri="{9D8B030D-6E8A-4147-A177-3AD203B41FA5}">
                      <a16:colId xmlns:a16="http://schemas.microsoft.com/office/drawing/2014/main" val="88413540"/>
                    </a:ext>
                  </a:extLst>
                </a:gridCol>
                <a:gridCol w="85158">
                  <a:extLst>
                    <a:ext uri="{9D8B030D-6E8A-4147-A177-3AD203B41FA5}">
                      <a16:colId xmlns:a16="http://schemas.microsoft.com/office/drawing/2014/main" val="323920733"/>
                    </a:ext>
                  </a:extLst>
                </a:gridCol>
                <a:gridCol w="560018">
                  <a:extLst>
                    <a:ext uri="{9D8B030D-6E8A-4147-A177-3AD203B41FA5}">
                      <a16:colId xmlns:a16="http://schemas.microsoft.com/office/drawing/2014/main" val="122127314"/>
                    </a:ext>
                  </a:extLst>
                </a:gridCol>
                <a:gridCol w="1245607">
                  <a:extLst>
                    <a:ext uri="{9D8B030D-6E8A-4147-A177-3AD203B41FA5}">
                      <a16:colId xmlns:a16="http://schemas.microsoft.com/office/drawing/2014/main" val="2229143955"/>
                    </a:ext>
                  </a:extLst>
                </a:gridCol>
                <a:gridCol w="67838">
                  <a:extLst>
                    <a:ext uri="{9D8B030D-6E8A-4147-A177-3AD203B41FA5}">
                      <a16:colId xmlns:a16="http://schemas.microsoft.com/office/drawing/2014/main" val="3646253652"/>
                    </a:ext>
                  </a:extLst>
                </a:gridCol>
                <a:gridCol w="526821">
                  <a:extLst>
                    <a:ext uri="{9D8B030D-6E8A-4147-A177-3AD203B41FA5}">
                      <a16:colId xmlns:a16="http://schemas.microsoft.com/office/drawing/2014/main" val="2808714126"/>
                    </a:ext>
                  </a:extLst>
                </a:gridCol>
              </a:tblGrid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ROZVAHA (v tis. Kč)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55668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 Dl. majetek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7 460,5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  Vlastní kapitál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8 151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953155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nehmotný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260,5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Základní kapitál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2 250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916555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hmotný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7 200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Kapitálové fondy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918095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Dl. finanční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Fondy ze zisku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559375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   Oběžná aktiva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11 190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VH minulých let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5 050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415250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Zásoby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3 730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VH běžného období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850,5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58339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Pohledávky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5 595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   Cizí zdroje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10 500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92643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Kr. finanční majetek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Rezervy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294813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Peněžní prostředky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1 865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95783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Dl. závazky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2 000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586524"/>
                  </a:ext>
                </a:extLst>
              </a:tr>
              <a:tr h="167663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Kr. závazky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500979"/>
                  </a:ext>
                </a:extLst>
              </a:tr>
              <a:tr h="179412"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   Časové rozlišení aktiv</a:t>
                      </a: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 Časové rozlišení pasiv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97680"/>
                  </a:ext>
                </a:extLst>
              </a:tr>
              <a:tr h="1676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18650,5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cs-CZ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18650,5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7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60511" y="615224"/>
            <a:ext cx="10753200" cy="451576"/>
          </a:xfrm>
        </p:spPr>
        <p:txBody>
          <a:bodyPr/>
          <a:lstStyle/>
          <a:p>
            <a:r>
              <a:rPr lang="cs-CZ" altLang="cs-CZ" b="1" dirty="0"/>
              <a:t>Úkol 2 – Případová studie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966" y="1268326"/>
            <a:ext cx="8002547" cy="4351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Společnost </a:t>
            </a:r>
            <a:r>
              <a:rPr lang="cs-CZ" sz="2000" dirty="0" err="1">
                <a:cs typeface="Arial" panose="020B0604020202020204" pitchFamily="34" charset="0"/>
              </a:rPr>
              <a:t>Maximus</a:t>
            </a:r>
            <a:r>
              <a:rPr lang="cs-CZ" sz="2000" dirty="0">
                <a:cs typeface="Arial" panose="020B0604020202020204" pitchFamily="34" charset="0"/>
              </a:rPr>
              <a:t> Resort, a. s. provozuje Hotel </a:t>
            </a:r>
            <a:r>
              <a:rPr lang="cs-CZ" sz="2000" dirty="0" err="1">
                <a:cs typeface="Arial" panose="020B0604020202020204" pitchFamily="34" charset="0"/>
              </a:rPr>
              <a:t>Maximus</a:t>
            </a:r>
            <a:r>
              <a:rPr lang="cs-CZ" sz="2000" dirty="0">
                <a:cs typeface="Arial" panose="020B0604020202020204" pitchFamily="34" charset="0"/>
              </a:rPr>
              <a:t> Resort a Hotel Sen. S využitím účetních výkazů firmy </a:t>
            </a:r>
            <a:r>
              <a:rPr lang="cs-CZ" sz="2000" dirty="0"/>
              <a:t>v</a:t>
            </a:r>
            <a:r>
              <a:rPr lang="cs-CZ" altLang="cs-CZ" sz="2000" dirty="0"/>
              <a:t>ypočítejte ukazatele finanční analýzy v oblasti LZ v roce 2021. Předpokládejme, že náklady vlastního kapitálu jsou 10 %.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Potřebné údaje najdete ve Veřejném rejstříku a Sbírce listin (či přes Administrativní registr ekonomických subjektů - ARES). </a:t>
            </a: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hlinkClick r:id="rId2"/>
              </a:rPr>
              <a:t>https://ares.gov.cz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buNone/>
              <a:defRPr/>
            </a:pPr>
            <a:endParaRPr lang="cs-CZ" dirty="0"/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39004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59322"/>
              </p:ext>
            </p:extLst>
          </p:nvPr>
        </p:nvGraphicFramePr>
        <p:xfrm>
          <a:off x="860465" y="3848098"/>
          <a:ext cx="11024745" cy="292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666">
                  <a:extLst>
                    <a:ext uri="{9D8B030D-6E8A-4147-A177-3AD203B41FA5}">
                      <a16:colId xmlns:a16="http://schemas.microsoft.com/office/drawing/2014/main" val="3190156535"/>
                    </a:ext>
                  </a:extLst>
                </a:gridCol>
                <a:gridCol w="4815544">
                  <a:extLst>
                    <a:ext uri="{9D8B030D-6E8A-4147-A177-3AD203B41FA5}">
                      <a16:colId xmlns:a16="http://schemas.microsoft.com/office/drawing/2014/main" val="82719510"/>
                    </a:ext>
                  </a:extLst>
                </a:gridCol>
                <a:gridCol w="5341535">
                  <a:extLst>
                    <a:ext uri="{9D8B030D-6E8A-4147-A177-3AD203B41FA5}">
                      <a16:colId xmlns:a16="http://schemas.microsoft.com/office/drawing/2014/main" val="2532984552"/>
                    </a:ext>
                  </a:extLst>
                </a:gridCol>
              </a:tblGrid>
              <a:tr h="385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Oblast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Poměrový ukazatel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Vzorec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531236582"/>
                  </a:ext>
                </a:extLst>
              </a:tr>
              <a:tr h="32796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Ukazatele</a:t>
                      </a:r>
                      <a:r>
                        <a:rPr lang="cs-CZ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v oblasti LZ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 na pracovníka (produktivita práce)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Výnosy/PPÚ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108135035"/>
                  </a:ext>
                </a:extLst>
              </a:tr>
              <a:tr h="2687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166203194"/>
                  </a:ext>
                </a:extLst>
              </a:tr>
              <a:tr h="2687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652926056"/>
                  </a:ext>
                </a:extLst>
              </a:tr>
              <a:tr h="2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Zisk na pracovníka</a:t>
                      </a: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EBIT/PPÚ</a:t>
                      </a: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3420871593"/>
                  </a:ext>
                </a:extLst>
              </a:tr>
              <a:tr h="29045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 na pracovníka</a:t>
                      </a: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(EAT-náklady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vlastního kapitálu)/PPÚ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677549706"/>
                  </a:ext>
                </a:extLst>
              </a:tr>
              <a:tr h="39099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Mzdová produktivita práce</a:t>
                      </a: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Výnosy/osobní náklady</a:t>
                      </a: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2034827497"/>
                  </a:ext>
                </a:extLst>
              </a:tr>
              <a:tr h="37508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osobních nákladů na celkových nákladech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náklady/celkové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1083373305"/>
                  </a:ext>
                </a:extLst>
              </a:tr>
              <a:tr h="32796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Návratnost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investic do lidského kapitálu (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ROI)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(Výnosy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(náklady –osobní náklady))/osobní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/>
                </a:tc>
                <a:extLst>
                  <a:ext uri="{0D108BD9-81ED-4DB2-BD59-A6C34878D82A}">
                    <a16:rowId xmlns:a16="http://schemas.microsoft.com/office/drawing/2014/main" val="88512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4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93118"/>
              </p:ext>
            </p:extLst>
          </p:nvPr>
        </p:nvGraphicFramePr>
        <p:xfrm>
          <a:off x="327260" y="952213"/>
          <a:ext cx="7911512" cy="4940587"/>
        </p:xfrm>
        <a:graphic>
          <a:graphicData uri="http://schemas.openxmlformats.org/drawingml/2006/table">
            <a:tbl>
              <a:tblPr firstRow="1" firstCol="1" bandRow="1"/>
              <a:tblGrid>
                <a:gridCol w="2123992">
                  <a:extLst>
                    <a:ext uri="{9D8B030D-6E8A-4147-A177-3AD203B41FA5}">
                      <a16:colId xmlns:a16="http://schemas.microsoft.com/office/drawing/2014/main" val="4138805009"/>
                    </a:ext>
                  </a:extLst>
                </a:gridCol>
                <a:gridCol w="2153154">
                  <a:extLst>
                    <a:ext uri="{9D8B030D-6E8A-4147-A177-3AD203B41FA5}">
                      <a16:colId xmlns:a16="http://schemas.microsoft.com/office/drawing/2014/main" val="1526020560"/>
                    </a:ext>
                  </a:extLst>
                </a:gridCol>
                <a:gridCol w="3634366">
                  <a:extLst>
                    <a:ext uri="{9D8B030D-6E8A-4147-A177-3AD203B41FA5}">
                      <a16:colId xmlns:a16="http://schemas.microsoft.com/office/drawing/2014/main" val="2404484305"/>
                    </a:ext>
                  </a:extLst>
                </a:gridCol>
              </a:tblGrid>
              <a:tr h="455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Poměrový ukazatel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Vzorec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Výpočet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88197"/>
                  </a:ext>
                </a:extLst>
              </a:tr>
              <a:tr h="314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Výnosy/PPÚ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59705"/>
                  </a:ext>
                </a:extLst>
              </a:tr>
              <a:tr h="513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3222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j-lt"/>
                        </a:rPr>
                        <a:t>Osobní 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39309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Zisk na pracovníka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EBIT/PPÚ nebo EBT/PPÚ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11959"/>
                  </a:ext>
                </a:extLst>
              </a:tr>
              <a:tr h="294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 na pracovníka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(EAT-náklady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vlastního kapitálu)/PPÚ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27813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Mzdová produktivita práce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Výnosy/osobní náklady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78343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osobních nákladů na celkových nákladech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náklady/celkové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37942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Návratnost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investic do lidského kapitálu (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ROI)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(Výnosy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(náklady –osobní náklady))/osobní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43698"/>
                  </a:ext>
                </a:extLst>
              </a:tr>
            </a:tbl>
          </a:graphicData>
        </a:graphic>
      </p:graphicFrame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6413" y="320480"/>
            <a:ext cx="8064500" cy="338138"/>
          </a:xfrm>
        </p:spPr>
        <p:txBody>
          <a:bodyPr/>
          <a:lstStyle/>
          <a:p>
            <a:r>
              <a:rPr lang="cs-CZ" altLang="cs-CZ" b="1" dirty="0"/>
              <a:t>Úkol 2 – řešení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238771" y="132013"/>
            <a:ext cx="418817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500" b="1" dirty="0">
                <a:latin typeface="+mn-lt"/>
              </a:rPr>
              <a:t>2021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EBIT = 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VH před </a:t>
            </a:r>
            <a:r>
              <a:rPr lang="cs-CZ" sz="1500" dirty="0" err="1">
                <a:solidFill>
                  <a:schemeClr val="tx2"/>
                </a:solidFill>
                <a:latin typeface="+mn-lt"/>
              </a:rPr>
              <a:t>zdaněním+nákladové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 úroky</a:t>
            </a:r>
            <a:r>
              <a:rPr lang="cs-CZ" sz="1500" dirty="0">
                <a:latin typeface="+mn-lt"/>
              </a:rPr>
              <a:t>= 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= -521 +10 606 = 10 085 tis.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EBT 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(VH před zdaněním) </a:t>
            </a:r>
            <a:r>
              <a:rPr lang="cs-CZ" sz="1500" dirty="0">
                <a:latin typeface="+mn-lt"/>
              </a:rPr>
              <a:t>= -521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EAT (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VH za účetní období</a:t>
            </a:r>
            <a:r>
              <a:rPr lang="cs-CZ" sz="1500" dirty="0">
                <a:latin typeface="+mn-lt"/>
              </a:rPr>
              <a:t>) = -813 tis.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PPÚ (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s.15 výroční zprávy</a:t>
            </a:r>
            <a:r>
              <a:rPr lang="cs-CZ" sz="1500" dirty="0">
                <a:latin typeface="+mn-lt"/>
              </a:rPr>
              <a:t>) = 98 osob</a:t>
            </a: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r>
              <a:rPr lang="cs-CZ" sz="1500" dirty="0">
                <a:latin typeface="+mn-lt"/>
              </a:rPr>
              <a:t>Výnosy 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(čistý obrat za úč. období)</a:t>
            </a:r>
            <a:r>
              <a:rPr lang="cs-CZ" sz="1500" dirty="0">
                <a:latin typeface="+mn-lt"/>
              </a:rPr>
              <a:t> = 175 209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Náklady = 175 730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Osobní náklady = 51 784</a:t>
            </a: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r>
              <a:rPr lang="cs-CZ" sz="1500" dirty="0">
                <a:latin typeface="+mn-lt"/>
              </a:rPr>
              <a:t>Vlastní kapitál = 77 681</a:t>
            </a: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endParaRPr lang="cs-CZ" sz="1500" dirty="0">
              <a:latin typeface="+mn-lt"/>
            </a:endParaRPr>
          </a:p>
        </p:txBody>
      </p:sp>
      <p:sp>
        <p:nvSpPr>
          <p:cNvPr id="41990" name="TextovéPole 2"/>
          <p:cNvSpPr txBox="1">
            <a:spLocks noChangeArrowheads="1"/>
          </p:cNvSpPr>
          <p:nvPr/>
        </p:nvSpPr>
        <p:spPr bwMode="auto">
          <a:xfrm>
            <a:off x="119736" y="6007602"/>
            <a:ext cx="1207226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2000" dirty="0">
                <a:latin typeface="+mn-lt"/>
              </a:rPr>
              <a:t>Zhodnocení: v kontextu vývoje ukazatelů v čase (roky 2020, 2019 …) a srovnání se situací v odvětví či vybraným úspěšným konkurentem (benchmarking)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38663" y="320480"/>
            <a:ext cx="370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tx2"/>
                </a:solidFill>
                <a:latin typeface="+mn-lt"/>
              </a:rPr>
              <a:t>Výnosy – VH před zdaněním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7484533" y="658618"/>
            <a:ext cx="846667" cy="1474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96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29" y="326423"/>
            <a:ext cx="5572122" cy="6316516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6" y="193598"/>
            <a:ext cx="11488737" cy="892175"/>
          </a:xfrm>
        </p:spPr>
        <p:txBody>
          <a:bodyPr/>
          <a:lstStyle/>
          <a:p>
            <a:pPr eaLnBrk="1" hangingPunct="1"/>
            <a:r>
              <a:rPr lang="cs-CZ" altLang="cs-CZ" dirty="0"/>
              <a:t>Proces strategického řízení</a:t>
            </a:r>
            <a:endParaRPr lang="cs-CZ" altLang="cs-CZ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65110" y="863627"/>
            <a:ext cx="11634787" cy="5647981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</p:txBody>
      </p:sp>
      <p:sp>
        <p:nvSpPr>
          <p:cNvPr id="4" name="Ovál 3"/>
          <p:cNvSpPr/>
          <p:nvPr/>
        </p:nvSpPr>
        <p:spPr bwMode="auto">
          <a:xfrm>
            <a:off x="8226489" y="7671"/>
            <a:ext cx="3615961" cy="3547122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854156" y="3415326"/>
            <a:ext cx="147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Organizování </a:t>
            </a:r>
          </a:p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a vedení</a:t>
            </a:r>
          </a:p>
          <a:p>
            <a:pPr algn="l"/>
            <a:endParaRPr lang="cs-CZ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104645" y="52671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solidFill>
                  <a:schemeClr val="tx2"/>
                </a:solidFill>
                <a:latin typeface="+mn-lt"/>
              </a:rPr>
              <a:t>Strategické</a:t>
            </a:r>
          </a:p>
          <a:p>
            <a:pPr algn="l"/>
            <a:r>
              <a:rPr lang="cs-CZ" sz="1600" dirty="0">
                <a:solidFill>
                  <a:schemeClr val="tx2"/>
                </a:solidFill>
                <a:latin typeface="+mn-lt"/>
              </a:rPr>
              <a:t> plánování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39952" y="6534617"/>
            <a:ext cx="380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latin typeface="+mj-lt"/>
              </a:rPr>
              <a:t>Zdroj: </a:t>
            </a:r>
            <a:r>
              <a:rPr lang="cs-CZ" altLang="cs-CZ" sz="1600" i="1" dirty="0">
                <a:latin typeface="+mj-lt"/>
              </a:rPr>
              <a:t>Hanzelková a kol. (2017) </a:t>
            </a:r>
            <a:endParaRPr lang="cs-CZ" sz="1600" i="1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68812" y="4740813"/>
            <a:ext cx="147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Kontrola</a:t>
            </a:r>
          </a:p>
          <a:p>
            <a:pPr algn="l"/>
            <a:endParaRPr lang="cs-CZ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54607" y="1085773"/>
            <a:ext cx="644213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cs-CZ" altLang="cs-CZ" sz="2000" dirty="0">
                <a:latin typeface="+mj-lt"/>
              </a:rPr>
              <a:t>Fáze procesu strategického řízení: 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Stanovení poslání (mise) a vize podniku</a:t>
            </a:r>
            <a:r>
              <a:rPr lang="cs-CZ" altLang="cs-CZ" sz="2000" dirty="0">
                <a:latin typeface="+mj-lt"/>
              </a:rPr>
              <a:t> 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Stanovení předběžných strategických cílů</a:t>
            </a:r>
            <a:endParaRPr lang="cs-CZ" altLang="cs-CZ" sz="2000" dirty="0">
              <a:latin typeface="+mj-lt"/>
            </a:endParaRP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Realizace procesu strategického plánování</a:t>
            </a:r>
          </a:p>
          <a:p>
            <a:pPr lvl="2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+mn-lt"/>
              </a:rPr>
              <a:t>Strategická analýza</a:t>
            </a:r>
          </a:p>
          <a:p>
            <a:pPr lvl="2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+mn-lt"/>
              </a:rPr>
              <a:t>Vymezení strategických cílů </a:t>
            </a:r>
          </a:p>
          <a:p>
            <a:pPr lvl="2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+mn-lt"/>
              </a:rPr>
              <a:t>Vypracování konkrétních strategií a výběr strategie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Implementace strategie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Kontrola</a:t>
            </a:r>
          </a:p>
        </p:txBody>
      </p:sp>
      <p:sp>
        <p:nvSpPr>
          <p:cNvPr id="11" name="Ovál 10"/>
          <p:cNvSpPr/>
          <p:nvPr/>
        </p:nvSpPr>
        <p:spPr bwMode="auto">
          <a:xfrm>
            <a:off x="9898657" y="3552027"/>
            <a:ext cx="1111466" cy="1031209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8722109" y="4338735"/>
            <a:ext cx="1133978" cy="986853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8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96638"/>
              </p:ext>
            </p:extLst>
          </p:nvPr>
        </p:nvGraphicFramePr>
        <p:xfrm>
          <a:off x="327260" y="952213"/>
          <a:ext cx="7911512" cy="4991035"/>
        </p:xfrm>
        <a:graphic>
          <a:graphicData uri="http://schemas.openxmlformats.org/drawingml/2006/table">
            <a:tbl>
              <a:tblPr firstRow="1" firstCol="1" bandRow="1"/>
              <a:tblGrid>
                <a:gridCol w="2123992">
                  <a:extLst>
                    <a:ext uri="{9D8B030D-6E8A-4147-A177-3AD203B41FA5}">
                      <a16:colId xmlns:a16="http://schemas.microsoft.com/office/drawing/2014/main" val="4138805009"/>
                    </a:ext>
                  </a:extLst>
                </a:gridCol>
                <a:gridCol w="2153154">
                  <a:extLst>
                    <a:ext uri="{9D8B030D-6E8A-4147-A177-3AD203B41FA5}">
                      <a16:colId xmlns:a16="http://schemas.microsoft.com/office/drawing/2014/main" val="1526020560"/>
                    </a:ext>
                  </a:extLst>
                </a:gridCol>
                <a:gridCol w="3634366">
                  <a:extLst>
                    <a:ext uri="{9D8B030D-6E8A-4147-A177-3AD203B41FA5}">
                      <a16:colId xmlns:a16="http://schemas.microsoft.com/office/drawing/2014/main" val="2404484305"/>
                    </a:ext>
                  </a:extLst>
                </a:gridCol>
              </a:tblGrid>
              <a:tr h="455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Poměrový ukazatel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Vzorec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Výpočet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88197"/>
                  </a:ext>
                </a:extLst>
              </a:tr>
              <a:tr h="314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Výnosy/PPÚ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175 209/98 =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1 787,847 tis. Kč 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59705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175 730/98 =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0" kern="12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1 793,163 tis. Kč</a:t>
                      </a:r>
                      <a:endParaRPr lang="cs-CZ" sz="16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3222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</a:t>
                      </a:r>
                      <a:r>
                        <a:rPr lang="cs-CZ" sz="1600" baseline="0" dirty="0">
                          <a:effectLst/>
                          <a:latin typeface="+mj-lt"/>
                        </a:rPr>
                        <a:t> na pracovníka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Osobní náklady/PPÚ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51 784/98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528,408 </a:t>
                      </a:r>
                      <a:r>
                        <a:rPr lang="cs-CZ" sz="1600" b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tis. Kč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39309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Zisk na pracovníka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EBIT/PPÚ nebo EBT/PPÚ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=10 085/98 = 102,908 tis. Kč nebo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-521/98 =</a:t>
                      </a:r>
                      <a:r>
                        <a:rPr lang="cs-CZ" sz="1600" b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- 5,316 tis. Kč 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11959"/>
                  </a:ext>
                </a:extLst>
              </a:tr>
              <a:tr h="294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 na pracovníka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(EAT-náklady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vlastního kapitálu)/PPÚ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((-813 – (0,1x77 681 ))/98= - 87,562 </a:t>
                      </a:r>
                      <a:r>
                        <a:rPr lang="cs-CZ" sz="16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Kč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27813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Mzdová produktivita práce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Výnosy/osobní náklady</a:t>
                      </a: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175 209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51 784 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3,383 Kč</a:t>
                      </a:r>
                      <a:endParaRPr lang="cs-CZ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78343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osobních nákladů na celkových nákladech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náklady/celkové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51 784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175 730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0,295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(x100=</a:t>
                      </a:r>
                      <a:r>
                        <a:rPr lang="cs-CZ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29,5</a:t>
                      </a:r>
                      <a:r>
                        <a:rPr lang="cs-CZ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%) </a:t>
                      </a:r>
                      <a:endParaRPr lang="cs-CZ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37942"/>
                  </a:ext>
                </a:extLst>
              </a:tr>
              <a:tr h="22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Návratnost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investic do lidského kapitálu (</a:t>
                      </a: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ROI)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(Výnosy</a:t>
                      </a:r>
                      <a:r>
                        <a:rPr lang="cs-CZ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(náklady –osobní náklady))/osobní náklady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" marR="10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175 209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-(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175 730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51 784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51 784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=51 263/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  <a:latin typeface="+mn-lt"/>
                        </a:rPr>
                        <a:t>51 784 </a:t>
                      </a: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(x100 = 99 %)</a:t>
                      </a:r>
                    </a:p>
                  </a:txBody>
                  <a:tcPr marL="9626" marR="9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43698"/>
                  </a:ext>
                </a:extLst>
              </a:tr>
            </a:tbl>
          </a:graphicData>
        </a:graphic>
      </p:graphicFrame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6413" y="320480"/>
            <a:ext cx="8064500" cy="338138"/>
          </a:xfrm>
        </p:spPr>
        <p:txBody>
          <a:bodyPr/>
          <a:lstStyle/>
          <a:p>
            <a:r>
              <a:rPr lang="cs-CZ" altLang="cs-CZ" b="1" dirty="0"/>
              <a:t>Úkol 2 – řešení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238771" y="132013"/>
            <a:ext cx="418817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500" b="1" dirty="0">
                <a:latin typeface="+mn-lt"/>
              </a:rPr>
              <a:t>2021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EBIT = 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VH před </a:t>
            </a:r>
            <a:r>
              <a:rPr lang="cs-CZ" sz="1500" dirty="0" err="1">
                <a:solidFill>
                  <a:schemeClr val="tx2"/>
                </a:solidFill>
                <a:latin typeface="+mn-lt"/>
              </a:rPr>
              <a:t>zdaněním+nákladové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 úroky</a:t>
            </a:r>
            <a:r>
              <a:rPr lang="cs-CZ" sz="1500" dirty="0">
                <a:latin typeface="+mn-lt"/>
              </a:rPr>
              <a:t>= 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= -521 +10 606 = 10 085 tis.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EBT 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(VH před zdaněním) </a:t>
            </a:r>
            <a:r>
              <a:rPr lang="cs-CZ" sz="1500" dirty="0">
                <a:latin typeface="+mn-lt"/>
              </a:rPr>
              <a:t>= -521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EAT (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VH za účetní období</a:t>
            </a:r>
            <a:r>
              <a:rPr lang="cs-CZ" sz="1500" dirty="0">
                <a:latin typeface="+mn-lt"/>
              </a:rPr>
              <a:t>) = -813 tis.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PPÚ (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s.15 výroční zprávy</a:t>
            </a:r>
            <a:r>
              <a:rPr lang="cs-CZ" sz="1500" dirty="0">
                <a:latin typeface="+mn-lt"/>
              </a:rPr>
              <a:t>) = 98 osob</a:t>
            </a: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r>
              <a:rPr lang="cs-CZ" sz="1500" dirty="0">
                <a:latin typeface="+mn-lt"/>
              </a:rPr>
              <a:t>Výnosy 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(čistý obrat za úč. období)</a:t>
            </a:r>
            <a:r>
              <a:rPr lang="cs-CZ" sz="1500" dirty="0">
                <a:latin typeface="+mn-lt"/>
              </a:rPr>
              <a:t> = 175 209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Náklady = 175 730</a:t>
            </a:r>
          </a:p>
          <a:p>
            <a:pPr>
              <a:defRPr/>
            </a:pPr>
            <a:r>
              <a:rPr lang="cs-CZ" sz="1500" dirty="0">
                <a:latin typeface="+mn-lt"/>
              </a:rPr>
              <a:t>Osobní náklady = 51 784</a:t>
            </a: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r>
              <a:rPr lang="cs-CZ" sz="1500" dirty="0">
                <a:latin typeface="+mn-lt"/>
              </a:rPr>
              <a:t>Vlastní kapitál = 77 681</a:t>
            </a: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endParaRPr lang="cs-CZ" sz="1500" dirty="0">
              <a:latin typeface="+mn-lt"/>
            </a:endParaRPr>
          </a:p>
          <a:p>
            <a:pPr>
              <a:defRPr/>
            </a:pPr>
            <a:endParaRPr lang="cs-CZ" sz="1500" dirty="0">
              <a:latin typeface="+mn-lt"/>
            </a:endParaRPr>
          </a:p>
        </p:txBody>
      </p:sp>
      <p:sp>
        <p:nvSpPr>
          <p:cNvPr id="41990" name="TextovéPole 2"/>
          <p:cNvSpPr txBox="1">
            <a:spLocks noChangeArrowheads="1"/>
          </p:cNvSpPr>
          <p:nvPr/>
        </p:nvSpPr>
        <p:spPr bwMode="auto">
          <a:xfrm>
            <a:off x="119736" y="6007602"/>
            <a:ext cx="1207226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2000" dirty="0">
                <a:latin typeface="+mn-lt"/>
              </a:rPr>
              <a:t>Zhodnocení: v kontextu vývoje ukazatelů v čase (roky 2020, 2019 …) a srovnání se situací v odvětví či vybraným úspěšným konkurentem (benchmarking)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38663" y="320480"/>
            <a:ext cx="370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tx2"/>
                </a:solidFill>
                <a:latin typeface="+mn-lt"/>
              </a:rPr>
              <a:t>Výnosy – VH před zdaněním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7484533" y="658618"/>
            <a:ext cx="846667" cy="1474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Model 7S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6065" y="1079027"/>
            <a:ext cx="11092650" cy="3222385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Vyvinut poradenskou společností McKinsey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Založen na identifikaci „</a:t>
            </a:r>
            <a:r>
              <a:rPr lang="cs-CZ" altLang="cs-CZ" sz="2000" b="1" dirty="0"/>
              <a:t>klíčových faktorů úspěchu</a:t>
            </a:r>
            <a:r>
              <a:rPr lang="cs-CZ" altLang="cs-CZ" sz="2000" dirty="0"/>
              <a:t>“ pro realizaci její strategie 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Důležitá je vzájemná podpora jednotlivých faktorů a jejich harmonický soulad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Identifikováno 7 základních faktorů: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Strategy</a:t>
            </a:r>
            <a:r>
              <a:rPr lang="cs-CZ" sz="2000" dirty="0"/>
              <a:t> (Strategie) 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err="1"/>
              <a:t>Structure</a:t>
            </a:r>
            <a:r>
              <a:rPr lang="cs-CZ" sz="2000" dirty="0"/>
              <a:t> (Struktura) 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/>
              <a:t>Systems (Systémy řízení)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/>
              <a:t>Style (Styl řízení)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err="1"/>
              <a:t>Staff</a:t>
            </a:r>
            <a:r>
              <a:rPr lang="cs-CZ" sz="2000" dirty="0"/>
              <a:t> (Spolupracovníci)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err="1"/>
              <a:t>Skills</a:t>
            </a:r>
            <a:r>
              <a:rPr lang="cs-CZ" sz="2000" dirty="0"/>
              <a:t> (Schopnosti)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err="1"/>
              <a:t>Shared</a:t>
            </a:r>
            <a:r>
              <a:rPr lang="cs-CZ" sz="2000" dirty="0"/>
              <a:t> </a:t>
            </a:r>
            <a:r>
              <a:rPr lang="cs-CZ" sz="2000" dirty="0" err="1"/>
              <a:t>Values</a:t>
            </a:r>
            <a:r>
              <a:rPr lang="cs-CZ" sz="2000" dirty="0"/>
              <a:t> (Sdílené hodnoty)</a:t>
            </a:r>
            <a:endParaRPr lang="en-US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324000" lvl="1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endParaRPr lang="cs-CZ" altLang="cs-CZ" dirty="0"/>
          </a:p>
        </p:txBody>
      </p:sp>
      <p:sp>
        <p:nvSpPr>
          <p:cNvPr id="2" name="Pravá složená závorka 1"/>
          <p:cNvSpPr/>
          <p:nvPr/>
        </p:nvSpPr>
        <p:spPr bwMode="auto">
          <a:xfrm>
            <a:off x="4560710" y="2998209"/>
            <a:ext cx="722490" cy="12320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83200" y="3330222"/>
            <a:ext cx="242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Tvrdé faktory</a:t>
            </a:r>
          </a:p>
        </p:txBody>
      </p:sp>
      <p:sp>
        <p:nvSpPr>
          <p:cNvPr id="7" name="Pravá složená závorka 6"/>
          <p:cNvSpPr/>
          <p:nvPr/>
        </p:nvSpPr>
        <p:spPr bwMode="auto">
          <a:xfrm>
            <a:off x="4560710" y="4301412"/>
            <a:ext cx="722490" cy="178346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63823" y="4993091"/>
            <a:ext cx="242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Měkké faktory</a:t>
            </a:r>
          </a:p>
        </p:txBody>
      </p:sp>
    </p:spTree>
    <p:extLst>
      <p:ext uri="{BB962C8B-B14F-4D97-AF65-F5344CB8AC3E}">
        <p14:creationId xmlns:p14="http://schemas.microsoft.com/office/powerpoint/2010/main" val="10301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Model 7S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6065" y="1079027"/>
            <a:ext cx="11092650" cy="3222385"/>
          </a:xfrm>
        </p:spPr>
        <p:txBody>
          <a:bodyPr/>
          <a:lstStyle/>
          <a:p>
            <a:pPr marL="72000" lvl="0" indent="0">
              <a:buNone/>
            </a:pPr>
            <a:r>
              <a:rPr lang="cs-CZ" sz="2000" dirty="0"/>
              <a:t>Postup využití metody:</a:t>
            </a:r>
          </a:p>
          <a:p>
            <a:pPr marL="529200" lvl="0" indent="-457200">
              <a:buFont typeface="+mj-lt"/>
              <a:buAutoNum type="arabicPeriod"/>
            </a:pPr>
            <a:r>
              <a:rPr lang="cs-CZ" sz="2000" dirty="0"/>
              <a:t>Analýza jednotlivých faktorů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sestavení </a:t>
            </a:r>
            <a:r>
              <a:rPr lang="cs-CZ" dirty="0" err="1"/>
              <a:t>check</a:t>
            </a:r>
            <a:r>
              <a:rPr lang="cs-CZ" dirty="0"/>
              <a:t>-listu otázek, které hodnotí stav jednotlivých faktorů a zhodnocení současného stavu</a:t>
            </a:r>
          </a:p>
          <a:p>
            <a:pPr marL="529200" lvl="0" indent="-457200">
              <a:buFont typeface="+mj-lt"/>
              <a:buAutoNum type="arabicPeriod"/>
            </a:pPr>
            <a:r>
              <a:rPr lang="cs-CZ" sz="2000" dirty="0"/>
              <a:t>Prověření vztahu mezi faktory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Jsou jednotlivé faktory ve vzájemném souladu? Doplňují se a podporují?</a:t>
            </a:r>
            <a:endParaRPr lang="en-US" dirty="0"/>
          </a:p>
          <a:p>
            <a:pPr marL="529200" lvl="0" indent="-457200">
              <a:buFont typeface="+mj-lt"/>
              <a:buAutoNum type="arabicPeriod"/>
            </a:pPr>
            <a:r>
              <a:rPr lang="cs-CZ" sz="2000" dirty="0"/>
              <a:t>Identifikace silných a slabých stránek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Jestliže je identifikován nesoulad mezi faktory, je třeba hledat příčinu nesouladu a implementovat změnu, která povede k odstranění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72000" indent="0" eaLnBrk="1" hangingPunct="1">
              <a:buNone/>
            </a:pP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324000" lvl="1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405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Model 7S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6065" y="1079027"/>
            <a:ext cx="11092650" cy="322238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324000" lvl="1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endParaRPr lang="cs-CZ" alt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24406"/>
              </p:ext>
            </p:extLst>
          </p:nvPr>
        </p:nvGraphicFramePr>
        <p:xfrm>
          <a:off x="135173" y="945444"/>
          <a:ext cx="1201442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037">
                  <a:extLst>
                    <a:ext uri="{9D8B030D-6E8A-4147-A177-3AD203B41FA5}">
                      <a16:colId xmlns:a16="http://schemas.microsoft.com/office/drawing/2014/main" val="1084167184"/>
                    </a:ext>
                  </a:extLst>
                </a:gridCol>
                <a:gridCol w="2262147">
                  <a:extLst>
                    <a:ext uri="{9D8B030D-6E8A-4147-A177-3AD203B41FA5}">
                      <a16:colId xmlns:a16="http://schemas.microsoft.com/office/drawing/2014/main" val="2038275303"/>
                    </a:ext>
                  </a:extLst>
                </a:gridCol>
                <a:gridCol w="8452236">
                  <a:extLst>
                    <a:ext uri="{9D8B030D-6E8A-4147-A177-3AD203B41FA5}">
                      <a16:colId xmlns:a16="http://schemas.microsoft.com/office/drawing/2014/main" val="637082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Otázky (</a:t>
                      </a:r>
                      <a:r>
                        <a:rPr lang="cs-CZ" dirty="0" err="1"/>
                        <a:t>Check</a:t>
                      </a:r>
                      <a:r>
                        <a:rPr lang="cs-CZ" dirty="0"/>
                        <a:t>-list)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7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/>
                        <a:t>Strategy</a:t>
                      </a:r>
                      <a:r>
                        <a:rPr lang="cs-CZ" sz="1800" dirty="0"/>
                        <a:t> (Strategie)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Strategie podniku vedoucí k dosažení cílů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stanovena jasná</a:t>
                      </a:r>
                      <a:r>
                        <a:rPr lang="cs-CZ" sz="1800" b="0" baseline="0" dirty="0"/>
                        <a:t> strategie k dosažení</a:t>
                      </a:r>
                      <a:r>
                        <a:rPr lang="cs-CZ" sz="1800" b="0" dirty="0"/>
                        <a:t> stanovených cílů?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zvolená strategie skutečně tou nejvhodnější k dosažení cílů?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Reaguje strategie na externí hrozby? </a:t>
                      </a:r>
                      <a:endParaRPr lang="cs-CZ" sz="1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Reaguje strategie na příležitosti? </a:t>
                      </a:r>
                      <a:endParaRPr lang="cs-CZ" sz="1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strategie dostatečně a vhodně rozpracována do krátkodobějších postupů a činností?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23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/>
                        <a:t>Structure</a:t>
                      </a:r>
                      <a:r>
                        <a:rPr lang="cs-CZ" sz="1800" dirty="0"/>
                        <a:t> (Struktura)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Organizační uspořádání - organizační struktura (liniově-štábní x </a:t>
                      </a:r>
                      <a:r>
                        <a:rPr lang="cs-CZ" dirty="0" smtClean="0"/>
                        <a:t>divizionální </a:t>
                      </a:r>
                      <a:r>
                        <a:rPr lang="cs-CZ" dirty="0"/>
                        <a:t>x maticová)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počet stupňů vedení odpovídající specifikům organizace?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nastavená míra centralizace/decentralizace v organizaci efektivní?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Jsou v organizaci jasně vymezeny vztahy podřízenosti a nadřízenosti?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Jsou vymezeny pravomoci a odpovědnosti jednotlivých pracovníků?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koordinace činností jednotlivých oddělení efektivní?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Je </a:t>
                      </a:r>
                      <a:r>
                        <a:rPr lang="cs-CZ" sz="1800" b="0" dirty="0"/>
                        <a:t>rozpětí řízení (počet přímo podřízených pracovníků) jednotlivých vedoucích optimální?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76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Systems (Systémy řízení)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Systémy a procedury  sloužící k řízení (motivační, komunikační, informační…)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Jaké jsou hlavní systémy v organizaci?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Jsou implementované systémy efektivní?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Umožňují plynulý chod organizace?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Jsou jednotlivé organizační jednotky ve vzájemné interakci, nebo jsou izolované?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3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Model 7S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6065" y="1079027"/>
            <a:ext cx="11092650" cy="322238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324000" lvl="1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endParaRPr lang="cs-CZ" alt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93999"/>
              </p:ext>
            </p:extLst>
          </p:nvPr>
        </p:nvGraphicFramePr>
        <p:xfrm>
          <a:off x="35180" y="770359"/>
          <a:ext cx="1201442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796">
                  <a:extLst>
                    <a:ext uri="{9D8B030D-6E8A-4147-A177-3AD203B41FA5}">
                      <a16:colId xmlns:a16="http://schemas.microsoft.com/office/drawing/2014/main" val="1084167184"/>
                    </a:ext>
                  </a:extLst>
                </a:gridCol>
                <a:gridCol w="2059388">
                  <a:extLst>
                    <a:ext uri="{9D8B030D-6E8A-4147-A177-3AD203B41FA5}">
                      <a16:colId xmlns:a16="http://schemas.microsoft.com/office/drawing/2014/main" val="2038275303"/>
                    </a:ext>
                  </a:extLst>
                </a:gridCol>
                <a:gridCol w="8452236">
                  <a:extLst>
                    <a:ext uri="{9D8B030D-6E8A-4147-A177-3AD203B41FA5}">
                      <a16:colId xmlns:a16="http://schemas.microsoft.com/office/drawing/2014/main" val="637082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Otázky (</a:t>
                      </a:r>
                      <a:r>
                        <a:rPr lang="cs-CZ" dirty="0" err="1"/>
                        <a:t>Check</a:t>
                      </a:r>
                      <a:r>
                        <a:rPr lang="cs-CZ" dirty="0"/>
                        <a:t>-list)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7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Wingdings" panose="05000000000000000000" pitchFamily="2" charset="2"/>
                        <a:buNone/>
                      </a:pPr>
                      <a:r>
                        <a:rPr lang="cs-CZ" sz="1800" dirty="0"/>
                        <a:t>Style </a:t>
                      </a:r>
                    </a:p>
                    <a:p>
                      <a:pPr lvl="0">
                        <a:buFont typeface="Wingdings" panose="05000000000000000000" pitchFamily="2" charset="2"/>
                        <a:buNone/>
                      </a:pPr>
                      <a:r>
                        <a:rPr lang="cs-CZ" sz="1800" dirty="0"/>
                        <a:t>(Styl řízení)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Styl řízení, komunikace (autokratický x demokratický x liberální)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Jaký styl vedení lidí uplatňují vedoucí pracovníci v organizaci?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daný styl vedení optimální vzhledem ke specifikům pracovního místa a pracovníků samotných?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Jakým způsobem vedoucí pracovníci motivují své podřízené?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Jak vedoucí s podřízenými komunikují?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23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Wingdings" panose="05000000000000000000" pitchFamily="2" charset="2"/>
                        <a:buNone/>
                      </a:pPr>
                      <a:r>
                        <a:rPr lang="cs-CZ" sz="1800" dirty="0" err="1"/>
                        <a:t>Staff</a:t>
                      </a:r>
                      <a:r>
                        <a:rPr lang="cs-CZ" sz="1800" dirty="0"/>
                        <a:t> (Spolupracovníci)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Pracovníci</a:t>
                      </a:r>
                      <a:r>
                        <a:rPr lang="cs-CZ" baseline="0" dirty="0"/>
                        <a:t> organizace, jejich složení a motivace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Má organizace optimální počet pracovníků?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Je kvalifikace pracovníků optimální pro vykonávání jejich pracovní náplně?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Jsou pracovníci motivováni možností kariérního postupu?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Realizují vedoucí pracovníci hodnocení svých podřízených vhodným způsobem?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Jsou pracovníci spokojení a motivovaní?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76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Wingdings" panose="05000000000000000000" pitchFamily="2" charset="2"/>
                        <a:buNone/>
                      </a:pPr>
                      <a:r>
                        <a:rPr lang="cs-CZ" sz="1800" dirty="0" err="1"/>
                        <a:t>Skills</a:t>
                      </a:r>
                      <a:r>
                        <a:rPr lang="cs-CZ" sz="1800" dirty="0"/>
                        <a:t> (Schopnosti)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Znalosti a schopnosti pracovníků a jejich rozvoj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Co dělá organizace nejlépe?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Chybí organizaci některé schopnosti?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Jsou schopnosti jednotlivých pracovníků dostatečné pro výkon jejich práce?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Jak jsou schopnosti pracovníků monitorovány, hodnoceny a posilovány?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3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800" dirty="0" err="1"/>
                        <a:t>Shared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Value</a:t>
                      </a:r>
                      <a:r>
                        <a:rPr lang="cs-CZ" sz="1800" dirty="0"/>
                        <a:t> (Sdílené hodnoty)</a:t>
                      </a:r>
                      <a:endParaRPr lang="en-US" sz="1800" dirty="0"/>
                    </a:p>
                    <a:p>
                      <a:pPr lvl="0">
                        <a:buFont typeface="Wingdings" panose="05000000000000000000" pitchFamily="2" charset="2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Hodnoty organizace, organizační kultura, povědomí o poslání, cílech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Jaké jsou klíčové hodnoty v organizaci? </a:t>
                      </a:r>
                      <a:endParaRPr lang="cs-CZ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Znají pracovníci</a:t>
                      </a:r>
                      <a:r>
                        <a:rPr lang="cs-CZ" sz="1800" b="0" baseline="0" dirty="0" smtClean="0"/>
                        <a:t> poslání, hodnoty a cíle organizace?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Jednají pracovníci v souladu s hodnotami a cíli organizace?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Jaká </a:t>
                      </a:r>
                      <a:r>
                        <a:rPr lang="cs-CZ" sz="1800" b="0" dirty="0"/>
                        <a:t>je organizační kultura? Čím je specifická? Je slabá či silná?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77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3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 err="1"/>
              <a:t>Benchmarking</a:t>
            </a:r>
            <a:endParaRPr lang="cs-CZ" altLang="cs-CZ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39861" y="865855"/>
            <a:ext cx="11671517" cy="4351337"/>
          </a:xfrm>
        </p:spPr>
        <p:txBody>
          <a:bodyPr/>
          <a:lstStyle/>
          <a:p>
            <a:pPr marL="72000" lvl="0" indent="0">
              <a:buNone/>
            </a:pPr>
            <a:r>
              <a:rPr lang="cs-CZ" altLang="cs-CZ" sz="2000" dirty="0" smtClean="0"/>
              <a:t>Metoda řízení výkonnosti podniku. Základní </a:t>
            </a:r>
            <a:r>
              <a:rPr lang="cs-CZ" altLang="cs-CZ" sz="2000" dirty="0"/>
              <a:t>myšlenka </a:t>
            </a:r>
            <a:r>
              <a:rPr lang="cs-CZ" altLang="cs-CZ" sz="2000" dirty="0" err="1"/>
              <a:t>benchmarkingu</a:t>
            </a:r>
            <a:r>
              <a:rPr lang="cs-CZ" altLang="cs-CZ" sz="2000" dirty="0"/>
              <a:t> je dosahování lepších výsledků pomocí vzájemného porovnávání a učení se od jiných.</a:t>
            </a:r>
          </a:p>
          <a:p>
            <a:pPr marL="72000" lvl="0" indent="0">
              <a:buNone/>
            </a:pPr>
            <a:endParaRPr lang="cs-CZ" altLang="cs-CZ" sz="2000" dirty="0"/>
          </a:p>
          <a:p>
            <a:pPr marL="72000" lvl="0" indent="0">
              <a:buNone/>
            </a:pPr>
            <a:r>
              <a:rPr lang="cs-CZ" altLang="cs-CZ" sz="2000" dirty="0"/>
              <a:t>Druhy </a:t>
            </a:r>
            <a:r>
              <a:rPr lang="cs-CZ" altLang="cs-CZ" sz="2000" dirty="0" err="1"/>
              <a:t>benchmarkingu</a:t>
            </a:r>
            <a:r>
              <a:rPr lang="cs-CZ" altLang="cs-CZ" sz="2000" dirty="0"/>
              <a:t>:</a:t>
            </a:r>
          </a:p>
          <a:p>
            <a:pPr lvl="0">
              <a:buFont typeface="Arial" panose="020B0604020202020204" pitchFamily="34" charset="0"/>
              <a:buChar char="‒"/>
            </a:pPr>
            <a:r>
              <a:rPr lang="cs-CZ" altLang="cs-CZ" sz="2000" dirty="0"/>
              <a:t>Dle místa uskutečnění</a:t>
            </a:r>
          </a:p>
          <a:p>
            <a:pPr marL="72000" lvl="0" indent="0">
              <a:buNone/>
            </a:pPr>
            <a:r>
              <a:rPr lang="cs-CZ" altLang="cs-CZ" sz="2000" b="1" dirty="0"/>
              <a:t>Interní </a:t>
            </a:r>
            <a:r>
              <a:rPr lang="cs-CZ" altLang="cs-CZ" sz="2000" dirty="0"/>
              <a:t>– porovnání v rámci organizace</a:t>
            </a:r>
          </a:p>
          <a:p>
            <a:pPr marL="72000" lvl="0" indent="0">
              <a:buNone/>
            </a:pPr>
            <a:r>
              <a:rPr lang="cs-CZ" altLang="cs-CZ" sz="2000" b="1" dirty="0"/>
              <a:t>Externí </a:t>
            </a:r>
            <a:r>
              <a:rPr lang="cs-CZ" altLang="cs-CZ" sz="2000" dirty="0"/>
              <a:t>– srovnání s konkurencí</a:t>
            </a:r>
          </a:p>
          <a:p>
            <a:pPr marL="72000" lvl="0" indent="0">
              <a:buNone/>
            </a:pPr>
            <a:endParaRPr lang="cs-CZ" altLang="cs-CZ" sz="2000" b="1" dirty="0"/>
          </a:p>
          <a:p>
            <a:pPr lvl="0">
              <a:buFont typeface="Arial" panose="020B0604020202020204" pitchFamily="34" charset="0"/>
              <a:buChar char="‒"/>
            </a:pPr>
            <a:r>
              <a:rPr lang="cs-CZ" altLang="cs-CZ" sz="2000" dirty="0"/>
              <a:t>Dle předmětu srovnání (např.)</a:t>
            </a:r>
          </a:p>
          <a:p>
            <a:pPr marL="72000" lvl="0" indent="0">
              <a:buNone/>
            </a:pPr>
            <a:r>
              <a:rPr lang="cs-CZ" altLang="cs-CZ" sz="2000" b="1" dirty="0"/>
              <a:t>Výkonový </a:t>
            </a:r>
            <a:r>
              <a:rPr lang="cs-CZ" altLang="cs-CZ" sz="2000" dirty="0"/>
              <a:t>– srovnávání výkonu (rentability, produktivity, nákladů, fluktuace…)</a:t>
            </a:r>
          </a:p>
          <a:p>
            <a:pPr marL="72000" lvl="0" indent="0">
              <a:buNone/>
            </a:pPr>
            <a:r>
              <a:rPr lang="cs-CZ" altLang="cs-CZ" sz="2000" b="1" dirty="0"/>
              <a:t>Procesní </a:t>
            </a:r>
            <a:r>
              <a:rPr lang="cs-CZ" altLang="cs-CZ" sz="2000" dirty="0"/>
              <a:t>– srovnání procesů a jejich průběhu (výrobních postupů, výběru zaměstnanců…)</a:t>
            </a:r>
          </a:p>
          <a:p>
            <a:pPr marL="72000" lvl="0" indent="0">
              <a:buNone/>
            </a:pPr>
            <a:r>
              <a:rPr lang="cs-CZ" altLang="cs-CZ" sz="2000" b="1" dirty="0"/>
              <a:t>Výrobkový (konkurenční) – </a:t>
            </a:r>
            <a:r>
              <a:rPr lang="cs-CZ" altLang="cs-CZ" sz="2000" dirty="0"/>
              <a:t>zaměřuje se na vyráběný produkt (jeho parametry ve srovnání s konkurencí)</a:t>
            </a:r>
          </a:p>
          <a:p>
            <a:pPr marL="72000" lvl="0" indent="0">
              <a:buNone/>
            </a:pPr>
            <a:endParaRPr lang="cs-CZ" altLang="cs-CZ" sz="2000" dirty="0"/>
          </a:p>
          <a:p>
            <a:pPr marL="72000" lvl="0" indent="0">
              <a:buNone/>
            </a:pPr>
            <a:endParaRPr lang="cs-CZ" altLang="cs-CZ" sz="2000" dirty="0"/>
          </a:p>
          <a:p>
            <a:pPr marL="72000" lvl="0" indent="0">
              <a:buNone/>
            </a:pPr>
            <a:endParaRPr lang="cs-CZ" altLang="cs-CZ" sz="2000" dirty="0"/>
          </a:p>
          <a:p>
            <a:pPr marL="72000" lvl="0" indent="0">
              <a:buNone/>
            </a:pPr>
            <a:endParaRPr lang="cs-CZ" alt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34578" y="2210569"/>
            <a:ext cx="50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Vhodný pro identifikaci silných a slabých stránek – ve srovnání s konkurencí</a:t>
            </a:r>
          </a:p>
        </p:txBody>
      </p:sp>
    </p:spTree>
    <p:extLst>
      <p:ext uri="{BB962C8B-B14F-4D97-AF65-F5344CB8AC3E}">
        <p14:creationId xmlns:p14="http://schemas.microsoft.com/office/powerpoint/2010/main" val="32342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65" y="318783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Postup </a:t>
            </a:r>
            <a:r>
              <a:rPr lang="cs-CZ" altLang="cs-CZ" b="1" dirty="0" err="1"/>
              <a:t>benchmarkingu</a:t>
            </a:r>
            <a:endParaRPr lang="cs-CZ" altLang="cs-CZ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28573" y="1193232"/>
            <a:ext cx="11671517" cy="4351337"/>
          </a:xfrm>
        </p:spPr>
        <p:txBody>
          <a:bodyPr/>
          <a:lstStyle/>
          <a:p>
            <a:pPr marL="72000" lvl="0" indent="0">
              <a:buNone/>
            </a:pPr>
            <a:r>
              <a:rPr lang="cs-CZ" sz="2000" b="1" dirty="0"/>
              <a:t>Etapy:</a:t>
            </a:r>
          </a:p>
          <a:p>
            <a:pPr marL="529200" lvl="0" indent="-457200">
              <a:buAutoNum type="arabicPeriod"/>
            </a:pPr>
            <a:r>
              <a:rPr lang="cs-CZ" sz="2000" b="1" dirty="0"/>
              <a:t>Plánování</a:t>
            </a:r>
            <a:r>
              <a:rPr lang="cs-CZ" sz="2000" dirty="0"/>
              <a:t> – stanovení předmětu </a:t>
            </a:r>
            <a:r>
              <a:rPr lang="cs-CZ" sz="2000" dirty="0" err="1"/>
              <a:t>benchmarkingu</a:t>
            </a:r>
            <a:r>
              <a:rPr lang="cs-CZ" sz="2000" dirty="0"/>
              <a:t>, realizačního týmu, nalezení organizace (útvaru), která/ý je nejlepší v dané činnosti (se kterou se chci srovnávat);</a:t>
            </a:r>
          </a:p>
          <a:p>
            <a:pPr marL="529200" lvl="0" indent="-457200">
              <a:buAutoNum type="arabicPeriod"/>
            </a:pPr>
            <a:r>
              <a:rPr lang="cs-CZ" sz="2000" b="1" dirty="0"/>
              <a:t>Sběr dat a analýza – </a:t>
            </a:r>
            <a:r>
              <a:rPr lang="cs-CZ" sz="2000" dirty="0"/>
              <a:t>sběr potřebných dat a jejich analýza (z finančních výkazů, výročních zpráv, dotazníkové šetření, rozhovory, pozorování…)</a:t>
            </a:r>
          </a:p>
          <a:p>
            <a:pPr marL="529200" lvl="0" indent="-457200">
              <a:buAutoNum type="arabicPeriod"/>
            </a:pPr>
            <a:r>
              <a:rPr lang="cs-CZ" sz="2000" b="1" dirty="0"/>
              <a:t>Gap analýza </a:t>
            </a:r>
            <a:r>
              <a:rPr lang="cs-CZ" sz="2000" dirty="0"/>
              <a:t>- analýza rozdílů mezi současným a žádoucím stavem, návrh opatření a tvorba plánu vedoucí ke zlepšení</a:t>
            </a:r>
          </a:p>
          <a:p>
            <a:pPr marL="529200" lvl="0" indent="-457200">
              <a:buAutoNum type="arabicPeriod"/>
            </a:pPr>
            <a:r>
              <a:rPr lang="cs-CZ" sz="2000" b="1" dirty="0"/>
              <a:t>Realizace opatření </a:t>
            </a:r>
            <a:r>
              <a:rPr lang="cs-CZ" sz="2000" dirty="0"/>
              <a:t>- implementace plánů; monitorování a vyhodnocování výsledku</a:t>
            </a:r>
          </a:p>
          <a:p>
            <a:pPr marL="72000" indent="0" eaLnBrk="1" hangingPunct="1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21191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883" y="13405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Užívají firmy </a:t>
            </a:r>
            <a:r>
              <a:rPr lang="cs-CZ" altLang="cs-CZ" b="1" dirty="0" err="1"/>
              <a:t>benchmarking</a:t>
            </a:r>
            <a:r>
              <a:rPr lang="cs-CZ" altLang="cs-CZ" b="1" dirty="0"/>
              <a:t>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6423" y="585632"/>
            <a:ext cx="11730013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dirty="0">
                <a:latin typeface="+mn-lt"/>
              </a:rPr>
              <a:t>Z průzkumu </a:t>
            </a:r>
            <a:r>
              <a:rPr lang="cs-CZ" sz="2000" dirty="0" err="1">
                <a:latin typeface="+mn-lt"/>
              </a:rPr>
              <a:t>Global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Benchmarking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smtClean="0">
                <a:latin typeface="+mn-lt"/>
              </a:rPr>
              <a:t>Network (2008), </a:t>
            </a:r>
            <a:r>
              <a:rPr lang="cs-CZ" sz="2000" dirty="0" smtClean="0">
                <a:latin typeface="+mn-lt"/>
              </a:rPr>
              <a:t>která zkoumala praktiky v oblasti řízení výkonnosti </a:t>
            </a:r>
            <a:r>
              <a:rPr lang="cs-CZ" sz="2000" dirty="0" smtClean="0">
                <a:latin typeface="+mn-lt"/>
              </a:rPr>
              <a:t>více než 454 organizací ze 44 zemí </a:t>
            </a:r>
            <a:r>
              <a:rPr lang="cs-CZ" sz="2000" dirty="0">
                <a:latin typeface="+mn-lt"/>
              </a:rPr>
              <a:t>vyplynulo že: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</a:rPr>
              <a:t>K </a:t>
            </a:r>
            <a:r>
              <a:rPr lang="cs-CZ" sz="2000" dirty="0">
                <a:latin typeface="+mn-lt"/>
              </a:rPr>
              <a:t>nejpoužívanějším nástrojům řízení výkonnosti </a:t>
            </a:r>
            <a:r>
              <a:rPr lang="cs-CZ" sz="2000" dirty="0" smtClean="0">
                <a:latin typeface="+mn-lt"/>
              </a:rPr>
              <a:t>patřilo </a:t>
            </a:r>
            <a:r>
              <a:rPr lang="cs-CZ" sz="2000" dirty="0">
                <a:latin typeface="+mn-lt"/>
              </a:rPr>
              <a:t>stanovení poslání a vize spolu se zákaznickými (klientskými) průzkumy (77 % organizací), následuje SWOT analýza (72 %) a neformální </a:t>
            </a:r>
            <a:r>
              <a:rPr lang="cs-CZ" sz="2000" dirty="0" err="1">
                <a:latin typeface="+mn-lt"/>
              </a:rPr>
              <a:t>benchmarking</a:t>
            </a:r>
            <a:r>
              <a:rPr lang="cs-CZ" sz="2000" dirty="0">
                <a:latin typeface="+mn-lt"/>
              </a:rPr>
              <a:t> (68 %). </a:t>
            </a:r>
            <a:r>
              <a:rPr lang="cs-CZ" sz="2000" dirty="0" smtClean="0">
                <a:latin typeface="+mn-lt"/>
              </a:rPr>
              <a:t>Výkonový </a:t>
            </a:r>
            <a:r>
              <a:rPr lang="cs-CZ" sz="2000" dirty="0" err="1">
                <a:latin typeface="+mn-lt"/>
              </a:rPr>
              <a:t>benchmarking</a:t>
            </a:r>
            <a:r>
              <a:rPr lang="cs-CZ" sz="2000" dirty="0">
                <a:latin typeface="+mn-lt"/>
              </a:rPr>
              <a:t> využívá 49 % firem a procesní </a:t>
            </a:r>
            <a:r>
              <a:rPr lang="cs-CZ" sz="2000" dirty="0" err="1">
                <a:latin typeface="+mn-lt"/>
              </a:rPr>
              <a:t>benchmarking</a:t>
            </a:r>
            <a:r>
              <a:rPr lang="cs-CZ" sz="2000" dirty="0">
                <a:latin typeface="+mn-lt"/>
              </a:rPr>
              <a:t> 39 % respondentů</a:t>
            </a:r>
            <a:r>
              <a:rPr lang="cs-CZ" sz="2000" dirty="0" smtClean="0">
                <a:latin typeface="+mn-lt"/>
              </a:rPr>
              <a:t>.</a:t>
            </a:r>
          </a:p>
          <a:p>
            <a:pPr>
              <a:spcBef>
                <a:spcPts val="600"/>
              </a:spcBef>
            </a:pPr>
            <a:endParaRPr lang="cs-CZ" sz="20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cs-CZ" sz="2000" dirty="0" smtClean="0">
                <a:latin typeface="+mn-lt"/>
              </a:rPr>
              <a:t>Dle závěrů Kotkové (2013), která se věnovala problematice využití </a:t>
            </a:r>
            <a:r>
              <a:rPr lang="cs-CZ" sz="2000" dirty="0" err="1" smtClean="0">
                <a:latin typeface="+mn-lt"/>
              </a:rPr>
              <a:t>benchmaringu</a:t>
            </a:r>
            <a:r>
              <a:rPr lang="cs-CZ" sz="2000" dirty="0" smtClean="0">
                <a:latin typeface="+mn-lt"/>
              </a:rPr>
              <a:t> v České republice u malých a středních firem byl </a:t>
            </a:r>
            <a:r>
              <a:rPr lang="cs-CZ" sz="2000" dirty="0" err="1" smtClean="0">
                <a:latin typeface="+mn-lt"/>
              </a:rPr>
              <a:t>benchmarking</a:t>
            </a:r>
            <a:r>
              <a:rPr lang="cs-CZ" sz="2000" dirty="0" smtClean="0">
                <a:latin typeface="+mn-lt"/>
              </a:rPr>
              <a:t> u zkoumaných firem poměrně </a:t>
            </a:r>
            <a:r>
              <a:rPr lang="cs-CZ" sz="2000" dirty="0">
                <a:latin typeface="+mn-lt"/>
              </a:rPr>
              <a:t>málo </a:t>
            </a:r>
            <a:r>
              <a:rPr lang="cs-CZ" sz="2000" dirty="0" smtClean="0">
                <a:latin typeface="+mn-lt"/>
              </a:rPr>
              <a:t>rozšířen. </a:t>
            </a:r>
            <a:r>
              <a:rPr lang="cs-CZ" sz="2000" dirty="0">
                <a:latin typeface="+mn-lt"/>
              </a:rPr>
              <a:t>Jen </a:t>
            </a:r>
            <a:r>
              <a:rPr lang="cs-CZ" sz="2000" dirty="0" smtClean="0">
                <a:latin typeface="+mn-lt"/>
              </a:rPr>
              <a:t>27 % firem ze </a:t>
            </a:r>
            <a:r>
              <a:rPr lang="cs-CZ" sz="2000" dirty="0">
                <a:latin typeface="+mn-lt"/>
              </a:rPr>
              <a:t>zkoumaného vzorku </a:t>
            </a:r>
            <a:r>
              <a:rPr lang="cs-CZ" sz="2000" dirty="0" smtClean="0">
                <a:latin typeface="+mn-lt"/>
              </a:rPr>
              <a:t>používalo </a:t>
            </a:r>
            <a:r>
              <a:rPr lang="cs-CZ" sz="2000" dirty="0" err="1" smtClean="0">
                <a:latin typeface="+mn-lt"/>
              </a:rPr>
              <a:t>benchmarking</a:t>
            </a:r>
            <a:r>
              <a:rPr lang="cs-CZ" sz="2000" dirty="0">
                <a:latin typeface="+mn-lt"/>
              </a:rPr>
              <a:t>.</a:t>
            </a:r>
            <a:r>
              <a:rPr lang="cs-CZ" sz="2000" dirty="0" smtClean="0">
                <a:latin typeface="+mn-lt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</a:rPr>
              <a:t>Ve srovnání s výsledky mezinárodní konzultační společnosti </a:t>
            </a:r>
            <a:r>
              <a:rPr lang="cs-CZ" sz="2000" dirty="0" err="1" smtClean="0">
                <a:latin typeface="+mn-lt"/>
              </a:rPr>
              <a:t>Bain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&amp; </a:t>
            </a:r>
            <a:r>
              <a:rPr lang="cs-CZ" sz="2000" dirty="0" err="1" smtClean="0">
                <a:latin typeface="+mn-lt"/>
              </a:rPr>
              <a:t>Company</a:t>
            </a:r>
            <a:r>
              <a:rPr lang="cs-CZ" sz="2000" dirty="0" smtClean="0">
                <a:latin typeface="+mn-lt"/>
              </a:rPr>
              <a:t> (2011), která ve své studii </a:t>
            </a:r>
            <a:r>
              <a:rPr lang="cs-CZ" sz="2000" dirty="0" smtClean="0">
                <a:latin typeface="+mn-lt"/>
              </a:rPr>
              <a:t>hodnotila </a:t>
            </a:r>
            <a:r>
              <a:rPr lang="cs-CZ" sz="2000" dirty="0" smtClean="0">
                <a:latin typeface="+mn-lt"/>
              </a:rPr>
              <a:t>využívání manažerských nástrojů (</a:t>
            </a:r>
            <a:r>
              <a:rPr lang="cs-CZ" sz="2000" i="1" dirty="0"/>
              <a:t>Management </a:t>
            </a:r>
            <a:r>
              <a:rPr lang="cs-CZ" sz="2000" i="1" dirty="0" err="1"/>
              <a:t>Tool</a:t>
            </a:r>
            <a:r>
              <a:rPr lang="cs-CZ" sz="2000" i="1" dirty="0"/>
              <a:t> </a:t>
            </a:r>
            <a:r>
              <a:rPr lang="cs-CZ" sz="2000" i="1" dirty="0" smtClean="0"/>
              <a:t>and </a:t>
            </a:r>
            <a:r>
              <a:rPr lang="cs-CZ" sz="2000" i="1" dirty="0" err="1" smtClean="0"/>
              <a:t>Trends</a:t>
            </a:r>
            <a:r>
              <a:rPr lang="cs-CZ" sz="2000" dirty="0" smtClean="0">
                <a:latin typeface="+mn-lt"/>
              </a:rPr>
              <a:t>), byla tato hodnota výrazně nižší. Ze 1230 zkoumaných podniků využívalo 67 % </a:t>
            </a:r>
            <a:r>
              <a:rPr lang="cs-CZ" sz="2000" dirty="0" err="1" smtClean="0">
                <a:latin typeface="+mn-lt"/>
              </a:rPr>
              <a:t>benchmarking</a:t>
            </a:r>
            <a:r>
              <a:rPr lang="cs-CZ" sz="2000" dirty="0" smtClean="0">
                <a:latin typeface="+mn-lt"/>
              </a:rPr>
              <a:t>. Malé </a:t>
            </a:r>
            <a:r>
              <a:rPr lang="cs-CZ" sz="2000" dirty="0">
                <a:latin typeface="+mn-lt"/>
              </a:rPr>
              <a:t>podniky využívaly </a:t>
            </a:r>
            <a:r>
              <a:rPr lang="cs-CZ" sz="2000" dirty="0" err="1">
                <a:latin typeface="+mn-lt"/>
              </a:rPr>
              <a:t>benchmarking</a:t>
            </a:r>
            <a:r>
              <a:rPr lang="cs-CZ" sz="2000" dirty="0">
                <a:latin typeface="+mn-lt"/>
              </a:rPr>
              <a:t> z </a:t>
            </a:r>
            <a:r>
              <a:rPr lang="cs-CZ" sz="2000" dirty="0" smtClean="0">
                <a:latin typeface="+mn-lt"/>
              </a:rPr>
              <a:t>56 %. </a:t>
            </a:r>
          </a:p>
          <a:p>
            <a:pPr>
              <a:spcBef>
                <a:spcPts val="600"/>
              </a:spcBef>
            </a:pPr>
            <a:endParaRPr lang="cs-CZ" sz="2000" dirty="0" smtClean="0"/>
          </a:p>
          <a:p>
            <a:pPr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Ze </a:t>
            </a:r>
            <a:r>
              <a:rPr lang="cs-CZ" sz="2000" dirty="0" smtClean="0">
                <a:latin typeface="+mj-lt"/>
              </a:rPr>
              <a:t>závěrů novější studie </a:t>
            </a:r>
            <a:r>
              <a:rPr lang="cs-CZ" sz="2000" dirty="0" err="1" smtClean="0">
                <a:latin typeface="+mj-lt"/>
              </a:rPr>
              <a:t>Bain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&amp; </a:t>
            </a:r>
            <a:r>
              <a:rPr lang="cs-CZ" sz="2000" dirty="0" err="1">
                <a:latin typeface="+mj-lt"/>
              </a:rPr>
              <a:t>Company</a:t>
            </a:r>
            <a:r>
              <a:rPr lang="cs-CZ" sz="2000" dirty="0">
                <a:latin typeface="+mj-lt"/>
              </a:rPr>
              <a:t> (</a:t>
            </a:r>
            <a:r>
              <a:rPr lang="cs-CZ" sz="2000" dirty="0" smtClean="0">
                <a:latin typeface="+mj-lt"/>
              </a:rPr>
              <a:t>2018) vyplývá, že </a:t>
            </a:r>
          </a:p>
          <a:p>
            <a:pPr>
              <a:spcBef>
                <a:spcPts val="600"/>
              </a:spcBef>
            </a:pPr>
            <a:r>
              <a:rPr lang="cs-CZ" sz="2000" dirty="0" err="1" smtClean="0">
                <a:latin typeface="+mj-lt"/>
              </a:rPr>
              <a:t>benchmarking</a:t>
            </a:r>
            <a:r>
              <a:rPr lang="cs-CZ" sz="2000" dirty="0" smtClean="0">
                <a:latin typeface="+mj-lt"/>
              </a:rPr>
              <a:t> v roce 2017 využívalo </a:t>
            </a:r>
            <a:r>
              <a:rPr lang="cs-CZ" sz="2000" dirty="0" smtClean="0">
                <a:latin typeface="+mj-lt"/>
              </a:rPr>
              <a:t>přibližně 50 % </a:t>
            </a:r>
            <a:endParaRPr lang="cs-CZ" sz="20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zkoumaných </a:t>
            </a:r>
            <a:r>
              <a:rPr lang="cs-CZ" sz="2000" dirty="0" smtClean="0">
                <a:latin typeface="+mj-lt"/>
              </a:rPr>
              <a:t>organizací.</a:t>
            </a:r>
            <a:endParaRPr lang="cs-CZ" sz="20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555" y="4929197"/>
            <a:ext cx="3991382" cy="173502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53590" y="6590329"/>
            <a:ext cx="346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+mn-lt"/>
              </a:rPr>
              <a:t>Zdroj: </a:t>
            </a:r>
            <a:r>
              <a:rPr lang="cs-CZ" sz="1600" i="1" dirty="0" err="1"/>
              <a:t>Bain</a:t>
            </a:r>
            <a:r>
              <a:rPr lang="cs-CZ" sz="1600" i="1" dirty="0"/>
              <a:t> &amp; </a:t>
            </a:r>
            <a:r>
              <a:rPr lang="cs-CZ" sz="1600" i="1" dirty="0" err="1"/>
              <a:t>Company</a:t>
            </a:r>
            <a:r>
              <a:rPr lang="cs-CZ" sz="1600" i="1" dirty="0"/>
              <a:t> (2018)</a:t>
            </a:r>
            <a:endParaRPr lang="cs-CZ" sz="1600" i="1" dirty="0" smtClean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786687" y="4879994"/>
            <a:ext cx="29925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500" i="1" dirty="0" err="1" smtClean="0">
                <a:latin typeface="+mn-lt"/>
              </a:rPr>
              <a:t>Benchmarking</a:t>
            </a:r>
            <a:endParaRPr lang="cs-CZ" sz="15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664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5233" y="276807"/>
            <a:ext cx="11762792" cy="820738"/>
          </a:xfrm>
        </p:spPr>
        <p:txBody>
          <a:bodyPr/>
          <a:lstStyle/>
          <a:p>
            <a:pPr eaLnBrk="1" hangingPunct="1"/>
            <a:r>
              <a:rPr lang="cs-CZ" altLang="cs-CZ" dirty="0"/>
              <a:t>A</a:t>
            </a:r>
            <a:r>
              <a:rPr lang="cs-CZ" altLang="cs-CZ" b="1" dirty="0"/>
              <a:t>nalýzy vnitřního prostředí v oblasti ŘLZ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5233" y="1097545"/>
            <a:ext cx="11439331" cy="570100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Analýza zejména v následujících oblastech: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Počet a struktura zaměstnanců </a:t>
            </a:r>
            <a:r>
              <a:rPr lang="cs-CZ" altLang="cs-CZ" dirty="0"/>
              <a:t>(počet zaměstnanců, kvalifikační struktura, věkové a genderové složení, míra fluktuace, analýza v náboru a výběru)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Motivace a odměňování pracovníků </a:t>
            </a:r>
            <a:r>
              <a:rPr lang="cs-CZ" altLang="cs-CZ" dirty="0"/>
              <a:t>(hodnocení pracovníků, odměňování)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Vzdělávání a rozvoj pracovníků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Péče o pracovníky a ochrana a bezpečnost zdraví při práci </a:t>
            </a:r>
            <a:endParaRPr lang="cs-CZ" altLang="cs-CZ" dirty="0"/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Produktivita práce a mzdy </a:t>
            </a:r>
            <a:r>
              <a:rPr lang="cs-CZ" altLang="cs-CZ" dirty="0"/>
              <a:t>(mzdový vývoj, vývoj produktivity práce)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Firemní kultura a styl vedení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altLang="cs-CZ" b="1" dirty="0"/>
          </a:p>
          <a:p>
            <a:pPr marL="324000" lvl="1" indent="0" eaLnBrk="1" hangingPunct="1">
              <a:spcBef>
                <a:spcPts val="600"/>
              </a:spcBef>
              <a:buNone/>
            </a:pPr>
            <a:endParaRPr lang="cs-CZ" altLang="cs-CZ" b="1" dirty="0"/>
          </a:p>
          <a:p>
            <a:pPr marL="324000" lvl="1" indent="0" eaLnBrk="1" hangingPunct="1">
              <a:spcBef>
                <a:spcPts val="600"/>
              </a:spcBef>
              <a:buNone/>
            </a:pPr>
            <a:endParaRPr lang="cs-CZ" altLang="cs-CZ" b="1" dirty="0"/>
          </a:p>
          <a:p>
            <a:pPr marL="72000" indent="0" eaLnBrk="1" hangingPunct="1">
              <a:lnSpc>
                <a:spcPct val="80000"/>
              </a:lnSpc>
              <a:buNone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27504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60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1220094"/>
              </p:ext>
            </p:extLst>
          </p:nvPr>
        </p:nvGraphicFramePr>
        <p:xfrm>
          <a:off x="2590800" y="304801"/>
          <a:ext cx="7772400" cy="5140875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SWOT analýza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Silné stránky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Slabé stránky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56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Příležitosti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Hrozby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82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57" name="Text Box 57"/>
          <p:cNvSpPr txBox="1">
            <a:spLocks noChangeArrowheads="1"/>
          </p:cNvSpPr>
          <p:nvPr/>
        </p:nvSpPr>
        <p:spPr bwMode="auto">
          <a:xfrm>
            <a:off x="204522" y="1749198"/>
            <a:ext cx="1887358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vnitřního prostředí</a:t>
            </a:r>
          </a:p>
        </p:txBody>
      </p:sp>
      <p:sp>
        <p:nvSpPr>
          <p:cNvPr id="39958" name="Text Box 58"/>
          <p:cNvSpPr txBox="1">
            <a:spLocks noChangeArrowheads="1"/>
          </p:cNvSpPr>
          <p:nvPr/>
        </p:nvSpPr>
        <p:spPr bwMode="auto">
          <a:xfrm>
            <a:off x="176263" y="4246953"/>
            <a:ext cx="1971333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vnějšího prostředí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2313992" y="1323392"/>
            <a:ext cx="643812" cy="6248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/>
          <p:cNvCxnSpPr/>
          <p:nvPr/>
        </p:nvCxnSpPr>
        <p:spPr bwMode="auto">
          <a:xfrm flipV="1">
            <a:off x="2313992" y="1323392"/>
            <a:ext cx="4581330" cy="830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00697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88" y="0"/>
            <a:ext cx="4748011" cy="3107094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08" y="276226"/>
            <a:ext cx="8339137" cy="7477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Strategická analýza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2207" y="1023939"/>
            <a:ext cx="11607867" cy="5327650"/>
          </a:xfrm>
        </p:spPr>
        <p:txBody>
          <a:bodyPr rtlCol="0">
            <a:noAutofit/>
          </a:bodyPr>
          <a:lstStyle/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Úkolem strategické analýzy je obstarání informací potřebných </a:t>
            </a:r>
          </a:p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k řízení.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533400" indent="-533400"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533400" indent="-53340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Založena na </a:t>
            </a:r>
            <a:r>
              <a:rPr lang="cs-CZ" altLang="cs-CZ" sz="2000" b="1" dirty="0"/>
              <a:t>analýze prostředí</a:t>
            </a:r>
            <a:r>
              <a:rPr lang="cs-CZ" altLang="cs-CZ" sz="2000" dirty="0"/>
              <a:t>: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r>
              <a:rPr lang="cs-CZ" altLang="cs-CZ" sz="2000" b="1" dirty="0"/>
              <a:t>1. Analýze vnějšího prostředí  (makroprostředí</a:t>
            </a:r>
            <a:r>
              <a:rPr lang="cs-CZ" altLang="cs-CZ" sz="2000" dirty="0"/>
              <a:t> – existuje nezávisle na vůli podniku a </a:t>
            </a:r>
            <a:r>
              <a:rPr lang="cs-CZ" altLang="cs-CZ" sz="2000" b="1" dirty="0" err="1"/>
              <a:t>mezoprostředí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podnik může částečně ovlivnit)  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r>
              <a:rPr lang="cs-CZ" altLang="cs-CZ" sz="2000" b="1" dirty="0"/>
              <a:t>2. Analýze vnitřních zdrojů a schopností podniku </a:t>
            </a:r>
            <a:r>
              <a:rPr lang="cs-CZ" altLang="cs-CZ" sz="2000" dirty="0"/>
              <a:t>(</a:t>
            </a:r>
            <a:r>
              <a:rPr lang="cs-CZ" altLang="cs-CZ" sz="2000" b="1" dirty="0"/>
              <a:t>mikroprostředí</a:t>
            </a:r>
            <a:r>
              <a:rPr lang="cs-CZ" altLang="cs-CZ" sz="2000" dirty="0"/>
              <a:t> – podnik je přímo ovlivňuje svou činností)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endParaRPr lang="cs-CZ" alt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43988" y="3039545"/>
            <a:ext cx="282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i="1" dirty="0">
                <a:latin typeface="+mn-lt"/>
              </a:rPr>
              <a:t>Zdroj: Fotr a kol. (2020)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57441" y="5626438"/>
            <a:ext cx="9564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  <a:latin typeface="+mn-lt"/>
              </a:rPr>
              <a:t>SWOT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 (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Strengths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Weaknesses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Opportunities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Threats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)  analýza je nejznámější metoda analýzy prostředí organizace</a:t>
            </a:r>
          </a:p>
          <a:p>
            <a:pPr algn="ctr"/>
            <a:endParaRPr lang="cs-CZ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19053" y="403861"/>
            <a:ext cx="151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b="1" dirty="0">
                <a:solidFill>
                  <a:schemeClr val="bg1"/>
                </a:solidFill>
                <a:latin typeface="+mn-lt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41926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60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27585128"/>
              </p:ext>
            </p:extLst>
          </p:nvPr>
        </p:nvGraphicFramePr>
        <p:xfrm>
          <a:off x="2590800" y="304801"/>
          <a:ext cx="7772400" cy="5792153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SWOT analýza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Silné stránky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Slabé stránky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56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Nejnovější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Vysoká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kvalita produktů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Dobrá poloha firmy z hlediska dostupnosti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Dobré jméno firmy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Nízká ziskovost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Úzký výrobní program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Vysoká fluktuace zaměstnanců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Vysoká zadluženost podniku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Příležitosti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Hrozby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82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57" name="Text Box 57"/>
          <p:cNvSpPr txBox="1">
            <a:spLocks noChangeArrowheads="1"/>
          </p:cNvSpPr>
          <p:nvPr/>
        </p:nvSpPr>
        <p:spPr bwMode="auto">
          <a:xfrm>
            <a:off x="204522" y="1749198"/>
            <a:ext cx="1887358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vnitřního prostředí</a:t>
            </a:r>
          </a:p>
        </p:txBody>
      </p:sp>
      <p:sp>
        <p:nvSpPr>
          <p:cNvPr id="39958" name="Text Box 58"/>
          <p:cNvSpPr txBox="1">
            <a:spLocks noChangeArrowheads="1"/>
          </p:cNvSpPr>
          <p:nvPr/>
        </p:nvSpPr>
        <p:spPr bwMode="auto">
          <a:xfrm>
            <a:off x="176263" y="4246953"/>
            <a:ext cx="1971333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vnějšího prostředí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2313992" y="1438102"/>
            <a:ext cx="686903" cy="510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/>
          <p:cNvCxnSpPr/>
          <p:nvPr/>
        </p:nvCxnSpPr>
        <p:spPr bwMode="auto">
          <a:xfrm flipV="1">
            <a:off x="2313992" y="1438102"/>
            <a:ext cx="4610510" cy="715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2660897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0773FC-70DB-068A-3108-73F2AA6E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73922"/>
            <a:ext cx="10753200" cy="451576"/>
          </a:xfrm>
        </p:spPr>
        <p:txBody>
          <a:bodyPr/>
          <a:lstStyle/>
          <a:p>
            <a:r>
              <a:rPr lang="cs-CZ" dirty="0"/>
              <a:t>Úkol 1 – Krok </a:t>
            </a:r>
            <a:r>
              <a:rPr lang="cs-CZ" dirty="0" smtClean="0"/>
              <a:t>3 </a:t>
            </a:r>
            <a:r>
              <a:rPr lang="cs-CZ" dirty="0"/>
              <a:t>seminární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05808E-CD4E-F2A2-E6F6-051485F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32" y="1177721"/>
            <a:ext cx="11570290" cy="5454502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spcBef>
                <a:spcPts val="600"/>
              </a:spcBef>
              <a:buNone/>
            </a:pPr>
            <a:r>
              <a:rPr lang="cs-CZ" sz="2000" dirty="0"/>
              <a:t>Dosud jste popsali konkrétní organizaci, pro kterou budete zpracovávat „Návrh strategie v oblasti řízení lidských zdrojů“ a analyzovali její vnější prostředí se zaměřením na oblast lidských zdrojů (makro a </a:t>
            </a:r>
            <a:r>
              <a:rPr lang="cs-CZ" sz="2000" dirty="0" err="1"/>
              <a:t>mezoprostředí</a:t>
            </a:r>
            <a:r>
              <a:rPr lang="cs-CZ" sz="2000" dirty="0"/>
              <a:t>).  </a:t>
            </a:r>
          </a:p>
          <a:p>
            <a:pPr marL="72000" indent="0" algn="just">
              <a:lnSpc>
                <a:spcPts val="2500"/>
              </a:lnSpc>
              <a:spcBef>
                <a:spcPts val="600"/>
              </a:spcBef>
              <a:buNone/>
            </a:pPr>
            <a:endParaRPr lang="cs-CZ" sz="2000" i="1" dirty="0"/>
          </a:p>
          <a:p>
            <a:r>
              <a:rPr lang="cs-CZ" sz="2000" b="1" dirty="0">
                <a:solidFill>
                  <a:schemeClr val="tx2"/>
                </a:solidFill>
              </a:rPr>
              <a:t>Pokračujte v práci na </a:t>
            </a:r>
            <a:r>
              <a:rPr lang="cs-CZ" sz="2000" b="1" dirty="0" smtClean="0">
                <a:solidFill>
                  <a:schemeClr val="tx2"/>
                </a:solidFill>
              </a:rPr>
              <a:t>KROKU 3: </a:t>
            </a:r>
            <a:r>
              <a:rPr lang="cs-CZ" sz="2000" b="1" dirty="0">
                <a:solidFill>
                  <a:schemeClr val="tx2"/>
                </a:solidFill>
              </a:rPr>
              <a:t>Analýza vnitřního a vnějšího prostředí </a:t>
            </a:r>
            <a:r>
              <a:rPr lang="cs-CZ" sz="2000" b="1" dirty="0" smtClean="0">
                <a:solidFill>
                  <a:schemeClr val="tx2"/>
                </a:solidFill>
              </a:rPr>
              <a:t>organizace</a:t>
            </a:r>
          </a:p>
          <a:p>
            <a:pPr marL="72000" indent="0">
              <a:buNone/>
            </a:pPr>
            <a:endParaRPr lang="cs-CZ" sz="2000" dirty="0"/>
          </a:p>
          <a:p>
            <a:pPr marL="72000" lvl="0" indent="0" algn="just">
              <a:lnSpc>
                <a:spcPts val="2500"/>
              </a:lnSpc>
              <a:spcBef>
                <a:spcPts val="600"/>
              </a:spcBef>
              <a:buNone/>
            </a:pPr>
            <a:r>
              <a:rPr lang="cs-CZ" sz="2000" dirty="0" smtClean="0"/>
              <a:t>Začněte </a:t>
            </a:r>
            <a:r>
              <a:rPr lang="cs-CZ" sz="2000" dirty="0"/>
              <a:t>pracovat na analýze vnitřního prostředí (vnitřních zdrojů) organizace </a:t>
            </a:r>
            <a:r>
              <a:rPr lang="cs-CZ" sz="2000" b="1" dirty="0"/>
              <a:t>se zaměřením na oblast lidských zdrojů. 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2000" b="1" dirty="0"/>
          </a:p>
          <a:p>
            <a:pPr marL="72000" indent="0">
              <a:lnSpc>
                <a:spcPts val="2500"/>
              </a:lnSpc>
              <a:buNone/>
            </a:pPr>
            <a:r>
              <a:rPr lang="cs-CZ" sz="2000" dirty="0"/>
              <a:t>Na základě „znalosti organizace“ či rozhovory s pracovníky v oblasti řízení lidských zdrojů (či vedoucími pracovníky) </a:t>
            </a:r>
            <a:r>
              <a:rPr lang="cs-CZ" sz="2000" b="1" dirty="0"/>
              <a:t>zkuste stanovit silné a slabé stránky organizace v oblasti řízení lidských zdrojů</a:t>
            </a:r>
            <a:r>
              <a:rPr lang="cs-CZ" sz="2000" dirty="0"/>
              <a:t> </a:t>
            </a:r>
            <a:r>
              <a:rPr lang="cs-CZ" sz="2000" dirty="0" smtClean="0"/>
              <a:t>(zatím zkuste aplikovat metodu 7S</a:t>
            </a:r>
            <a:r>
              <a:rPr lang="cs-CZ" sz="2000" dirty="0"/>
              <a:t>).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2000" b="1" dirty="0"/>
          </a:p>
          <a:p>
            <a:pPr marL="72000" indent="0">
              <a:lnSpc>
                <a:spcPts val="2500"/>
              </a:lnSpc>
              <a:buNone/>
            </a:pPr>
            <a:r>
              <a:rPr lang="cs-CZ" sz="2000" b="1" dirty="0" smtClean="0"/>
              <a:t>Použijte </a:t>
            </a:r>
            <a:r>
              <a:rPr lang="cs-CZ" sz="2000" b="1" dirty="0"/>
              <a:t>nástroje finanční analýzy </a:t>
            </a:r>
            <a:r>
              <a:rPr lang="cs-CZ" sz="2000" dirty="0"/>
              <a:t>a analyzujte vývoj vybraných ukazatelů v oblasti lidských zdrojů. Pokuste se srovnat situaci s vybraným konkurentem či konkurenty (</a:t>
            </a:r>
            <a:r>
              <a:rPr lang="cs-CZ" sz="2000" dirty="0" err="1"/>
              <a:t>benchmarking</a:t>
            </a:r>
            <a:r>
              <a:rPr lang="cs-CZ" sz="2000" dirty="0"/>
              <a:t>) či zhodnoťte v kontextu situace v odvětví. </a:t>
            </a:r>
          </a:p>
          <a:p>
            <a:pPr marL="72000" lvl="0" indent="0" algn="just">
              <a:lnSpc>
                <a:spcPts val="25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72000" indent="0" algn="just">
              <a:lnSpc>
                <a:spcPts val="2500"/>
              </a:lnSpc>
              <a:spcBef>
                <a:spcPts val="600"/>
              </a:spcBef>
              <a:buNone/>
            </a:pPr>
            <a:r>
              <a:rPr lang="cs-CZ" sz="2000" dirty="0"/>
              <a:t> </a:t>
            </a:r>
            <a:endParaRPr lang="cs-CZ" sz="2200" b="1" dirty="0">
              <a:solidFill>
                <a:schemeClr val="tx2"/>
              </a:solidFill>
            </a:endParaRPr>
          </a:p>
          <a:p>
            <a:pPr marL="72000" indent="0">
              <a:lnSpc>
                <a:spcPts val="2500"/>
              </a:lnSpc>
              <a:buNone/>
            </a:pPr>
            <a:endParaRPr lang="cs-CZ" sz="2200" b="1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138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330200" y="315914"/>
            <a:ext cx="8229600" cy="889000"/>
          </a:xfrm>
        </p:spPr>
        <p:txBody>
          <a:bodyPr/>
          <a:lstStyle/>
          <a:p>
            <a:pPr eaLnBrk="1" hangingPunct="1"/>
            <a:r>
              <a:rPr lang="cs-CZ" altLang="cs-CZ" b="1" dirty="0"/>
              <a:t>Kontrolní otázky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44501" y="1204914"/>
            <a:ext cx="10370357" cy="437832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Co tvoří vnitřní prostředí organizace?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Jaké metody lze užít k analýze vnitřního prostředí? Stručně je popište.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Jaké faktory jsou analyzovány v rámci modelu 7S?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K čemu slouží finanční analýza?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Jaké hlavní skupiny poměrových ukazatelů jsou nejčastěji zkoumány v rámci finanční analýzy?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Které ukazatele je vhodné zkoumat v rámci finanční analýzy v oblasti lidských zdrojů (v rámci hodnocení produktivity, ziskovosti a nákladovosti)?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Co je </a:t>
            </a:r>
            <a:r>
              <a:rPr lang="cs-CZ" altLang="cs-CZ" sz="2000" dirty="0" err="1"/>
              <a:t>benchmarking</a:t>
            </a:r>
            <a:r>
              <a:rPr lang="cs-CZ" altLang="cs-CZ" sz="2000" dirty="0"/>
              <a:t>? Jaké druhy </a:t>
            </a:r>
            <a:r>
              <a:rPr lang="cs-CZ" altLang="cs-CZ" sz="2000" dirty="0" err="1"/>
              <a:t>benchmarkingu</a:t>
            </a:r>
            <a:r>
              <a:rPr lang="cs-CZ" altLang="cs-CZ" sz="2000" dirty="0"/>
              <a:t> rozlišujeme?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Jaký je postup </a:t>
            </a:r>
            <a:r>
              <a:rPr lang="cs-CZ" altLang="cs-CZ" sz="2000" dirty="0" err="1"/>
              <a:t>benchmarkingu</a:t>
            </a:r>
            <a:r>
              <a:rPr lang="cs-CZ" altLang="cs-CZ" sz="2000" dirty="0"/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690536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0"/>
            <a:ext cx="727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097774"/>
            <a:ext cx="6858000" cy="2387600"/>
          </a:xfrm>
        </p:spPr>
        <p:txBody>
          <a:bodyPr/>
          <a:lstStyle/>
          <a:p>
            <a:pPr algn="l" eaLnBrk="1" hangingPunct="1"/>
            <a:r>
              <a:rPr lang="cs-CZ" alt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42528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2"/>
          <p:cNvSpPr txBox="1">
            <a:spLocks noChangeArrowheads="1"/>
          </p:cNvSpPr>
          <p:nvPr/>
        </p:nvSpPr>
        <p:spPr bwMode="auto">
          <a:xfrm>
            <a:off x="4094164" y="2157413"/>
            <a:ext cx="1584325" cy="1015663"/>
          </a:xfrm>
          <a:prstGeom prst="rect">
            <a:avLst/>
          </a:prstGeom>
          <a:solidFill>
            <a:schemeClr val="accent2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/>
              <a:t>Analýza vnějšího prostředí</a:t>
            </a:r>
          </a:p>
        </p:txBody>
      </p:sp>
      <p:sp>
        <p:nvSpPr>
          <p:cNvPr id="23555" name="Text Box 23"/>
          <p:cNvSpPr txBox="1">
            <a:spLocks noChangeArrowheads="1"/>
          </p:cNvSpPr>
          <p:nvPr/>
        </p:nvSpPr>
        <p:spPr bwMode="auto">
          <a:xfrm>
            <a:off x="6888163" y="2155825"/>
            <a:ext cx="1727200" cy="1016000"/>
          </a:xfrm>
          <a:prstGeom prst="rect">
            <a:avLst/>
          </a:prstGeom>
          <a:solidFill>
            <a:schemeClr val="accent2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/>
              <a:t>Analýza vnitřních zdrojů </a:t>
            </a:r>
          </a:p>
        </p:txBody>
      </p:sp>
      <p:sp>
        <p:nvSpPr>
          <p:cNvPr id="23556" name="Text Box 25"/>
          <p:cNvSpPr txBox="1">
            <a:spLocks noChangeArrowheads="1"/>
          </p:cNvSpPr>
          <p:nvPr/>
        </p:nvSpPr>
        <p:spPr bwMode="auto">
          <a:xfrm>
            <a:off x="1242770" y="2843282"/>
            <a:ext cx="1933818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 err="1"/>
              <a:t>Porterův</a:t>
            </a:r>
            <a:r>
              <a:rPr lang="cs-CZ" altLang="cs-CZ" sz="2000" b="0" dirty="0"/>
              <a:t> model pěti sil</a:t>
            </a:r>
          </a:p>
        </p:txBody>
      </p:sp>
      <p:sp>
        <p:nvSpPr>
          <p:cNvPr id="23557" name="Text Box 26"/>
          <p:cNvSpPr txBox="1">
            <a:spLocks noChangeArrowheads="1"/>
          </p:cNvSpPr>
          <p:nvPr/>
        </p:nvSpPr>
        <p:spPr bwMode="auto">
          <a:xfrm>
            <a:off x="1255083" y="3822913"/>
            <a:ext cx="1957678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b="0" dirty="0"/>
              <a:t>Portfoliová                             analýza</a:t>
            </a:r>
          </a:p>
        </p:txBody>
      </p:sp>
      <p:sp>
        <p:nvSpPr>
          <p:cNvPr id="23558" name="Line 27"/>
          <p:cNvSpPr>
            <a:spLocks noChangeShapeType="1"/>
          </p:cNvSpPr>
          <p:nvPr/>
        </p:nvSpPr>
        <p:spPr bwMode="auto">
          <a:xfrm>
            <a:off x="3261179" y="1592183"/>
            <a:ext cx="731044" cy="51889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59" name="Line 29"/>
          <p:cNvSpPr>
            <a:spLocks noChangeShapeType="1"/>
          </p:cNvSpPr>
          <p:nvPr/>
        </p:nvSpPr>
        <p:spPr bwMode="auto">
          <a:xfrm flipV="1">
            <a:off x="3296564" y="3197224"/>
            <a:ext cx="747905" cy="82835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60" name="Text Box 31"/>
          <p:cNvSpPr txBox="1">
            <a:spLocks noChangeArrowheads="1"/>
          </p:cNvSpPr>
          <p:nvPr/>
        </p:nvSpPr>
        <p:spPr bwMode="auto">
          <a:xfrm>
            <a:off x="1233486" y="1282580"/>
            <a:ext cx="1943102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PEST analýza</a:t>
            </a:r>
          </a:p>
        </p:txBody>
      </p:sp>
      <p:sp>
        <p:nvSpPr>
          <p:cNvPr id="23561" name="Text Box 32"/>
          <p:cNvSpPr txBox="1">
            <a:spLocks noChangeArrowheads="1"/>
          </p:cNvSpPr>
          <p:nvPr/>
        </p:nvSpPr>
        <p:spPr bwMode="auto">
          <a:xfrm>
            <a:off x="9466597" y="1140162"/>
            <a:ext cx="2031835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Analýza firemních faktorů</a:t>
            </a:r>
          </a:p>
        </p:txBody>
      </p:sp>
      <p:sp>
        <p:nvSpPr>
          <p:cNvPr id="23562" name="Line 34"/>
          <p:cNvSpPr>
            <a:spLocks noChangeShapeType="1"/>
          </p:cNvSpPr>
          <p:nvPr/>
        </p:nvSpPr>
        <p:spPr bwMode="auto">
          <a:xfrm>
            <a:off x="3212761" y="2362271"/>
            <a:ext cx="7794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64" name="Line 42"/>
          <p:cNvSpPr>
            <a:spLocks noChangeShapeType="1"/>
          </p:cNvSpPr>
          <p:nvPr/>
        </p:nvSpPr>
        <p:spPr bwMode="auto">
          <a:xfrm flipV="1">
            <a:off x="7813676" y="3197225"/>
            <a:ext cx="11112" cy="8966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1767" name="Text Box 44"/>
          <p:cNvSpPr txBox="1">
            <a:spLocks noChangeArrowheads="1"/>
          </p:cNvSpPr>
          <p:nvPr/>
        </p:nvSpPr>
        <p:spPr bwMode="auto">
          <a:xfrm>
            <a:off x="3794560" y="4055349"/>
            <a:ext cx="2167655" cy="707886"/>
          </a:xfrm>
          <a:prstGeom prst="rect">
            <a:avLst/>
          </a:prstGeom>
          <a:solidFill>
            <a:srgbClr val="00B05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Vnější příležitosti a hrozby</a:t>
            </a:r>
          </a:p>
        </p:txBody>
      </p:sp>
      <p:sp>
        <p:nvSpPr>
          <p:cNvPr id="31768" name="Text Box 45"/>
          <p:cNvSpPr txBox="1">
            <a:spLocks noChangeArrowheads="1"/>
          </p:cNvSpPr>
          <p:nvPr/>
        </p:nvSpPr>
        <p:spPr bwMode="auto">
          <a:xfrm>
            <a:off x="6709272" y="4131966"/>
            <a:ext cx="2072636" cy="707886"/>
          </a:xfrm>
          <a:prstGeom prst="rect">
            <a:avLst/>
          </a:prstGeom>
          <a:solidFill>
            <a:srgbClr val="00B05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Silné  a slabé stránky</a:t>
            </a:r>
          </a:p>
        </p:txBody>
      </p:sp>
      <p:sp>
        <p:nvSpPr>
          <p:cNvPr id="31769" name="Text Box 47"/>
          <p:cNvSpPr txBox="1">
            <a:spLocks noChangeArrowheads="1"/>
          </p:cNvSpPr>
          <p:nvPr/>
        </p:nvSpPr>
        <p:spPr bwMode="auto">
          <a:xfrm>
            <a:off x="5241668" y="5799993"/>
            <a:ext cx="2087563" cy="400110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latin typeface="Arial" charset="0"/>
              </a:rPr>
              <a:t>SWOT analýza</a:t>
            </a:r>
          </a:p>
        </p:txBody>
      </p:sp>
      <p:sp>
        <p:nvSpPr>
          <p:cNvPr id="23568" name="Line 48"/>
          <p:cNvSpPr>
            <a:spLocks noChangeShapeType="1"/>
          </p:cNvSpPr>
          <p:nvPr/>
        </p:nvSpPr>
        <p:spPr bwMode="auto">
          <a:xfrm flipH="1" flipV="1">
            <a:off x="4818210" y="4910302"/>
            <a:ext cx="860279" cy="65074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69" name="Line 49"/>
          <p:cNvSpPr>
            <a:spLocks noChangeShapeType="1"/>
          </p:cNvSpPr>
          <p:nvPr/>
        </p:nvSpPr>
        <p:spPr bwMode="auto">
          <a:xfrm flipV="1">
            <a:off x="6741987" y="5050561"/>
            <a:ext cx="1082801" cy="5281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0" name="Line 50"/>
          <p:cNvSpPr>
            <a:spLocks noChangeShapeType="1"/>
          </p:cNvSpPr>
          <p:nvPr/>
        </p:nvSpPr>
        <p:spPr bwMode="auto">
          <a:xfrm>
            <a:off x="4872038" y="3197225"/>
            <a:ext cx="12700" cy="7798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1" name="Line 52"/>
          <p:cNvSpPr>
            <a:spLocks noChangeShapeType="1"/>
          </p:cNvSpPr>
          <p:nvPr/>
        </p:nvSpPr>
        <p:spPr bwMode="auto">
          <a:xfrm flipH="1">
            <a:off x="8726905" y="1682690"/>
            <a:ext cx="559092" cy="4694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605" name="Text Box 54"/>
          <p:cNvSpPr txBox="1">
            <a:spLocks noChangeArrowheads="1"/>
          </p:cNvSpPr>
          <p:nvPr/>
        </p:nvSpPr>
        <p:spPr bwMode="auto">
          <a:xfrm>
            <a:off x="1413977" y="137118"/>
            <a:ext cx="9290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4000" dirty="0">
                <a:solidFill>
                  <a:schemeClr val="tx2"/>
                </a:solidFill>
                <a:latin typeface="+mj-lt"/>
              </a:rPr>
              <a:t>Vybrané metody strategické analýzy</a:t>
            </a:r>
          </a:p>
        </p:txBody>
      </p:sp>
      <p:sp>
        <p:nvSpPr>
          <p:cNvPr id="23574" name="Text Box 32"/>
          <p:cNvSpPr txBox="1">
            <a:spLocks noChangeArrowheads="1"/>
          </p:cNvSpPr>
          <p:nvPr/>
        </p:nvSpPr>
        <p:spPr bwMode="auto">
          <a:xfrm>
            <a:off x="9527429" y="3372707"/>
            <a:ext cx="1971004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Model 7S</a:t>
            </a:r>
          </a:p>
        </p:txBody>
      </p:sp>
      <p:sp>
        <p:nvSpPr>
          <p:cNvPr id="23575" name="Line 52"/>
          <p:cNvSpPr>
            <a:spLocks noChangeShapeType="1"/>
          </p:cNvSpPr>
          <p:nvPr/>
        </p:nvSpPr>
        <p:spPr bwMode="auto">
          <a:xfrm flipH="1" flipV="1">
            <a:off x="8726905" y="3043906"/>
            <a:ext cx="646095" cy="44258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6" name="Line 52"/>
          <p:cNvSpPr>
            <a:spLocks noChangeShapeType="1"/>
          </p:cNvSpPr>
          <p:nvPr/>
        </p:nvSpPr>
        <p:spPr bwMode="auto">
          <a:xfrm flipH="1" flipV="1">
            <a:off x="8653945" y="3265199"/>
            <a:ext cx="632052" cy="761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7" name="Text Box 32"/>
          <p:cNvSpPr txBox="1">
            <a:spLocks noChangeArrowheads="1"/>
          </p:cNvSpPr>
          <p:nvPr/>
        </p:nvSpPr>
        <p:spPr bwMode="auto">
          <a:xfrm>
            <a:off x="9503319" y="3893811"/>
            <a:ext cx="1934283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Model 7P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197059" y="1933970"/>
            <a:ext cx="1982788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Odvětvová analýza</a:t>
            </a: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3257216" y="2759509"/>
            <a:ext cx="779462" cy="3915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9494202" y="2251677"/>
            <a:ext cx="2004230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Analýza hodnotového řetězce</a:t>
            </a:r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 flipH="1">
            <a:off x="8726905" y="2515876"/>
            <a:ext cx="68904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 bwMode="auto">
          <a:xfrm flipV="1">
            <a:off x="3296564" y="3151011"/>
            <a:ext cx="3412708" cy="1025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Line 52"/>
          <p:cNvSpPr>
            <a:spLocks noChangeShapeType="1"/>
          </p:cNvSpPr>
          <p:nvPr/>
        </p:nvSpPr>
        <p:spPr bwMode="auto">
          <a:xfrm flipH="1" flipV="1">
            <a:off x="8600914" y="3393117"/>
            <a:ext cx="893288" cy="13828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9545789" y="4632793"/>
            <a:ext cx="1934283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Finanční analýza</a:t>
            </a:r>
          </a:p>
        </p:txBody>
      </p:sp>
    </p:spTree>
    <p:extLst>
      <p:ext uri="{BB962C8B-B14F-4D97-AF65-F5344CB8AC3E}">
        <p14:creationId xmlns:p14="http://schemas.microsoft.com/office/powerpoint/2010/main" val="2661046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08" y="286138"/>
            <a:ext cx="8410575" cy="820738"/>
          </a:xfrm>
        </p:spPr>
        <p:txBody>
          <a:bodyPr/>
          <a:lstStyle/>
          <a:p>
            <a:pPr eaLnBrk="1" hangingPunct="1"/>
            <a:r>
              <a:rPr lang="cs-CZ" altLang="cs-CZ" b="1" dirty="0"/>
              <a:t>Analýza vnitřního prostředí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5233" y="877078"/>
            <a:ext cx="11439331" cy="5831634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Jsou zkoumány faktory působící přímo v podniku 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(vnitřní zdroje podniku) 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Jejím cílem je: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b="1" dirty="0"/>
              <a:t>analýza stavu klíčových hodnototvorných faktorů</a:t>
            </a:r>
            <a:r>
              <a:rPr lang="cs-CZ" altLang="cs-CZ" sz="2000" dirty="0"/>
              <a:t> v </a:t>
            </a:r>
            <a:r>
              <a:rPr lang="cs-CZ" altLang="cs-CZ" sz="2000" dirty="0" smtClean="0"/>
              <a:t>podniku, </a:t>
            </a:r>
            <a:r>
              <a:rPr lang="cs-CZ" altLang="cs-CZ" sz="2000" dirty="0"/>
              <a:t>vztahů mezi </a:t>
            </a:r>
            <a:r>
              <a:rPr lang="cs-CZ" altLang="cs-CZ" sz="2000" dirty="0" smtClean="0"/>
              <a:t>nimi a způsobu jejich využívání, </a:t>
            </a:r>
            <a:endParaRPr lang="cs-CZ" altLang="cs-CZ" sz="20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vyvození</a:t>
            </a:r>
            <a:r>
              <a:rPr lang="cs-CZ" altLang="cs-CZ" sz="2000" dirty="0"/>
              <a:t> silných a slabých stránek organizace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2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89" y="-11629"/>
            <a:ext cx="4748011" cy="310709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9266045" y="1340675"/>
            <a:ext cx="1203649" cy="8770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266045" y="1444542"/>
            <a:ext cx="13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n-lt"/>
              </a:rPr>
              <a:t>Organizace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19053" y="309614"/>
            <a:ext cx="151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b="1" dirty="0">
                <a:solidFill>
                  <a:schemeClr val="bg1"/>
                </a:solidFill>
                <a:latin typeface="+mn-lt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2566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7" y="245915"/>
            <a:ext cx="11628781" cy="987425"/>
          </a:xfrm>
        </p:spPr>
        <p:txBody>
          <a:bodyPr/>
          <a:lstStyle/>
          <a:p>
            <a:pPr eaLnBrk="1" hangingPunct="1"/>
            <a:r>
              <a:rPr lang="cs-CZ" altLang="cs-CZ" dirty="0"/>
              <a:t>Vnitřní zdroje organizace – výrobní faktory</a:t>
            </a:r>
            <a:endParaRPr lang="cs-CZ" alt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639058" y="4008817"/>
            <a:ext cx="1447267" cy="104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sz="1800" b="1" dirty="0"/>
              <a:t>Výstup </a:t>
            </a:r>
            <a:r>
              <a:rPr lang="cs-CZ" sz="1800" dirty="0"/>
              <a:t>(Výrobky a služby)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0456" y="996590"/>
            <a:ext cx="2994665" cy="251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800" b="1" dirty="0"/>
              <a:t>Výrobní faktory</a:t>
            </a:r>
          </a:p>
          <a:p>
            <a:pPr algn="ctr">
              <a:defRPr/>
            </a:pPr>
            <a:r>
              <a:rPr lang="cs-CZ" sz="1800" i="1" dirty="0"/>
              <a:t>Podnikohospodářské pojetí</a:t>
            </a:r>
          </a:p>
          <a:p>
            <a:pPr algn="ctr">
              <a:defRPr/>
            </a:pPr>
            <a:endParaRPr lang="cs-CZ" sz="1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solidFill>
                  <a:schemeClr val="bg1"/>
                </a:solidFill>
              </a:rPr>
              <a:t>Řídící práce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solidFill>
                  <a:schemeClr val="bg1"/>
                </a:solidFill>
              </a:rPr>
              <a:t>Výkonná práce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Dlouhodobý majetek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Materiál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316540" y="1969940"/>
            <a:ext cx="4835166" cy="316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00" name="TextovéPole 23"/>
          <p:cNvSpPr txBox="1">
            <a:spLocks noChangeArrowheads="1"/>
          </p:cNvSpPr>
          <p:nvPr/>
        </p:nvSpPr>
        <p:spPr bwMode="auto">
          <a:xfrm>
            <a:off x="5415773" y="2024541"/>
            <a:ext cx="482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b="1" dirty="0"/>
              <a:t>Organizace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4994277" y="4481213"/>
            <a:ext cx="26035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10265207" y="4444044"/>
            <a:ext cx="260350" cy="272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6773298" y="4720075"/>
            <a:ext cx="243872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8554260" y="4716900"/>
            <a:ext cx="285162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ovéPole 14"/>
          <p:cNvSpPr txBox="1">
            <a:spLocks noChangeArrowheads="1"/>
          </p:cNvSpPr>
          <p:nvPr/>
        </p:nvSpPr>
        <p:spPr bwMode="auto">
          <a:xfrm>
            <a:off x="5405437" y="4334818"/>
            <a:ext cx="133826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Zásobo-vání</a:t>
            </a:r>
          </a:p>
        </p:txBody>
      </p:sp>
      <p:sp>
        <p:nvSpPr>
          <p:cNvPr id="8206" name="TextovéPole 17"/>
          <p:cNvSpPr txBox="1">
            <a:spLocks noChangeArrowheads="1"/>
          </p:cNvSpPr>
          <p:nvPr/>
        </p:nvSpPr>
        <p:spPr bwMode="auto">
          <a:xfrm>
            <a:off x="7080472" y="4126461"/>
            <a:ext cx="143668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Produkce výkonů</a:t>
            </a:r>
          </a:p>
          <a:p>
            <a:pPr algn="ctr"/>
            <a:r>
              <a:rPr lang="cs-CZ" altLang="cs-CZ" sz="2000" dirty="0"/>
              <a:t>(výroba)</a:t>
            </a:r>
          </a:p>
        </p:txBody>
      </p:sp>
      <p:sp>
        <p:nvSpPr>
          <p:cNvPr id="8207" name="TextovéPole 18"/>
          <p:cNvSpPr txBox="1">
            <a:spLocks noChangeArrowheads="1"/>
          </p:cNvSpPr>
          <p:nvPr/>
        </p:nvSpPr>
        <p:spPr bwMode="auto">
          <a:xfrm>
            <a:off x="8887635" y="4261799"/>
            <a:ext cx="1152525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Odbyt</a:t>
            </a:r>
          </a:p>
          <a:p>
            <a:endParaRPr lang="cs-CZ" altLang="cs-CZ" dirty="0"/>
          </a:p>
        </p:txBody>
      </p:sp>
      <p:sp>
        <p:nvSpPr>
          <p:cNvPr id="8208" name="TextovéPole 7167"/>
          <p:cNvSpPr txBox="1">
            <a:spLocks noChangeArrowheads="1"/>
          </p:cNvSpPr>
          <p:nvPr/>
        </p:nvSpPr>
        <p:spPr bwMode="auto">
          <a:xfrm>
            <a:off x="5425898" y="2863024"/>
            <a:ext cx="46164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Financování a investiční činnost</a:t>
            </a:r>
          </a:p>
        </p:txBody>
      </p:sp>
      <p:sp>
        <p:nvSpPr>
          <p:cNvPr id="8209" name="TextovéPole 35"/>
          <p:cNvSpPr txBox="1">
            <a:spLocks noChangeArrowheads="1"/>
          </p:cNvSpPr>
          <p:nvPr/>
        </p:nvSpPr>
        <p:spPr bwMode="auto">
          <a:xfrm>
            <a:off x="5425898" y="3270203"/>
            <a:ext cx="462438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/>
              <a:t>Personální činnost (řízení LZ)</a:t>
            </a:r>
            <a:endParaRPr lang="cs-CZ" altLang="cs-CZ" b="1" dirty="0"/>
          </a:p>
        </p:txBody>
      </p:sp>
      <p:sp>
        <p:nvSpPr>
          <p:cNvPr id="8210" name="TextovéPole 40"/>
          <p:cNvSpPr txBox="1">
            <a:spLocks noChangeArrowheads="1"/>
          </p:cNvSpPr>
          <p:nvPr/>
        </p:nvSpPr>
        <p:spPr bwMode="auto">
          <a:xfrm>
            <a:off x="5415773" y="3678363"/>
            <a:ext cx="4624387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dirty="0"/>
              <a:t>Vědecko-technická činnost</a:t>
            </a:r>
          </a:p>
        </p:txBody>
      </p:sp>
      <p:sp>
        <p:nvSpPr>
          <p:cNvPr id="8211" name="TextovéPole 46"/>
          <p:cNvSpPr txBox="1">
            <a:spLocks noChangeArrowheads="1"/>
          </p:cNvSpPr>
          <p:nvPr/>
        </p:nvSpPr>
        <p:spPr bwMode="auto">
          <a:xfrm>
            <a:off x="5434628" y="2462498"/>
            <a:ext cx="46069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Správa</a:t>
            </a:r>
          </a:p>
        </p:txBody>
      </p:sp>
      <p:pic>
        <p:nvPicPr>
          <p:cNvPr id="821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22" y="5296586"/>
            <a:ext cx="223678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72" y="5282299"/>
            <a:ext cx="20843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37" y="5247374"/>
            <a:ext cx="20193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13549" y="864587"/>
            <a:ext cx="7770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Primární funkce </a:t>
            </a:r>
            <a:r>
              <a:rPr lang="cs-CZ" sz="2000" dirty="0">
                <a:latin typeface="+mn-lt"/>
              </a:rPr>
              <a:t>– zásobování, produkce výkonů (výroba), odbyt.</a:t>
            </a:r>
          </a:p>
          <a:p>
            <a:pPr algn="l"/>
            <a:r>
              <a:rPr lang="cs-CZ" sz="2000" b="1" dirty="0">
                <a:latin typeface="+mn-lt"/>
              </a:rPr>
              <a:t>Podpůrné funkce </a:t>
            </a:r>
            <a:r>
              <a:rPr lang="cs-CZ" sz="2000" dirty="0">
                <a:latin typeface="+mn-lt"/>
              </a:rPr>
              <a:t>– řízení LZ, financování, investiční činnost, vědecko-technická činnost, správa.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73432" y="3678363"/>
            <a:ext cx="3031689" cy="22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800" b="1" dirty="0"/>
              <a:t>Výrobní faktory</a:t>
            </a:r>
          </a:p>
          <a:p>
            <a:pPr algn="ctr">
              <a:defRPr/>
            </a:pPr>
            <a:r>
              <a:rPr lang="cs-CZ" sz="1800" i="1" dirty="0"/>
              <a:t>Mikroekonomické pojetí</a:t>
            </a:r>
          </a:p>
          <a:p>
            <a:pPr algn="ctr">
              <a:defRPr/>
            </a:pPr>
            <a:endParaRPr lang="cs-CZ" sz="1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solidFill>
                  <a:schemeClr val="bg1"/>
                </a:solidFill>
              </a:rPr>
              <a:t>Práce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bg1"/>
                </a:solidFill>
              </a:rPr>
              <a:t>Půda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(přírodní zdroje)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Kapitál (kapitálové statky)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194018" y="4281324"/>
            <a:ext cx="1727274" cy="814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800" b="1" dirty="0"/>
              <a:t>Vstupy</a:t>
            </a:r>
            <a:r>
              <a:rPr lang="cs-CZ" sz="1800" dirty="0"/>
              <a:t> (výrobní faktory)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204354" y="1880250"/>
            <a:ext cx="1727274" cy="814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800" b="1" dirty="0">
                <a:solidFill>
                  <a:schemeClr val="tx1"/>
                </a:solidFill>
              </a:rPr>
              <a:t>Způsob využití VF  </a:t>
            </a:r>
            <a:r>
              <a:rPr lang="cs-CZ" sz="1800" dirty="0">
                <a:solidFill>
                  <a:schemeClr val="tx1"/>
                </a:solidFill>
              </a:rPr>
              <a:t>(procesy)</a:t>
            </a:r>
          </a:p>
        </p:txBody>
      </p:sp>
      <p:sp>
        <p:nvSpPr>
          <p:cNvPr id="30" name="Šipka doprava 29"/>
          <p:cNvSpPr/>
          <p:nvPr/>
        </p:nvSpPr>
        <p:spPr>
          <a:xfrm>
            <a:off x="4973709" y="2312182"/>
            <a:ext cx="30148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2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431D95-9FA6-6255-8E9E-2933E9704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BCCEDD-0DCD-29E8-541B-13834595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07111"/>
            <a:ext cx="10753200" cy="451576"/>
          </a:xfrm>
        </p:spPr>
        <p:txBody>
          <a:bodyPr/>
          <a:lstStyle/>
          <a:p>
            <a:r>
              <a:rPr lang="cs-CZ" dirty="0"/>
              <a:t>Co tvoří vnitřní prostředí organizace?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10701D-F750-A7FE-EE75-42C81C2D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66224"/>
            <a:ext cx="86284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Organizační zdroje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Výrobní faktory (materiál, hmotný majetek, řídící a výkonná práce)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Organizační struktura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Organizační procesy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výrobní procesy, zásobovací, odbytové, výzkum a vývoj, řízení lidských zdrojů, finance a účetnictví, informační systémy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Management organizace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Plánování a rozhodování, organizování a koordinace, vedení, komunikace, hodnocení a kontrola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Organizační kultura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922934" y="3749567"/>
            <a:ext cx="22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solidFill>
                  <a:schemeClr val="tx2"/>
                </a:solidFill>
                <a:latin typeface="+mn-lt"/>
              </a:rPr>
              <a:t>Způsob využití zdrojů</a:t>
            </a:r>
          </a:p>
        </p:txBody>
      </p:sp>
      <p:sp>
        <p:nvSpPr>
          <p:cNvPr id="7" name="Pravá složená závorka 6"/>
          <p:cNvSpPr/>
          <p:nvPr/>
        </p:nvSpPr>
        <p:spPr bwMode="auto">
          <a:xfrm>
            <a:off x="8997244" y="2698044"/>
            <a:ext cx="688622" cy="281093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08" y="286138"/>
            <a:ext cx="8410575" cy="820738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Metody </a:t>
            </a:r>
            <a:r>
              <a:rPr lang="cs-CZ" altLang="cs-CZ" b="1" dirty="0"/>
              <a:t>analýzy vnitřních zdrojů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5233" y="1007706"/>
            <a:ext cx="11439331" cy="5701006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 Nejčastěji užívané metody: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Analýza firemních faktorů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Analýza hodnotového řetězce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Model 4(7)P </a:t>
            </a:r>
            <a:r>
              <a:rPr lang="cs-CZ" altLang="cs-CZ" dirty="0"/>
              <a:t>(</a:t>
            </a:r>
            <a:r>
              <a:rPr lang="cs-CZ" altLang="cs-CZ" dirty="0" err="1"/>
              <a:t>Product</a:t>
            </a:r>
            <a:r>
              <a:rPr lang="cs-CZ" altLang="cs-CZ" dirty="0"/>
              <a:t>, </a:t>
            </a:r>
            <a:r>
              <a:rPr lang="cs-CZ" altLang="cs-CZ" dirty="0" err="1"/>
              <a:t>Price</a:t>
            </a:r>
            <a:r>
              <a:rPr lang="cs-CZ" altLang="cs-CZ" dirty="0"/>
              <a:t>, Place, </a:t>
            </a:r>
            <a:r>
              <a:rPr lang="cs-CZ" altLang="cs-CZ" dirty="0" err="1"/>
              <a:t>Promotion</a:t>
            </a:r>
            <a:r>
              <a:rPr lang="cs-CZ" altLang="cs-CZ" dirty="0"/>
              <a:t>, </a:t>
            </a:r>
            <a:r>
              <a:rPr lang="cs-CZ" altLang="cs-CZ" dirty="0" err="1"/>
              <a:t>People</a:t>
            </a:r>
            <a:r>
              <a:rPr lang="cs-CZ" altLang="cs-CZ" dirty="0"/>
              <a:t>, </a:t>
            </a:r>
            <a:r>
              <a:rPr lang="cs-CZ" altLang="cs-CZ" dirty="0" err="1"/>
              <a:t>Process</a:t>
            </a:r>
            <a:r>
              <a:rPr lang="cs-CZ" altLang="cs-CZ" dirty="0"/>
              <a:t>, </a:t>
            </a:r>
            <a:r>
              <a:rPr lang="cs-CZ" altLang="cs-CZ" dirty="0" err="1"/>
              <a:t>Planning</a:t>
            </a:r>
            <a:r>
              <a:rPr lang="cs-CZ" altLang="cs-CZ" dirty="0"/>
              <a:t>)</a:t>
            </a:r>
            <a:endParaRPr lang="cs-CZ" altLang="cs-CZ" b="1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Model 7S </a:t>
            </a:r>
            <a:r>
              <a:rPr lang="cs-CZ" altLang="cs-CZ" dirty="0"/>
              <a:t>(Strategie, Struktura, Styl řízení, Spolupracovníci, Schopnosti, Systémy, Sdílené hodnoty)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Finanční analýza</a:t>
            </a:r>
          </a:p>
          <a:p>
            <a:pPr marL="324000" lvl="1" indent="0" eaLnBrk="1" hangingPunct="1">
              <a:spcBef>
                <a:spcPts val="600"/>
              </a:spcBef>
              <a:buNone/>
            </a:pPr>
            <a:endParaRPr lang="cs-CZ" altLang="cs-CZ" b="1" dirty="0"/>
          </a:p>
          <a:p>
            <a:pPr lvl="1" eaLnBrk="1" hangingPunct="1">
              <a:spcBef>
                <a:spcPts val="600"/>
              </a:spcBef>
            </a:pPr>
            <a:endParaRPr lang="cs-CZ" altLang="cs-CZ" sz="22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999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AE6EC-1009-4126-B3E7-DC4AE1AA77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850840-75DB-44A6-B516-98C6658778D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76d5652a-9cd3-465f-98c7-aa8090bd65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8FC28F-A3E9-4E53-9189-46E9B770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6586</TotalTime>
  <Words>4600</Words>
  <Application>Microsoft Office PowerPoint</Application>
  <PresentationFormat>Širokoúhlá obrazovka</PresentationFormat>
  <Paragraphs>1121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(základní)</vt:lpstr>
      <vt:lpstr>Calibri Light</vt:lpstr>
      <vt:lpstr>Tahoma</vt:lpstr>
      <vt:lpstr>Times New Roman</vt:lpstr>
      <vt:lpstr>Wingdings</vt:lpstr>
      <vt:lpstr>Prezentace_MU_CZ</vt:lpstr>
      <vt:lpstr>Analýza vnitřního prostředí se zaměřením na oblast ŘLZ</vt:lpstr>
      <vt:lpstr>Literatura </vt:lpstr>
      <vt:lpstr>Proces strategického řízení</vt:lpstr>
      <vt:lpstr>Strategická analýza</vt:lpstr>
      <vt:lpstr>Prezentace aplikace PowerPoint</vt:lpstr>
      <vt:lpstr>Analýza vnitřního prostředí</vt:lpstr>
      <vt:lpstr>Vnitřní zdroje organizace – výrobní faktory</vt:lpstr>
      <vt:lpstr>Co tvoří vnitřní prostředí organizace?</vt:lpstr>
      <vt:lpstr>Metody analýzy vnitřních zdrojů</vt:lpstr>
      <vt:lpstr>Analýza firemních faktorů</vt:lpstr>
      <vt:lpstr>Analýza firemních faktorů</vt:lpstr>
      <vt:lpstr>Analýza hodnotového řetězce </vt:lpstr>
      <vt:lpstr>Model 7P</vt:lpstr>
      <vt:lpstr>Finanční analýza podniku</vt:lpstr>
      <vt:lpstr>Ukazatele rentability</vt:lpstr>
      <vt:lpstr>Ukazatele aktivity </vt:lpstr>
      <vt:lpstr>Ukazatele zadluženosti</vt:lpstr>
      <vt:lpstr>Ukazatele likvidity </vt:lpstr>
      <vt:lpstr>Ukazatele v oblasti LZ</vt:lpstr>
      <vt:lpstr>Ukazatele v oblasti LZ</vt:lpstr>
      <vt:lpstr>Postup finanční analýzy </vt:lpstr>
      <vt:lpstr>Poměrové ukazatele - přehled</vt:lpstr>
      <vt:lpstr>Úkol 1 – Finanční analýza</vt:lpstr>
      <vt:lpstr>Úkol 1  </vt:lpstr>
      <vt:lpstr>Úkol 1 – řešení a)  </vt:lpstr>
      <vt:lpstr>Úkol 1  </vt:lpstr>
      <vt:lpstr>Úkol 1 – řešení b) </vt:lpstr>
      <vt:lpstr>Úkol 2 – Případová studie</vt:lpstr>
      <vt:lpstr>Úkol 2 – řešení </vt:lpstr>
      <vt:lpstr>Úkol 2 – řešení </vt:lpstr>
      <vt:lpstr>Model 7S</vt:lpstr>
      <vt:lpstr>Model 7S</vt:lpstr>
      <vt:lpstr>Model 7S </vt:lpstr>
      <vt:lpstr>Model 7S </vt:lpstr>
      <vt:lpstr>Benchmarking</vt:lpstr>
      <vt:lpstr>Postup benchmarkingu</vt:lpstr>
      <vt:lpstr>Užívají firmy benchmarking ?</vt:lpstr>
      <vt:lpstr>Analýzy vnitřního prostředí v oblasti ŘLZ</vt:lpstr>
      <vt:lpstr>Prezentace aplikace PowerPoint</vt:lpstr>
      <vt:lpstr>Prezentace aplikace PowerPoint</vt:lpstr>
      <vt:lpstr>Úkol 1 – Krok 3 seminární práce</vt:lpstr>
      <vt:lpstr>Kontrolní otázky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a strategické řízení lidských zdrojů</dc:title>
  <dc:creator/>
  <cp:lastModifiedBy>Ing. Veronika Hedija, Ph.D.</cp:lastModifiedBy>
  <cp:revision>751</cp:revision>
  <cp:lastPrinted>2023-03-17T14:31:30Z</cp:lastPrinted>
  <dcterms:created xsi:type="dcterms:W3CDTF">2023-02-02T10:47:40Z</dcterms:created>
  <dcterms:modified xsi:type="dcterms:W3CDTF">2024-03-11T10:53:18Z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