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7" r:id="rId3"/>
    <p:sldId id="284" r:id="rId4"/>
    <p:sldId id="285" r:id="rId5"/>
    <p:sldId id="258" r:id="rId6"/>
    <p:sldId id="286" r:id="rId7"/>
    <p:sldId id="288" r:id="rId8"/>
    <p:sldId id="273" r:id="rId9"/>
    <p:sldId id="274" r:id="rId10"/>
    <p:sldId id="275" r:id="rId11"/>
    <p:sldId id="276" r:id="rId12"/>
    <p:sldId id="277" r:id="rId13"/>
    <p:sldId id="281" r:id="rId14"/>
    <p:sldId id="278" r:id="rId15"/>
    <p:sldId id="259" r:id="rId16"/>
    <p:sldId id="260" r:id="rId17"/>
    <p:sldId id="280" r:id="rId18"/>
    <p:sldId id="261" r:id="rId19"/>
    <p:sldId id="262" r:id="rId20"/>
    <p:sldId id="263" r:id="rId21"/>
    <p:sldId id="266" r:id="rId22"/>
    <p:sldId id="282" r:id="rId23"/>
    <p:sldId id="267" r:id="rId24"/>
    <p:sldId id="269" r:id="rId25"/>
    <p:sldId id="270" r:id="rId2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0" autoAdjust="0"/>
    <p:restoredTop sz="94550" autoAdjust="0"/>
  </p:normalViewPr>
  <p:slideViewPr>
    <p:cSldViewPr>
      <p:cViewPr varScale="1">
        <p:scale>
          <a:sx n="68" d="100"/>
          <a:sy n="68" d="100"/>
        </p:scale>
        <p:origin x="173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 sz="2400">
              <a:latin typeface="Times New Roman" pitchFamily="18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88670E8-0B7D-43E4-9022-0FC0C6D0214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3329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29F8A2-00FE-47CF-B3BC-8B6E43FB6BF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223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ADB2A4-12E6-4747-8159-7DBE307B2A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910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5CACB6-EC7A-4B2B-A581-D05F6E5964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44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B8EB02-D6B5-4CD7-A479-FA09317A114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1945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1BC3BA-A864-433A-BDF1-336752A4F66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8762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530033-5735-4E7A-95BE-884835CAB80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84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5B5C2C-F4BE-4654-8E41-744E5DA4782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8621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EAC48-5BDC-4BFD-91AB-8621365F53A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91674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FA8271-998A-47B6-9DEF-064FA8D0B1D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3763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FA0E65-187D-41F2-9A2E-DCB85459D11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156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 sz="2400">
              <a:latin typeface="Times New Roman" pitchFamily="18" charset="0"/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18F6353-C82D-4D26-A25B-66E17782208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Vývoj aktivní politiky trhu práce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Přednáška</a:t>
            </a:r>
          </a:p>
          <a:p>
            <a:pPr eaLnBrk="1" hangingPunct="1"/>
            <a:r>
              <a:rPr lang="cs-CZ" altLang="cs-CZ" sz="2400"/>
              <a:t>Kurz: Politika zaměstnanosti a pracovního trhu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52"/>
    </mc:Choice>
    <mc:Fallback xmlns="">
      <p:transition spd="slow" advTm="24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/>
              <a:t>Americký model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001000" cy="47005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600"/>
              <a:t>K růstu nezaměstnanosti začalo docházet již na konci 50. a počátku 60. let.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/>
              <a:t>Vysvětlení vycházelo ze tří pohledů: keynesiánský poukazující na nedostatečnou úroveň efektivní poptávky, zdůraznění technologické nezaměstnanosti vyplývající z automatizace a také jako disproporce v potřebných kvalifikačních předpokladech a dovednostech (role migrace).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/>
              <a:t>První zdůrazňuje potřebu vzniku nových míst ve veřejném sektoru, druhé dva důraz na pracovní výcvik a rekvalifikaci.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"/>
    </mc:Choice>
    <mc:Fallback xmlns="">
      <p:transition spd="slow" advTm="28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/>
              <a:t>Americký model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600"/>
              <a:t>Praktickým programem byl </a:t>
            </a:r>
            <a:r>
              <a:rPr lang="cs-CZ" altLang="cs-CZ" sz="2600" b="1"/>
              <a:t>Manpower Development and Training Act </a:t>
            </a:r>
            <a:r>
              <a:rPr lang="cs-CZ" altLang="cs-CZ" sz="2600"/>
              <a:t>(1962).</a:t>
            </a:r>
          </a:p>
          <a:p>
            <a:pPr eaLnBrk="1" hangingPunct="1"/>
            <a:r>
              <a:rPr lang="cs-CZ" altLang="cs-CZ" sz="2600"/>
              <a:t>Švédská strategie sledovala cíl zlepšit fungování pracovního trhu celkově, </a:t>
            </a:r>
            <a:r>
              <a:rPr lang="cs-CZ" altLang="cs-CZ" sz="2600" b="1"/>
              <a:t>americká politika pracovních sil </a:t>
            </a:r>
            <a:r>
              <a:rPr lang="cs-CZ" altLang="cs-CZ" sz="2600"/>
              <a:t>nebyla chápána jako součást makroekonomické politické strategie, její nástroje nesloužil</a:t>
            </a:r>
            <a:r>
              <a:rPr lang="cs-CZ" altLang="cs-CZ" sz="2600">
                <a:latin typeface="Arial" panose="020B0604020202020204" pitchFamily="34" charset="0"/>
              </a:rPr>
              <a:t>y</a:t>
            </a:r>
            <a:r>
              <a:rPr lang="cs-CZ" altLang="cs-CZ" sz="2600"/>
              <a:t> ke stimulaci koupěschopné poptávky, byl</a:t>
            </a:r>
            <a:r>
              <a:rPr lang="cs-CZ" altLang="cs-CZ" sz="2600">
                <a:latin typeface="Arial" panose="020B0604020202020204" pitchFamily="34" charset="0"/>
              </a:rPr>
              <a:t>y</a:t>
            </a:r>
            <a:r>
              <a:rPr lang="cs-CZ" altLang="cs-CZ" sz="2600"/>
              <a:t> zaměřeny na reintegraci na trh práce.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"/>
    </mc:Choice>
    <mc:Fallback xmlns="">
      <p:transition spd="slow" advTm="71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36638"/>
          </a:xfrm>
        </p:spPr>
        <p:txBody>
          <a:bodyPr/>
          <a:lstStyle/>
          <a:p>
            <a:pPr eaLnBrk="1" hangingPunct="1"/>
            <a:r>
              <a:rPr lang="cs-CZ" altLang="cs-CZ" sz="3400" b="1"/>
              <a:t>Sbližování přístupů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600"/>
              <a:t>Začátkem šedesátých let začalo sbližování směrů. Významnou strategií se stal </a:t>
            </a:r>
            <a:r>
              <a:rPr lang="cs-CZ" altLang="cs-CZ" sz="2600" b="1"/>
              <a:t>rozvoj lidských zdrojů.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600"/>
              <a:t>Důraz na řešení sociálních rozdílů a důsledků.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600"/>
              <a:t>Na konci 60. let roste inflace i nezaměstnanost, po restrikcích inflace klesá, nezaměstnanost stagnuje, mnoho nepříliš koncepčních opatření.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"/>
    </mc:Choice>
    <mc:Fallback xmlns="">
      <p:transition spd="slow" advTm="44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latin typeface="Arial" panose="020B0604020202020204" pitchFamily="34" charset="0"/>
              </a:rPr>
              <a:t>70.Léta a 80.léta – rozvoj APPT</a:t>
            </a:r>
          </a:p>
        </p:txBody>
      </p:sp>
      <p:sp>
        <p:nvSpPr>
          <p:cNvPr id="1536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600">
                <a:latin typeface="Arial" panose="020B0604020202020204" pitchFamily="34" charset="0"/>
              </a:rPr>
              <a:t>První generace -  dočasná, keynesiánsky ovlivněná opatření</a:t>
            </a:r>
          </a:p>
          <a:p>
            <a:r>
              <a:rPr lang="cs-CZ" altLang="cs-CZ" sz="2600">
                <a:latin typeface="Arial" panose="020B0604020202020204" pitchFamily="34" charset="0"/>
              </a:rPr>
              <a:t>Druhá generace: SME, lokální iniciativy, daňové ráje, prázdniny atp., neúčinné v celkově restriktivním prostředí</a:t>
            </a:r>
          </a:p>
          <a:p>
            <a:r>
              <a:rPr lang="cs-CZ" altLang="cs-CZ" sz="2600" b="1">
                <a:latin typeface="Arial" panose="020B0604020202020204" pitchFamily="34" charset="0"/>
              </a:rPr>
              <a:t>Celková deregulace trhu jako východisko</a:t>
            </a:r>
          </a:p>
          <a:p>
            <a:r>
              <a:rPr lang="cs-CZ" altLang="cs-CZ" sz="2600" b="1">
                <a:latin typeface="Arial" panose="020B0604020202020204" pitchFamily="34" charset="0"/>
              </a:rPr>
              <a:t>Ale neúčinné v segmentovaném trhu, rizika vyloučení</a:t>
            </a:r>
          </a:p>
          <a:p>
            <a:r>
              <a:rPr lang="cs-CZ" altLang="cs-CZ" sz="2600">
                <a:latin typeface="Arial" panose="020B0604020202020204" pitchFamily="34" charset="0"/>
              </a:rPr>
              <a:t>Dahrendorf report: OECD active society</a:t>
            </a:r>
          </a:p>
          <a:p>
            <a:endParaRPr lang="cs-CZ" altLang="cs-CZ" sz="2600">
              <a:latin typeface="Arial" panose="020B0604020202020204" pitchFamily="34" charset="0"/>
            </a:endParaRPr>
          </a:p>
          <a:p>
            <a:endParaRPr lang="cs-CZ" altLang="cs-CZ" sz="26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"/>
    </mc:Choice>
    <mc:Fallback xmlns="">
      <p:transition spd="slow" advTm="43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400" b="1"/>
              <a:t>Krize 70. a 80. léta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600"/>
              <a:t>První dočasná opatření, která měla zajistit setrvání pracovníka na místě nebo udržet jeho situaci, hlavně veřejný sektor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/>
              <a:t>Následovala opatření zaměřená na soukrom</a:t>
            </a:r>
            <a:r>
              <a:rPr lang="cs-CZ" altLang="cs-CZ" sz="2600">
                <a:latin typeface="Arial" panose="020B0604020202020204" pitchFamily="34" charset="0"/>
              </a:rPr>
              <a:t>ý</a:t>
            </a:r>
            <a:r>
              <a:rPr lang="cs-CZ" altLang="cs-CZ" sz="2600"/>
              <a:t> sektor (SME), lokální, kvůli restriktivní makroekonomické situaci ale málo účinná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/>
              <a:t>Období 70. let v Evropě charakteristické rozpory mezi restriktivní politikou a lokálními často politicky motivovanými aktivitami (placebo policy?)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600"/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"/>
    </mc:Choice>
    <mc:Fallback xmlns="">
      <p:transition spd="slow" advTm="63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63613"/>
          </a:xfrm>
        </p:spPr>
        <p:txBody>
          <a:bodyPr/>
          <a:lstStyle/>
          <a:p>
            <a:pPr eaLnBrk="1" hangingPunct="1"/>
            <a:r>
              <a:rPr lang="cs-CZ" altLang="cs-CZ" sz="3400" b="1"/>
              <a:t>Keynesiáns</a:t>
            </a:r>
            <a:r>
              <a:rPr lang="cs-CZ" altLang="cs-CZ" sz="3400" b="1">
                <a:latin typeface="Arial" panose="020B0604020202020204" pitchFamily="34" charset="0"/>
              </a:rPr>
              <a:t>tví</a:t>
            </a:r>
            <a:endParaRPr lang="cs-CZ" altLang="cs-CZ" sz="3400" b="1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600" b="1"/>
              <a:t>Při první ropné krizi</a:t>
            </a:r>
            <a:r>
              <a:rPr lang="cs-CZ" altLang="cs-CZ" sz="2600"/>
              <a:t> v polovině sedmdesátých let hluboká recese a růst nezaměstnanosti, řešení ve stimulaci agregátní poptávky, </a:t>
            </a:r>
            <a:r>
              <a:rPr lang="cs-CZ" altLang="cs-CZ" sz="2600" b="1"/>
              <a:t>expanze veřejného sektoru</a:t>
            </a:r>
            <a:r>
              <a:rPr lang="cs-CZ" altLang="cs-CZ" sz="2600"/>
              <a:t>, zejména ve Skandinávii. Vyšší poprávka po zboží a službách měla vést k oživení ekonomiky, </a:t>
            </a:r>
            <a:r>
              <a:rPr lang="cs-CZ" altLang="cs-CZ" sz="2600" b="1"/>
              <a:t>nezaměstnanost interpretována jako cyklická</a:t>
            </a:r>
            <a:r>
              <a:rPr lang="cs-CZ" altLang="cs-CZ" sz="2600"/>
              <a:t>. Měnová devalvace, která měla sloužit ke zvýšení mezinárodní konkurenceschopnosti.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"/>
    </mc:Choice>
    <mc:Fallback xmlns="">
      <p:transition spd="slow" advTm="44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36638"/>
          </a:xfrm>
        </p:spPr>
        <p:txBody>
          <a:bodyPr/>
          <a:lstStyle/>
          <a:p>
            <a:pPr eaLnBrk="1" hangingPunct="1"/>
            <a:r>
              <a:rPr lang="cs-CZ" altLang="cs-CZ" sz="3400" b="1"/>
              <a:t>Keynesiánský přístup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600"/>
              <a:t>Počítalo se s principem </a:t>
            </a:r>
            <a:r>
              <a:rPr lang="cs-CZ" altLang="cs-CZ" sz="2600" b="1"/>
              <a:t>multiplikátoru</a:t>
            </a:r>
            <a:r>
              <a:rPr lang="cs-CZ" altLang="cs-CZ" sz="2600"/>
              <a:t>, vyvolaná dodatečná zaměstnanost zvyšuje kupní sílu obyvatel, a ta vyvolává další investice a druhotnou zaměstnanost.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600" b="1"/>
              <a:t>Deziluze:</a:t>
            </a:r>
            <a:r>
              <a:rPr lang="cs-CZ" altLang="cs-CZ" sz="2600"/>
              <a:t> nedošlo ke snížení nezaměstnanosti, </a:t>
            </a:r>
            <a:r>
              <a:rPr lang="cs-CZ" altLang="cs-CZ" sz="2600" b="1"/>
              <a:t>v 70. letech </a:t>
            </a:r>
            <a:r>
              <a:rPr lang="cs-CZ" altLang="cs-CZ" sz="2600"/>
              <a:t>došlo </a:t>
            </a:r>
            <a:r>
              <a:rPr lang="cs-CZ" altLang="cs-CZ" sz="2600">
                <a:latin typeface="Arial" panose="020B0604020202020204" pitchFamily="34" charset="0"/>
              </a:rPr>
              <a:t>k</a:t>
            </a:r>
            <a:r>
              <a:rPr lang="cs-CZ" altLang="cs-CZ" sz="2600"/>
              <a:t> rostoucí nezaměstnanosti a rostoucí inflaci. Phillipsova křivka platí pouze v krátkodobém horizontu.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"/>
    </mc:Choice>
    <mc:Fallback xmlns="">
      <p:transition spd="slow" advTm="64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</a:rPr>
              <a:t>70. a 80. léta - krize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>
                <a:latin typeface="Arial" panose="020B0604020202020204" pitchFamily="34" charset="0"/>
              </a:rPr>
              <a:t>Napřed keynesiánství a dočasná řešení</a:t>
            </a:r>
          </a:p>
          <a:p>
            <a:r>
              <a:rPr lang="cs-CZ" altLang="cs-CZ">
                <a:latin typeface="Arial" panose="020B0604020202020204" pitchFamily="34" charset="0"/>
              </a:rPr>
              <a:t>Pak lokální iniciativy a podpora SME</a:t>
            </a:r>
          </a:p>
          <a:p>
            <a:r>
              <a:rPr lang="cs-CZ" altLang="cs-CZ" b="1">
                <a:latin typeface="Arial" panose="020B0604020202020204" pitchFamily="34" charset="0"/>
              </a:rPr>
              <a:t>Deregulace</a:t>
            </a:r>
            <a:r>
              <a:rPr lang="cs-CZ" altLang="cs-CZ">
                <a:latin typeface="Arial" panose="020B0604020202020204" pitchFamily="34" charset="0"/>
              </a:rPr>
              <a:t> (odborové vyjednávání, odvody, dávky, zdanění) – neoliberální proud – avšak </a:t>
            </a:r>
            <a:r>
              <a:rPr lang="cs-CZ" altLang="cs-CZ" b="1">
                <a:latin typeface="Arial" panose="020B0604020202020204" pitchFamily="34" charset="0"/>
              </a:rPr>
              <a:t>problémy trvají</a:t>
            </a:r>
            <a:r>
              <a:rPr lang="cs-CZ" altLang="cs-CZ">
                <a:latin typeface="Arial" panose="020B0604020202020204" pitchFamily="34" charset="0"/>
              </a:rPr>
              <a:t>, strukturální poruchy, marginalizace na trhu práce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"/>
    </mc:Choice>
    <mc:Fallback xmlns="">
      <p:transition spd="slow" advTm="44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/>
              <a:t>Regulace nabídky práce – důraz na pasivní politiku zaměstnanosti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600"/>
              <a:t>Redukce nabídky práce – </a:t>
            </a:r>
            <a:r>
              <a:rPr lang="cs-CZ" altLang="cs-CZ" sz="2600" b="1"/>
              <a:t>exit strategie</a:t>
            </a:r>
            <a:r>
              <a:rPr lang="cs-CZ" altLang="cs-CZ" sz="260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/>
              <a:t>Umožnění určitým slupinám pracujících odejít z trhu práce, aby uvolnily místo jiným. Nizozemí v 80. letech (Dutch disease).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/>
              <a:t>Schémata předčasných důchodů, invalidní důchody, matky samoživitelky neměly povinnost hledat práci až do 12 let věku nejmladšího dítěte, schémata čerpání dlouhodobých dovolených, dělení se o místo, zkracování pracovní doby, prodlužování dovolených.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"/>
    </mc:Choice>
    <mc:Fallback xmlns="">
      <p:transition spd="slow" advTm="67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/>
              <a:t>Regulace nabídky práce – důraz na pasivní politiku zaměstnanosti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600"/>
              <a:t>Opatření zaměřená na redukci poptávky sice zvýšila kvalitu života, ale vedla také k závislosti na dávkách, </a:t>
            </a:r>
            <a:r>
              <a:rPr lang="cs-CZ" altLang="cs-CZ" sz="2600" b="1"/>
              <a:t>na zaměstnanost měla negativní účinek</a:t>
            </a:r>
            <a:r>
              <a:rPr lang="cs-CZ" altLang="cs-CZ" sz="2600"/>
              <a:t> a na nezaměstnanost sporný. </a:t>
            </a:r>
            <a:endParaRPr lang="cs-CZ" altLang="cs-CZ" sz="260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600"/>
              <a:t>V průběhu </a:t>
            </a:r>
            <a:r>
              <a:rPr lang="cs-CZ" altLang="cs-CZ" sz="2600" b="1"/>
              <a:t>devadesátých let proto dochází k reformulaci politiky trhu práce</a:t>
            </a:r>
            <a:r>
              <a:rPr lang="cs-CZ" altLang="cs-CZ" sz="260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"/>
    </mc:Choice>
    <mc:Fallback xmlns="">
      <p:transition spd="slow" advTm="41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600"/>
              <a:t>Aktivní opatření v rámci politiky zaměstnanosti se začala rozvíjet již ve </a:t>
            </a:r>
            <a:r>
              <a:rPr lang="cs-CZ" altLang="cs-CZ" sz="2600" b="1"/>
              <a:t>30. letech minulého století</a:t>
            </a:r>
            <a:r>
              <a:rPr lang="cs-CZ" altLang="cs-CZ" sz="2600"/>
              <a:t>, v reakci na masovou nezaměstnanost vyvolanou </a:t>
            </a:r>
            <a:r>
              <a:rPr lang="cs-CZ" altLang="cs-CZ" sz="2600" b="1"/>
              <a:t>hospodářskou krizí</a:t>
            </a:r>
            <a:r>
              <a:rPr lang="cs-CZ" altLang="cs-CZ" sz="260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/>
              <a:t>Principy řešení formulovány Keynesem a Beveridgem. Základem jsou </a:t>
            </a:r>
            <a:r>
              <a:rPr lang="cs-CZ" altLang="cs-CZ" sz="2600" b="1"/>
              <a:t>výrazné intervence státu do tržních mechanismů</a:t>
            </a:r>
            <a:r>
              <a:rPr lang="cs-CZ" altLang="cs-CZ" sz="260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/>
              <a:t>Do třicátých let liberální politika, (nezaměstnanost důsledek strnulosti trhu)</a:t>
            </a:r>
            <a:r>
              <a:rPr lang="cs-CZ" altLang="cs-CZ" sz="2800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"/>
    </mc:Choice>
    <mc:Fallback xmlns="">
      <p:transition spd="slow" advTm="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63613"/>
          </a:xfrm>
        </p:spPr>
        <p:txBody>
          <a:bodyPr/>
          <a:lstStyle/>
          <a:p>
            <a:pPr eaLnBrk="1" hangingPunct="1"/>
            <a:r>
              <a:rPr lang="cs-CZ" altLang="cs-CZ" sz="3400" b="1"/>
              <a:t>Strukturální nezaměstnanost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001000" cy="47720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600"/>
              <a:t>Dosavadní strategie se ukázaly jako neúčinné a začala se prosazovat liberálnější opatření. </a:t>
            </a:r>
            <a:endParaRPr lang="cs-CZ" altLang="cs-CZ" sz="26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600" b="1"/>
              <a:t>Nezaměstnanost začala být vnímána jako strukturální problém</a:t>
            </a:r>
            <a:r>
              <a:rPr lang="cs-CZ" altLang="cs-CZ" sz="2600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600"/>
              <a:t>Strukturální nezaměstnanost je nezaměstnanost, k jejímuž </a:t>
            </a:r>
            <a:r>
              <a:rPr lang="cs-CZ" altLang="cs-CZ" sz="2600" b="1"/>
              <a:t>snížení nedochází ani v případě růstu efektivní poptávky</a:t>
            </a:r>
            <a:r>
              <a:rPr lang="cs-CZ" altLang="cs-CZ" sz="2600"/>
              <a:t>, protože strukturální rigidita brání trhu, aby se vyčistil. </a:t>
            </a:r>
            <a:r>
              <a:rPr lang="cs-CZ" altLang="cs-CZ" sz="2600" b="1"/>
              <a:t>V situaci vysoké strukturální nezaměstnanosti je pokles nezaměstnanosti spojen s růstem inflace</a:t>
            </a:r>
            <a:r>
              <a:rPr lang="cs-CZ" altLang="cs-CZ" sz="2600"/>
              <a:t>, dochází k tlaku na růst mezd.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"/>
    </mc:Choice>
    <mc:Fallback xmlns="">
      <p:transition spd="slow" advTm="62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400" b="1"/>
              <a:t>Problém mezery mezi produktivitou a mzdami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001000" cy="4845050"/>
          </a:xfrm>
        </p:spPr>
        <p:txBody>
          <a:bodyPr/>
          <a:lstStyle/>
          <a:p>
            <a:pPr eaLnBrk="1" hangingPunct="1"/>
            <a:r>
              <a:rPr lang="cs-CZ" altLang="cs-CZ" sz="2600"/>
              <a:t>Problém u nízko kvalifikovaných pracovníků. Strategie řešení:</a:t>
            </a:r>
          </a:p>
          <a:p>
            <a:pPr eaLnBrk="1" hangingPunct="1"/>
            <a:r>
              <a:rPr lang="cs-CZ" altLang="cs-CZ" sz="2600"/>
              <a:t>Zvýšení </a:t>
            </a:r>
            <a:r>
              <a:rPr lang="cs-CZ" altLang="cs-CZ" sz="2600" b="1"/>
              <a:t>mzdové flexibility</a:t>
            </a:r>
            <a:r>
              <a:rPr lang="cs-CZ" altLang="cs-CZ" sz="2600"/>
              <a:t>, snížení minimálních mezd a méně stlačená mzdová struktura, méně štědré dávky, možnost daňových úlev.</a:t>
            </a:r>
          </a:p>
          <a:p>
            <a:pPr eaLnBrk="1" hangingPunct="1"/>
            <a:r>
              <a:rPr lang="cs-CZ" altLang="cs-CZ" sz="2600"/>
              <a:t>Zvyšování </a:t>
            </a:r>
            <a:r>
              <a:rPr lang="cs-CZ" altLang="cs-CZ" sz="2600" b="1"/>
              <a:t>kvalifikace</a:t>
            </a:r>
            <a:r>
              <a:rPr lang="cs-CZ" altLang="cs-CZ" sz="2600"/>
              <a:t>.</a:t>
            </a:r>
          </a:p>
          <a:p>
            <a:pPr eaLnBrk="1" hangingPunct="1"/>
            <a:r>
              <a:rPr lang="cs-CZ" altLang="cs-CZ" sz="2600" b="1"/>
              <a:t>Redukce mzdových nákladů </a:t>
            </a:r>
            <a:r>
              <a:rPr lang="cs-CZ" altLang="cs-CZ" sz="2600"/>
              <a:t>ve službách s nízkou produktivitou práce prostřednictvím úlev a dotací.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"/>
    </mc:Choice>
    <mc:Fallback xmlns="">
      <p:transition spd="slow" advTm="60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</a:rPr>
              <a:t>ESS a nové cíle, přístupy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latin typeface="Arial" panose="020B0604020202020204" pitchFamily="34" charset="0"/>
              </a:rPr>
              <a:t>1993 Bílá kniha: ekonomické prostředí, rozvoj HC více způsoby, MWP, role PES</a:t>
            </a:r>
          </a:p>
          <a:p>
            <a:pPr>
              <a:lnSpc>
                <a:spcPct val="90000"/>
              </a:lnSpc>
            </a:pPr>
            <a:r>
              <a:rPr lang="cs-CZ" altLang="cs-CZ">
                <a:latin typeface="Arial" panose="020B0604020202020204" pitchFamily="34" charset="0"/>
              </a:rPr>
              <a:t>1997 EES guidelines, NAPEs</a:t>
            </a:r>
          </a:p>
          <a:p>
            <a:pPr>
              <a:lnSpc>
                <a:spcPct val="90000"/>
              </a:lnSpc>
            </a:pPr>
            <a:r>
              <a:rPr lang="cs-CZ" altLang="cs-CZ">
                <a:latin typeface="Arial" panose="020B0604020202020204" pitchFamily="34" charset="0"/>
              </a:rPr>
              <a:t>2000 Lisabonské cíle – zaměstnanost !</a:t>
            </a:r>
          </a:p>
          <a:p>
            <a:pPr>
              <a:lnSpc>
                <a:spcPct val="90000"/>
              </a:lnSpc>
            </a:pPr>
            <a:r>
              <a:rPr lang="cs-CZ" altLang="cs-CZ">
                <a:latin typeface="Arial" panose="020B0604020202020204" pitchFamily="34" charset="0"/>
              </a:rPr>
              <a:t>2005, 2008, 2010 reformulace, NRPs </a:t>
            </a:r>
          </a:p>
          <a:p>
            <a:pPr>
              <a:lnSpc>
                <a:spcPct val="90000"/>
              </a:lnSpc>
            </a:pPr>
            <a:endParaRPr lang="cs-CZ" altLang="cs-CZ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latin typeface="Arial" panose="020B0604020202020204" pitchFamily="34" charset="0"/>
              </a:rPr>
              <a:t>Role APZ a širší pojetí PZ</a:t>
            </a:r>
            <a:endParaRPr lang="en-US" altLang="cs-CZ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latin typeface="Arial" panose="020B0604020202020204" pitchFamily="34" charset="0"/>
              </a:rPr>
              <a:t>aktivace, flexibilita, flexicurity, zaměstnatelnost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"/>
    </mc:Choice>
    <mc:Fallback xmlns="">
      <p:transition spd="slow" advTm="38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36638"/>
          </a:xfrm>
        </p:spPr>
        <p:txBody>
          <a:bodyPr/>
          <a:lstStyle/>
          <a:p>
            <a:pPr eaLnBrk="1" hangingPunct="1"/>
            <a:r>
              <a:rPr lang="cs-CZ" altLang="cs-CZ" sz="3400" b="1"/>
              <a:t>Současné trendy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001000" cy="47720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600"/>
              <a:t>Důraz na aktivní politiku a aktivaci nezaměstnaných. Doprovázeno </a:t>
            </a:r>
            <a:r>
              <a:rPr lang="cs-CZ" altLang="cs-CZ" sz="2600" b="1"/>
              <a:t>transformací pasivní složky politiky trhu práce.</a:t>
            </a:r>
            <a:r>
              <a:rPr lang="cs-CZ" altLang="cs-CZ" sz="2600"/>
              <a:t> Výplata dávek mohla být podmíněna účastí na programech.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/>
              <a:t>Zvyšování </a:t>
            </a:r>
            <a:r>
              <a:rPr lang="cs-CZ" altLang="cs-CZ" sz="2600" b="1"/>
              <a:t>rozsahu programů APZ</a:t>
            </a:r>
            <a:r>
              <a:rPr lang="en-US" altLang="cs-CZ" sz="2600" b="1"/>
              <a:t>, c</a:t>
            </a:r>
            <a:r>
              <a:rPr lang="cs-CZ" altLang="cs-CZ" sz="2600" b="1"/>
              <a:t>ílenost, varieta</a:t>
            </a:r>
            <a:r>
              <a:rPr lang="cs-CZ" altLang="cs-CZ" sz="260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/>
              <a:t>Strategie vedoucí k </a:t>
            </a:r>
            <a:r>
              <a:rPr lang="cs-CZ" altLang="cs-CZ" sz="2600" b="1"/>
              <a:t>sociálnímu začlenění</a:t>
            </a:r>
            <a:r>
              <a:rPr lang="cs-CZ" altLang="cs-CZ" sz="2600"/>
              <a:t>, sociální začlenění jako cíl. Participace přednější než získání finančních zdrojů.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/>
              <a:t>Rostoucí podíl účasti na APZ, rostoucí výdaje abs. i jako podíl.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"/>
    </mc:Choice>
    <mc:Fallback xmlns="">
      <p:transition spd="slow" advTm="57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600"/>
              <a:t>Důrazem na aktivní opatření usiluje sociální politika o </a:t>
            </a:r>
            <a:r>
              <a:rPr lang="cs-CZ" altLang="cs-CZ" sz="2600" b="1"/>
              <a:t>odstranění strukturálního nesouladu mezi nabídkou práce a poptávkou po ní</a:t>
            </a:r>
            <a:r>
              <a:rPr lang="cs-CZ" altLang="cs-CZ" sz="2600"/>
              <a:t>, ke kterému dochází v souvislosti s komplexní přeměnou trhu práce a novými požadavky kladenými na pracovní sílu.</a:t>
            </a:r>
          </a:p>
          <a:p>
            <a:pPr eaLnBrk="1" hangingPunct="1"/>
            <a:r>
              <a:rPr lang="cs-CZ" altLang="cs-CZ" sz="2600"/>
              <a:t>APZ směřuje k </a:t>
            </a:r>
            <a:r>
              <a:rPr lang="cs-CZ" altLang="cs-CZ" sz="2600" b="1"/>
              <a:t>přizpůsobení pracovní síly </a:t>
            </a:r>
            <a:r>
              <a:rPr lang="cs-CZ" altLang="cs-CZ" sz="2600"/>
              <a:t>rozvojem a aktualizací jejího vzdělání, zvýšením její flexibility a mobility.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"/>
    </mc:Choice>
    <mc:Fallback xmlns="">
      <p:transition spd="slow" advTm="61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600"/>
              <a:t>Současná politika kombinuje nástroje zaměřené na stranu poptávky i nabídky. </a:t>
            </a:r>
          </a:p>
          <a:p>
            <a:pPr eaLnBrk="1" hangingPunct="1"/>
            <a:r>
              <a:rPr lang="cs-CZ" altLang="cs-CZ" sz="2600" b="1"/>
              <a:t>Poptávkově orientovaná opatření </a:t>
            </a:r>
            <a:r>
              <a:rPr lang="cs-CZ" altLang="cs-CZ" sz="2600"/>
              <a:t>jsou zaměřena na pracovní místa, jejich kvalitu a požadovanou kvalifikaci, spíše </a:t>
            </a:r>
            <a:r>
              <a:rPr lang="cs-CZ" altLang="cs-CZ" sz="2600" b="1"/>
              <a:t>preventivní</a:t>
            </a:r>
            <a:r>
              <a:rPr lang="cs-CZ" altLang="cs-CZ" sz="2600"/>
              <a:t> charakter.</a:t>
            </a:r>
          </a:p>
          <a:p>
            <a:pPr eaLnBrk="1" hangingPunct="1"/>
            <a:r>
              <a:rPr lang="cs-CZ" altLang="cs-CZ" sz="2600"/>
              <a:t>Směr přizpůsobování pracovní síly směřuje k </a:t>
            </a:r>
            <a:r>
              <a:rPr lang="cs-CZ" altLang="cs-CZ" sz="2600" b="1"/>
              <a:t>individuální orientaci a ke kombinaci různých nástrojů APZ</a:t>
            </a:r>
            <a:r>
              <a:rPr lang="cs-CZ" altLang="cs-CZ" sz="2600"/>
              <a:t>. Cílem ze zvýšení zaměstnatelnosti a začlenění na OTP.</a:t>
            </a:r>
          </a:p>
          <a:p>
            <a:pPr eaLnBrk="1" hangingPunct="1"/>
            <a:endParaRPr lang="cs-CZ" altLang="cs-CZ" sz="2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"/>
    </mc:Choice>
    <mc:Fallback xmlns="">
      <p:transition spd="slow" advTm="41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cs-CZ" altLang="cs-CZ" sz="3400"/>
              <a:t>Vývoj aktivní politiky zaměstnanosti</a:t>
            </a:r>
            <a:endParaRPr lang="en-US" altLang="cs-CZ" sz="340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3400">
                <a:solidFill>
                  <a:srgbClr val="FF3300"/>
                </a:solidFill>
              </a:rPr>
              <a:t>1.  zrod 30.léta keynesiánství</a:t>
            </a:r>
            <a:r>
              <a:rPr lang="cs-CZ" altLang="cs-CZ" sz="3400"/>
              <a:t> (makroekonomická politika, VPP)</a:t>
            </a:r>
          </a:p>
          <a:p>
            <a:pPr eaLnBrk="1" hangingPunct="1"/>
            <a:r>
              <a:rPr lang="cs-CZ" altLang="cs-CZ" sz="3400"/>
              <a:t>2.  </a:t>
            </a:r>
            <a:r>
              <a:rPr lang="cs-CZ" altLang="cs-CZ" sz="3400">
                <a:solidFill>
                  <a:srgbClr val="FF3300"/>
                </a:solidFill>
              </a:rPr>
              <a:t>50.a 60. léta – švédský a americký model </a:t>
            </a:r>
          </a:p>
          <a:p>
            <a:pPr eaLnBrk="1" hangingPunct="1"/>
            <a:r>
              <a:rPr lang="cs-CZ" altLang="cs-CZ" sz="3400"/>
              <a:t>3.  </a:t>
            </a:r>
            <a:r>
              <a:rPr lang="cs-CZ" altLang="cs-CZ" sz="3400">
                <a:solidFill>
                  <a:srgbClr val="FF3300"/>
                </a:solidFill>
              </a:rPr>
              <a:t>60 a 70 léta sbližování</a:t>
            </a:r>
            <a:r>
              <a:rPr lang="cs-CZ" altLang="cs-CZ" sz="3400"/>
              <a:t> (HC, selektivní)</a:t>
            </a:r>
          </a:p>
          <a:p>
            <a:pPr eaLnBrk="1" hangingPunct="1"/>
            <a:endParaRPr lang="en-US" altLang="cs-CZ" sz="34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"/>
    </mc:Choice>
    <mc:Fallback xmlns="">
      <p:transition spd="slow" advTm="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74675" y="304800"/>
            <a:ext cx="8001000" cy="981075"/>
          </a:xfrm>
        </p:spPr>
        <p:txBody>
          <a:bodyPr anchor="ctr"/>
          <a:lstStyle/>
          <a:p>
            <a:pPr eaLnBrk="1" hangingPunct="1"/>
            <a:r>
              <a:rPr lang="cs-CZ" altLang="cs-CZ" sz="3400"/>
              <a:t>Vývoj aktivní politiky zaměstnanosti</a:t>
            </a:r>
            <a:endParaRPr lang="en-US" altLang="cs-CZ" sz="340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3300"/>
                </a:solidFill>
              </a:rPr>
              <a:t>4. krize 70. a 80. léta</a:t>
            </a:r>
          </a:p>
          <a:p>
            <a:pPr lvl="1" eaLnBrk="1" hangingPunct="1"/>
            <a:r>
              <a:rPr lang="cs-CZ" altLang="cs-CZ"/>
              <a:t>1. generace (public works)</a:t>
            </a:r>
          </a:p>
          <a:p>
            <a:pPr lvl="1" eaLnBrk="1" hangingPunct="1"/>
            <a:r>
              <a:rPr lang="cs-CZ" altLang="cs-CZ"/>
              <a:t>2. generace (SMEs)</a:t>
            </a:r>
          </a:p>
          <a:p>
            <a:pPr lvl="1" eaLnBrk="1" hangingPunct="1"/>
            <a:r>
              <a:rPr lang="cs-CZ" altLang="cs-CZ"/>
              <a:t>3. fáze – deregulace (ale DN)</a:t>
            </a:r>
          </a:p>
          <a:p>
            <a:pPr eaLnBrk="1" hangingPunct="1"/>
            <a:r>
              <a:rPr lang="cs-CZ" altLang="cs-CZ">
                <a:solidFill>
                  <a:srgbClr val="FF3300"/>
                </a:solidFill>
              </a:rPr>
              <a:t>5. nová filosofie – strategie zaměstnanosti</a:t>
            </a:r>
          </a:p>
          <a:p>
            <a:pPr lvl="1" eaLnBrk="1" hangingPunct="1"/>
            <a:r>
              <a:rPr lang="cs-CZ" altLang="cs-CZ"/>
              <a:t>1. nové přístupy (ek. rámec, LLL, HC) 1993</a:t>
            </a:r>
            <a:r>
              <a:rPr lang="cs-CZ" altLang="cs-CZ">
                <a:latin typeface="Arial" panose="020B0604020202020204" pitchFamily="34" charset="0"/>
              </a:rPr>
              <a:t> Bílá kniha</a:t>
            </a:r>
          </a:p>
          <a:p>
            <a:pPr lvl="1" eaLnBrk="1" hangingPunct="1"/>
            <a:r>
              <a:rPr lang="cs-CZ" altLang="cs-CZ"/>
              <a:t>2. aktivace, flexicurity, MWP, zaměstnatelnost</a:t>
            </a:r>
            <a:r>
              <a:rPr lang="cs-CZ" altLang="cs-CZ">
                <a:latin typeface="Arial" panose="020B0604020202020204" pitchFamily="34" charset="0"/>
              </a:rPr>
              <a:t>…</a:t>
            </a:r>
          </a:p>
          <a:p>
            <a:pPr lvl="1" eaLnBrk="1" hangingPunct="1"/>
            <a:r>
              <a:rPr lang="cs-CZ" altLang="cs-CZ"/>
              <a:t>3.  komplexní přístup – E</a:t>
            </a:r>
            <a:r>
              <a:rPr lang="cs-CZ" altLang="cs-CZ">
                <a:latin typeface="Arial" panose="020B0604020202020204" pitchFamily="34" charset="0"/>
              </a:rPr>
              <a:t>E</a:t>
            </a:r>
            <a:r>
              <a:rPr lang="cs-CZ" altLang="cs-CZ"/>
              <a:t>S 1997</a:t>
            </a:r>
            <a:r>
              <a:rPr lang="cs-CZ" altLang="cs-CZ">
                <a:latin typeface="Arial" panose="020B0604020202020204" pitchFamily="34" charset="0"/>
              </a:rPr>
              <a:t>, NAPE</a:t>
            </a:r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"/>
    </mc:Choice>
    <mc:Fallback xmlns="">
      <p:transition spd="slow" advTm="43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108075"/>
          </a:xfrm>
        </p:spPr>
        <p:txBody>
          <a:bodyPr/>
          <a:lstStyle/>
          <a:p>
            <a:pPr eaLnBrk="1" hangingPunct="1"/>
            <a:r>
              <a:rPr lang="cs-CZ" altLang="cs-CZ" sz="3400" b="1"/>
              <a:t>Keynesiánský přístup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916113"/>
            <a:ext cx="8001000" cy="44132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600" b="1">
                <a:solidFill>
                  <a:srgbClr val="FF0000"/>
                </a:solidFill>
              </a:rPr>
              <a:t>Makroekonomická expanzivní intervence </a:t>
            </a:r>
            <a:r>
              <a:rPr lang="cs-CZ" altLang="cs-CZ" sz="2600"/>
              <a:t>státu v tržní ekonomice.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600"/>
              <a:t>Zaměřeno na udržování </a:t>
            </a:r>
            <a:r>
              <a:rPr lang="cs-CZ" altLang="cs-CZ" sz="2600" b="1"/>
              <a:t>plné zaměstnanosti v podmínkách relativně uzavřené ekonomiky</a:t>
            </a:r>
            <a:r>
              <a:rPr lang="cs-CZ" altLang="cs-CZ" sz="260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600"/>
              <a:t>Primárně </a:t>
            </a:r>
            <a:r>
              <a:rPr lang="cs-CZ" altLang="cs-CZ" sz="2600" b="1"/>
              <a:t>regulace strany poptávky</a:t>
            </a:r>
            <a:r>
              <a:rPr lang="cs-CZ" altLang="cs-CZ" sz="2600"/>
              <a:t>, </a:t>
            </a:r>
            <a:r>
              <a:rPr lang="cs-CZ" altLang="cs-CZ" sz="2600">
                <a:latin typeface="Arial" panose="020B0604020202020204" pitchFamily="34" charset="0"/>
              </a:rPr>
              <a:t>(nízká u´</a:t>
            </a:r>
            <a:r>
              <a:rPr lang="cs-CZ" altLang="cs-CZ" sz="2600"/>
              <a:t>.</a:t>
            </a:r>
            <a:r>
              <a:rPr lang="cs-CZ" altLang="cs-CZ" sz="2600">
                <a:latin typeface="Arial" panose="020B0604020202020204" pitchFamily="34" charset="0"/>
              </a:rPr>
              <a:t> mírná infl,, operace na volném trhu, VZ, veř. Práce)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600" b="1"/>
              <a:t>Regulace kolektivního vyjednávání</a:t>
            </a:r>
            <a:r>
              <a:rPr lang="cs-CZ" altLang="cs-CZ" sz="2600"/>
              <a:t>, aby byly zachovány mzdy na úrovni slučitelné s plnou zaměstnaností a nízkou mírou inflace.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00"/>
    </mc:Choice>
    <mc:Fallback xmlns="">
      <p:transition spd="slow" advTm="9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04800"/>
            <a:ext cx="7891462" cy="460375"/>
          </a:xfrm>
        </p:spPr>
        <p:txBody>
          <a:bodyPr/>
          <a:lstStyle/>
          <a:p>
            <a:r>
              <a:rPr lang="cs-CZ" altLang="cs-CZ" sz="3400" b="1">
                <a:latin typeface="Arial" panose="020B0604020202020204" pitchFamily="34" charset="0"/>
              </a:rPr>
              <a:t>K</a:t>
            </a:r>
            <a:r>
              <a:rPr lang="cs-CZ" altLang="cs-CZ" sz="3400" b="1"/>
              <a:t>eynesiánství</a:t>
            </a:r>
            <a:endParaRPr lang="en-US" altLang="cs-CZ" sz="3400" b="1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20713"/>
            <a:ext cx="8424863" cy="5903912"/>
          </a:xfrm>
        </p:spPr>
        <p:txBody>
          <a:bodyPr/>
          <a:lstStyle/>
          <a:p>
            <a:r>
              <a:rPr lang="cs-CZ" altLang="cs-CZ"/>
              <a:t>J.M.Keynes - 1936 </a:t>
            </a:r>
            <a:r>
              <a:rPr lang="cs-CZ" altLang="cs-CZ" i="1"/>
              <a:t>General Theory of Employment, Interest and Money</a:t>
            </a:r>
          </a:p>
          <a:p>
            <a:r>
              <a:rPr lang="cs-CZ" altLang="cs-CZ"/>
              <a:t>Rovnováha Ad x AS na vysoké úrovni ? (krize z ‚nadvýroby‘, deficit AD)</a:t>
            </a:r>
          </a:p>
          <a:p>
            <a:r>
              <a:rPr lang="cs-CZ" altLang="cs-CZ"/>
              <a:t>HDP z hlediska tvorby Y = C + I</a:t>
            </a:r>
          </a:p>
          <a:p>
            <a:r>
              <a:rPr lang="cs-CZ" altLang="cs-CZ"/>
              <a:t>HDP z hlediska užití Y = C + S  </a:t>
            </a:r>
          </a:p>
          <a:p>
            <a:r>
              <a:rPr lang="cs-CZ" altLang="cs-CZ"/>
              <a:t>(I = S) </a:t>
            </a:r>
          </a:p>
          <a:p>
            <a:r>
              <a:rPr lang="cs-CZ" altLang="cs-CZ"/>
              <a:t>Sklon ke spotřebě, investicím (dC/dY), dI/dY)</a:t>
            </a:r>
          </a:p>
          <a:p>
            <a:r>
              <a:rPr lang="cs-CZ" altLang="cs-CZ"/>
              <a:t>Multiplikátor   k = 1/</a:t>
            </a:r>
            <a:r>
              <a:rPr lang="cs-CZ" altLang="cs-CZ">
                <a:latin typeface="Arial" panose="020B0604020202020204" pitchFamily="34" charset="0"/>
              </a:rPr>
              <a:t>(</a:t>
            </a:r>
            <a:r>
              <a:rPr lang="cs-CZ" altLang="cs-CZ"/>
              <a:t>1- </a:t>
            </a:r>
            <a:r>
              <a:rPr lang="cs-CZ" altLang="cs-CZ" b="1"/>
              <a:t>dI</a:t>
            </a:r>
            <a:r>
              <a:rPr lang="cs-CZ" altLang="cs-CZ"/>
              <a:t>/dY</a:t>
            </a:r>
            <a:r>
              <a:rPr lang="cs-CZ" altLang="cs-CZ">
                <a:latin typeface="Arial" panose="020B0604020202020204" pitchFamily="34" charset="0"/>
              </a:rPr>
              <a:t>)</a:t>
            </a:r>
            <a:endParaRPr lang="en-US" altLang="cs-CZ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328"/>
    </mc:Choice>
    <mc:Fallback xmlns="">
      <p:transition spd="slow" advTm="236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598488"/>
          </a:xfrm>
        </p:spPr>
        <p:txBody>
          <a:bodyPr/>
          <a:lstStyle/>
          <a:p>
            <a:r>
              <a:rPr lang="cs-CZ" altLang="cs-CZ" sz="3400" b="1"/>
              <a:t>Důvody nezaměstnanosti</a:t>
            </a:r>
            <a:endParaRPr lang="en-US" altLang="cs-CZ" sz="3400" b="1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8218487" cy="5400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3100"/>
              <a:t>Zákon klesajících výnosů (a míry zisku) – pokud se nic nemění</a:t>
            </a:r>
          </a:p>
          <a:p>
            <a:pPr>
              <a:lnSpc>
                <a:spcPct val="90000"/>
              </a:lnSpc>
            </a:pPr>
            <a:r>
              <a:rPr lang="cs-CZ" altLang="cs-CZ" sz="3100"/>
              <a:t>Rostoucí nerovnoměrnost příjmů/výnosů </a:t>
            </a:r>
          </a:p>
          <a:p>
            <a:pPr>
              <a:lnSpc>
                <a:spcPct val="90000"/>
              </a:lnSpc>
            </a:pPr>
            <a:r>
              <a:rPr lang="cs-CZ" altLang="cs-CZ" sz="2500" i="1"/>
              <a:t>Změny sklonu ke spotřebě a k investicím - růst úrokové míry a sklonu k úsporám</a:t>
            </a:r>
          </a:p>
          <a:p>
            <a:pPr>
              <a:lnSpc>
                <a:spcPct val="90000"/>
              </a:lnSpc>
            </a:pPr>
            <a:r>
              <a:rPr lang="cs-CZ" altLang="cs-CZ" sz="3100" b="1"/>
              <a:t>Doporučení</a:t>
            </a:r>
            <a:r>
              <a:rPr lang="cs-CZ" altLang="cs-CZ" sz="3100"/>
              <a:t> pro politiku: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3100" b="1"/>
              <a:t>	</a:t>
            </a:r>
            <a:r>
              <a:rPr lang="cs-CZ" altLang="cs-CZ" sz="2100" b="1"/>
              <a:t>Levné peníze, (u´, zlatý standard), přímé státní investice/zakázky (druhotná zaměstnanost), veřejné práce, </a:t>
            </a:r>
            <a:r>
              <a:rPr lang="cs-CZ" altLang="cs-CZ" sz="2100" b="1">
                <a:latin typeface="Arial" panose="020B0604020202020204" pitchFamily="34" charset="0"/>
              </a:rPr>
              <a:t>(</a:t>
            </a:r>
            <a:r>
              <a:rPr lang="cs-CZ" altLang="cs-CZ" sz="2100" b="1"/>
              <a:t>multiplikátor</a:t>
            </a:r>
            <a:r>
              <a:rPr lang="cs-CZ" altLang="cs-CZ" sz="2100" b="1">
                <a:latin typeface="Arial" panose="020B0604020202020204" pitchFamily="34" charset="0"/>
              </a:rPr>
              <a:t>)</a:t>
            </a:r>
            <a:r>
              <a:rPr lang="cs-CZ" altLang="cs-CZ" sz="2100" b="1"/>
              <a:t>, progresivní daňová soustava </a:t>
            </a:r>
            <a:r>
              <a:rPr lang="cs-CZ" altLang="cs-CZ" sz="2100" b="1">
                <a:latin typeface="Arial" panose="020B0604020202020204" pitchFamily="34" charset="0"/>
              </a:rPr>
              <a:t>a transfery </a:t>
            </a:r>
            <a:r>
              <a:rPr lang="cs-CZ" altLang="cs-CZ" sz="2100" b="1"/>
              <a:t>(vestavěné stabilizátory), zrychlené investice (odpisy), protekcionismus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100" b="1"/>
              <a:t>	= New Deal USA, Německo třicátá léta</a:t>
            </a:r>
            <a:endParaRPr lang="en-US" altLang="cs-CZ" sz="2100" b="1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091"/>
    </mc:Choice>
    <mc:Fallback xmlns="">
      <p:transition spd="slow" advTm="308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108075"/>
          </a:xfrm>
        </p:spPr>
        <p:txBody>
          <a:bodyPr/>
          <a:lstStyle/>
          <a:p>
            <a:pPr eaLnBrk="1" hangingPunct="1"/>
            <a:r>
              <a:rPr lang="cs-CZ" altLang="cs-CZ" sz="3600" b="1"/>
              <a:t>Švédský model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600"/>
              <a:t>Rehn-Meidnerův model, G. Rehn a R. Meidner, spolupracovali se švédským odborovým svazem.</a:t>
            </a:r>
          </a:p>
          <a:p>
            <a:pPr eaLnBrk="1" hangingPunct="1"/>
            <a:r>
              <a:rPr lang="cs-CZ" altLang="cs-CZ" sz="2600"/>
              <a:t>Po druhé světové válce dosažena plná zaměstnanost s pomocí keynesiálnské strategie, </a:t>
            </a:r>
            <a:r>
              <a:rPr lang="cs-CZ" altLang="cs-CZ" sz="2600" b="1"/>
              <a:t>ale</a:t>
            </a:r>
            <a:r>
              <a:rPr lang="cs-CZ" altLang="cs-CZ" sz="2600"/>
              <a:t> nárůst inflace v důsledku mzdové exploze. Zlepšení </a:t>
            </a:r>
            <a:r>
              <a:rPr lang="cs-CZ" altLang="cs-CZ" sz="2600" b="1"/>
              <a:t>fungování TP </a:t>
            </a:r>
            <a:r>
              <a:rPr lang="cs-CZ" altLang="cs-CZ" sz="2600"/>
              <a:t>prostřednictvím selektivních a cílených intervencí na straně Ls i Ld, omezení zvětšování mzdových rozdílů.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"/>
    </mc:Choice>
    <mc:Fallback xmlns="">
      <p:transition spd="slow" advTm="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747713"/>
          </a:xfrm>
        </p:spPr>
        <p:txBody>
          <a:bodyPr/>
          <a:lstStyle/>
          <a:p>
            <a:pPr eaLnBrk="1" hangingPunct="1"/>
            <a:r>
              <a:rPr lang="cs-CZ" altLang="cs-CZ" sz="3600" b="1"/>
              <a:t>Švédský model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8001000" cy="47720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500"/>
              <a:t>Politickým a ideologickým východiskem je kompromis mezi prací a kapitálem, zahrnuje </a:t>
            </a:r>
            <a:r>
              <a:rPr lang="cs-CZ" altLang="cs-CZ" sz="2500" b="1"/>
              <a:t>spolupráci</a:t>
            </a:r>
            <a:r>
              <a:rPr lang="cs-CZ" altLang="cs-CZ" sz="2500"/>
              <a:t> mezi reformistickým dělnickým hnutím a sociálně-demokratickou orientací vlády.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500" b="1"/>
              <a:t>Rysy: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500"/>
              <a:t>Solidaristická mzdová politika (dělnické MF)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500"/>
              <a:t>Centralizované mzdové vyjednávání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500"/>
              <a:t>Racionalizace produkce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500"/>
              <a:t>Adaptivní opatření, dynamizace poptávky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500"/>
              <a:t>Selektivní opatření k podpoře zaměstnanosti</a:t>
            </a:r>
            <a:endParaRPr lang="cs-CZ" altLang="cs-CZ" sz="25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500"/>
              <a:t>Později vysoká zaměstnanost ve veřejném sektoru  </a:t>
            </a:r>
          </a:p>
          <a:p>
            <a:pPr eaLnBrk="1" hangingPunct="1">
              <a:lnSpc>
                <a:spcPct val="80000"/>
              </a:lnSpc>
            </a:pPr>
            <a:endParaRPr lang="cs-CZ" altLang="cs-CZ" sz="25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"/>
    </mc:Choice>
    <mc:Fallback xmlns="">
      <p:transition spd="slow" advTm="312"/>
    </mc:Fallback>
  </mc:AlternateContent>
</p:sld>
</file>

<file path=ppt/theme/theme1.xml><?xml version="1.0" encoding="utf-8"?>
<a:theme xmlns:a="http://schemas.openxmlformats.org/drawingml/2006/main" name="Profil">
  <a:themeElements>
    <a:clrScheme name="Profil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303</TotalTime>
  <Words>1455</Words>
  <Application>Microsoft Office PowerPoint</Application>
  <PresentationFormat>Předvádění na obrazovce (4:3)</PresentationFormat>
  <Paragraphs>116</Paragraphs>
  <Slides>25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Times New Roman</vt:lpstr>
      <vt:lpstr>Verdana</vt:lpstr>
      <vt:lpstr>Wingdings</vt:lpstr>
      <vt:lpstr>Profil</vt:lpstr>
      <vt:lpstr>Vývoj aktivní politiky trhu práce</vt:lpstr>
      <vt:lpstr>Prezentace aplikace PowerPoint</vt:lpstr>
      <vt:lpstr>Vývoj aktivní politiky zaměstnanosti</vt:lpstr>
      <vt:lpstr>Vývoj aktivní politiky zaměstnanosti</vt:lpstr>
      <vt:lpstr>Keynesiánský přístup</vt:lpstr>
      <vt:lpstr>Keynesiánství</vt:lpstr>
      <vt:lpstr>Důvody nezaměstnanosti</vt:lpstr>
      <vt:lpstr>Švédský model</vt:lpstr>
      <vt:lpstr>Švédský model</vt:lpstr>
      <vt:lpstr>Americký model</vt:lpstr>
      <vt:lpstr>Americký model</vt:lpstr>
      <vt:lpstr>Sbližování přístupů</vt:lpstr>
      <vt:lpstr>70.Léta a 80.léta – rozvoj APPT</vt:lpstr>
      <vt:lpstr>Krize 70. a 80. léta</vt:lpstr>
      <vt:lpstr>Keynesiánství</vt:lpstr>
      <vt:lpstr>Keynesiánský přístup</vt:lpstr>
      <vt:lpstr>70. a 80. léta - krize</vt:lpstr>
      <vt:lpstr>Regulace nabídky práce – důraz na pasivní politiku zaměstnanosti</vt:lpstr>
      <vt:lpstr>Regulace nabídky práce – důraz na pasivní politiku zaměstnanosti</vt:lpstr>
      <vt:lpstr>Strukturální nezaměstnanost</vt:lpstr>
      <vt:lpstr>Problém mezery mezi produktivitou a mzdami</vt:lpstr>
      <vt:lpstr>ESS a nové cíle, přístupy</vt:lpstr>
      <vt:lpstr>Současné trendy</vt:lpstr>
      <vt:lpstr>Prezentace aplikace PowerPoint</vt:lpstr>
      <vt:lpstr>Prezentace aplikace PowerPoint</vt:lpstr>
    </vt:vector>
  </TitlesOfParts>
  <Company>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aktivní politiky trhu práce</dc:title>
  <dc:creator>Klára</dc:creator>
  <cp:lastModifiedBy>Sirovátka Tomáš</cp:lastModifiedBy>
  <cp:revision>52</cp:revision>
  <dcterms:created xsi:type="dcterms:W3CDTF">2008-03-23T12:29:28Z</dcterms:created>
  <dcterms:modified xsi:type="dcterms:W3CDTF">2024-12-01T07:45:29Z</dcterms:modified>
</cp:coreProperties>
</file>