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58" r:id="rId4"/>
    <p:sldId id="257" r:id="rId5"/>
    <p:sldId id="280" r:id="rId6"/>
    <p:sldId id="279" r:id="rId7"/>
    <p:sldId id="274" r:id="rId8"/>
    <p:sldId id="259" r:id="rId9"/>
    <p:sldId id="275" r:id="rId10"/>
    <p:sldId id="260" r:id="rId11"/>
    <p:sldId id="267" r:id="rId12"/>
    <p:sldId id="268" r:id="rId13"/>
    <p:sldId id="261" r:id="rId14"/>
    <p:sldId id="265" r:id="rId15"/>
    <p:sldId id="277" r:id="rId16"/>
    <p:sldId id="262" r:id="rId17"/>
    <p:sldId id="270" r:id="rId18"/>
    <p:sldId id="278" r:id="rId19"/>
    <p:sldId id="263" r:id="rId20"/>
    <p:sldId id="269" r:id="rId21"/>
    <p:sldId id="264" r:id="rId22"/>
    <p:sldId id="27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51" autoAdjust="0"/>
    <p:restoredTop sz="94660"/>
  </p:normalViewPr>
  <p:slideViewPr>
    <p:cSldViewPr>
      <p:cViewPr varScale="1">
        <p:scale>
          <a:sx n="68" d="100"/>
          <a:sy n="68" d="100"/>
        </p:scale>
        <p:origin x="119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FB864-99D0-414A-9807-1CD16AAE9DD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8977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4937-273F-48FB-8284-6676F654639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6299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8F48F-658F-4F01-A9EE-285221168A9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05452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324B4-6C0D-4F65-972D-ABD369BB12B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8531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E76DD-80CE-45F7-97D1-23547D05FA6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3615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77DAD-17EF-4574-BF29-0B6245FAB62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5606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8E1B4-B6E9-40DD-B4F5-CF187B0182F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9133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0FF08-24A9-40BE-B496-6FB2575158A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7720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8830-9254-475A-83B5-73D65233B56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7146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9A51F-E536-4A91-8559-1A114A4C9EC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8067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43D93-B5F0-4263-BF07-1F0D1DC1E85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095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CBDCA-F9C0-4338-8598-370649F5C82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7857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styly předlohy textu.</a:t>
            </a:r>
          </a:p>
          <a:p>
            <a:pPr lvl="1"/>
            <a:r>
              <a:rPr lang="en-US" altLang="cs-CZ"/>
              <a:t>Druhá úroveň</a:t>
            </a:r>
          </a:p>
          <a:p>
            <a:pPr lvl="2"/>
            <a:r>
              <a:rPr lang="en-US" altLang="cs-CZ"/>
              <a:t>Třetí úroveň</a:t>
            </a:r>
          </a:p>
          <a:p>
            <a:pPr lvl="3"/>
            <a:r>
              <a:rPr lang="en-US" altLang="cs-CZ"/>
              <a:t>Čtvrtá úroveň</a:t>
            </a:r>
          </a:p>
          <a:p>
            <a:pPr lvl="4"/>
            <a:r>
              <a:rPr lang="en-US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16287D7-2453-4194-818D-1713BFAFAC6F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cs-CZ" altLang="cs-CZ" sz="4000" dirty="0"/>
          </a:p>
          <a:p>
            <a:pPr algn="ctr" eaLnBrk="1" hangingPunct="1">
              <a:buFontTx/>
              <a:buNone/>
            </a:pPr>
            <a:r>
              <a:rPr lang="cs-CZ" altLang="cs-CZ" sz="4000" dirty="0"/>
              <a:t>Teorie a politika pracovního trhu</a:t>
            </a:r>
          </a:p>
          <a:p>
            <a:pPr algn="ctr" eaLnBrk="1" hangingPunct="1">
              <a:buFontTx/>
              <a:buNone/>
            </a:pPr>
            <a:r>
              <a:rPr lang="cs-CZ" altLang="cs-CZ" sz="4000" dirty="0"/>
              <a:t>Téma 9 a 10</a:t>
            </a:r>
          </a:p>
          <a:p>
            <a:pPr algn="ctr" eaLnBrk="1" hangingPunct="1">
              <a:buFontTx/>
              <a:buNone/>
            </a:pPr>
            <a:r>
              <a:rPr lang="cs-CZ" altLang="cs-CZ" dirty="0"/>
              <a:t>Jaro 2020</a:t>
            </a:r>
          </a:p>
          <a:p>
            <a:pPr algn="ctr" eaLnBrk="1" hangingPunct="1">
              <a:buFontTx/>
              <a:buNone/>
            </a:pPr>
            <a:r>
              <a:rPr lang="cs-CZ" altLang="cs-CZ" sz="2400" dirty="0"/>
              <a:t>Hlavní </a:t>
            </a:r>
            <a:r>
              <a:rPr lang="cs-CZ" altLang="cs-CZ" sz="2400"/>
              <a:t>texty:Sirovátka</a:t>
            </a:r>
            <a:r>
              <a:rPr lang="cs-CZ" altLang="cs-CZ" sz="2400" dirty="0"/>
              <a:t>, T. 119-128, </a:t>
            </a:r>
            <a:r>
              <a:rPr lang="cs-CZ" altLang="cs-CZ" sz="2400" dirty="0" err="1"/>
              <a:t>Calmfors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Nicaise</a:t>
            </a:r>
            <a:r>
              <a:rPr lang="cs-CZ" altLang="cs-CZ" sz="2400" dirty="0"/>
              <a:t> et al.)</a:t>
            </a:r>
          </a:p>
        </p:txBody>
      </p:sp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620713"/>
            <a:ext cx="58293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4494"/>
            <a:ext cx="8229600" cy="598202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Cílenost (a problémy, viz text </a:t>
            </a:r>
            <a:r>
              <a:rPr lang="cs-CZ" altLang="cs-CZ" sz="2800" dirty="0" err="1"/>
              <a:t>Nicaise</a:t>
            </a:r>
            <a:r>
              <a:rPr lang="cs-CZ" altLang="cs-CZ" sz="2800" dirty="0"/>
              <a:t> et al.)</a:t>
            </a:r>
            <a:endParaRPr lang="en-US" altLang="cs-CZ" sz="2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604867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000" dirty="0"/>
              <a:t>Proč je obtížné dosahovat dobrou cílenost na znevýhodněné uchazeče: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Administrativní a Legislativní bariéry </a:t>
            </a:r>
            <a:r>
              <a:rPr lang="cs-CZ" altLang="cs-CZ" sz="1600" dirty="0"/>
              <a:t>(a) nejvíce znevýhodnění nezaměstnaní dostávají nepsanou výjimku – nejsou posíláni k zaměstnavatelům či zařazeni do programu, pracovníci úřadu práce je pokládají za nezaměstnatelné, b) problémoví nezaměstnaní jsou vyloučení z  pomoci v důsledku vyřazení z registru/sankce za nespolupráci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err="1"/>
              <a:t>Creaming-off</a:t>
            </a:r>
            <a:r>
              <a:rPr lang="cs-CZ" altLang="cs-CZ" sz="2000" dirty="0"/>
              <a:t> (efekt sbírání smetany/zařazení méně </a:t>
            </a:r>
            <a:r>
              <a:rPr lang="cs-CZ" altLang="cs-CZ" sz="2000" dirty="0" err="1"/>
              <a:t>znevýdhodněných</a:t>
            </a:r>
            <a:r>
              <a:rPr lang="cs-CZ" altLang="cs-CZ" sz="2000" dirty="0"/>
              <a:t> do programů, ten má řadu důvodů):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	1 dilema mezi cílem prevence dlouhodobé nezaměstnanosti x léčbou DN (komu dát program?): pomáhá individuální posouzení rizik DN, techniky early </a:t>
            </a:r>
            <a:r>
              <a:rPr lang="cs-CZ" altLang="cs-CZ" sz="2000" dirty="0" err="1"/>
              <a:t>assessment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profiling</a:t>
            </a:r>
            <a:r>
              <a:rPr lang="cs-CZ" altLang="cs-CZ" sz="20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	2 </a:t>
            </a:r>
            <a:r>
              <a:rPr lang="cs-CZ" altLang="cs-CZ" sz="2000" dirty="0" err="1"/>
              <a:t>self</a:t>
            </a:r>
            <a:r>
              <a:rPr lang="cs-CZ" altLang="cs-CZ" sz="2000" dirty="0"/>
              <a:t>- </a:t>
            </a:r>
            <a:r>
              <a:rPr lang="cs-CZ" altLang="cs-CZ" sz="2000" dirty="0" err="1"/>
              <a:t>selection</a:t>
            </a:r>
            <a:r>
              <a:rPr lang="cs-CZ" altLang="cs-CZ" sz="2000" dirty="0"/>
              <a:t>/</a:t>
            </a:r>
            <a:r>
              <a:rPr lang="cs-CZ" altLang="cs-CZ" sz="2000" dirty="0" err="1"/>
              <a:t>sebevýběr</a:t>
            </a:r>
            <a:r>
              <a:rPr lang="cs-CZ" altLang="cs-CZ" sz="2000" dirty="0"/>
              <a:t> </a:t>
            </a:r>
            <a:r>
              <a:rPr lang="cs-CZ" altLang="cs-CZ" sz="1800" dirty="0"/>
              <a:t>(role motivace): do programů se prosazují/žádají je více motivovaní a připravení nezaměstnaní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	3 etický problém: </a:t>
            </a:r>
            <a:r>
              <a:rPr lang="cs-CZ" altLang="cs-CZ" sz="1800" dirty="0"/>
              <a:t>je eticky nesnadné odmítat program s odůvodněním, že „nejste dost dlouho nezaměstnaný“ (</a:t>
            </a:r>
            <a:r>
              <a:rPr lang="cs-CZ" altLang="cs-CZ" sz="1800" dirty="0" err="1"/>
              <a:t>profiling</a:t>
            </a:r>
            <a:r>
              <a:rPr lang="cs-CZ" altLang="cs-CZ" sz="1800" dirty="0"/>
              <a:t> pomáhá posoudit rizika)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/>
              <a:t>	4 důvěryhodnost pro zaměstnavatele </a:t>
            </a:r>
            <a:r>
              <a:rPr lang="cs-CZ" altLang="cs-CZ" sz="1800" dirty="0"/>
              <a:t>(úřady práce potřebují spolupráci zaměstnavatelů a nemohou jim proto  do programů nabízet jen nejvíce znevýhodněné uchazeče)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Substituce uvnitř skupiny </a:t>
            </a:r>
            <a:r>
              <a:rPr lang="cs-CZ" altLang="cs-CZ" sz="1600" dirty="0"/>
              <a:t>(pokud je rozsah opatření nízký v poměru k početnosti znevýhodněné skupiny, dojde k výběru lépe zaměstnatelných v rámci skupiny)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/>
              <a:t>Problém definice cílové skupiny</a:t>
            </a:r>
            <a:r>
              <a:rPr lang="cs-CZ" altLang="cs-CZ" sz="1800" dirty="0"/>
              <a:t> </a:t>
            </a:r>
            <a:r>
              <a:rPr lang="cs-CZ" altLang="cs-CZ" sz="1600" dirty="0"/>
              <a:t>(nesmí být příliš široká, např. nad 5 měsíců nezaměstnanosti, tj. větší část nezaměstnaných, ale ani úzká -nejvíce znevýhodnění)</a:t>
            </a:r>
            <a:endParaRPr lang="en-US" alt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/>
              <a:t>Ověření cílenosti: Index cílenosti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124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2800" dirty="0"/>
              <a:t>Podíl specifické skupiny v programu na celkovém počtu osob v programu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-----------------------------------------------------------</a:t>
            </a:r>
          </a:p>
          <a:p>
            <a:pPr algn="ctr" eaLnBrk="1" hangingPunct="1">
              <a:buFontTx/>
              <a:buNone/>
            </a:pPr>
            <a:r>
              <a:rPr lang="cs-CZ" altLang="cs-CZ" sz="2800" dirty="0"/>
              <a:t>Podíl nezaměstnané specifické skupiny na celkovém počtu nezaměstnaných</a:t>
            </a:r>
          </a:p>
          <a:p>
            <a:pPr algn="ctr"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Příklad: Index cílenosti rekvalifikací na skupinu žen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Podíl rekvalifikovaných žen na celkovém počtu rekvalifikovaných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-------------------------------------------------------------------------------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Podíl nezaměstnaných žen na celkovém počtu nezaměstnaných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/>
              <a:t>Výsledek = </a:t>
            </a:r>
            <a:r>
              <a:rPr lang="cs-CZ" altLang="cs-CZ">
                <a:sym typeface="Symbol" panose="05050102010706020507" pitchFamily="18" charset="2"/>
              </a:rPr>
              <a:t> 1 ………programy cílené na specifické skupiny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sym typeface="Symbol" panose="05050102010706020507" pitchFamily="18" charset="2"/>
              </a:rPr>
              <a:t>Výsledek     1 ………programy špatně cílené na specifické skupiny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Vhodnost opatření pro klienty, pro požadavky trhu (obtížné, ale nutné sladit)</a:t>
            </a:r>
            <a:endParaRPr lang="en-US" altLang="cs-CZ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Potřeby (více znevýhodněných) klientů: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1 komplexní (více znevýhodnění), potřebují individualizovanou pomoc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2 potřeba podpory sebedůvěry, psychické náklady neúspěšného hledání místa ničí motivaci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3 ekonomické náklady na hledání místa (komunikace, cestování, oblékání nejsou zanedbatelné)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4 subjektivně preferují potřebu příjmu, ne výcviku/rekvalifikace, i když by byla dlouhodobě vhodným řešením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Potřeby trhu: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1 poptávka po práci – uchazeči by měli dostat schopnosti a šance pro otevřený trh práce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2 pokud nelze - jiné možnosti ? tranzitivní trhy práce (vhodné programy: jako první krok k cestě na otevřený trh práce), dále: sociální ekonomika, zásobníky práce (VPP, odborné praxe), aktivační opatření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Rizika: Slepé uličky (parking </a:t>
            </a:r>
            <a:r>
              <a:rPr lang="cs-CZ" altLang="cs-CZ" sz="1800" dirty="0" err="1"/>
              <a:t>effect</a:t>
            </a:r>
            <a:r>
              <a:rPr lang="cs-CZ" altLang="cs-CZ" sz="1800" dirty="0"/>
              <a:t>): účastníci odloženi v programu bez další perspektivy. Kolotočový efekt: opakují účast v programu, nepostoupí na TP.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	Programy by měly usilovat o zvýšení zaměstnatelnosti, a propojení na otevřený trh práce.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altLang="cs-CZ" dirty="0"/>
              <a:t>Implikace pro politiku</a:t>
            </a:r>
            <a:endParaRPr lang="en-US" alt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2"/>
            <a:ext cx="8229600" cy="5544614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Design opatření: </a:t>
            </a:r>
            <a:r>
              <a:rPr lang="cs-CZ" altLang="cs-CZ" sz="2000" dirty="0"/>
              <a:t>holistický a individuální přístup, vhodnost potřebám a schopnostem, dostatečná kvalita/přidaná hodnota opatření, spoluúčast/</a:t>
            </a:r>
            <a:r>
              <a:rPr lang="cs-CZ" altLang="cs-CZ" sz="2000" dirty="0" err="1"/>
              <a:t>empowerment</a:t>
            </a:r>
            <a:endParaRPr lang="cs-CZ" altLang="cs-CZ" sz="2000" dirty="0"/>
          </a:p>
          <a:p>
            <a:pPr eaLnBrk="1" hangingPunct="1"/>
            <a:r>
              <a:rPr lang="cs-CZ" altLang="cs-CZ" sz="2400" dirty="0"/>
              <a:t>Cílenost (+ aditivnost): </a:t>
            </a:r>
            <a:r>
              <a:rPr lang="cs-CZ" altLang="cs-CZ" sz="1800" dirty="0"/>
              <a:t>k více znevýhodněným – například pro určité kategorie (po určité době nezaměstnanosti) garantovaná/nároková opatření  </a:t>
            </a:r>
          </a:p>
          <a:p>
            <a:pPr eaLnBrk="1" hangingPunct="1"/>
            <a:r>
              <a:rPr lang="cs-CZ" altLang="cs-CZ" sz="2400" dirty="0"/>
              <a:t>Management (</a:t>
            </a:r>
            <a:r>
              <a:rPr lang="cs-CZ" altLang="cs-CZ" sz="2400" dirty="0" err="1"/>
              <a:t>new</a:t>
            </a:r>
            <a:r>
              <a:rPr lang="cs-CZ" altLang="cs-CZ" sz="2400" dirty="0"/>
              <a:t> </a:t>
            </a:r>
            <a:r>
              <a:rPr lang="cs-CZ" altLang="cs-CZ" sz="2400" dirty="0" err="1"/>
              <a:t>governance</a:t>
            </a:r>
            <a:r>
              <a:rPr lang="cs-CZ" altLang="cs-CZ" sz="2400" dirty="0"/>
              <a:t>):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	-</a:t>
            </a:r>
            <a:r>
              <a:rPr lang="cs-CZ" altLang="cs-CZ" sz="2000" dirty="0"/>
              <a:t>decentralizace a individualizace opatření (blíže potřebám lokálních trhů práce a nezaměstnaných)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	- outsourcing a </a:t>
            </a:r>
            <a:r>
              <a:rPr lang="cs-CZ" altLang="cs-CZ" sz="2000" dirty="0" err="1"/>
              <a:t>networking</a:t>
            </a:r>
            <a:r>
              <a:rPr lang="cs-CZ" altLang="cs-CZ" sz="2000" dirty="0"/>
              <a:t> (kooperace) – zapojení subjektů soukromého a neziskového sektoru (blíže potřebám klientů?)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	- koordinace pomocí jasných a operacionalizovaných cílů  </a:t>
            </a:r>
          </a:p>
          <a:p>
            <a:pPr eaLnBrk="1" hangingPunct="1"/>
            <a:r>
              <a:rPr lang="cs-CZ" altLang="cs-CZ" sz="2400" dirty="0"/>
              <a:t>Hodnocení a stimulace </a:t>
            </a:r>
            <a:r>
              <a:rPr lang="cs-CZ" altLang="cs-CZ" sz="2000" dirty="0"/>
              <a:t>(ne jednoduchá kritéria hodnocení: například ne podle umístění po programu, ale s přihlédnutím ke kategorii nezaměstnaných, pokud možno zohlednit setrvání v zaměstnání, případně čisté efekty)</a:t>
            </a:r>
            <a:endParaRPr lang="en-US" alt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 operacionalizace cílů</a:t>
            </a:r>
            <a:endParaRPr lang="en-US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Job </a:t>
            </a:r>
            <a:r>
              <a:rPr lang="cs-CZ" altLang="cs-CZ" sz="2400" dirty="0" err="1"/>
              <a:t>entry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target</a:t>
            </a:r>
            <a:r>
              <a:rPr lang="cs-CZ" altLang="cs-CZ" sz="2400" dirty="0"/>
              <a:t> v UK: tzv. point </a:t>
            </a:r>
            <a:r>
              <a:rPr lang="cs-CZ" altLang="cs-CZ" sz="2400" dirty="0" err="1"/>
              <a:t>system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Úřady práce jsou hodnoceny podle počtu bodů, jež získají za umístění uchazečů</a:t>
            </a:r>
          </a:p>
          <a:p>
            <a:pPr eaLnBrk="1" hangingPunct="1"/>
            <a:r>
              <a:rPr lang="cs-CZ" altLang="cs-CZ" sz="2400" dirty="0"/>
              <a:t>Kategorie nezaměstnaných jsou bodovány: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1 </a:t>
            </a:r>
            <a:r>
              <a:rPr lang="cs-CZ" altLang="cs-CZ" sz="2400" dirty="0" err="1"/>
              <a:t>Lone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parents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disabled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primary</a:t>
            </a:r>
            <a:r>
              <a:rPr lang="cs-CZ" altLang="cs-CZ" sz="2400" dirty="0"/>
              <a:t> benefit 12b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2 50+, - 25, přes 6 </a:t>
            </a:r>
            <a:r>
              <a:rPr lang="cs-CZ" altLang="cs-CZ" sz="2400" dirty="0" err="1"/>
              <a:t>měs</a:t>
            </a:r>
            <a:r>
              <a:rPr lang="cs-CZ" altLang="cs-CZ" sz="2400" dirty="0"/>
              <a:t>.  8b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3 Krátkodobě nezaměstnaní 4b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4 Nezaměstnaní nežádají dávky 2b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5 Zájemci o </a:t>
            </a:r>
            <a:r>
              <a:rPr lang="cs-CZ" altLang="cs-CZ" sz="2400" dirty="0" err="1"/>
              <a:t>zam</a:t>
            </a:r>
            <a:r>
              <a:rPr lang="cs-CZ" altLang="cs-CZ" sz="2400" dirty="0"/>
              <a:t>.	1b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Celoroční cíl např. 7.681.000 bodů, rozpis na regionální úřady práce.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16060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Hodnocení efektů: klíčové je rozlišení hrubé a </a:t>
            </a:r>
            <a:r>
              <a:rPr lang="cs-CZ" altLang="cs-CZ" sz="3200" dirty="0">
                <a:solidFill>
                  <a:srgbClr val="FF0000"/>
                </a:solidFill>
              </a:rPr>
              <a:t>čisté efekty (o tyto jde)</a:t>
            </a:r>
            <a:endParaRPr lang="en-US" altLang="cs-CZ" sz="3200" dirty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Hrubý efekt = </a:t>
            </a:r>
            <a:r>
              <a:rPr lang="cs-CZ" altLang="cs-CZ" sz="1800" dirty="0"/>
              <a:t>účastníci programu zaměstnaní po programu (možné je hodnotit různý časový odstup), snadné zjistit</a:t>
            </a:r>
          </a:p>
          <a:p>
            <a:pPr eaLnBrk="1" hangingPunct="1"/>
            <a:r>
              <a:rPr lang="cs-CZ" altLang="cs-CZ" sz="2400" dirty="0"/>
              <a:t>Čistý efekt = </a:t>
            </a:r>
            <a:r>
              <a:rPr lang="cs-CZ" altLang="cs-CZ" sz="1800" dirty="0"/>
              <a:t>účastníci programu zaměstnaní po programu v důsledku vlivu programu, tedy očištěno o efekty mrtvé váhy, substituce, vytlačení – obtížné odhadnout tyto efekty snižující dopad programu</a:t>
            </a:r>
            <a:endParaRPr lang="cs-CZ" altLang="cs-CZ" sz="2400" dirty="0"/>
          </a:p>
          <a:p>
            <a:pPr eaLnBrk="1" hangingPunct="1"/>
            <a:r>
              <a:rPr lang="cs-CZ" altLang="cs-CZ" sz="2000" dirty="0"/>
              <a:t>Hrubý efekt – </a:t>
            </a:r>
            <a:r>
              <a:rPr lang="en-US" altLang="cs-CZ" sz="2000" dirty="0"/>
              <a:t>(</a:t>
            </a:r>
            <a:r>
              <a:rPr lang="cs-CZ" altLang="cs-CZ" sz="2000" dirty="0"/>
              <a:t>mrtvá váha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substituce</a:t>
            </a:r>
            <a:r>
              <a:rPr lang="en-US" altLang="cs-CZ" sz="2000" dirty="0"/>
              <a:t>, </a:t>
            </a:r>
            <a:r>
              <a:rPr lang="en-US" altLang="cs-CZ" sz="2000" dirty="0" err="1"/>
              <a:t>vytla</a:t>
            </a:r>
            <a:r>
              <a:rPr lang="cs-CZ" altLang="cs-CZ" sz="2000" dirty="0" err="1"/>
              <a:t>čení</a:t>
            </a:r>
            <a:r>
              <a:rPr lang="cs-CZ" altLang="cs-CZ" sz="2000" dirty="0"/>
              <a:t>) = </a:t>
            </a:r>
            <a:r>
              <a:rPr lang="cs-CZ" altLang="cs-CZ" sz="2000" dirty="0">
                <a:solidFill>
                  <a:srgbClr val="FF0000"/>
                </a:solidFill>
              </a:rPr>
              <a:t>čistý efekt </a:t>
            </a:r>
            <a:r>
              <a:rPr lang="cs-CZ" altLang="cs-CZ" sz="2000" dirty="0"/>
              <a:t>v zaměstnanosti</a:t>
            </a:r>
          </a:p>
          <a:p>
            <a:pPr eaLnBrk="1" hangingPunct="1"/>
            <a:r>
              <a:rPr lang="cs-CZ" altLang="cs-CZ" sz="2000" dirty="0"/>
              <a:t>(‚Vedlejší/měkké/nepřímé efekty‘ zvyšují zaměstnatelnost a jsou významné pro dlouhodobý čistý efekt)</a:t>
            </a:r>
          </a:p>
          <a:p>
            <a:pPr eaLnBrk="1" hangingPunct="1"/>
            <a:r>
              <a:rPr lang="cs-CZ" altLang="cs-CZ" sz="2000" dirty="0"/>
              <a:t>Zjišťování čistých efektů – </a:t>
            </a:r>
            <a:r>
              <a:rPr lang="cs-CZ" altLang="cs-CZ" sz="1800" dirty="0"/>
              <a:t>podle post-program statusu, problém komparace se situací kdy by nebyl zaveden program (kontra-</a:t>
            </a:r>
            <a:r>
              <a:rPr lang="cs-CZ" altLang="cs-CZ" sz="1800" dirty="0" err="1"/>
              <a:t>faktualita</a:t>
            </a:r>
            <a:r>
              <a:rPr lang="cs-CZ" altLang="cs-CZ" sz="1800" dirty="0"/>
              <a:t>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	Metody odhadu: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	1 statistický model (</a:t>
            </a:r>
            <a:r>
              <a:rPr lang="cs-CZ" altLang="cs-CZ" sz="2000" dirty="0" err="1"/>
              <a:t>fixed-effect</a:t>
            </a:r>
            <a:r>
              <a:rPr lang="cs-CZ" altLang="cs-CZ" sz="2000" dirty="0"/>
              <a:t>)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	</a:t>
            </a:r>
            <a:r>
              <a:rPr lang="cs-CZ" altLang="cs-CZ" sz="2000" dirty="0" err="1"/>
              <a:t>Zi</a:t>
            </a:r>
            <a:r>
              <a:rPr lang="cs-CZ" altLang="cs-CZ" sz="2000" dirty="0"/>
              <a:t> = C + </a:t>
            </a:r>
            <a:r>
              <a:rPr lang="cs-CZ" altLang="cs-CZ" sz="2000" b="1" dirty="0" err="1"/>
              <a:t>B</a:t>
            </a:r>
            <a:r>
              <a:rPr lang="cs-CZ" altLang="cs-CZ" sz="2000" dirty="0" err="1"/>
              <a:t>i</a:t>
            </a:r>
            <a:r>
              <a:rPr lang="cs-CZ" altLang="cs-CZ" sz="2000" dirty="0"/>
              <a:t> x </a:t>
            </a:r>
            <a:r>
              <a:rPr lang="cs-CZ" altLang="cs-CZ" sz="2000" b="1" dirty="0" err="1"/>
              <a:t>X</a:t>
            </a:r>
            <a:r>
              <a:rPr lang="cs-CZ" altLang="cs-CZ" sz="2000" dirty="0" err="1"/>
              <a:t>i</a:t>
            </a:r>
            <a:r>
              <a:rPr lang="cs-CZ" altLang="cs-CZ" sz="2000" dirty="0"/>
              <a:t> (B - regresní </a:t>
            </a:r>
            <a:r>
              <a:rPr lang="cs-CZ" altLang="cs-CZ" sz="2000" dirty="0" err="1"/>
              <a:t>koef</a:t>
            </a:r>
            <a:r>
              <a:rPr lang="cs-CZ" altLang="cs-CZ" sz="2000" dirty="0"/>
              <a:t>, X -proměnné </a:t>
            </a:r>
            <a:r>
              <a:rPr lang="cs-CZ" altLang="cs-CZ" sz="2000" dirty="0" err="1"/>
              <a:t>vč</a:t>
            </a:r>
            <a:r>
              <a:rPr lang="cs-CZ" altLang="cs-CZ" sz="2000" dirty="0"/>
              <a:t> výcviku) </a:t>
            </a:r>
          </a:p>
          <a:p>
            <a:pPr eaLnBrk="1" hangingPunct="1">
              <a:buFontTx/>
              <a:buNone/>
            </a:pPr>
            <a:endParaRPr lang="en-US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29600" cy="504056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Metoda stálých efektů (</a:t>
            </a:r>
            <a:r>
              <a:rPr lang="cs-CZ" altLang="cs-CZ" sz="2400" dirty="0" err="1"/>
              <a:t>fixed-effect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method</a:t>
            </a:r>
            <a:r>
              <a:rPr lang="cs-CZ" altLang="cs-CZ" sz="2400" dirty="0"/>
              <a:t>)</a:t>
            </a:r>
            <a:br>
              <a:rPr lang="cs-CZ" altLang="cs-CZ" sz="2400" dirty="0"/>
            </a:br>
            <a:endParaRPr lang="cs-CZ" altLang="cs-CZ" sz="1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8249" y="620688"/>
            <a:ext cx="8229600" cy="597666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800" dirty="0"/>
              <a:t> Předpokládá, že efekt programu se nemění v čase, což je sporné, protože  se může měnit se změnou poměrů na trhu práce, skladbou účastníků aj. Dále problém skrytých proměnných, například motivace (omezená spolehlivost měření)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Do modelu (vícenásobné regrese) vstupují různé proměnné jako nezávislé (</a:t>
            </a:r>
            <a:r>
              <a:rPr lang="cs-CZ" altLang="cs-CZ" sz="1800" dirty="0" err="1"/>
              <a:t>xi</a:t>
            </a:r>
            <a:r>
              <a:rPr lang="cs-CZ" altLang="cs-CZ" sz="1800" dirty="0"/>
              <a:t>) a zjišťuje se váha vlivu (koeficient </a:t>
            </a:r>
            <a:r>
              <a:rPr lang="cs-CZ" altLang="cs-CZ" sz="1800" dirty="0" err="1"/>
              <a:t>bi</a:t>
            </a:r>
            <a:r>
              <a:rPr lang="cs-CZ" altLang="cs-CZ" sz="1800" dirty="0"/>
              <a:t>) na závisle proměnnou, tj. </a:t>
            </a:r>
            <a:r>
              <a:rPr lang="cs-CZ" altLang="cs-CZ" sz="1800" dirty="0" err="1"/>
              <a:t>Zi</a:t>
            </a:r>
            <a:r>
              <a:rPr lang="cs-CZ" altLang="cs-CZ" sz="1800" dirty="0"/>
              <a:t> = zaměstnanost po programu (0= ne, 1= ano)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Příklad: v rovnici x1 je věk, X2 je pohlaví, atd. x4 je účast v programu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		    věk     pohlaví  vzdělání  účast v programu</a:t>
            </a:r>
          </a:p>
          <a:p>
            <a:pPr eaLnBrk="1" hangingPunct="1">
              <a:buFontTx/>
              <a:buNone/>
            </a:pPr>
            <a:r>
              <a:rPr lang="cs-CZ" altLang="cs-CZ" sz="1800" dirty="0" err="1">
                <a:cs typeface="Times New Roman" panose="02020603050405020304" pitchFamily="18" charset="0"/>
              </a:rPr>
              <a:t>Z</a:t>
            </a:r>
            <a:r>
              <a:rPr lang="cs-CZ" altLang="cs-CZ" sz="1800" baseline="-30000" dirty="0" err="1">
                <a:cs typeface="Times New Roman" panose="02020603050405020304" pitchFamily="18" charset="0"/>
              </a:rPr>
              <a:t>i</a:t>
            </a:r>
            <a:r>
              <a:rPr lang="cs-CZ" altLang="cs-CZ" sz="1800" dirty="0">
                <a:cs typeface="Times New Roman" panose="02020603050405020304" pitchFamily="18" charset="0"/>
              </a:rPr>
              <a:t>  =  C  (konstanta) +  b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1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1</a:t>
            </a:r>
            <a:r>
              <a:rPr lang="cs-CZ" altLang="cs-CZ" sz="1800" dirty="0">
                <a:cs typeface="Times New Roman" panose="02020603050405020304" pitchFamily="18" charset="0"/>
              </a:rPr>
              <a:t> +  b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2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2</a:t>
            </a:r>
            <a:r>
              <a:rPr lang="cs-CZ" altLang="cs-CZ" sz="1800" dirty="0">
                <a:cs typeface="Times New Roman" panose="02020603050405020304" pitchFamily="18" charset="0"/>
              </a:rPr>
              <a:t>  +  b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3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3</a:t>
            </a:r>
            <a:r>
              <a:rPr lang="cs-CZ" altLang="cs-CZ" sz="1800" dirty="0">
                <a:cs typeface="Times New Roman" panose="02020603050405020304" pitchFamily="18" charset="0"/>
              </a:rPr>
              <a:t>  +  b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4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4</a:t>
            </a:r>
            <a:r>
              <a:rPr lang="cs-CZ" altLang="cs-CZ" sz="1800" dirty="0">
                <a:cs typeface="Times New Roman" panose="02020603050405020304" pitchFamily="18" charset="0"/>
              </a:rPr>
              <a:t>  +  …. </a:t>
            </a:r>
            <a:r>
              <a:rPr lang="cs-CZ" altLang="cs-CZ" sz="1800" dirty="0" err="1">
                <a:cs typeface="Times New Roman" panose="02020603050405020304" pitchFamily="18" charset="0"/>
              </a:rPr>
              <a:t>b</a:t>
            </a:r>
            <a:r>
              <a:rPr lang="cs-CZ" altLang="cs-CZ" sz="1800" baseline="-30000" dirty="0" err="1">
                <a:cs typeface="Times New Roman" panose="02020603050405020304" pitchFamily="18" charset="0"/>
              </a:rPr>
              <a:t>i</a:t>
            </a:r>
            <a:r>
              <a:rPr lang="cs-CZ" altLang="cs-CZ" sz="1800" dirty="0" err="1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 err="1">
                <a:cs typeface="Times New Roman" panose="02020603050405020304" pitchFamily="18" charset="0"/>
              </a:rPr>
              <a:t>i</a:t>
            </a:r>
            <a:r>
              <a:rPr lang="cs-CZ" altLang="cs-CZ" sz="1800" dirty="0"/>
              <a:t> 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Jde o zjištění koeficientů </a:t>
            </a:r>
            <a:r>
              <a:rPr lang="cs-CZ" altLang="cs-CZ" sz="1800" dirty="0" err="1"/>
              <a:t>bi</a:t>
            </a:r>
            <a:r>
              <a:rPr lang="cs-CZ" altLang="cs-CZ" sz="1800" dirty="0"/>
              <a:t> – čím vyšší hodnota, tím vyšší vliv proměnné </a:t>
            </a:r>
            <a:r>
              <a:rPr lang="cs-CZ" altLang="cs-CZ" sz="1800" dirty="0" err="1"/>
              <a:t>xi</a:t>
            </a:r>
            <a:r>
              <a:rPr lang="cs-CZ" altLang="cs-CZ" sz="1800" dirty="0"/>
              <a:t> na zaměstnanost. Tedy vliv programu je porovnán s vlivem jiných proměnných jako jsou charakteristiky účastníků programu</a:t>
            </a:r>
          </a:p>
          <a:p>
            <a:pPr eaLnBrk="1" hangingPunct="1">
              <a:buFontTx/>
              <a:buNone/>
            </a:pPr>
            <a:r>
              <a:rPr lang="cs-CZ" altLang="cs-CZ" sz="1800" dirty="0" err="1">
                <a:cs typeface="Times New Roman" panose="02020603050405020304" pitchFamily="18" charset="0"/>
              </a:rPr>
              <a:t>Z</a:t>
            </a:r>
            <a:r>
              <a:rPr lang="cs-CZ" altLang="cs-CZ" sz="1800" baseline="-30000" dirty="0" err="1">
                <a:cs typeface="Times New Roman" panose="02020603050405020304" pitchFamily="18" charset="0"/>
              </a:rPr>
              <a:t>i</a:t>
            </a:r>
            <a:r>
              <a:rPr lang="cs-CZ" altLang="cs-CZ" sz="1800" dirty="0">
                <a:cs typeface="Times New Roman" panose="02020603050405020304" pitchFamily="18" charset="0"/>
              </a:rPr>
              <a:t>  =  </a:t>
            </a:r>
            <a:r>
              <a:rPr lang="cs-CZ" altLang="cs-CZ" sz="1800" dirty="0"/>
              <a:t>1,2</a:t>
            </a:r>
            <a:r>
              <a:rPr lang="cs-CZ" altLang="cs-CZ" sz="1800" dirty="0">
                <a:cs typeface="Times New Roman" panose="02020603050405020304" pitchFamily="18" charset="0"/>
              </a:rPr>
              <a:t> 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1</a:t>
            </a:r>
            <a:r>
              <a:rPr lang="cs-CZ" altLang="cs-CZ" sz="1800" dirty="0">
                <a:cs typeface="Times New Roman" panose="02020603050405020304" pitchFamily="18" charset="0"/>
              </a:rPr>
              <a:t> +</a:t>
            </a:r>
            <a:r>
              <a:rPr lang="cs-CZ" altLang="cs-CZ" sz="1800" dirty="0"/>
              <a:t>  1,3 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2</a:t>
            </a:r>
            <a:r>
              <a:rPr lang="cs-CZ" altLang="cs-CZ" sz="1800" dirty="0"/>
              <a:t> +  1,4 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3</a:t>
            </a:r>
            <a:r>
              <a:rPr lang="cs-CZ" altLang="cs-CZ" sz="1800" dirty="0"/>
              <a:t>  +  1</a:t>
            </a:r>
            <a:r>
              <a:rPr lang="cs-CZ" altLang="cs-CZ" sz="1800" b="1" dirty="0"/>
              <a:t>,1 </a:t>
            </a:r>
            <a:r>
              <a:rPr lang="cs-CZ" altLang="cs-CZ" sz="1800" dirty="0">
                <a:cs typeface="Times New Roman" panose="02020603050405020304" pitchFamily="18" charset="0"/>
              </a:rPr>
              <a:t>x</a:t>
            </a:r>
            <a:r>
              <a:rPr lang="cs-CZ" altLang="cs-CZ" sz="1800" baseline="-30000" dirty="0">
                <a:cs typeface="Times New Roman" panose="02020603050405020304" pitchFamily="18" charset="0"/>
              </a:rPr>
              <a:t>4</a:t>
            </a:r>
            <a:endParaRPr lang="cs-CZ" altLang="cs-CZ" sz="1800" b="1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V našem případě uvažovaných čtyř nezávisle proměnných má největší vliv vzdělání (</a:t>
            </a:r>
            <a:r>
              <a:rPr lang="cs-CZ" altLang="cs-CZ" sz="1800" dirty="0" err="1"/>
              <a:t>koef</a:t>
            </a:r>
            <a:r>
              <a:rPr lang="cs-CZ" altLang="cs-CZ" sz="1800" dirty="0"/>
              <a:t>. b3 = 1,4, zvyšuje pravděpodobnost umístění o 40%) a nejmenší program (</a:t>
            </a:r>
            <a:r>
              <a:rPr lang="cs-CZ" altLang="cs-CZ" sz="1800" dirty="0" err="1"/>
              <a:t>koef</a:t>
            </a:r>
            <a:r>
              <a:rPr lang="cs-CZ" altLang="cs-CZ" sz="1800" dirty="0"/>
              <a:t>. b4 = 1,1, zvyšuje pravděpodobnost umístění o 10%)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altLang="cs-CZ" dirty="0"/>
              <a:t>Experimentální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/>
              <a:t>Princip: </a:t>
            </a:r>
            <a:r>
              <a:rPr lang="cs-CZ" sz="2000" dirty="0"/>
              <a:t>kontrolovat vliv všech možných nezávisle proměnných pomocí shodné kontrolní skupiny ne-účastníků a tím „izolovat“ a spolehlivěji měřit vliv programu</a:t>
            </a:r>
          </a:p>
          <a:p>
            <a:r>
              <a:rPr lang="cs-CZ" sz="2000" dirty="0"/>
              <a:t>Otázka je jak zajistit shodné skupiny účastníků a neúčastníků: nejlépe ze skupiny nezaměstnaných či z kandidátů programu vylosovat  účastníky (náhodný výběr)</a:t>
            </a:r>
          </a:p>
          <a:p>
            <a:r>
              <a:rPr lang="cs-CZ" sz="2000" dirty="0"/>
              <a:t>Nese sebou značné náklady, stejně tak sledování v čase</a:t>
            </a:r>
          </a:p>
          <a:p>
            <a:r>
              <a:rPr lang="cs-CZ" sz="2000" dirty="0"/>
              <a:t>V praxi výběr do programu je podle meritorních hledisek: potřeba programu, schopnost absolvovat program</a:t>
            </a:r>
          </a:p>
          <a:p>
            <a:r>
              <a:rPr lang="cs-CZ" sz="2000" dirty="0"/>
              <a:t>Proto málo využíváno, spíše pro pilotní ověřování nových </a:t>
            </a:r>
            <a:r>
              <a:rPr lang="cs-CZ" sz="2000" dirty="0" err="1"/>
              <a:t>programl</a:t>
            </a:r>
            <a:r>
              <a:rPr lang="cs-CZ" sz="2000" dirty="0"/>
              <a:t> v menším měřítku </a:t>
            </a:r>
          </a:p>
          <a:p>
            <a:r>
              <a:rPr lang="cs-CZ" sz="2000" dirty="0"/>
              <a:t>V </a:t>
            </a:r>
            <a:r>
              <a:rPr lang="cs-CZ" sz="2000" b="1" dirty="0"/>
              <a:t>následujícím snímku </a:t>
            </a:r>
            <a:r>
              <a:rPr lang="cs-CZ" sz="2000" dirty="0"/>
              <a:t>je schéma vyhodnocení experimentu: podle výsledku Exp. Skupiny (Au) se jeví nejpřínosnější program C, ale ve skutečnosti (s kontrolní skupinou) je čistý efekt, tj. přidaná hodnota  nejvyšší u programu 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479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Experimentální metody</a:t>
            </a:r>
            <a:endParaRPr lang="en-US" altLang="cs-CZ" dirty="0"/>
          </a:p>
        </p:txBody>
      </p:sp>
      <p:graphicFrame>
        <p:nvGraphicFramePr>
          <p:cNvPr id="9265" name="Group 4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21234419"/>
              </p:ext>
            </p:extLst>
          </p:nvPr>
        </p:nvGraphicFramePr>
        <p:xfrm>
          <a:off x="457200" y="1600200"/>
          <a:ext cx="8229600" cy="469080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umístěných účastníků po programu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Programy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 skup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(Au)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Kontr skup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(Bu)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Efekt (v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(Au-Bu/Bu)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6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4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4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60%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33%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Účinky opatření aktivní politiky TP a jejich hodnocení osnova tématu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Opatření APZ</a:t>
            </a:r>
          </a:p>
          <a:p>
            <a:pPr eaLnBrk="1" hangingPunct="1"/>
            <a:r>
              <a:rPr lang="cs-CZ" altLang="cs-CZ" sz="2400" dirty="0"/>
              <a:t>Faktory ovlivňující účinky opatření APZ</a:t>
            </a:r>
          </a:p>
          <a:p>
            <a:pPr eaLnBrk="1" hangingPunct="1"/>
            <a:r>
              <a:rPr lang="cs-CZ" altLang="cs-CZ" sz="2400" dirty="0"/>
              <a:t>Typy účinků	</a:t>
            </a:r>
          </a:p>
          <a:p>
            <a:pPr eaLnBrk="1" hangingPunct="1"/>
            <a:r>
              <a:rPr lang="cs-CZ" altLang="cs-CZ" sz="2400" dirty="0"/>
              <a:t>Problémy spojené: - s cíleností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				- s potřebami klientů, 					   	 s požadavky trhu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				- implikace pro politiku</a:t>
            </a:r>
          </a:p>
          <a:p>
            <a:pPr eaLnBrk="1" hangingPunct="1"/>
            <a:r>
              <a:rPr lang="cs-CZ" altLang="cs-CZ" sz="2400" dirty="0"/>
              <a:t>Hrubé vs. čisté účinky opatření APZ</a:t>
            </a:r>
          </a:p>
          <a:p>
            <a:pPr eaLnBrk="1" hangingPunct="1"/>
            <a:r>
              <a:rPr lang="cs-CZ" altLang="cs-CZ" sz="2400" dirty="0"/>
              <a:t>Zjišťování čistých účinků opatření APZ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	- metoda fixních účinků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	- experimentální metody</a:t>
            </a:r>
          </a:p>
          <a:p>
            <a:pPr eaLnBrk="1" hangingPunct="1"/>
            <a:r>
              <a:rPr lang="cs-CZ" altLang="cs-CZ" sz="2400" dirty="0"/>
              <a:t>Zjišťování ekonomické efektivity opatření APZ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pPr eaLnBrk="1" hangingPunct="1"/>
            <a:r>
              <a:rPr lang="cs-CZ" altLang="cs-CZ" sz="3600"/>
              <a:t>Experimentální metody</a:t>
            </a:r>
            <a:r>
              <a:rPr lang="cs-CZ" altLang="cs-CZ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/>
              <a:t>Čistý efekt opatření: </a:t>
            </a:r>
            <a:r>
              <a:rPr lang="cs-CZ" altLang="cs-CZ">
                <a:cs typeface="Times New Roman" panose="02020603050405020304" pitchFamily="18" charset="0"/>
              </a:rPr>
              <a:t>(Au – Bu) / Bu</a:t>
            </a:r>
            <a:r>
              <a:rPr lang="cs-CZ" altLang="cs-CZ"/>
              <a:t> * 100</a:t>
            </a:r>
          </a:p>
          <a:p>
            <a:pPr eaLnBrk="1" hangingPunct="1">
              <a:buFontTx/>
              <a:buNone/>
            </a:pPr>
            <a:endParaRPr lang="cs-CZ" altLang="cs-CZ" sz="1200"/>
          </a:p>
          <a:p>
            <a:pPr eaLnBrk="1" hangingPunct="1">
              <a:buFontTx/>
              <a:buNone/>
            </a:pPr>
            <a:endParaRPr lang="cs-CZ" altLang="cs-CZ" sz="1200"/>
          </a:p>
          <a:p>
            <a:pPr algn="just" eaLnBrk="1" hangingPunct="1">
              <a:buFontTx/>
              <a:buNone/>
            </a:pPr>
            <a:r>
              <a:rPr lang="cs-CZ" altLang="cs-CZ">
                <a:cs typeface="Times New Roman" panose="02020603050405020304" pitchFamily="18" charset="0"/>
              </a:rPr>
              <a:t>Program A: (60 – 50) / 50 = 10 / 50 * 100 = 0,2 *100 = 20%</a:t>
            </a:r>
          </a:p>
          <a:p>
            <a:pPr algn="just" eaLnBrk="1" hangingPunct="1">
              <a:buFontTx/>
              <a:buNone/>
            </a:pPr>
            <a:r>
              <a:rPr lang="cs-CZ" altLang="cs-CZ">
                <a:cs typeface="Times New Roman" panose="02020603050405020304" pitchFamily="18" charset="0"/>
              </a:rPr>
              <a:t>Program B: (40 – 10) / 10 = 30 / 10 * 100 = 3 * 100 = </a:t>
            </a:r>
            <a:r>
              <a:rPr lang="cs-CZ" altLang="cs-CZ" b="1" u="sng">
                <a:cs typeface="Times New Roman" panose="02020603050405020304" pitchFamily="18" charset="0"/>
              </a:rPr>
              <a:t>300%</a:t>
            </a:r>
          </a:p>
          <a:p>
            <a:pPr algn="just" eaLnBrk="1" hangingPunct="1">
              <a:buFontTx/>
              <a:buNone/>
            </a:pPr>
            <a:r>
              <a:rPr lang="cs-CZ" altLang="cs-CZ">
                <a:cs typeface="Times New Roman" panose="02020603050405020304" pitchFamily="18" charset="0"/>
              </a:rPr>
              <a:t>Program C: (80 – 60) / 60 = 20 / 60 * 100 = 0,33 * 100 = 33%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Cost-benefit analysis</a:t>
            </a:r>
            <a:endParaRPr lang="en-US" alt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0403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600" dirty="0"/>
              <a:t>Schéma postupu srovnání nákladů a výnosů: srovnává se situace nákladů na nezaměstnaného se situací kdy je umístěn v programu.</a:t>
            </a:r>
          </a:p>
          <a:p>
            <a:pPr eaLnBrk="1" hangingPunct="1">
              <a:buFontTx/>
              <a:buNone/>
            </a:pPr>
            <a:r>
              <a:rPr lang="cs-CZ" altLang="cs-CZ" sz="1600" b="1" i="1" dirty="0"/>
              <a:t>Náklady na opatření </a:t>
            </a:r>
            <a:r>
              <a:rPr lang="cs-CZ" altLang="cs-CZ" sz="1600" dirty="0"/>
              <a:t>(= cena rekvalifikace nebo výše mzdové dotace při tvorbě míst)</a:t>
            </a:r>
          </a:p>
          <a:p>
            <a:pPr eaLnBrk="1" hangingPunct="1">
              <a:buFontTx/>
              <a:buNone/>
            </a:pPr>
            <a:r>
              <a:rPr lang="cs-CZ" altLang="cs-CZ" sz="1600" dirty="0"/>
              <a:t>minus</a:t>
            </a:r>
          </a:p>
          <a:p>
            <a:pPr eaLnBrk="1" hangingPunct="1">
              <a:buFontTx/>
              <a:buNone/>
            </a:pPr>
            <a:r>
              <a:rPr lang="cs-CZ" altLang="cs-CZ" sz="1600" b="1" i="1" dirty="0"/>
              <a:t>Výnosy</a:t>
            </a:r>
          </a:p>
          <a:p>
            <a:pPr eaLnBrk="1" hangingPunct="1">
              <a:buFontTx/>
              <a:buNone/>
            </a:pPr>
            <a:r>
              <a:rPr lang="cs-CZ" altLang="cs-CZ" sz="1600" dirty="0"/>
              <a:t>zahrnují</a:t>
            </a:r>
          </a:p>
          <a:p>
            <a:pPr eaLnBrk="1" hangingPunct="1">
              <a:buFontTx/>
              <a:buNone/>
            </a:pPr>
            <a:r>
              <a:rPr lang="cs-CZ" altLang="cs-CZ" sz="1600" u="sng" dirty="0"/>
              <a:t>Úspory výdajů </a:t>
            </a:r>
            <a:r>
              <a:rPr lang="cs-CZ" altLang="cs-CZ" sz="1600" dirty="0"/>
              <a:t>= nevyplacené dávky v nezaměstnanosti a sociální dávky, uspořená platba za nezaměstnané na zdravotní pojištění</a:t>
            </a:r>
          </a:p>
          <a:p>
            <a:pPr eaLnBrk="1" hangingPunct="1">
              <a:buFontTx/>
              <a:buNone/>
            </a:pPr>
            <a:r>
              <a:rPr lang="cs-CZ" altLang="cs-CZ" sz="1600" dirty="0"/>
              <a:t>+</a:t>
            </a:r>
          </a:p>
          <a:p>
            <a:pPr eaLnBrk="1" hangingPunct="1">
              <a:buFontTx/>
              <a:buNone/>
            </a:pPr>
            <a:r>
              <a:rPr lang="cs-CZ" altLang="cs-CZ" sz="1600" u="sng" dirty="0"/>
              <a:t>Příjmy</a:t>
            </a:r>
            <a:r>
              <a:rPr lang="cs-CZ" altLang="cs-CZ" sz="1600" dirty="0"/>
              <a:t> = daň z příjmu a sociální pojištění placené zaměstnancem (dříve nezaměstnaným) a zaměstnavatelem</a:t>
            </a:r>
          </a:p>
          <a:p>
            <a:pPr eaLnBrk="1" hangingPunct="1">
              <a:buFontTx/>
              <a:buNone/>
            </a:pPr>
            <a:endParaRPr lang="cs-CZ" altLang="cs-CZ" sz="1600" dirty="0"/>
          </a:p>
          <a:p>
            <a:pPr eaLnBrk="1" hangingPunct="1">
              <a:buFontTx/>
              <a:buNone/>
            </a:pPr>
            <a:r>
              <a:rPr lang="cs-CZ" altLang="cs-CZ" sz="1600" dirty="0"/>
              <a:t>Příklad na dalším snímku ukazuje, že ekonomický prospěch (rozdíl mezi náklady a výnosy) pro státní rozpočet  je při umístění nezaměstnaného na program SUPM může být kladný či záporný podle nastavení programu</a:t>
            </a:r>
          </a:p>
          <a:p>
            <a:pPr eaLnBrk="1" hangingPunct="1">
              <a:buFontTx/>
              <a:buNone/>
            </a:pPr>
            <a:r>
              <a:rPr lang="cs-CZ" altLang="cs-CZ" sz="1600" b="1" dirty="0"/>
              <a:t>Vedle doby strávené v programu, by navíc bylo však potřeba brát v úvahu dobu, o kterou  program zkrátí dobu nezaměstnanosti, což je účelem programu</a:t>
            </a:r>
          </a:p>
          <a:p>
            <a:pPr eaLnBrk="1" hangingPunct="1">
              <a:buFontTx/>
              <a:buNone/>
            </a:pPr>
            <a:r>
              <a:rPr lang="cs-CZ" altLang="cs-CZ" sz="1600" b="1" dirty="0"/>
              <a:t>- a započítat za tuto dobu čisté výnosy (bez nákladů na program)</a:t>
            </a:r>
          </a:p>
          <a:p>
            <a:pPr eaLnBrk="1" hangingPunct="1">
              <a:buFontTx/>
              <a:buNone/>
            </a:pPr>
            <a:endParaRPr lang="en-US" altLang="cs-CZ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/>
            <a:r>
              <a:rPr lang="cs-CZ" altLang="cs-CZ" sz="2000">
                <a:cs typeface="Times New Roman" panose="02020603050405020304" pitchFamily="18" charset="0"/>
              </a:rPr>
              <a:t>Model cost-benefit analýzy pro SUPM</a:t>
            </a:r>
          </a:p>
        </p:txBody>
      </p:sp>
      <p:grpSp>
        <p:nvGrpSpPr>
          <p:cNvPr id="17411" name="Group 363"/>
          <p:cNvGrpSpPr>
            <a:grpSpLocks/>
          </p:cNvGrpSpPr>
          <p:nvPr/>
        </p:nvGrpSpPr>
        <p:grpSpPr bwMode="auto">
          <a:xfrm>
            <a:off x="755650" y="765174"/>
            <a:ext cx="7848600" cy="5818187"/>
            <a:chOff x="-2" y="-2"/>
            <a:chExt cx="4032" cy="4959"/>
          </a:xfrm>
        </p:grpSpPr>
        <p:grpSp>
          <p:nvGrpSpPr>
            <p:cNvPr id="17412" name="Group 361"/>
            <p:cNvGrpSpPr>
              <a:grpSpLocks/>
            </p:cNvGrpSpPr>
            <p:nvPr/>
          </p:nvGrpSpPr>
          <p:grpSpPr bwMode="auto">
            <a:xfrm>
              <a:off x="0" y="0"/>
              <a:ext cx="4028" cy="4955"/>
              <a:chOff x="0" y="0"/>
              <a:chExt cx="4028" cy="4955"/>
            </a:xfrm>
          </p:grpSpPr>
          <p:grpSp>
            <p:nvGrpSpPr>
              <p:cNvPr id="17414" name="Group 304"/>
              <p:cNvGrpSpPr>
                <a:grpSpLocks/>
              </p:cNvGrpSpPr>
              <p:nvPr/>
            </p:nvGrpSpPr>
            <p:grpSpPr bwMode="auto">
              <a:xfrm>
                <a:off x="0" y="0"/>
                <a:ext cx="1007" cy="346"/>
                <a:chOff x="0" y="0"/>
                <a:chExt cx="1007" cy="346"/>
              </a:xfrm>
            </p:grpSpPr>
            <p:sp>
              <p:nvSpPr>
                <p:cNvPr id="17499" name="Rectangle 27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921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500" name="Rectangle 30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07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15" name="Group 306"/>
              <p:cNvGrpSpPr>
                <a:grpSpLocks/>
              </p:cNvGrpSpPr>
              <p:nvPr/>
            </p:nvGrpSpPr>
            <p:grpSpPr bwMode="auto">
              <a:xfrm>
                <a:off x="1007" y="0"/>
                <a:ext cx="1368" cy="346"/>
                <a:chOff x="1007" y="0"/>
                <a:chExt cx="1368" cy="346"/>
              </a:xfrm>
            </p:grpSpPr>
            <p:sp>
              <p:nvSpPr>
                <p:cNvPr id="17497" name="Rectangle 275"/>
                <p:cNvSpPr>
                  <a:spLocks noChangeArrowheads="1"/>
                </p:cNvSpPr>
                <p:nvPr/>
              </p:nvSpPr>
              <p:spPr bwMode="auto">
                <a:xfrm>
                  <a:off x="1050" y="0"/>
                  <a:ext cx="128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98" name="Rectangle 305"/>
                <p:cNvSpPr>
                  <a:spLocks noChangeArrowheads="1"/>
                </p:cNvSpPr>
                <p:nvPr/>
              </p:nvSpPr>
              <p:spPr bwMode="auto">
                <a:xfrm>
                  <a:off x="1007" y="0"/>
                  <a:ext cx="1368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16" name="Group 308"/>
              <p:cNvGrpSpPr>
                <a:grpSpLocks/>
              </p:cNvGrpSpPr>
              <p:nvPr/>
            </p:nvGrpSpPr>
            <p:grpSpPr bwMode="auto">
              <a:xfrm>
                <a:off x="2375" y="0"/>
                <a:ext cx="646" cy="346"/>
                <a:chOff x="2375" y="0"/>
                <a:chExt cx="646" cy="346"/>
              </a:xfrm>
            </p:grpSpPr>
            <p:sp>
              <p:nvSpPr>
                <p:cNvPr id="17495" name="Rectangle 276"/>
                <p:cNvSpPr>
                  <a:spLocks noChangeArrowheads="1"/>
                </p:cNvSpPr>
                <p:nvPr/>
              </p:nvSpPr>
              <p:spPr bwMode="auto">
                <a:xfrm>
                  <a:off x="2418" y="0"/>
                  <a:ext cx="56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Kč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96" name="Rectangle 307"/>
                <p:cNvSpPr>
                  <a:spLocks noChangeArrowheads="1"/>
                </p:cNvSpPr>
                <p:nvPr/>
              </p:nvSpPr>
              <p:spPr bwMode="auto">
                <a:xfrm>
                  <a:off x="2375" y="0"/>
                  <a:ext cx="64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17" name="Group 310"/>
              <p:cNvGrpSpPr>
                <a:grpSpLocks/>
              </p:cNvGrpSpPr>
              <p:nvPr/>
            </p:nvGrpSpPr>
            <p:grpSpPr bwMode="auto">
              <a:xfrm>
                <a:off x="3021" y="0"/>
                <a:ext cx="1007" cy="346"/>
                <a:chOff x="3021" y="0"/>
                <a:chExt cx="1007" cy="346"/>
              </a:xfrm>
            </p:grpSpPr>
            <p:sp>
              <p:nvSpPr>
                <p:cNvPr id="17493" name="Rectangle 277"/>
                <p:cNvSpPr>
                  <a:spLocks noChangeArrowheads="1"/>
                </p:cNvSpPr>
                <p:nvPr/>
              </p:nvSpPr>
              <p:spPr bwMode="auto">
                <a:xfrm>
                  <a:off x="3064" y="0"/>
                  <a:ext cx="921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Kč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94" name="Rectangle 309"/>
                <p:cNvSpPr>
                  <a:spLocks noChangeArrowheads="1"/>
                </p:cNvSpPr>
                <p:nvPr/>
              </p:nvSpPr>
              <p:spPr bwMode="auto">
                <a:xfrm>
                  <a:off x="3021" y="0"/>
                  <a:ext cx="1007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18" name="Group 312"/>
              <p:cNvGrpSpPr>
                <a:grpSpLocks/>
              </p:cNvGrpSpPr>
              <p:nvPr/>
            </p:nvGrpSpPr>
            <p:grpSpPr bwMode="auto">
              <a:xfrm>
                <a:off x="0" y="346"/>
                <a:ext cx="1007" cy="1037"/>
                <a:chOff x="0" y="346"/>
                <a:chExt cx="1007" cy="1037"/>
              </a:xfrm>
            </p:grpSpPr>
            <p:sp>
              <p:nvSpPr>
                <p:cNvPr id="17491" name="Rectangle 278"/>
                <p:cNvSpPr>
                  <a:spLocks noChangeArrowheads="1"/>
                </p:cNvSpPr>
                <p:nvPr/>
              </p:nvSpPr>
              <p:spPr bwMode="auto">
                <a:xfrm>
                  <a:off x="43" y="346"/>
                  <a:ext cx="921" cy="10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b="1">
                      <a:cs typeface="Times New Roman" panose="02020603050405020304" pitchFamily="18" charset="0"/>
                    </a:rPr>
                    <a:t>Náklady na realizaci SUPM (N)</a:t>
                  </a:r>
                  <a:endParaRPr lang="en-US" altLang="cs-CZ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92" name="Rectangle 311"/>
                <p:cNvSpPr>
                  <a:spLocks noChangeArrowheads="1"/>
                </p:cNvSpPr>
                <p:nvPr/>
              </p:nvSpPr>
              <p:spPr bwMode="auto">
                <a:xfrm>
                  <a:off x="0" y="346"/>
                  <a:ext cx="1007" cy="103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19" name="Group 314"/>
              <p:cNvGrpSpPr>
                <a:grpSpLocks/>
              </p:cNvGrpSpPr>
              <p:nvPr/>
            </p:nvGrpSpPr>
            <p:grpSpPr bwMode="auto">
              <a:xfrm>
                <a:off x="1007" y="346"/>
                <a:ext cx="1368" cy="691"/>
                <a:chOff x="1007" y="346"/>
                <a:chExt cx="1368" cy="691"/>
              </a:xfrm>
            </p:grpSpPr>
            <p:sp>
              <p:nvSpPr>
                <p:cNvPr id="17489" name="Rectangle 279"/>
                <p:cNvSpPr>
                  <a:spLocks noChangeArrowheads="1"/>
                </p:cNvSpPr>
                <p:nvPr/>
              </p:nvSpPr>
              <p:spPr bwMode="auto">
                <a:xfrm>
                  <a:off x="1050" y="346"/>
                  <a:ext cx="1282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Výše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mzdové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dotace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kterou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poskytuje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zaměstnavateli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stát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 resp. UP za 6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měsíců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 (min. mzda)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Hradí celou mzdu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90" name="Rectangle 313"/>
                <p:cNvSpPr>
                  <a:spLocks noChangeArrowheads="1"/>
                </p:cNvSpPr>
                <p:nvPr/>
              </p:nvSpPr>
              <p:spPr bwMode="auto">
                <a:xfrm>
                  <a:off x="1007" y="346"/>
                  <a:ext cx="1368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0" name="Group 316"/>
              <p:cNvGrpSpPr>
                <a:grpSpLocks/>
              </p:cNvGrpSpPr>
              <p:nvPr/>
            </p:nvGrpSpPr>
            <p:grpSpPr bwMode="auto">
              <a:xfrm>
                <a:off x="2375" y="346"/>
                <a:ext cx="646" cy="691"/>
                <a:chOff x="2375" y="346"/>
                <a:chExt cx="646" cy="691"/>
              </a:xfrm>
            </p:grpSpPr>
            <p:sp>
              <p:nvSpPr>
                <p:cNvPr id="17487" name="Rectangle 280"/>
                <p:cNvSpPr>
                  <a:spLocks noChangeArrowheads="1"/>
                </p:cNvSpPr>
                <p:nvPr/>
              </p:nvSpPr>
              <p:spPr bwMode="auto">
                <a:xfrm>
                  <a:off x="2418" y="346"/>
                  <a:ext cx="560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16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00,-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88" name="Rectangle 315"/>
                <p:cNvSpPr>
                  <a:spLocks noChangeArrowheads="1"/>
                </p:cNvSpPr>
                <p:nvPr/>
              </p:nvSpPr>
              <p:spPr bwMode="auto">
                <a:xfrm>
                  <a:off x="2375" y="346"/>
                  <a:ext cx="646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1" name="Group 318"/>
              <p:cNvGrpSpPr>
                <a:grpSpLocks/>
              </p:cNvGrpSpPr>
              <p:nvPr/>
            </p:nvGrpSpPr>
            <p:grpSpPr bwMode="auto">
              <a:xfrm>
                <a:off x="3021" y="346"/>
                <a:ext cx="1007" cy="1037"/>
                <a:chOff x="3021" y="346"/>
                <a:chExt cx="1007" cy="1037"/>
              </a:xfrm>
            </p:grpSpPr>
            <p:sp>
              <p:nvSpPr>
                <p:cNvPr id="17485" name="Rectangle 281"/>
                <p:cNvSpPr>
                  <a:spLocks noChangeArrowheads="1"/>
                </p:cNvSpPr>
                <p:nvPr/>
              </p:nvSpPr>
              <p:spPr bwMode="auto">
                <a:xfrm>
                  <a:off x="3064" y="346"/>
                  <a:ext cx="921" cy="10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97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00,-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86" name="Rectangle 317"/>
                <p:cNvSpPr>
                  <a:spLocks noChangeArrowheads="1"/>
                </p:cNvSpPr>
                <p:nvPr/>
              </p:nvSpPr>
              <p:spPr bwMode="auto">
                <a:xfrm>
                  <a:off x="3021" y="346"/>
                  <a:ext cx="1007" cy="103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2" name="Group 320"/>
              <p:cNvGrpSpPr>
                <a:grpSpLocks/>
              </p:cNvGrpSpPr>
              <p:nvPr/>
            </p:nvGrpSpPr>
            <p:grpSpPr bwMode="auto">
              <a:xfrm>
                <a:off x="1007" y="1037"/>
                <a:ext cx="1368" cy="346"/>
                <a:chOff x="1007" y="1037"/>
                <a:chExt cx="1368" cy="346"/>
              </a:xfrm>
            </p:grpSpPr>
            <p:sp>
              <p:nvSpPr>
                <p:cNvPr id="17483" name="Rectangle 282"/>
                <p:cNvSpPr>
                  <a:spLocks noChangeArrowheads="1"/>
                </p:cNvSpPr>
                <p:nvPr/>
              </p:nvSpPr>
              <p:spPr bwMode="auto">
                <a:xfrm>
                  <a:off x="1050" y="1037"/>
                  <a:ext cx="128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Celkem za 6 měsíců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84" name="Rectangle 319"/>
                <p:cNvSpPr>
                  <a:spLocks noChangeArrowheads="1"/>
                </p:cNvSpPr>
                <p:nvPr/>
              </p:nvSpPr>
              <p:spPr bwMode="auto">
                <a:xfrm>
                  <a:off x="1007" y="1037"/>
                  <a:ext cx="1368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3" name="Group 322"/>
              <p:cNvGrpSpPr>
                <a:grpSpLocks/>
              </p:cNvGrpSpPr>
              <p:nvPr/>
            </p:nvGrpSpPr>
            <p:grpSpPr bwMode="auto">
              <a:xfrm>
                <a:off x="2375" y="1037"/>
                <a:ext cx="646" cy="346"/>
                <a:chOff x="2375" y="1037"/>
                <a:chExt cx="646" cy="346"/>
              </a:xfrm>
            </p:grpSpPr>
            <p:sp>
              <p:nvSpPr>
                <p:cNvPr id="17481" name="Rectangle 283"/>
                <p:cNvSpPr>
                  <a:spLocks noChangeArrowheads="1"/>
                </p:cNvSpPr>
                <p:nvPr/>
              </p:nvSpPr>
              <p:spPr bwMode="auto">
                <a:xfrm>
                  <a:off x="2418" y="1037"/>
                  <a:ext cx="56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16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00,- * 6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82" name="Rectangle 321"/>
                <p:cNvSpPr>
                  <a:spLocks noChangeArrowheads="1"/>
                </p:cNvSpPr>
                <p:nvPr/>
              </p:nvSpPr>
              <p:spPr bwMode="auto">
                <a:xfrm>
                  <a:off x="2375" y="1037"/>
                  <a:ext cx="64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4" name="Group 324"/>
              <p:cNvGrpSpPr>
                <a:grpSpLocks/>
              </p:cNvGrpSpPr>
              <p:nvPr/>
            </p:nvGrpSpPr>
            <p:grpSpPr bwMode="auto">
              <a:xfrm>
                <a:off x="0" y="1383"/>
                <a:ext cx="1007" cy="1498"/>
                <a:chOff x="0" y="1383"/>
                <a:chExt cx="1007" cy="1498"/>
              </a:xfrm>
            </p:grpSpPr>
            <p:sp>
              <p:nvSpPr>
                <p:cNvPr id="17479" name="Rectangle 284"/>
                <p:cNvSpPr>
                  <a:spLocks noChangeArrowheads="1"/>
                </p:cNvSpPr>
                <p:nvPr/>
              </p:nvSpPr>
              <p:spPr bwMode="auto">
                <a:xfrm>
                  <a:off x="43" y="1383"/>
                  <a:ext cx="921" cy="14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b="1">
                      <a:cs typeface="Times New Roman" panose="02020603050405020304" pitchFamily="18" charset="0"/>
                    </a:rPr>
                    <a:t>Úspory výdajů za nezaměstnaného (U)</a:t>
                  </a:r>
                  <a:endParaRPr lang="en-US" altLang="cs-CZ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80" name="Rectangle 323"/>
                <p:cNvSpPr>
                  <a:spLocks noChangeArrowheads="1"/>
                </p:cNvSpPr>
                <p:nvPr/>
              </p:nvSpPr>
              <p:spPr bwMode="auto">
                <a:xfrm>
                  <a:off x="0" y="1383"/>
                  <a:ext cx="1007" cy="14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5" name="Group 326"/>
              <p:cNvGrpSpPr>
                <a:grpSpLocks/>
              </p:cNvGrpSpPr>
              <p:nvPr/>
            </p:nvGrpSpPr>
            <p:grpSpPr bwMode="auto">
              <a:xfrm>
                <a:off x="1007" y="1383"/>
                <a:ext cx="1368" cy="461"/>
                <a:chOff x="1007" y="1383"/>
                <a:chExt cx="1368" cy="461"/>
              </a:xfrm>
            </p:grpSpPr>
            <p:sp>
              <p:nvSpPr>
                <p:cNvPr id="17477" name="Rectangle 285"/>
                <p:cNvSpPr>
                  <a:spLocks noChangeArrowheads="1"/>
                </p:cNvSpPr>
                <p:nvPr/>
              </p:nvSpPr>
              <p:spPr bwMode="auto">
                <a:xfrm>
                  <a:off x="1050" y="1383"/>
                  <a:ext cx="1282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Dávky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v 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nezaměstnanosti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za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5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měsíců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 (průměr Kč)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78" name="Rectangle 325"/>
                <p:cNvSpPr>
                  <a:spLocks noChangeArrowheads="1"/>
                </p:cNvSpPr>
                <p:nvPr/>
              </p:nvSpPr>
              <p:spPr bwMode="auto">
                <a:xfrm>
                  <a:off x="1007" y="1383"/>
                  <a:ext cx="1368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6" name="Group 328"/>
              <p:cNvGrpSpPr>
                <a:grpSpLocks/>
              </p:cNvGrpSpPr>
              <p:nvPr/>
            </p:nvGrpSpPr>
            <p:grpSpPr bwMode="auto">
              <a:xfrm>
                <a:off x="2375" y="1383"/>
                <a:ext cx="646" cy="461"/>
                <a:chOff x="2375" y="1383"/>
                <a:chExt cx="646" cy="461"/>
              </a:xfrm>
            </p:grpSpPr>
            <p:sp>
              <p:nvSpPr>
                <p:cNvPr id="17475" name="Rectangle 286"/>
                <p:cNvSpPr>
                  <a:spLocks noChangeArrowheads="1"/>
                </p:cNvSpPr>
                <p:nvPr/>
              </p:nvSpPr>
              <p:spPr bwMode="auto">
                <a:xfrm>
                  <a:off x="2418" y="1383"/>
                  <a:ext cx="560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10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.000,- * 6 =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6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0.000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76" name="Rectangle 327"/>
                <p:cNvSpPr>
                  <a:spLocks noChangeArrowheads="1"/>
                </p:cNvSpPr>
                <p:nvPr/>
              </p:nvSpPr>
              <p:spPr bwMode="auto">
                <a:xfrm>
                  <a:off x="2375" y="1383"/>
                  <a:ext cx="646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7" name="Group 330"/>
              <p:cNvGrpSpPr>
                <a:grpSpLocks/>
              </p:cNvGrpSpPr>
              <p:nvPr/>
            </p:nvGrpSpPr>
            <p:grpSpPr bwMode="auto">
              <a:xfrm>
                <a:off x="3021" y="1383"/>
                <a:ext cx="1007" cy="1498"/>
                <a:chOff x="3021" y="1383"/>
                <a:chExt cx="1007" cy="1498"/>
              </a:xfrm>
            </p:grpSpPr>
            <p:sp>
              <p:nvSpPr>
                <p:cNvPr id="17473" name="Rectangle 287"/>
                <p:cNvSpPr>
                  <a:spLocks noChangeArrowheads="1"/>
                </p:cNvSpPr>
                <p:nvPr/>
              </p:nvSpPr>
              <p:spPr bwMode="auto">
                <a:xfrm>
                  <a:off x="3064" y="1383"/>
                  <a:ext cx="921" cy="14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71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802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74" name="Rectangle 329"/>
                <p:cNvSpPr>
                  <a:spLocks noChangeArrowheads="1"/>
                </p:cNvSpPr>
                <p:nvPr/>
              </p:nvSpPr>
              <p:spPr bwMode="auto">
                <a:xfrm>
                  <a:off x="3021" y="1383"/>
                  <a:ext cx="1007" cy="149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8" name="Group 332"/>
              <p:cNvGrpSpPr>
                <a:grpSpLocks/>
              </p:cNvGrpSpPr>
              <p:nvPr/>
            </p:nvGrpSpPr>
            <p:grpSpPr bwMode="auto">
              <a:xfrm>
                <a:off x="1007" y="1844"/>
                <a:ext cx="1368" cy="691"/>
                <a:chOff x="1007" y="1844"/>
                <a:chExt cx="1368" cy="691"/>
              </a:xfrm>
            </p:grpSpPr>
            <p:sp>
              <p:nvSpPr>
                <p:cNvPr id="17471" name="Rectangle 288"/>
                <p:cNvSpPr>
                  <a:spLocks noChangeArrowheads="1"/>
                </p:cNvSpPr>
                <p:nvPr/>
              </p:nvSpPr>
              <p:spPr bwMode="auto">
                <a:xfrm>
                  <a:off x="1050" y="1844"/>
                  <a:ext cx="1282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Zdravotní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pojištění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které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za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nezaměstnaného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hradí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stát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za 6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měsíců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(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1.967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-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Kč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)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72" name="Rectangle 331"/>
                <p:cNvSpPr>
                  <a:spLocks noChangeArrowheads="1"/>
                </p:cNvSpPr>
                <p:nvPr/>
              </p:nvSpPr>
              <p:spPr bwMode="auto">
                <a:xfrm>
                  <a:off x="1007" y="1844"/>
                  <a:ext cx="1368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29" name="Group 334"/>
              <p:cNvGrpSpPr>
                <a:grpSpLocks/>
              </p:cNvGrpSpPr>
              <p:nvPr/>
            </p:nvGrpSpPr>
            <p:grpSpPr bwMode="auto">
              <a:xfrm>
                <a:off x="2375" y="1844"/>
                <a:ext cx="646" cy="691"/>
                <a:chOff x="2375" y="1844"/>
                <a:chExt cx="646" cy="691"/>
              </a:xfrm>
            </p:grpSpPr>
            <p:sp>
              <p:nvSpPr>
                <p:cNvPr id="17469" name="Rectangle 289"/>
                <p:cNvSpPr>
                  <a:spLocks noChangeArrowheads="1"/>
                </p:cNvSpPr>
                <p:nvPr/>
              </p:nvSpPr>
              <p:spPr bwMode="auto">
                <a:xfrm>
                  <a:off x="2418" y="1844"/>
                  <a:ext cx="560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1.967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 * 6 =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11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802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70" name="Rectangle 333"/>
                <p:cNvSpPr>
                  <a:spLocks noChangeArrowheads="1"/>
                </p:cNvSpPr>
                <p:nvPr/>
              </p:nvSpPr>
              <p:spPr bwMode="auto">
                <a:xfrm>
                  <a:off x="2375" y="1844"/>
                  <a:ext cx="646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0" name="Group 336"/>
              <p:cNvGrpSpPr>
                <a:grpSpLocks/>
              </p:cNvGrpSpPr>
              <p:nvPr/>
            </p:nvGrpSpPr>
            <p:grpSpPr bwMode="auto">
              <a:xfrm>
                <a:off x="1007" y="2535"/>
                <a:ext cx="1368" cy="346"/>
                <a:chOff x="1007" y="2535"/>
                <a:chExt cx="1368" cy="346"/>
              </a:xfrm>
            </p:grpSpPr>
            <p:sp>
              <p:nvSpPr>
                <p:cNvPr id="17467" name="Rectangle 290"/>
                <p:cNvSpPr>
                  <a:spLocks noChangeArrowheads="1"/>
                </p:cNvSpPr>
                <p:nvPr/>
              </p:nvSpPr>
              <p:spPr bwMode="auto">
                <a:xfrm>
                  <a:off x="1050" y="2535"/>
                  <a:ext cx="128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Celkem za 6 měsíců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68" name="Rectangle 335"/>
                <p:cNvSpPr>
                  <a:spLocks noChangeArrowheads="1"/>
                </p:cNvSpPr>
                <p:nvPr/>
              </p:nvSpPr>
              <p:spPr bwMode="auto">
                <a:xfrm>
                  <a:off x="1007" y="2535"/>
                  <a:ext cx="1368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1" name="Group 338"/>
              <p:cNvGrpSpPr>
                <a:grpSpLocks/>
              </p:cNvGrpSpPr>
              <p:nvPr/>
            </p:nvGrpSpPr>
            <p:grpSpPr bwMode="auto">
              <a:xfrm>
                <a:off x="2375" y="2535"/>
                <a:ext cx="646" cy="346"/>
                <a:chOff x="2375" y="2535"/>
                <a:chExt cx="646" cy="346"/>
              </a:xfrm>
            </p:grpSpPr>
            <p:sp>
              <p:nvSpPr>
                <p:cNvPr id="17465" name="Rectangle 291"/>
                <p:cNvSpPr>
                  <a:spLocks noChangeArrowheads="1"/>
                </p:cNvSpPr>
                <p:nvPr/>
              </p:nvSpPr>
              <p:spPr bwMode="auto">
                <a:xfrm>
                  <a:off x="2418" y="2535"/>
                  <a:ext cx="56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71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802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66" name="Rectangle 337"/>
                <p:cNvSpPr>
                  <a:spLocks noChangeArrowheads="1"/>
                </p:cNvSpPr>
                <p:nvPr/>
              </p:nvSpPr>
              <p:spPr bwMode="auto">
                <a:xfrm>
                  <a:off x="2375" y="2535"/>
                  <a:ext cx="64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2" name="Group 340"/>
              <p:cNvGrpSpPr>
                <a:grpSpLocks/>
              </p:cNvGrpSpPr>
              <p:nvPr/>
            </p:nvGrpSpPr>
            <p:grpSpPr bwMode="auto">
              <a:xfrm>
                <a:off x="0" y="2881"/>
                <a:ext cx="1007" cy="1613"/>
                <a:chOff x="0" y="2881"/>
                <a:chExt cx="1007" cy="1613"/>
              </a:xfrm>
            </p:grpSpPr>
            <p:sp>
              <p:nvSpPr>
                <p:cNvPr id="17463" name="Rectangle 292"/>
                <p:cNvSpPr>
                  <a:spLocks noChangeArrowheads="1"/>
                </p:cNvSpPr>
                <p:nvPr/>
              </p:nvSpPr>
              <p:spPr bwMode="auto">
                <a:xfrm>
                  <a:off x="43" y="2881"/>
                  <a:ext cx="921" cy="1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b="1">
                      <a:cs typeface="Times New Roman" panose="02020603050405020304" pitchFamily="18" charset="0"/>
                    </a:rPr>
                    <a:t>Příjmy, které zaměstnáním uchazeče získáme (P)</a:t>
                  </a:r>
                  <a:endParaRPr lang="en-US" altLang="cs-CZ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64" name="Rectangle 339"/>
                <p:cNvSpPr>
                  <a:spLocks noChangeArrowheads="1"/>
                </p:cNvSpPr>
                <p:nvPr/>
              </p:nvSpPr>
              <p:spPr bwMode="auto">
                <a:xfrm>
                  <a:off x="0" y="2881"/>
                  <a:ext cx="1007" cy="161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3" name="Group 342"/>
              <p:cNvGrpSpPr>
                <a:grpSpLocks/>
              </p:cNvGrpSpPr>
              <p:nvPr/>
            </p:nvGrpSpPr>
            <p:grpSpPr bwMode="auto">
              <a:xfrm>
                <a:off x="1007" y="2881"/>
                <a:ext cx="1368" cy="576"/>
                <a:chOff x="1007" y="2881"/>
                <a:chExt cx="1368" cy="576"/>
              </a:xfrm>
            </p:grpSpPr>
            <p:sp>
              <p:nvSpPr>
                <p:cNvPr id="17461" name="Rectangle 293"/>
                <p:cNvSpPr>
                  <a:spLocks noChangeArrowheads="1"/>
                </p:cNvSpPr>
                <p:nvPr/>
              </p:nvSpPr>
              <p:spPr bwMode="auto">
                <a:xfrm>
                  <a:off x="1050" y="2881"/>
                  <a:ext cx="1282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Daň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(15%),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kterou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 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příjmů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(1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6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00,-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Kč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)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zaplatí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za 6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měsíců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62" name="Rectangle 341"/>
                <p:cNvSpPr>
                  <a:spLocks noChangeArrowheads="1"/>
                </p:cNvSpPr>
                <p:nvPr/>
              </p:nvSpPr>
              <p:spPr bwMode="auto">
                <a:xfrm>
                  <a:off x="1007" y="2881"/>
                  <a:ext cx="1368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4" name="Group 344"/>
              <p:cNvGrpSpPr>
                <a:grpSpLocks/>
              </p:cNvGrpSpPr>
              <p:nvPr/>
            </p:nvGrpSpPr>
            <p:grpSpPr bwMode="auto">
              <a:xfrm>
                <a:off x="2375" y="2881"/>
                <a:ext cx="646" cy="576"/>
                <a:chOff x="2375" y="2881"/>
                <a:chExt cx="646" cy="576"/>
              </a:xfrm>
            </p:grpSpPr>
            <p:sp>
              <p:nvSpPr>
                <p:cNvPr id="17459" name="Rectangle 294"/>
                <p:cNvSpPr>
                  <a:spLocks noChangeArrowheads="1"/>
                </p:cNvSpPr>
                <p:nvPr/>
              </p:nvSpPr>
              <p:spPr bwMode="auto">
                <a:xfrm>
                  <a:off x="2418" y="2881"/>
                  <a:ext cx="560" cy="5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Neplatí – slevy na dani 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60" name="Rectangle 343"/>
                <p:cNvSpPr>
                  <a:spLocks noChangeArrowheads="1"/>
                </p:cNvSpPr>
                <p:nvPr/>
              </p:nvSpPr>
              <p:spPr bwMode="auto">
                <a:xfrm>
                  <a:off x="2375" y="2881"/>
                  <a:ext cx="646" cy="57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5" name="Group 346"/>
              <p:cNvGrpSpPr>
                <a:grpSpLocks/>
              </p:cNvGrpSpPr>
              <p:nvPr/>
            </p:nvGrpSpPr>
            <p:grpSpPr bwMode="auto">
              <a:xfrm>
                <a:off x="3021" y="2881"/>
                <a:ext cx="1007" cy="1613"/>
                <a:chOff x="3021" y="2881"/>
                <a:chExt cx="1007" cy="1613"/>
              </a:xfrm>
            </p:grpSpPr>
            <p:sp>
              <p:nvSpPr>
                <p:cNvPr id="17457" name="Rectangle 295"/>
                <p:cNvSpPr>
                  <a:spLocks noChangeArrowheads="1"/>
                </p:cNvSpPr>
                <p:nvPr/>
              </p:nvSpPr>
              <p:spPr bwMode="auto">
                <a:xfrm>
                  <a:off x="3064" y="2881"/>
                  <a:ext cx="921" cy="1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43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545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58" name="Rectangle 345"/>
                <p:cNvSpPr>
                  <a:spLocks noChangeArrowheads="1"/>
                </p:cNvSpPr>
                <p:nvPr/>
              </p:nvSpPr>
              <p:spPr bwMode="auto">
                <a:xfrm>
                  <a:off x="3021" y="2881"/>
                  <a:ext cx="1007" cy="161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6" name="Group 348"/>
              <p:cNvGrpSpPr>
                <a:grpSpLocks/>
              </p:cNvGrpSpPr>
              <p:nvPr/>
            </p:nvGrpSpPr>
            <p:grpSpPr bwMode="auto">
              <a:xfrm>
                <a:off x="1007" y="3457"/>
                <a:ext cx="1368" cy="691"/>
                <a:chOff x="1007" y="3457"/>
                <a:chExt cx="1368" cy="691"/>
              </a:xfrm>
            </p:grpSpPr>
            <p:sp>
              <p:nvSpPr>
                <p:cNvPr id="17455" name="Rectangle 296"/>
                <p:cNvSpPr>
                  <a:spLocks noChangeArrowheads="1"/>
                </p:cNvSpPr>
                <p:nvPr/>
              </p:nvSpPr>
              <p:spPr bwMode="auto">
                <a:xfrm>
                  <a:off x="1050" y="3457"/>
                  <a:ext cx="1282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Pojištění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(4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4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8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%),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které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ze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mzdy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(1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6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00,-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Kč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)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odvádí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zaměstnanec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i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zaměstnavatel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za 6 </a:t>
                  </a:r>
                  <a:r>
                    <a:rPr lang="en-US" altLang="cs-CZ" sz="1200" dirty="0" err="1">
                      <a:cs typeface="Times New Roman" panose="02020603050405020304" pitchFamily="18" charset="0"/>
                    </a:rPr>
                    <a:t>měsíců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56" name="Rectangle 347"/>
                <p:cNvSpPr>
                  <a:spLocks noChangeArrowheads="1"/>
                </p:cNvSpPr>
                <p:nvPr/>
              </p:nvSpPr>
              <p:spPr bwMode="auto">
                <a:xfrm>
                  <a:off x="1007" y="3457"/>
                  <a:ext cx="1368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7" name="Group 350"/>
              <p:cNvGrpSpPr>
                <a:grpSpLocks/>
              </p:cNvGrpSpPr>
              <p:nvPr/>
            </p:nvGrpSpPr>
            <p:grpSpPr bwMode="auto">
              <a:xfrm>
                <a:off x="2375" y="3457"/>
                <a:ext cx="646" cy="691"/>
                <a:chOff x="2375" y="3457"/>
                <a:chExt cx="646" cy="691"/>
              </a:xfrm>
            </p:grpSpPr>
            <p:sp>
              <p:nvSpPr>
                <p:cNvPr id="17453" name="Rectangle 297"/>
                <p:cNvSpPr>
                  <a:spLocks noChangeArrowheads="1"/>
                </p:cNvSpPr>
                <p:nvPr/>
              </p:nvSpPr>
              <p:spPr bwMode="auto">
                <a:xfrm>
                  <a:off x="2418" y="3457"/>
                  <a:ext cx="560" cy="6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43.545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,-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54" name="Rectangle 349"/>
                <p:cNvSpPr>
                  <a:spLocks noChangeArrowheads="1"/>
                </p:cNvSpPr>
                <p:nvPr/>
              </p:nvSpPr>
              <p:spPr bwMode="auto">
                <a:xfrm>
                  <a:off x="2375" y="3457"/>
                  <a:ext cx="646" cy="69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8" name="Group 352"/>
              <p:cNvGrpSpPr>
                <a:grpSpLocks/>
              </p:cNvGrpSpPr>
              <p:nvPr/>
            </p:nvGrpSpPr>
            <p:grpSpPr bwMode="auto">
              <a:xfrm>
                <a:off x="1007" y="4148"/>
                <a:ext cx="1368" cy="346"/>
                <a:chOff x="1007" y="4148"/>
                <a:chExt cx="1368" cy="346"/>
              </a:xfrm>
            </p:grpSpPr>
            <p:sp>
              <p:nvSpPr>
                <p:cNvPr id="17451" name="Rectangle 298"/>
                <p:cNvSpPr>
                  <a:spLocks noChangeArrowheads="1"/>
                </p:cNvSpPr>
                <p:nvPr/>
              </p:nvSpPr>
              <p:spPr bwMode="auto">
                <a:xfrm>
                  <a:off x="1050" y="4148"/>
                  <a:ext cx="1282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>
                      <a:cs typeface="Times New Roman" panose="02020603050405020304" pitchFamily="18" charset="0"/>
                    </a:rPr>
                    <a:t>Celkem za 6 měsíců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52" name="Rectangle 351"/>
                <p:cNvSpPr>
                  <a:spLocks noChangeArrowheads="1"/>
                </p:cNvSpPr>
                <p:nvPr/>
              </p:nvSpPr>
              <p:spPr bwMode="auto">
                <a:xfrm>
                  <a:off x="1007" y="4148"/>
                  <a:ext cx="1368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39" name="Group 354"/>
              <p:cNvGrpSpPr>
                <a:grpSpLocks/>
              </p:cNvGrpSpPr>
              <p:nvPr/>
            </p:nvGrpSpPr>
            <p:grpSpPr bwMode="auto">
              <a:xfrm>
                <a:off x="2375" y="4148"/>
                <a:ext cx="646" cy="346"/>
                <a:chOff x="2375" y="4148"/>
                <a:chExt cx="646" cy="346"/>
              </a:xfrm>
            </p:grpSpPr>
            <p:sp>
              <p:nvSpPr>
                <p:cNvPr id="17449" name="Rectangle 299"/>
                <p:cNvSpPr>
                  <a:spLocks noChangeArrowheads="1"/>
                </p:cNvSpPr>
                <p:nvPr/>
              </p:nvSpPr>
              <p:spPr bwMode="auto">
                <a:xfrm>
                  <a:off x="2418" y="4148"/>
                  <a:ext cx="560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43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545</a:t>
                  </a: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50" name="Rectangle 353"/>
                <p:cNvSpPr>
                  <a:spLocks noChangeArrowheads="1"/>
                </p:cNvSpPr>
                <p:nvPr/>
              </p:nvSpPr>
              <p:spPr bwMode="auto">
                <a:xfrm>
                  <a:off x="2375" y="4148"/>
                  <a:ext cx="646" cy="34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40" name="Group 356"/>
              <p:cNvGrpSpPr>
                <a:grpSpLocks/>
              </p:cNvGrpSpPr>
              <p:nvPr/>
            </p:nvGrpSpPr>
            <p:grpSpPr bwMode="auto">
              <a:xfrm>
                <a:off x="0" y="4494"/>
                <a:ext cx="1007" cy="461"/>
                <a:chOff x="0" y="4494"/>
                <a:chExt cx="1007" cy="461"/>
              </a:xfrm>
            </p:grpSpPr>
            <p:sp>
              <p:nvSpPr>
                <p:cNvPr id="17447" name="Rectangle 300"/>
                <p:cNvSpPr>
                  <a:spLocks noChangeArrowheads="1"/>
                </p:cNvSpPr>
                <p:nvPr/>
              </p:nvSpPr>
              <p:spPr bwMode="auto">
                <a:xfrm>
                  <a:off x="43" y="4494"/>
                  <a:ext cx="921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b="1">
                      <a:cs typeface="Times New Roman" panose="02020603050405020304" pitchFamily="18" charset="0"/>
                    </a:rPr>
                    <a:t>Rozdíl N – (U + P)</a:t>
                  </a:r>
                  <a:endParaRPr lang="en-US" altLang="cs-CZ" sz="120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/>
                </a:p>
              </p:txBody>
            </p:sp>
            <p:sp>
              <p:nvSpPr>
                <p:cNvPr id="17448" name="Rectangle 355"/>
                <p:cNvSpPr>
                  <a:spLocks noChangeArrowheads="1"/>
                </p:cNvSpPr>
                <p:nvPr/>
              </p:nvSpPr>
              <p:spPr bwMode="auto">
                <a:xfrm>
                  <a:off x="0" y="4494"/>
                  <a:ext cx="1007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41" name="Group 358"/>
              <p:cNvGrpSpPr>
                <a:grpSpLocks/>
              </p:cNvGrpSpPr>
              <p:nvPr/>
            </p:nvGrpSpPr>
            <p:grpSpPr bwMode="auto">
              <a:xfrm>
                <a:off x="1007" y="4494"/>
                <a:ext cx="2014" cy="461"/>
                <a:chOff x="1007" y="4494"/>
                <a:chExt cx="2014" cy="461"/>
              </a:xfrm>
            </p:grpSpPr>
            <p:sp>
              <p:nvSpPr>
                <p:cNvPr id="17445" name="Rectangle 301"/>
                <p:cNvSpPr>
                  <a:spLocks noChangeArrowheads="1"/>
                </p:cNvSpPr>
                <p:nvPr/>
              </p:nvSpPr>
              <p:spPr bwMode="auto">
                <a:xfrm>
                  <a:off x="1050" y="4494"/>
                  <a:ext cx="1928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97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 – (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71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802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 +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43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545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) =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97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2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00 – 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115</a:t>
                  </a:r>
                  <a:r>
                    <a:rPr lang="en-US" altLang="cs-CZ" sz="1200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347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dirty="0">
                      <a:cs typeface="Times New Roman" panose="02020603050405020304" pitchFamily="18" charset="0"/>
                    </a:rPr>
                    <a:t>Pokud by platil stát i odvody na </a:t>
                  </a:r>
                  <a:r>
                    <a:rPr lang="cs-CZ" altLang="cs-CZ" sz="1200" dirty="0" err="1">
                      <a:cs typeface="Times New Roman" panose="02020603050405020304" pitchFamily="18" charset="0"/>
                    </a:rPr>
                    <a:t>soc</a:t>
                  </a:r>
                  <a:r>
                    <a:rPr lang="cs-CZ" altLang="cs-CZ" sz="1200" dirty="0">
                      <a:cs typeface="Times New Roman" panose="02020603050405020304" pitchFamily="18" charset="0"/>
                    </a:rPr>
                    <a:t> pojištění zaměstnavatele (43.545)</a:t>
                  </a:r>
                </a:p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46" name="Rectangle 357"/>
                <p:cNvSpPr>
                  <a:spLocks noChangeArrowheads="1"/>
                </p:cNvSpPr>
                <p:nvPr/>
              </p:nvSpPr>
              <p:spPr bwMode="auto">
                <a:xfrm>
                  <a:off x="1007" y="4494"/>
                  <a:ext cx="2014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  <p:grpSp>
            <p:nvGrpSpPr>
              <p:cNvPr id="17442" name="Group 360"/>
              <p:cNvGrpSpPr>
                <a:grpSpLocks/>
              </p:cNvGrpSpPr>
              <p:nvPr/>
            </p:nvGrpSpPr>
            <p:grpSpPr bwMode="auto">
              <a:xfrm>
                <a:off x="3021" y="4494"/>
                <a:ext cx="1007" cy="461"/>
                <a:chOff x="3021" y="4494"/>
                <a:chExt cx="1007" cy="461"/>
              </a:xfrm>
            </p:grpSpPr>
            <p:sp>
              <p:nvSpPr>
                <p:cNvPr id="17443" name="Rectangle 302"/>
                <p:cNvSpPr>
                  <a:spLocks noChangeArrowheads="1"/>
                </p:cNvSpPr>
                <p:nvPr/>
              </p:nvSpPr>
              <p:spPr bwMode="auto">
                <a:xfrm>
                  <a:off x="3064" y="4494"/>
                  <a:ext cx="921" cy="4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200" b="1" dirty="0">
                    <a:cs typeface="Times New Roman" panose="02020603050405020304" pitchFamily="18" charset="0"/>
                  </a:endParaRP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200" b="1" dirty="0">
                    <a:cs typeface="Times New Roman" panose="02020603050405020304" pitchFamily="18" charset="0"/>
                  </a:endParaRP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cs-CZ" sz="1200" b="1" dirty="0">
                      <a:cs typeface="Times New Roman" panose="02020603050405020304" pitchFamily="18" charset="0"/>
                    </a:rPr>
                    <a:t>-</a:t>
                  </a:r>
                  <a:r>
                    <a:rPr lang="cs-CZ" altLang="cs-CZ" sz="1200" b="1" dirty="0">
                      <a:cs typeface="Times New Roman" panose="02020603050405020304" pitchFamily="18" charset="0"/>
                    </a:rPr>
                    <a:t>18</a:t>
                  </a:r>
                  <a:r>
                    <a:rPr lang="en-US" altLang="cs-CZ" sz="1200" b="1" dirty="0">
                      <a:cs typeface="Times New Roman" panose="02020603050405020304" pitchFamily="18" charset="0"/>
                    </a:rPr>
                    <a:t>.</a:t>
                  </a:r>
                  <a:r>
                    <a:rPr lang="cs-CZ" altLang="cs-CZ" sz="1200" b="1" dirty="0">
                      <a:cs typeface="Times New Roman" panose="02020603050405020304" pitchFamily="18" charset="0"/>
                    </a:rPr>
                    <a:t>147</a:t>
                  </a:r>
                  <a:r>
                    <a:rPr lang="en-US" altLang="cs-CZ" sz="1200" b="1" dirty="0">
                      <a:cs typeface="Times New Roman" panose="02020603050405020304" pitchFamily="18" charset="0"/>
                    </a:rPr>
                    <a:t>,-</a:t>
                  </a:r>
                  <a:endParaRPr lang="cs-CZ" altLang="cs-CZ" sz="1200" b="1" dirty="0">
                    <a:cs typeface="Times New Roman" panose="02020603050405020304" pitchFamily="18" charset="0"/>
                  </a:endParaRP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cs-CZ" altLang="cs-CZ" sz="1200" b="1" dirty="0">
                      <a:cs typeface="Times New Roman" panose="02020603050405020304" pitchFamily="18" charset="0"/>
                    </a:rPr>
                    <a:t>25.398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cs-CZ" sz="1200" dirty="0">
                    <a:cs typeface="Times New Roman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cs-CZ" sz="1800" dirty="0"/>
                </a:p>
              </p:txBody>
            </p:sp>
            <p:sp>
              <p:nvSpPr>
                <p:cNvPr id="17444" name="Rectangle 359"/>
                <p:cNvSpPr>
                  <a:spLocks noChangeArrowheads="1"/>
                </p:cNvSpPr>
                <p:nvPr/>
              </p:nvSpPr>
              <p:spPr bwMode="auto">
                <a:xfrm>
                  <a:off x="3021" y="4494"/>
                  <a:ext cx="1007" cy="46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cs-CZ" altLang="cs-CZ" sz="1800"/>
                </a:p>
              </p:txBody>
            </p:sp>
          </p:grpSp>
        </p:grpSp>
        <p:sp>
          <p:nvSpPr>
            <p:cNvPr id="17413" name="Rectangle 362"/>
            <p:cNvSpPr>
              <a:spLocks noChangeArrowheads="1"/>
            </p:cNvSpPr>
            <p:nvPr/>
          </p:nvSpPr>
          <p:spPr bwMode="auto">
            <a:xfrm>
              <a:off x="-2" y="-2"/>
              <a:ext cx="4032" cy="4959"/>
            </a:xfrm>
            <a:prstGeom prst="rect">
              <a:avLst/>
            </a:prstGeom>
            <a:noFill/>
            <a:ln w="7937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Faktory ovlivňující efekty</a:t>
            </a:r>
            <a:endParaRPr lang="en-US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Situace na trhu práce: </a:t>
            </a:r>
            <a:r>
              <a:rPr lang="cs-CZ" altLang="cs-CZ" sz="2000" dirty="0"/>
              <a:t>horší situace (menší nabídka volních míst – nižší umístění účastníků opatření, mohou být ale vyšší čisté efekty – protože nižší mrtvá váha)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Charakteristiky opatření APZ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</a:t>
            </a:r>
            <a:r>
              <a:rPr lang="cs-CZ" altLang="cs-CZ" sz="2400" dirty="0"/>
              <a:t>1 rozsah opatření </a:t>
            </a:r>
            <a:r>
              <a:rPr lang="cs-CZ" altLang="cs-CZ" sz="1800" dirty="0"/>
              <a:t>(vysoký počet nezaměstnaných s nižší zaměstnatelností – nutný větší rozsah/počet účastníků)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	2 cílenost </a:t>
            </a:r>
            <a:r>
              <a:rPr lang="cs-CZ" altLang="cs-CZ" sz="1800" dirty="0"/>
              <a:t>(k účastníkům více znevýhodněným – snižuje mrtvou váhu)</a:t>
            </a:r>
            <a:endParaRPr lang="en-US" altLang="cs-CZ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	3 vhodnost </a:t>
            </a:r>
            <a:r>
              <a:rPr lang="cs-CZ" altLang="cs-CZ" sz="1800" dirty="0"/>
              <a:t>(odpovídají potřebám účastníků?, struktura typů opatření podle významu složek nezaměstnanosti, např. rekvalifikace pro strukturální složku, tvorba míst když cyklický pokles)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/>
              <a:t>	4 kvalita </a:t>
            </a:r>
            <a:r>
              <a:rPr lang="cs-CZ" altLang="cs-CZ" sz="1800" dirty="0"/>
              <a:t>(musí zlepšit šance, např. rekvalifikace vhodný obsah, dostatečné délka a intenzita přípravy, tvorba míst – dostatečná výše dotace na mzdu, dostatečně dlouho atp.)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Individuální charakteristiky účastníků </a:t>
            </a:r>
            <a:r>
              <a:rPr lang="cs-CZ" altLang="cs-CZ" sz="1800" dirty="0"/>
              <a:t>(účastníci s lepšími předpoklady k zaměstnání se vždy lépe umístí, proto programy pro znevýhodněné musí mít slušnou přidanou hodnotu-kvalitu)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Typy opatření APZ podle typu efektu na trh práce – režim Bc</a:t>
            </a:r>
            <a:endParaRPr lang="en-US" alt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Job-</a:t>
            </a:r>
            <a:r>
              <a:rPr lang="cs-CZ" altLang="cs-CZ" sz="2800" dirty="0" err="1"/>
              <a:t>matching</a:t>
            </a:r>
            <a:r>
              <a:rPr lang="cs-CZ" altLang="cs-CZ" sz="2800" dirty="0"/>
              <a:t>, poradenství (zpružnění TP)</a:t>
            </a:r>
          </a:p>
          <a:p>
            <a:pPr marL="0" indent="0" eaLnBrk="1" hangingPunct="1">
              <a:buNone/>
            </a:pPr>
            <a:r>
              <a:rPr lang="cs-CZ" altLang="cs-CZ" dirty="0"/>
              <a:t>	</a:t>
            </a:r>
            <a:r>
              <a:rPr lang="cs-CZ" altLang="cs-CZ" sz="1800" dirty="0"/>
              <a:t>- zlepšuje přiřazování míst a nezaměstnaných: posun Bc vlevo dolů</a:t>
            </a:r>
          </a:p>
          <a:p>
            <a:pPr eaLnBrk="1" hangingPunct="1"/>
            <a:r>
              <a:rPr lang="cs-CZ" altLang="cs-CZ" sz="2800" dirty="0"/>
              <a:t>Rekvalifikace, profesní příprava atd. (zpružnění TP)</a:t>
            </a:r>
            <a:endParaRPr lang="en-US" altLang="cs-CZ" sz="2800" dirty="0"/>
          </a:p>
          <a:p>
            <a:pPr eaLnBrk="1" hangingPunct="1">
              <a:buFontTx/>
              <a:buNone/>
            </a:pPr>
            <a:r>
              <a:rPr lang="en-US" altLang="cs-CZ" dirty="0"/>
              <a:t>	</a:t>
            </a:r>
            <a:r>
              <a:rPr lang="en-US" altLang="cs-CZ" sz="1800" dirty="0"/>
              <a:t>- </a:t>
            </a:r>
            <a:r>
              <a:rPr lang="en-US" altLang="cs-CZ" sz="1800" dirty="0" err="1"/>
              <a:t>struktur</a:t>
            </a:r>
            <a:r>
              <a:rPr lang="cs-CZ" altLang="cs-CZ" sz="1800" dirty="0" err="1"/>
              <a:t>ální</a:t>
            </a:r>
            <a:r>
              <a:rPr lang="cs-CZ" altLang="cs-CZ" sz="1800" dirty="0"/>
              <a:t> přizpůsobení (kvalifikační, regionální)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	- zaměstnatelnost (mobilita, dovednosti, zkušenosti, motivace, orientace a sebeprezentace, sociální kapitál)  posun Bc vlevo dolů</a:t>
            </a:r>
          </a:p>
          <a:p>
            <a:pPr eaLnBrk="1" hangingPunct="1"/>
            <a:r>
              <a:rPr lang="cs-CZ" altLang="cs-CZ" sz="2800" dirty="0"/>
              <a:t>Tvorba míst – přerozdělení míst</a:t>
            </a:r>
          </a:p>
          <a:p>
            <a:pPr marL="0" indent="0" eaLnBrk="1" hangingPunct="1">
              <a:buNone/>
            </a:pPr>
            <a:r>
              <a:rPr lang="cs-CZ" altLang="cs-CZ" sz="2800" dirty="0"/>
              <a:t>	</a:t>
            </a:r>
            <a:r>
              <a:rPr lang="cs-CZ" altLang="cs-CZ" sz="2000" dirty="0"/>
              <a:t>- zlevnění nákladů na tvorbu míst: rotace </a:t>
            </a:r>
            <a:r>
              <a:rPr lang="cs-CZ" altLang="cs-CZ" sz="2000" dirty="0" err="1"/>
              <a:t>vc</a:t>
            </a:r>
            <a:r>
              <a:rPr lang="cs-CZ" altLang="cs-CZ" sz="2000" dirty="0"/>
              <a:t> křivky doleva, tj. vyšší tvorba míst, ale korekce tohoto efektu v důsledku mrtvé váhy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endParaRPr lang="en-US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44624"/>
            <a:ext cx="6858000" cy="676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83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/>
              <a:t>Komentář ke grafu (režim </a:t>
            </a:r>
            <a:r>
              <a:rPr lang="cs-CZ" sz="2800" dirty="0" err="1"/>
              <a:t>Beveridgeovy</a:t>
            </a:r>
            <a:r>
              <a:rPr lang="cs-CZ" sz="2800" dirty="0"/>
              <a:t> křivky)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cs-CZ" sz="1800" dirty="0" err="1"/>
              <a:t>Beveridgeova</a:t>
            </a:r>
            <a:r>
              <a:rPr lang="cs-CZ" sz="1800" dirty="0"/>
              <a:t> křivka (</a:t>
            </a:r>
            <a:r>
              <a:rPr lang="cs-CZ" sz="1800" dirty="0" err="1"/>
              <a:t>uv</a:t>
            </a:r>
            <a:r>
              <a:rPr lang="cs-CZ" sz="1800" dirty="0"/>
              <a:t> křivka) nepřímá úměra míry nezaměstnanosti a volných míst (s recesí a úbytkem míst roste nezaměstnanost (osa x nezaměstnanost, osa y volná místa)</a:t>
            </a:r>
          </a:p>
          <a:p>
            <a:r>
              <a:rPr lang="cs-CZ" sz="1800" dirty="0" err="1"/>
              <a:t>Vc</a:t>
            </a:r>
            <a:r>
              <a:rPr lang="cs-CZ" sz="1800" dirty="0"/>
              <a:t> křivka (zleva dole nahoru doprava) tj. s růstem nezaměstnanosti roste počet volných míst. Vyjadřuje jiné hledisko/mechanismus: při růstu nezaměstnanosti nerostou mzdy, relativně nižší náklady na pracovní místa - je možné tvořit více míst (je to ale slabší efekt než efekt recese) </a:t>
            </a:r>
          </a:p>
          <a:p>
            <a:endParaRPr lang="cs-CZ" sz="1800" dirty="0"/>
          </a:p>
          <a:p>
            <a:r>
              <a:rPr lang="cs-CZ" sz="1800" dirty="0"/>
              <a:t>Efekt zprostředkování, poradenství, rekvalifikací: posun </a:t>
            </a:r>
            <a:r>
              <a:rPr lang="cs-CZ" sz="1800" dirty="0" err="1"/>
              <a:t>uv</a:t>
            </a:r>
            <a:r>
              <a:rPr lang="cs-CZ" sz="1800" dirty="0"/>
              <a:t> křivky doleva dolů (nezaměstnanost je nižší při stejném počtu volných míst)</a:t>
            </a:r>
          </a:p>
          <a:p>
            <a:r>
              <a:rPr lang="cs-CZ" sz="1800" dirty="0"/>
              <a:t>Efekt tvorby pracovních míst: posun </a:t>
            </a:r>
            <a:r>
              <a:rPr lang="cs-CZ" sz="1800" dirty="0" err="1"/>
              <a:t>vc</a:t>
            </a:r>
            <a:r>
              <a:rPr lang="cs-CZ" sz="1800" dirty="0"/>
              <a:t> křivky doleva snížením nákladů na tato místa v důsledku mzdové dotace zaměstnavateli (je více míst a sníží se nezaměstnanost. Avšak efekt mrtvé váhy (místa, která by vznikla i bez dotace) koriguje tento posun, posune </a:t>
            </a:r>
            <a:r>
              <a:rPr lang="cs-CZ" sz="1800" dirty="0" err="1"/>
              <a:t>vc</a:t>
            </a:r>
            <a:r>
              <a:rPr lang="cs-CZ" sz="1800" dirty="0"/>
              <a:t> křivku o něco zpět doprava</a:t>
            </a:r>
          </a:p>
          <a:p>
            <a:r>
              <a:rPr lang="cs-CZ" sz="1800" dirty="0"/>
              <a:t>Čím lepší cílenost k více znevýhodněným, tím je mrtvá váha nižší </a:t>
            </a:r>
          </a:p>
        </p:txBody>
      </p:sp>
    </p:spTree>
    <p:extLst>
      <p:ext uri="{BB962C8B-B14F-4D97-AF65-F5344CB8AC3E}">
        <p14:creationId xmlns:p14="http://schemas.microsoft.com/office/powerpoint/2010/main" val="869782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200" dirty="0"/>
              <a:t>Typy efektů: rozlišení </a:t>
            </a:r>
            <a:r>
              <a:rPr lang="cs-CZ" sz="3200" dirty="0">
                <a:solidFill>
                  <a:srgbClr val="FF0000"/>
                </a:solidFill>
              </a:rPr>
              <a:t>(překrývající se typy)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/>
          <a:lstStyle/>
          <a:p>
            <a:r>
              <a:rPr lang="cs-CZ" sz="2400" dirty="0"/>
              <a:t>Krátkodobé efekty x </a:t>
            </a:r>
            <a:r>
              <a:rPr lang="cs-CZ" sz="2400" dirty="0">
                <a:solidFill>
                  <a:srgbClr val="FF0000"/>
                </a:solidFill>
              </a:rPr>
              <a:t>dlouhodobé efekty</a:t>
            </a:r>
          </a:p>
          <a:p>
            <a:r>
              <a:rPr lang="cs-CZ" sz="2400" dirty="0"/>
              <a:t>Přímé efekty x </a:t>
            </a:r>
            <a:r>
              <a:rPr lang="cs-CZ" sz="2400" dirty="0">
                <a:solidFill>
                  <a:srgbClr val="FF0000"/>
                </a:solidFill>
              </a:rPr>
              <a:t>nepřímé efekty</a:t>
            </a:r>
          </a:p>
          <a:p>
            <a:r>
              <a:rPr lang="cs-CZ" sz="2400" dirty="0"/>
              <a:t>Zaměstnání (získal místo po ukončení programu? x </a:t>
            </a:r>
            <a:r>
              <a:rPr lang="cs-CZ" sz="2400" b="1" dirty="0">
                <a:solidFill>
                  <a:srgbClr val="FF0000"/>
                </a:solidFill>
              </a:rPr>
              <a:t>zaměstnatelnost</a:t>
            </a:r>
            <a:r>
              <a:rPr lang="cs-CZ" sz="2400" dirty="0">
                <a:solidFill>
                  <a:srgbClr val="FF0000"/>
                </a:solidFill>
              </a:rPr>
              <a:t> (zlepšil motivaci/připravenost/kvalifikaci, schopnost hledat/získat/udržet zaměstnání, kontakty k zaměstnání)</a:t>
            </a:r>
          </a:p>
          <a:p>
            <a:r>
              <a:rPr lang="cs-CZ" sz="2400" dirty="0" err="1">
                <a:solidFill>
                  <a:schemeClr val="tx2"/>
                </a:solidFill>
              </a:rPr>
              <a:t>Mikroefekty</a:t>
            </a:r>
            <a:r>
              <a:rPr lang="cs-CZ" sz="2400" dirty="0">
                <a:solidFill>
                  <a:schemeClr val="tx2"/>
                </a:solidFill>
              </a:rPr>
              <a:t> (pro účastníky opatření a jejich zaměstnání) x </a:t>
            </a:r>
            <a:r>
              <a:rPr lang="cs-CZ" sz="2400" dirty="0" err="1">
                <a:solidFill>
                  <a:schemeClr val="tx2"/>
                </a:solidFill>
              </a:rPr>
              <a:t>Makroefekty</a:t>
            </a:r>
            <a:r>
              <a:rPr lang="cs-CZ" sz="2400" dirty="0">
                <a:solidFill>
                  <a:schemeClr val="tx2"/>
                </a:solidFill>
              </a:rPr>
              <a:t> (pro další účastníky a celkové fungování trhu práce)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Pozitivní účinky (mikro- a </a:t>
            </a:r>
            <a:r>
              <a:rPr lang="cs-CZ" sz="2400" dirty="0" err="1">
                <a:solidFill>
                  <a:schemeClr val="tx2"/>
                </a:solidFill>
              </a:rPr>
              <a:t>makroefekty</a:t>
            </a:r>
            <a:r>
              <a:rPr lang="cs-CZ" sz="2400" dirty="0">
                <a:solidFill>
                  <a:schemeClr val="tx2"/>
                </a:solidFill>
              </a:rPr>
              <a:t>, jež podporují zaměstnání) x negativní (oslabují pozitivní </a:t>
            </a:r>
            <a:r>
              <a:rPr lang="cs-CZ" sz="2400" dirty="0" err="1">
                <a:solidFill>
                  <a:schemeClr val="tx2"/>
                </a:solidFill>
              </a:rPr>
              <a:t>mikroefekty</a:t>
            </a:r>
            <a:r>
              <a:rPr lang="cs-CZ" sz="2400" dirty="0">
                <a:solidFill>
                  <a:schemeClr val="tx2"/>
                </a:solidFill>
              </a:rPr>
              <a:t> i </a:t>
            </a:r>
            <a:r>
              <a:rPr lang="cs-CZ" sz="2400" dirty="0" err="1">
                <a:solidFill>
                  <a:schemeClr val="tx2"/>
                </a:solidFill>
              </a:rPr>
              <a:t>makroefekty</a:t>
            </a:r>
            <a:r>
              <a:rPr lang="cs-CZ" sz="2400" dirty="0">
                <a:solidFill>
                  <a:schemeClr val="tx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608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000" b="1" dirty="0"/>
              <a:t>Vybrané </a:t>
            </a:r>
            <a:r>
              <a:rPr lang="cs-CZ" altLang="cs-CZ" sz="2000" b="1" dirty="0" err="1"/>
              <a:t>Makroefekty</a:t>
            </a:r>
            <a:r>
              <a:rPr lang="cs-CZ" altLang="cs-CZ" sz="2000" b="1" dirty="0"/>
              <a:t> a </a:t>
            </a:r>
            <a:r>
              <a:rPr lang="cs-CZ" altLang="cs-CZ" sz="2000" b="1" dirty="0" err="1"/>
              <a:t>Mikroefekty</a:t>
            </a:r>
            <a:r>
              <a:rPr lang="cs-CZ" altLang="cs-CZ" sz="2000" b="1" dirty="0"/>
              <a:t>, též rozlišení pozitivní (+) a negativní (-) </a:t>
            </a:r>
            <a:br>
              <a:rPr lang="cs-CZ" altLang="cs-CZ" sz="2000" b="1" dirty="0"/>
            </a:br>
            <a:r>
              <a:rPr lang="cs-CZ" altLang="cs-CZ" sz="2000" b="1" dirty="0"/>
              <a:t>(text </a:t>
            </a:r>
            <a:r>
              <a:rPr lang="cs-CZ" altLang="cs-CZ" sz="2000" b="1" dirty="0" err="1"/>
              <a:t>Calmfors</a:t>
            </a:r>
            <a:r>
              <a:rPr lang="cs-CZ" altLang="cs-CZ" sz="2000" b="1" dirty="0"/>
              <a:t>)</a:t>
            </a:r>
            <a:endParaRPr lang="en-US" altLang="cs-CZ" sz="2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800" dirty="0"/>
              <a:t>1 </a:t>
            </a:r>
            <a:r>
              <a:rPr lang="cs-CZ" altLang="cs-CZ" sz="1800" dirty="0" err="1"/>
              <a:t>Lock</a:t>
            </a:r>
            <a:r>
              <a:rPr lang="cs-CZ" altLang="cs-CZ" sz="1800" dirty="0"/>
              <a:t>-in efekt (</a:t>
            </a:r>
            <a:r>
              <a:rPr lang="cs-CZ" altLang="cs-CZ" sz="1800" dirty="0" err="1"/>
              <a:t>Mie</a:t>
            </a:r>
            <a:r>
              <a:rPr lang="cs-CZ" altLang="cs-CZ" sz="1800" dirty="0"/>
              <a:t> -) účastník programu je uzamčen v programu, nemůže efektivně hledat zaměstnání (např. při VPP)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2 </a:t>
            </a:r>
            <a:r>
              <a:rPr lang="cs-CZ" altLang="cs-CZ" sz="1800" dirty="0" err="1"/>
              <a:t>Treatment</a:t>
            </a:r>
            <a:r>
              <a:rPr lang="cs-CZ" altLang="cs-CZ" sz="1800" dirty="0"/>
              <a:t>/pečovatelský efekt (program zvyšuje zaměstnatelnost) (Mi +)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1 a 2 stojí proti sobě, nutno zvážit zda 2 je dost silný, aby překryl 1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3 participace na trhu práce (</a:t>
            </a:r>
            <a:r>
              <a:rPr lang="cs-CZ" altLang="cs-CZ" sz="1800" dirty="0" err="1"/>
              <a:t>Ma</a:t>
            </a:r>
            <a:r>
              <a:rPr lang="cs-CZ" altLang="cs-CZ" sz="1800" dirty="0"/>
              <a:t> +) účastníci programu pak participují na trhu práce, soutěží, což snižuje tlak na mzdy a jejich růst, což podpoří celkovou tvorbu míst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4 konkurence pro </a:t>
            </a:r>
            <a:r>
              <a:rPr lang="cs-CZ" altLang="cs-CZ" sz="1800" dirty="0" err="1"/>
              <a:t>insidery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Ma</a:t>
            </a:r>
            <a:r>
              <a:rPr lang="cs-CZ" altLang="cs-CZ" sz="1800" dirty="0"/>
              <a:t> +) souvisí s 3, zejména pokud účastníci soutěží s </a:t>
            </a:r>
            <a:r>
              <a:rPr lang="cs-CZ" altLang="cs-CZ" sz="1800" dirty="0" err="1"/>
              <a:t>insidery</a:t>
            </a:r>
            <a:r>
              <a:rPr lang="cs-CZ" altLang="cs-CZ" sz="1800" dirty="0"/>
              <a:t>, oslabuje se segmentace trhu práce (programy ale musí být kvalitní)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5 mrtvá váha, substituce, vytlačení (</a:t>
            </a:r>
            <a:r>
              <a:rPr lang="cs-CZ" altLang="cs-CZ" sz="1800" dirty="0" err="1"/>
              <a:t>Ma</a:t>
            </a:r>
            <a:r>
              <a:rPr lang="cs-CZ" altLang="cs-CZ" sz="1800" dirty="0"/>
              <a:t> – snižuje pozitivní efekty Mi i </a:t>
            </a:r>
            <a:r>
              <a:rPr lang="cs-CZ" altLang="cs-CZ" sz="1800" dirty="0" err="1"/>
              <a:t>Ma</a:t>
            </a:r>
            <a:r>
              <a:rPr lang="cs-CZ" altLang="cs-CZ" sz="1800" dirty="0"/>
              <a:t>)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Mrtvá váha: část účastníků programů by nalezla místo i bez účasti v programu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Substituce: umístění účastníci programů obsadí místa, kde by se uplatnili jiní nezaměstnaní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Vytlačení: v důsledku umístění účastníků programů dojde k omezení zaměstnání/ztrátě míst některých zaměstnaných či zejména SVČ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 b="1" dirty="0"/>
              <a:t>Vybrané </a:t>
            </a:r>
            <a:r>
              <a:rPr lang="cs-CZ" altLang="cs-CZ" sz="2000" b="1" dirty="0" err="1"/>
              <a:t>Makroefekty</a:t>
            </a:r>
            <a:r>
              <a:rPr lang="cs-CZ" altLang="cs-CZ" sz="2000" b="1" dirty="0"/>
              <a:t> a </a:t>
            </a:r>
            <a:r>
              <a:rPr lang="cs-CZ" altLang="cs-CZ" sz="2000" b="1" dirty="0" err="1"/>
              <a:t>Mikroefekty</a:t>
            </a:r>
            <a:r>
              <a:rPr lang="cs-CZ" altLang="cs-CZ" sz="2000" b="1" dirty="0"/>
              <a:t>, též rozlišení pozitivní (+) a negativní (-) </a:t>
            </a:r>
            <a:br>
              <a:rPr lang="cs-CZ" altLang="cs-CZ" sz="2000" b="1" dirty="0"/>
            </a:br>
            <a:r>
              <a:rPr lang="cs-CZ" altLang="cs-CZ" sz="2000" b="1" dirty="0"/>
              <a:t>(text </a:t>
            </a:r>
            <a:r>
              <a:rPr lang="cs-CZ" altLang="cs-CZ" sz="2000" b="1" dirty="0" err="1"/>
              <a:t>Calmfors</a:t>
            </a:r>
            <a:r>
              <a:rPr lang="cs-CZ" altLang="cs-CZ" sz="2000" b="1" dirty="0"/>
              <a:t>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/>
              <a:t>6 produktivita (</a:t>
            </a:r>
            <a:r>
              <a:rPr lang="cs-CZ" altLang="cs-CZ" sz="2000" dirty="0" err="1"/>
              <a:t>Ma</a:t>
            </a:r>
            <a:r>
              <a:rPr lang="cs-CZ" altLang="cs-CZ" sz="2000" dirty="0"/>
              <a:t> +)  účast v programu zvýší produktivitu nezaměstnaných, dopad na ekonomiku, zejména pokud přejdou do podniků/odvětví s vyšší produktivitou práce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7 tlak na nezaměstnané, test ochoty (Mi +-) nabídka programu testuje ochotu nezaměstnaných pracovat a vytváří tlak i na hledání míst, ale nabídka nevhodného programu může omezovat ochotu spolupracovat při hledání zaměstnání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8 daňový efekt (</a:t>
            </a:r>
            <a:r>
              <a:rPr lang="cs-CZ" altLang="cs-CZ" sz="2000" dirty="0" err="1"/>
              <a:t>Ma</a:t>
            </a:r>
            <a:r>
              <a:rPr lang="cs-CZ" altLang="cs-CZ" sz="2000" dirty="0"/>
              <a:t> +) mnozí účastníci programů nastoupí do zaměstnání (při tvorbě míst všichni dočasně) a odvádí daně, oni i zaměstnavatel odvádí sociální pojištění – to snižuje náklady na nezaměstnanost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9 náhrada dávek + aktivace (Mi +) mzdy při účasti v programu nahrazují dávky a jsou vyšší, zlepšují životní úroveň nezaměstnaných + účast aktivuje, obnovuje pracovní návyky, zvyšuje zaměstnatelnost </a:t>
            </a:r>
            <a:endParaRPr lang="en-US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72371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2712</Words>
  <Application>Microsoft Office PowerPoint</Application>
  <PresentationFormat>Předvádění na obrazovce (4:3)</PresentationFormat>
  <Paragraphs>215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Arial</vt:lpstr>
      <vt:lpstr>Výchozí návrh</vt:lpstr>
      <vt:lpstr>Prezentace aplikace PowerPoint</vt:lpstr>
      <vt:lpstr>Účinky opatření aktivní politiky TP a jejich hodnocení osnova tématu</vt:lpstr>
      <vt:lpstr>Faktory ovlivňující efekty</vt:lpstr>
      <vt:lpstr>Typy opatření APZ podle typu efektu na trh práce – režim Bc</vt:lpstr>
      <vt:lpstr>Prezentace aplikace PowerPoint</vt:lpstr>
      <vt:lpstr>Komentář ke grafu (režim Beveridgeovy křivky)</vt:lpstr>
      <vt:lpstr>Typy efektů: rozlišení (překrývající se typy)</vt:lpstr>
      <vt:lpstr>Vybrané Makroefekty a Mikroefekty, též rozlišení pozitivní (+) a negativní (-)  (text Calmfors)</vt:lpstr>
      <vt:lpstr>Vybrané Makroefekty a Mikroefekty, též rozlišení pozitivní (+) a negativní (-)  (text Calmfors)</vt:lpstr>
      <vt:lpstr>Cílenost (a problémy, viz text Nicaise et al.)</vt:lpstr>
      <vt:lpstr>Ověření cílenosti: Index cílenosti </vt:lpstr>
      <vt:lpstr>Příklad: Index cílenosti rekvalifikací na skupinu žen</vt:lpstr>
      <vt:lpstr>Vhodnost opatření pro klienty, pro požadavky trhu (obtížné, ale nutné sladit)</vt:lpstr>
      <vt:lpstr>Implikace pro politiku</vt:lpstr>
      <vt:lpstr>Příklad operacionalizace cílů</vt:lpstr>
      <vt:lpstr>Hodnocení efektů: klíčové je rozlišení hrubé a čisté efekty (o tyto jde)</vt:lpstr>
      <vt:lpstr>Metoda stálých efektů (fixed-effect method) </vt:lpstr>
      <vt:lpstr>Experimentální metody</vt:lpstr>
      <vt:lpstr>Experimentální metody</vt:lpstr>
      <vt:lpstr>Experimentální metody </vt:lpstr>
      <vt:lpstr>Cost-benefit analysis</vt:lpstr>
      <vt:lpstr>Model cost-benefit analýzy pro SUPM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opatření APZ</dc:title>
  <dc:creator>tomas</dc:creator>
  <cp:lastModifiedBy>Sirovátka Tomáš</cp:lastModifiedBy>
  <cp:revision>76</cp:revision>
  <dcterms:created xsi:type="dcterms:W3CDTF">2007-12-07T20:33:49Z</dcterms:created>
  <dcterms:modified xsi:type="dcterms:W3CDTF">2024-12-01T08:03:19Z</dcterms:modified>
</cp:coreProperties>
</file>