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6"/>
  </p:notesMasterIdLst>
  <p:handoutMasterIdLst>
    <p:handoutMasterId r:id="rId47"/>
  </p:handoutMasterIdLst>
  <p:sldIdLst>
    <p:sldId id="256" r:id="rId2"/>
    <p:sldId id="276" r:id="rId3"/>
    <p:sldId id="443" r:id="rId4"/>
    <p:sldId id="412" r:id="rId5"/>
    <p:sldId id="445" r:id="rId6"/>
    <p:sldId id="441" r:id="rId7"/>
    <p:sldId id="274" r:id="rId8"/>
    <p:sldId id="387" r:id="rId9"/>
    <p:sldId id="284" r:id="rId10"/>
    <p:sldId id="426" r:id="rId11"/>
    <p:sldId id="427" r:id="rId12"/>
    <p:sldId id="395" r:id="rId13"/>
    <p:sldId id="399" r:id="rId14"/>
    <p:sldId id="398" r:id="rId15"/>
    <p:sldId id="321" r:id="rId16"/>
    <p:sldId id="428" r:id="rId17"/>
    <p:sldId id="361" r:id="rId18"/>
    <p:sldId id="429" r:id="rId19"/>
    <p:sldId id="293" r:id="rId20"/>
    <p:sldId id="299" r:id="rId21"/>
    <p:sldId id="300" r:id="rId22"/>
    <p:sldId id="442" r:id="rId23"/>
    <p:sldId id="346" r:id="rId24"/>
    <p:sldId id="359" r:id="rId25"/>
    <p:sldId id="340" r:id="rId26"/>
    <p:sldId id="341" r:id="rId27"/>
    <p:sldId id="389" r:id="rId28"/>
    <p:sldId id="312" r:id="rId29"/>
    <p:sldId id="349" r:id="rId30"/>
    <p:sldId id="435" r:id="rId31"/>
    <p:sldId id="436" r:id="rId32"/>
    <p:sldId id="437" r:id="rId33"/>
    <p:sldId id="438" r:id="rId34"/>
    <p:sldId id="439" r:id="rId35"/>
    <p:sldId id="368" r:id="rId36"/>
    <p:sldId id="351" r:id="rId37"/>
    <p:sldId id="434" r:id="rId38"/>
    <p:sldId id="444" r:id="rId39"/>
    <p:sldId id="409" r:id="rId40"/>
    <p:sldId id="421" r:id="rId41"/>
    <p:sldId id="410" r:id="rId42"/>
    <p:sldId id="411" r:id="rId43"/>
    <p:sldId id="414" r:id="rId44"/>
    <p:sldId id="353" r:id="rId45"/>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A1693-E9DF-4F82-8518-97CB74FD2F8B}" v="66" dt="2024-04-29T09:19:49.908"/>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6754" autoAdjust="0"/>
  </p:normalViewPr>
  <p:slideViewPr>
    <p:cSldViewPr snapToGrid="0">
      <p:cViewPr varScale="1">
        <p:scale>
          <a:sx n="124" d="100"/>
          <a:sy n="124" d="100"/>
        </p:scale>
        <p:origin x="90" y="9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f Kotásek" userId="af1b1a0a-66db-46ae-a887-124d9f3572d3" providerId="ADAL" clId="{106A1693-E9DF-4F82-8518-97CB74FD2F8B}"/>
    <pc:docChg chg="custSel addSld delSld modSld">
      <pc:chgData name="Josef Kotásek" userId="af1b1a0a-66db-46ae-a887-124d9f3572d3" providerId="ADAL" clId="{106A1693-E9DF-4F82-8518-97CB74FD2F8B}" dt="2024-04-29T09:19:49.908" v="791" actId="1076"/>
      <pc:docMkLst>
        <pc:docMk/>
      </pc:docMkLst>
      <pc:sldChg chg="del">
        <pc:chgData name="Josef Kotásek" userId="af1b1a0a-66db-46ae-a887-124d9f3572d3" providerId="ADAL" clId="{106A1693-E9DF-4F82-8518-97CB74FD2F8B}" dt="2024-04-29T08:57:47.712" v="344" actId="47"/>
        <pc:sldMkLst>
          <pc:docMk/>
          <pc:sldMk cId="427941951" sldId="271"/>
        </pc:sldMkLst>
      </pc:sldChg>
      <pc:sldChg chg="addSp modSp mod">
        <pc:chgData name="Josef Kotásek" userId="af1b1a0a-66db-46ae-a887-124d9f3572d3" providerId="ADAL" clId="{106A1693-E9DF-4F82-8518-97CB74FD2F8B}" dt="2024-04-29T09:19:49.908" v="791" actId="1076"/>
        <pc:sldMkLst>
          <pc:docMk/>
          <pc:sldMk cId="2957704755" sldId="276"/>
        </pc:sldMkLst>
        <pc:spChg chg="mod">
          <ac:chgData name="Josef Kotásek" userId="af1b1a0a-66db-46ae-a887-124d9f3572d3" providerId="ADAL" clId="{106A1693-E9DF-4F82-8518-97CB74FD2F8B}" dt="2024-04-29T08:56:03.892" v="319" actId="20577"/>
          <ac:spMkLst>
            <pc:docMk/>
            <pc:sldMk cId="2957704755" sldId="276"/>
            <ac:spMk id="2" creationId="{00000000-0000-0000-0000-000000000000}"/>
          </ac:spMkLst>
        </pc:spChg>
        <pc:spChg chg="mod">
          <ac:chgData name="Josef Kotásek" userId="af1b1a0a-66db-46ae-a887-124d9f3572d3" providerId="ADAL" clId="{106A1693-E9DF-4F82-8518-97CB74FD2F8B}" dt="2024-04-29T09:19:28.824" v="784" actId="255"/>
          <ac:spMkLst>
            <pc:docMk/>
            <pc:sldMk cId="2957704755" sldId="276"/>
            <ac:spMk id="5" creationId="{00000000-0000-0000-0000-000000000000}"/>
          </ac:spMkLst>
        </pc:spChg>
        <pc:picChg chg="add mod">
          <ac:chgData name="Josef Kotásek" userId="af1b1a0a-66db-46ae-a887-124d9f3572d3" providerId="ADAL" clId="{106A1693-E9DF-4F82-8518-97CB74FD2F8B}" dt="2024-04-29T09:19:46.309" v="790" actId="1076"/>
          <ac:picMkLst>
            <pc:docMk/>
            <pc:sldMk cId="2957704755" sldId="276"/>
            <ac:picMk id="6" creationId="{D45D9C69-62FE-F8A5-2CC8-60864C164330}"/>
          </ac:picMkLst>
        </pc:picChg>
        <pc:picChg chg="add mod">
          <ac:chgData name="Josef Kotásek" userId="af1b1a0a-66db-46ae-a887-124d9f3572d3" providerId="ADAL" clId="{106A1693-E9DF-4F82-8518-97CB74FD2F8B}" dt="2024-04-29T09:19:32.264" v="785" actId="1076"/>
          <ac:picMkLst>
            <pc:docMk/>
            <pc:sldMk cId="2957704755" sldId="276"/>
            <ac:picMk id="2050" creationId="{92FC6E38-653B-6604-D222-4F928ADCDA06}"/>
          </ac:picMkLst>
        </pc:picChg>
        <pc:picChg chg="add mod">
          <ac:chgData name="Josef Kotásek" userId="af1b1a0a-66db-46ae-a887-124d9f3572d3" providerId="ADAL" clId="{106A1693-E9DF-4F82-8518-97CB74FD2F8B}" dt="2024-04-29T09:19:49.908" v="791" actId="1076"/>
          <ac:picMkLst>
            <pc:docMk/>
            <pc:sldMk cId="2957704755" sldId="276"/>
            <ac:picMk id="2052" creationId="{37771AB6-1582-EF43-0FCE-F92F2405C8B2}"/>
          </ac:picMkLst>
        </pc:picChg>
      </pc:sldChg>
      <pc:sldChg chg="del">
        <pc:chgData name="Josef Kotásek" userId="af1b1a0a-66db-46ae-a887-124d9f3572d3" providerId="ADAL" clId="{106A1693-E9DF-4F82-8518-97CB74FD2F8B}" dt="2024-04-29T08:49:24.696" v="118" actId="47"/>
        <pc:sldMkLst>
          <pc:docMk/>
          <pc:sldMk cId="1985407271" sldId="281"/>
        </pc:sldMkLst>
      </pc:sldChg>
      <pc:sldChg chg="del">
        <pc:chgData name="Josef Kotásek" userId="af1b1a0a-66db-46ae-a887-124d9f3572d3" providerId="ADAL" clId="{106A1693-E9DF-4F82-8518-97CB74FD2F8B}" dt="2024-04-29T08:34:13.987" v="1" actId="47"/>
        <pc:sldMkLst>
          <pc:docMk/>
          <pc:sldMk cId="1532202221" sldId="283"/>
        </pc:sldMkLst>
      </pc:sldChg>
      <pc:sldChg chg="modSp mod">
        <pc:chgData name="Josef Kotásek" userId="af1b1a0a-66db-46ae-a887-124d9f3572d3" providerId="ADAL" clId="{106A1693-E9DF-4F82-8518-97CB74FD2F8B}" dt="2024-04-29T08:57:59.872" v="377" actId="20577"/>
        <pc:sldMkLst>
          <pc:docMk/>
          <pc:sldMk cId="150758942" sldId="284"/>
        </pc:sldMkLst>
        <pc:spChg chg="mod">
          <ac:chgData name="Josef Kotásek" userId="af1b1a0a-66db-46ae-a887-124d9f3572d3" providerId="ADAL" clId="{106A1693-E9DF-4F82-8518-97CB74FD2F8B}" dt="2024-04-29T08:57:59.872" v="377" actId="20577"/>
          <ac:spMkLst>
            <pc:docMk/>
            <pc:sldMk cId="150758942" sldId="284"/>
            <ac:spMk id="2" creationId="{00000000-0000-0000-0000-000000000000}"/>
          </ac:spMkLst>
        </pc:spChg>
      </pc:sldChg>
      <pc:sldChg chg="del">
        <pc:chgData name="Josef Kotásek" userId="af1b1a0a-66db-46ae-a887-124d9f3572d3" providerId="ADAL" clId="{106A1693-E9DF-4F82-8518-97CB74FD2F8B}" dt="2024-04-29T08:59:20.418" v="383" actId="47"/>
        <pc:sldMkLst>
          <pc:docMk/>
          <pc:sldMk cId="1877028194" sldId="285"/>
        </pc:sldMkLst>
      </pc:sldChg>
      <pc:sldChg chg="del">
        <pc:chgData name="Josef Kotásek" userId="af1b1a0a-66db-46ae-a887-124d9f3572d3" providerId="ADAL" clId="{106A1693-E9DF-4F82-8518-97CB74FD2F8B}" dt="2024-04-29T08:57:27.165" v="343" actId="47"/>
        <pc:sldMkLst>
          <pc:docMk/>
          <pc:sldMk cId="1142768309" sldId="286"/>
        </pc:sldMkLst>
      </pc:sldChg>
      <pc:sldChg chg="del">
        <pc:chgData name="Josef Kotásek" userId="af1b1a0a-66db-46ae-a887-124d9f3572d3" providerId="ADAL" clId="{106A1693-E9DF-4F82-8518-97CB74FD2F8B}" dt="2024-04-29T08:35:22.419" v="5" actId="47"/>
        <pc:sldMkLst>
          <pc:docMk/>
          <pc:sldMk cId="724213562" sldId="296"/>
        </pc:sldMkLst>
      </pc:sldChg>
      <pc:sldChg chg="delSp modSp mod">
        <pc:chgData name="Josef Kotásek" userId="af1b1a0a-66db-46ae-a887-124d9f3572d3" providerId="ADAL" clId="{106A1693-E9DF-4F82-8518-97CB74FD2F8B}" dt="2024-04-29T09:09:32.229" v="568" actId="14100"/>
        <pc:sldMkLst>
          <pc:docMk/>
          <pc:sldMk cId="4104709275" sldId="299"/>
        </pc:sldMkLst>
        <pc:picChg chg="mod">
          <ac:chgData name="Josef Kotásek" userId="af1b1a0a-66db-46ae-a887-124d9f3572d3" providerId="ADAL" clId="{106A1693-E9DF-4F82-8518-97CB74FD2F8B}" dt="2024-04-29T09:09:26.573" v="564" actId="1076"/>
          <ac:picMkLst>
            <pc:docMk/>
            <pc:sldMk cId="4104709275" sldId="299"/>
            <ac:picMk id="7" creationId="{00000000-0000-0000-0000-000000000000}"/>
          </ac:picMkLst>
        </pc:picChg>
        <pc:picChg chg="mod">
          <ac:chgData name="Josef Kotásek" userId="af1b1a0a-66db-46ae-a887-124d9f3572d3" providerId="ADAL" clId="{106A1693-E9DF-4F82-8518-97CB74FD2F8B}" dt="2024-04-29T09:09:32.229" v="568" actId="14100"/>
          <ac:picMkLst>
            <pc:docMk/>
            <pc:sldMk cId="4104709275" sldId="299"/>
            <ac:picMk id="8" creationId="{00000000-0000-0000-0000-000000000000}"/>
          </ac:picMkLst>
        </pc:picChg>
        <pc:picChg chg="del">
          <ac:chgData name="Josef Kotásek" userId="af1b1a0a-66db-46ae-a887-124d9f3572d3" providerId="ADAL" clId="{106A1693-E9DF-4F82-8518-97CB74FD2F8B}" dt="2024-04-29T09:09:20.881" v="562" actId="478"/>
          <ac:picMkLst>
            <pc:docMk/>
            <pc:sldMk cId="4104709275" sldId="299"/>
            <ac:picMk id="9" creationId="{00000000-0000-0000-0000-000000000000}"/>
          </ac:picMkLst>
        </pc:picChg>
      </pc:sldChg>
      <pc:sldChg chg="modSp mod">
        <pc:chgData name="Josef Kotásek" userId="af1b1a0a-66db-46ae-a887-124d9f3572d3" providerId="ADAL" clId="{106A1693-E9DF-4F82-8518-97CB74FD2F8B}" dt="2024-04-29T09:09:53.047" v="572" actId="14100"/>
        <pc:sldMkLst>
          <pc:docMk/>
          <pc:sldMk cId="3449772271" sldId="300"/>
        </pc:sldMkLst>
        <pc:picChg chg="mod">
          <ac:chgData name="Josef Kotásek" userId="af1b1a0a-66db-46ae-a887-124d9f3572d3" providerId="ADAL" clId="{106A1693-E9DF-4F82-8518-97CB74FD2F8B}" dt="2024-04-29T09:09:50.028" v="571" actId="14100"/>
          <ac:picMkLst>
            <pc:docMk/>
            <pc:sldMk cId="3449772271" sldId="300"/>
            <ac:picMk id="6" creationId="{00000000-0000-0000-0000-000000000000}"/>
          </ac:picMkLst>
        </pc:picChg>
        <pc:picChg chg="mod">
          <ac:chgData name="Josef Kotásek" userId="af1b1a0a-66db-46ae-a887-124d9f3572d3" providerId="ADAL" clId="{106A1693-E9DF-4F82-8518-97CB74FD2F8B}" dt="2024-04-29T09:09:53.047" v="572" actId="14100"/>
          <ac:picMkLst>
            <pc:docMk/>
            <pc:sldMk cId="3449772271" sldId="300"/>
            <ac:picMk id="8" creationId="{00000000-0000-0000-0000-000000000000}"/>
          </ac:picMkLst>
        </pc:picChg>
      </pc:sldChg>
      <pc:sldChg chg="del">
        <pc:chgData name="Josef Kotásek" userId="af1b1a0a-66db-46ae-a887-124d9f3572d3" providerId="ADAL" clId="{106A1693-E9DF-4F82-8518-97CB74FD2F8B}" dt="2024-04-29T08:34:12.826" v="0" actId="47"/>
        <pc:sldMkLst>
          <pc:docMk/>
          <pc:sldMk cId="1863601852" sldId="305"/>
        </pc:sldMkLst>
      </pc:sldChg>
      <pc:sldChg chg="del">
        <pc:chgData name="Josef Kotásek" userId="af1b1a0a-66db-46ae-a887-124d9f3572d3" providerId="ADAL" clId="{106A1693-E9DF-4F82-8518-97CB74FD2F8B}" dt="2024-04-29T08:34:56.686" v="2" actId="47"/>
        <pc:sldMkLst>
          <pc:docMk/>
          <pc:sldMk cId="2045228528" sldId="323"/>
        </pc:sldMkLst>
      </pc:sldChg>
      <pc:sldChg chg="addSp modSp mod">
        <pc:chgData name="Josef Kotásek" userId="af1b1a0a-66db-46ae-a887-124d9f3572d3" providerId="ADAL" clId="{106A1693-E9DF-4F82-8518-97CB74FD2F8B}" dt="2024-04-29T09:12:59.466" v="642" actId="1076"/>
        <pc:sldMkLst>
          <pc:docMk/>
          <pc:sldMk cId="2643808869" sldId="341"/>
        </pc:sldMkLst>
        <pc:picChg chg="mod">
          <ac:chgData name="Josef Kotásek" userId="af1b1a0a-66db-46ae-a887-124d9f3572d3" providerId="ADAL" clId="{106A1693-E9DF-4F82-8518-97CB74FD2F8B}" dt="2024-04-29T09:12:57.643" v="641" actId="14100"/>
          <ac:picMkLst>
            <pc:docMk/>
            <pc:sldMk cId="2643808869" sldId="341"/>
            <ac:picMk id="2" creationId="{00000000-0000-0000-0000-000000000000}"/>
          </ac:picMkLst>
        </pc:picChg>
        <pc:picChg chg="mod">
          <ac:chgData name="Josef Kotásek" userId="af1b1a0a-66db-46ae-a887-124d9f3572d3" providerId="ADAL" clId="{106A1693-E9DF-4F82-8518-97CB74FD2F8B}" dt="2024-04-29T09:12:59.466" v="642" actId="1076"/>
          <ac:picMkLst>
            <pc:docMk/>
            <pc:sldMk cId="2643808869" sldId="341"/>
            <ac:picMk id="3" creationId="{00000000-0000-0000-0000-000000000000}"/>
          </ac:picMkLst>
        </pc:picChg>
        <pc:picChg chg="add mod">
          <ac:chgData name="Josef Kotásek" userId="af1b1a0a-66db-46ae-a887-124d9f3572d3" providerId="ADAL" clId="{106A1693-E9DF-4F82-8518-97CB74FD2F8B}" dt="2024-04-29T09:12:16.942" v="638" actId="1076"/>
          <ac:picMkLst>
            <pc:docMk/>
            <pc:sldMk cId="2643808869" sldId="341"/>
            <ac:picMk id="6146" creationId="{FFDC9B7A-23B4-FE75-15EF-5DB6B932EEC4}"/>
          </ac:picMkLst>
        </pc:picChg>
      </pc:sldChg>
      <pc:sldChg chg="addSp modSp mod modClrScheme chgLayout">
        <pc:chgData name="Josef Kotásek" userId="af1b1a0a-66db-46ae-a887-124d9f3572d3" providerId="ADAL" clId="{106A1693-E9DF-4F82-8518-97CB74FD2F8B}" dt="2024-04-29T09:10:41.789" v="633" actId="20577"/>
        <pc:sldMkLst>
          <pc:docMk/>
          <pc:sldMk cId="730966160" sldId="346"/>
        </pc:sldMkLst>
        <pc:spChg chg="mod ord">
          <ac:chgData name="Josef Kotásek" userId="af1b1a0a-66db-46ae-a887-124d9f3572d3" providerId="ADAL" clId="{106A1693-E9DF-4F82-8518-97CB74FD2F8B}" dt="2024-04-29T09:10:06.829" v="573" actId="26606"/>
          <ac:spMkLst>
            <pc:docMk/>
            <pc:sldMk cId="730966160" sldId="346"/>
            <ac:spMk id="2" creationId="{00000000-0000-0000-0000-000000000000}"/>
          </ac:spMkLst>
        </pc:spChg>
        <pc:spChg chg="mod">
          <ac:chgData name="Josef Kotásek" userId="af1b1a0a-66db-46ae-a887-124d9f3572d3" providerId="ADAL" clId="{106A1693-E9DF-4F82-8518-97CB74FD2F8B}" dt="2024-04-29T09:10:06.829" v="573" actId="26606"/>
          <ac:spMkLst>
            <pc:docMk/>
            <pc:sldMk cId="730966160" sldId="346"/>
            <ac:spMk id="3" creationId="{00000000-0000-0000-0000-000000000000}"/>
          </ac:spMkLst>
        </pc:spChg>
        <pc:spChg chg="mod">
          <ac:chgData name="Josef Kotásek" userId="af1b1a0a-66db-46ae-a887-124d9f3572d3" providerId="ADAL" clId="{106A1693-E9DF-4F82-8518-97CB74FD2F8B}" dt="2024-04-29T09:10:06.829" v="573" actId="26606"/>
          <ac:spMkLst>
            <pc:docMk/>
            <pc:sldMk cId="730966160" sldId="346"/>
            <ac:spMk id="4" creationId="{00000000-0000-0000-0000-000000000000}"/>
          </ac:spMkLst>
        </pc:spChg>
        <pc:spChg chg="mod">
          <ac:chgData name="Josef Kotásek" userId="af1b1a0a-66db-46ae-a887-124d9f3572d3" providerId="ADAL" clId="{106A1693-E9DF-4F82-8518-97CB74FD2F8B}" dt="2024-04-29T09:10:41.789" v="633" actId="20577"/>
          <ac:spMkLst>
            <pc:docMk/>
            <pc:sldMk cId="730966160" sldId="346"/>
            <ac:spMk id="5" creationId="{00000000-0000-0000-0000-000000000000}"/>
          </ac:spMkLst>
        </pc:spChg>
        <pc:spChg chg="add mod">
          <ac:chgData name="Josef Kotásek" userId="af1b1a0a-66db-46ae-a887-124d9f3572d3" providerId="ADAL" clId="{106A1693-E9DF-4F82-8518-97CB74FD2F8B}" dt="2024-04-29T09:10:06.829" v="573" actId="26606"/>
          <ac:spMkLst>
            <pc:docMk/>
            <pc:sldMk cId="730966160" sldId="346"/>
            <ac:spMk id="11" creationId="{D8CCB601-62D6-423F-1B42-FF1F7292776C}"/>
          </ac:spMkLst>
        </pc:spChg>
        <pc:picChg chg="mod">
          <ac:chgData name="Josef Kotásek" userId="af1b1a0a-66db-46ae-a887-124d9f3572d3" providerId="ADAL" clId="{106A1693-E9DF-4F82-8518-97CB74FD2F8B}" dt="2024-04-29T09:10:06.829" v="573" actId="26606"/>
          <ac:picMkLst>
            <pc:docMk/>
            <pc:sldMk cId="730966160" sldId="346"/>
            <ac:picMk id="6" creationId="{00000000-0000-0000-0000-000000000000}"/>
          </ac:picMkLst>
        </pc:picChg>
      </pc:sldChg>
      <pc:sldChg chg="modSp mod">
        <pc:chgData name="Josef Kotásek" userId="af1b1a0a-66db-46ae-a887-124d9f3572d3" providerId="ADAL" clId="{106A1693-E9DF-4F82-8518-97CB74FD2F8B}" dt="2024-04-29T09:18:24.751" v="777" actId="20577"/>
        <pc:sldMkLst>
          <pc:docMk/>
          <pc:sldMk cId="4140451277" sldId="349"/>
        </pc:sldMkLst>
        <pc:spChg chg="mod">
          <ac:chgData name="Josef Kotásek" userId="af1b1a0a-66db-46ae-a887-124d9f3572d3" providerId="ADAL" clId="{106A1693-E9DF-4F82-8518-97CB74FD2F8B}" dt="2024-04-29T09:18:24.751" v="777" actId="20577"/>
          <ac:spMkLst>
            <pc:docMk/>
            <pc:sldMk cId="4140451277" sldId="349"/>
            <ac:spMk id="5" creationId="{00000000-0000-0000-0000-000000000000}"/>
          </ac:spMkLst>
        </pc:spChg>
      </pc:sldChg>
      <pc:sldChg chg="modSp del mod">
        <pc:chgData name="Josef Kotásek" userId="af1b1a0a-66db-46ae-a887-124d9f3572d3" providerId="ADAL" clId="{106A1693-E9DF-4F82-8518-97CB74FD2F8B}" dt="2024-04-29T08:55:19.901" v="267" actId="2696"/>
        <pc:sldMkLst>
          <pc:docMk/>
          <pc:sldMk cId="393423927" sldId="353"/>
        </pc:sldMkLst>
        <pc:spChg chg="mod">
          <ac:chgData name="Josef Kotásek" userId="af1b1a0a-66db-46ae-a887-124d9f3572d3" providerId="ADAL" clId="{106A1693-E9DF-4F82-8518-97CB74FD2F8B}" dt="2024-04-29T08:36:03.683" v="8" actId="6549"/>
          <ac:spMkLst>
            <pc:docMk/>
            <pc:sldMk cId="393423927" sldId="353"/>
            <ac:spMk id="5" creationId="{00000000-0000-0000-0000-000000000000}"/>
          </ac:spMkLst>
        </pc:spChg>
      </pc:sldChg>
      <pc:sldChg chg="modSp add del mod">
        <pc:chgData name="Josef Kotásek" userId="af1b1a0a-66db-46ae-a887-124d9f3572d3" providerId="ADAL" clId="{106A1693-E9DF-4F82-8518-97CB74FD2F8B}" dt="2024-04-29T09:03:30.997" v="528" actId="2696"/>
        <pc:sldMkLst>
          <pc:docMk/>
          <pc:sldMk cId="1736887014" sldId="353"/>
        </pc:sldMkLst>
        <pc:spChg chg="mod">
          <ac:chgData name="Josef Kotásek" userId="af1b1a0a-66db-46ae-a887-124d9f3572d3" providerId="ADAL" clId="{106A1693-E9DF-4F82-8518-97CB74FD2F8B}" dt="2024-04-29T08:55:43.033" v="294" actId="20577"/>
          <ac:spMkLst>
            <pc:docMk/>
            <pc:sldMk cId="1736887014" sldId="353"/>
            <ac:spMk id="2" creationId="{00000000-0000-0000-0000-000000000000}"/>
          </ac:spMkLst>
        </pc:spChg>
      </pc:sldChg>
      <pc:sldChg chg="add">
        <pc:chgData name="Josef Kotásek" userId="af1b1a0a-66db-46ae-a887-124d9f3572d3" providerId="ADAL" clId="{106A1693-E9DF-4F82-8518-97CB74FD2F8B}" dt="2024-04-29T09:03:34.814" v="529"/>
        <pc:sldMkLst>
          <pc:docMk/>
          <pc:sldMk cId="2662686833" sldId="353"/>
        </pc:sldMkLst>
      </pc:sldChg>
      <pc:sldChg chg="addSp modSp mod modClrScheme chgLayout">
        <pc:chgData name="Josef Kotásek" userId="af1b1a0a-66db-46ae-a887-124d9f3572d3" providerId="ADAL" clId="{106A1693-E9DF-4F82-8518-97CB74FD2F8B}" dt="2024-04-29T09:13:15.958" v="648" actId="1076"/>
        <pc:sldMkLst>
          <pc:docMk/>
          <pc:sldMk cId="2330787783" sldId="359"/>
        </pc:sldMkLst>
        <pc:spChg chg="mod ord">
          <ac:chgData name="Josef Kotásek" userId="af1b1a0a-66db-46ae-a887-124d9f3572d3" providerId="ADAL" clId="{106A1693-E9DF-4F82-8518-97CB74FD2F8B}" dt="2024-04-29T08:37:03.166" v="40" actId="14100"/>
          <ac:spMkLst>
            <pc:docMk/>
            <pc:sldMk cId="2330787783" sldId="359"/>
            <ac:spMk id="2" creationId="{00000000-0000-0000-0000-000000000000}"/>
          </ac:spMkLst>
        </pc:spChg>
        <pc:spChg chg="mod">
          <ac:chgData name="Josef Kotásek" userId="af1b1a0a-66db-46ae-a887-124d9f3572d3" providerId="ADAL" clId="{106A1693-E9DF-4F82-8518-97CB74FD2F8B}" dt="2024-04-29T08:36:39.615" v="10" actId="26606"/>
          <ac:spMkLst>
            <pc:docMk/>
            <pc:sldMk cId="2330787783" sldId="359"/>
            <ac:spMk id="3" creationId="{00000000-0000-0000-0000-000000000000}"/>
          </ac:spMkLst>
        </pc:spChg>
        <pc:spChg chg="mod">
          <ac:chgData name="Josef Kotásek" userId="af1b1a0a-66db-46ae-a887-124d9f3572d3" providerId="ADAL" clId="{106A1693-E9DF-4F82-8518-97CB74FD2F8B}" dt="2024-04-29T08:36:39.615" v="10" actId="26606"/>
          <ac:spMkLst>
            <pc:docMk/>
            <pc:sldMk cId="2330787783" sldId="359"/>
            <ac:spMk id="4" creationId="{00000000-0000-0000-0000-000000000000}"/>
          </ac:spMkLst>
        </pc:spChg>
        <pc:spChg chg="mod">
          <ac:chgData name="Josef Kotásek" userId="af1b1a0a-66db-46ae-a887-124d9f3572d3" providerId="ADAL" clId="{106A1693-E9DF-4F82-8518-97CB74FD2F8B}" dt="2024-04-29T09:13:12.095" v="647" actId="27636"/>
          <ac:spMkLst>
            <pc:docMk/>
            <pc:sldMk cId="2330787783" sldId="359"/>
            <ac:spMk id="5" creationId="{00000000-0000-0000-0000-000000000000}"/>
          </ac:spMkLst>
        </pc:spChg>
        <pc:spChg chg="add mod">
          <ac:chgData name="Josef Kotásek" userId="af1b1a0a-66db-46ae-a887-124d9f3572d3" providerId="ADAL" clId="{106A1693-E9DF-4F82-8518-97CB74FD2F8B}" dt="2024-04-29T08:36:39.615" v="10" actId="26606"/>
          <ac:spMkLst>
            <pc:docMk/>
            <pc:sldMk cId="2330787783" sldId="359"/>
            <ac:spMk id="1031" creationId="{2161EC3D-34A6-F803-1711-44686285A8CA}"/>
          </ac:spMkLst>
        </pc:spChg>
        <pc:picChg chg="add mod">
          <ac:chgData name="Josef Kotásek" userId="af1b1a0a-66db-46ae-a887-124d9f3572d3" providerId="ADAL" clId="{106A1693-E9DF-4F82-8518-97CB74FD2F8B}" dt="2024-04-29T09:13:15.958" v="648" actId="1076"/>
          <ac:picMkLst>
            <pc:docMk/>
            <pc:sldMk cId="2330787783" sldId="359"/>
            <ac:picMk id="1026" creationId="{36B2D5C5-7466-716B-B073-9296E1111495}"/>
          </ac:picMkLst>
        </pc:picChg>
      </pc:sldChg>
      <pc:sldChg chg="del">
        <pc:chgData name="Josef Kotásek" userId="af1b1a0a-66db-46ae-a887-124d9f3572d3" providerId="ADAL" clId="{106A1693-E9DF-4F82-8518-97CB74FD2F8B}" dt="2024-04-29T08:49:34.591" v="119" actId="47"/>
        <pc:sldMkLst>
          <pc:docMk/>
          <pc:sldMk cId="850769708" sldId="360"/>
        </pc:sldMkLst>
      </pc:sldChg>
      <pc:sldChg chg="modSp del mod">
        <pc:chgData name="Josef Kotásek" userId="af1b1a0a-66db-46ae-a887-124d9f3572d3" providerId="ADAL" clId="{106A1693-E9DF-4F82-8518-97CB74FD2F8B}" dt="2024-04-29T08:58:31.879" v="381" actId="47"/>
        <pc:sldMkLst>
          <pc:docMk/>
          <pc:sldMk cId="589852107" sldId="362"/>
        </pc:sldMkLst>
        <pc:spChg chg="mod">
          <ac:chgData name="Josef Kotásek" userId="af1b1a0a-66db-46ae-a887-124d9f3572d3" providerId="ADAL" clId="{106A1693-E9DF-4F82-8518-97CB74FD2F8B}" dt="2024-04-29T08:58:29.635" v="380" actId="6549"/>
          <ac:spMkLst>
            <pc:docMk/>
            <pc:sldMk cId="589852107" sldId="362"/>
            <ac:spMk id="5" creationId="{00000000-0000-0000-0000-000000000000}"/>
          </ac:spMkLst>
        </pc:spChg>
      </pc:sldChg>
      <pc:sldChg chg="modSp mod">
        <pc:chgData name="Josef Kotásek" userId="af1b1a0a-66db-46ae-a887-124d9f3572d3" providerId="ADAL" clId="{106A1693-E9DF-4F82-8518-97CB74FD2F8B}" dt="2024-04-29T08:57:14.678" v="342" actId="20577"/>
        <pc:sldMkLst>
          <pc:docMk/>
          <pc:sldMk cId="3769949354" sldId="387"/>
        </pc:sldMkLst>
        <pc:spChg chg="mod">
          <ac:chgData name="Josef Kotásek" userId="af1b1a0a-66db-46ae-a887-124d9f3572d3" providerId="ADAL" clId="{106A1693-E9DF-4F82-8518-97CB74FD2F8B}" dt="2024-04-29T08:48:18.988" v="115" actId="20577"/>
          <ac:spMkLst>
            <pc:docMk/>
            <pc:sldMk cId="3769949354" sldId="387"/>
            <ac:spMk id="13314" creationId="{00000000-0000-0000-0000-000000000000}"/>
          </ac:spMkLst>
        </pc:spChg>
        <pc:spChg chg="mod">
          <ac:chgData name="Josef Kotásek" userId="af1b1a0a-66db-46ae-a887-124d9f3572d3" providerId="ADAL" clId="{106A1693-E9DF-4F82-8518-97CB74FD2F8B}" dt="2024-04-29T08:57:14.678" v="342" actId="20577"/>
          <ac:spMkLst>
            <pc:docMk/>
            <pc:sldMk cId="3769949354" sldId="387"/>
            <ac:spMk id="13316" creationId="{00000000-0000-0000-0000-000000000000}"/>
          </ac:spMkLst>
        </pc:spChg>
      </pc:sldChg>
      <pc:sldChg chg="modSp del mod">
        <pc:chgData name="Josef Kotásek" userId="af1b1a0a-66db-46ae-a887-124d9f3572d3" providerId="ADAL" clId="{106A1693-E9DF-4F82-8518-97CB74FD2F8B}" dt="2024-04-29T09:14:03.867" v="649" actId="2696"/>
        <pc:sldMkLst>
          <pc:docMk/>
          <pc:sldMk cId="3518011673" sldId="389"/>
        </pc:sldMkLst>
        <pc:spChg chg="mod">
          <ac:chgData name="Josef Kotásek" userId="af1b1a0a-66db-46ae-a887-124d9f3572d3" providerId="ADAL" clId="{106A1693-E9DF-4F82-8518-97CB74FD2F8B}" dt="2024-04-29T09:02:25.823" v="521" actId="20577"/>
          <ac:spMkLst>
            <pc:docMk/>
            <pc:sldMk cId="3518011673" sldId="389"/>
            <ac:spMk id="13314" creationId="{00000000-0000-0000-0000-000000000000}"/>
          </ac:spMkLst>
        </pc:spChg>
        <pc:spChg chg="mod">
          <ac:chgData name="Josef Kotásek" userId="af1b1a0a-66db-46ae-a887-124d9f3572d3" providerId="ADAL" clId="{106A1693-E9DF-4F82-8518-97CB74FD2F8B}" dt="2024-04-29T09:02:21.706" v="520" actId="20577"/>
          <ac:spMkLst>
            <pc:docMk/>
            <pc:sldMk cId="3518011673" sldId="389"/>
            <ac:spMk id="13316" creationId="{00000000-0000-0000-0000-000000000000}"/>
          </ac:spMkLst>
        </pc:spChg>
      </pc:sldChg>
      <pc:sldChg chg="add">
        <pc:chgData name="Josef Kotásek" userId="af1b1a0a-66db-46ae-a887-124d9f3572d3" providerId="ADAL" clId="{106A1693-E9DF-4F82-8518-97CB74FD2F8B}" dt="2024-04-29T09:14:17.390" v="650"/>
        <pc:sldMkLst>
          <pc:docMk/>
          <pc:sldMk cId="3555780864" sldId="389"/>
        </pc:sldMkLst>
      </pc:sldChg>
      <pc:sldChg chg="addSp modSp mod modClrScheme chgLayout">
        <pc:chgData name="Josef Kotásek" userId="af1b1a0a-66db-46ae-a887-124d9f3572d3" providerId="ADAL" clId="{106A1693-E9DF-4F82-8518-97CB74FD2F8B}" dt="2024-04-29T09:06:19.135" v="542" actId="26606"/>
        <pc:sldMkLst>
          <pc:docMk/>
          <pc:sldMk cId="1994885329" sldId="395"/>
        </pc:sldMkLst>
        <pc:spChg chg="mod ord">
          <ac:chgData name="Josef Kotásek" userId="af1b1a0a-66db-46ae-a887-124d9f3572d3" providerId="ADAL" clId="{106A1693-E9DF-4F82-8518-97CB74FD2F8B}" dt="2024-04-29T09:06:19.135" v="542" actId="26606"/>
          <ac:spMkLst>
            <pc:docMk/>
            <pc:sldMk cId="1994885329" sldId="395"/>
            <ac:spMk id="2" creationId="{00000000-0000-0000-0000-000000000000}"/>
          </ac:spMkLst>
        </pc:spChg>
        <pc:spChg chg="mod">
          <ac:chgData name="Josef Kotásek" userId="af1b1a0a-66db-46ae-a887-124d9f3572d3" providerId="ADAL" clId="{106A1693-E9DF-4F82-8518-97CB74FD2F8B}" dt="2024-04-29T09:06:19.135" v="542" actId="26606"/>
          <ac:spMkLst>
            <pc:docMk/>
            <pc:sldMk cId="1994885329" sldId="395"/>
            <ac:spMk id="3" creationId="{00000000-0000-0000-0000-000000000000}"/>
          </ac:spMkLst>
        </pc:spChg>
        <pc:spChg chg="mod">
          <ac:chgData name="Josef Kotásek" userId="af1b1a0a-66db-46ae-a887-124d9f3572d3" providerId="ADAL" clId="{106A1693-E9DF-4F82-8518-97CB74FD2F8B}" dt="2024-04-29T09:06:19.135" v="542" actId="26606"/>
          <ac:spMkLst>
            <pc:docMk/>
            <pc:sldMk cId="1994885329" sldId="395"/>
            <ac:spMk id="4" creationId="{00000000-0000-0000-0000-000000000000}"/>
          </ac:spMkLst>
        </pc:spChg>
        <pc:spChg chg="mod">
          <ac:chgData name="Josef Kotásek" userId="af1b1a0a-66db-46ae-a887-124d9f3572d3" providerId="ADAL" clId="{106A1693-E9DF-4F82-8518-97CB74FD2F8B}" dt="2024-04-29T09:06:19.135" v="542" actId="26606"/>
          <ac:spMkLst>
            <pc:docMk/>
            <pc:sldMk cId="1994885329" sldId="395"/>
            <ac:spMk id="5" creationId="{00000000-0000-0000-0000-000000000000}"/>
          </ac:spMkLst>
        </pc:spChg>
        <pc:spChg chg="add mod">
          <ac:chgData name="Josef Kotásek" userId="af1b1a0a-66db-46ae-a887-124d9f3572d3" providerId="ADAL" clId="{106A1693-E9DF-4F82-8518-97CB74FD2F8B}" dt="2024-04-29T09:06:19.135" v="542" actId="26606"/>
          <ac:spMkLst>
            <pc:docMk/>
            <pc:sldMk cId="1994885329" sldId="395"/>
            <ac:spMk id="4103" creationId="{FEA493AD-1920-FFD0-5316-919F0992D8FF}"/>
          </ac:spMkLst>
        </pc:spChg>
        <pc:picChg chg="add mod">
          <ac:chgData name="Josef Kotásek" userId="af1b1a0a-66db-46ae-a887-124d9f3572d3" providerId="ADAL" clId="{106A1693-E9DF-4F82-8518-97CB74FD2F8B}" dt="2024-04-29T09:06:19.135" v="542" actId="26606"/>
          <ac:picMkLst>
            <pc:docMk/>
            <pc:sldMk cId="1994885329" sldId="395"/>
            <ac:picMk id="4098" creationId="{FA2F84F9-99F2-C0E5-BB41-427D1BED136B}"/>
          </ac:picMkLst>
        </pc:picChg>
      </pc:sldChg>
      <pc:sldChg chg="del">
        <pc:chgData name="Josef Kotásek" userId="af1b1a0a-66db-46ae-a887-124d9f3572d3" providerId="ADAL" clId="{106A1693-E9DF-4F82-8518-97CB74FD2F8B}" dt="2024-04-29T08:48:46.448" v="116" actId="47"/>
        <pc:sldMkLst>
          <pc:docMk/>
          <pc:sldMk cId="1560396851" sldId="396"/>
        </pc:sldMkLst>
      </pc:sldChg>
      <pc:sldChg chg="addSp modSp mod modClrScheme chgLayout">
        <pc:chgData name="Josef Kotásek" userId="af1b1a0a-66db-46ae-a887-124d9f3572d3" providerId="ADAL" clId="{106A1693-E9DF-4F82-8518-97CB74FD2F8B}" dt="2024-04-29T09:08:57.538" v="561" actId="14100"/>
        <pc:sldMkLst>
          <pc:docMk/>
          <pc:sldMk cId="2660284841" sldId="398"/>
        </pc:sldMkLst>
        <pc:spChg chg="mod ord">
          <ac:chgData name="Josef Kotásek" userId="af1b1a0a-66db-46ae-a887-124d9f3572d3" providerId="ADAL" clId="{106A1693-E9DF-4F82-8518-97CB74FD2F8B}" dt="2024-04-29T09:08:36.911" v="545" actId="26606"/>
          <ac:spMkLst>
            <pc:docMk/>
            <pc:sldMk cId="2660284841" sldId="398"/>
            <ac:spMk id="2" creationId="{00000000-0000-0000-0000-000000000000}"/>
          </ac:spMkLst>
        </pc:spChg>
        <pc:spChg chg="mod">
          <ac:chgData name="Josef Kotásek" userId="af1b1a0a-66db-46ae-a887-124d9f3572d3" providerId="ADAL" clId="{106A1693-E9DF-4F82-8518-97CB74FD2F8B}" dt="2024-04-29T09:08:36.911" v="545" actId="26606"/>
          <ac:spMkLst>
            <pc:docMk/>
            <pc:sldMk cId="2660284841" sldId="398"/>
            <ac:spMk id="3" creationId="{00000000-0000-0000-0000-000000000000}"/>
          </ac:spMkLst>
        </pc:spChg>
        <pc:spChg chg="mod">
          <ac:chgData name="Josef Kotásek" userId="af1b1a0a-66db-46ae-a887-124d9f3572d3" providerId="ADAL" clId="{106A1693-E9DF-4F82-8518-97CB74FD2F8B}" dt="2024-04-29T09:08:36.911" v="545" actId="26606"/>
          <ac:spMkLst>
            <pc:docMk/>
            <pc:sldMk cId="2660284841" sldId="398"/>
            <ac:spMk id="4" creationId="{00000000-0000-0000-0000-000000000000}"/>
          </ac:spMkLst>
        </pc:spChg>
        <pc:spChg chg="mod">
          <ac:chgData name="Josef Kotásek" userId="af1b1a0a-66db-46ae-a887-124d9f3572d3" providerId="ADAL" clId="{106A1693-E9DF-4F82-8518-97CB74FD2F8B}" dt="2024-04-29T09:08:57.538" v="561" actId="14100"/>
          <ac:spMkLst>
            <pc:docMk/>
            <pc:sldMk cId="2660284841" sldId="398"/>
            <ac:spMk id="5" creationId="{00000000-0000-0000-0000-000000000000}"/>
          </ac:spMkLst>
        </pc:spChg>
        <pc:spChg chg="add mod">
          <ac:chgData name="Josef Kotásek" userId="af1b1a0a-66db-46ae-a887-124d9f3572d3" providerId="ADAL" clId="{106A1693-E9DF-4F82-8518-97CB74FD2F8B}" dt="2024-04-29T09:08:36.911" v="545" actId="26606"/>
          <ac:spMkLst>
            <pc:docMk/>
            <pc:sldMk cId="2660284841" sldId="398"/>
            <ac:spMk id="5127" creationId="{E790B79A-BD4D-61CC-FA7A-5BD195BBAA66}"/>
          </ac:spMkLst>
        </pc:spChg>
        <pc:picChg chg="add mod">
          <ac:chgData name="Josef Kotásek" userId="af1b1a0a-66db-46ae-a887-124d9f3572d3" providerId="ADAL" clId="{106A1693-E9DF-4F82-8518-97CB74FD2F8B}" dt="2024-04-29T09:08:36.911" v="545" actId="26606"/>
          <ac:picMkLst>
            <pc:docMk/>
            <pc:sldMk cId="2660284841" sldId="398"/>
            <ac:picMk id="5122" creationId="{D7AE7391-A43C-09F0-7A5A-1854510785DB}"/>
          </ac:picMkLst>
        </pc:picChg>
      </pc:sldChg>
      <pc:sldChg chg="del">
        <pc:chgData name="Josef Kotásek" userId="af1b1a0a-66db-46ae-a887-124d9f3572d3" providerId="ADAL" clId="{106A1693-E9DF-4F82-8518-97CB74FD2F8B}" dt="2024-04-29T08:35:10.941" v="3" actId="47"/>
        <pc:sldMkLst>
          <pc:docMk/>
          <pc:sldMk cId="1401722829" sldId="400"/>
        </pc:sldMkLst>
      </pc:sldChg>
      <pc:sldChg chg="del">
        <pc:chgData name="Josef Kotásek" userId="af1b1a0a-66db-46ae-a887-124d9f3572d3" providerId="ADAL" clId="{106A1693-E9DF-4F82-8518-97CB74FD2F8B}" dt="2024-04-29T08:35:11.473" v="4" actId="47"/>
        <pc:sldMkLst>
          <pc:docMk/>
          <pc:sldMk cId="119464530" sldId="401"/>
        </pc:sldMkLst>
      </pc:sldChg>
      <pc:sldChg chg="modSp add mod">
        <pc:chgData name="Josef Kotásek" userId="af1b1a0a-66db-46ae-a887-124d9f3572d3" providerId="ADAL" clId="{106A1693-E9DF-4F82-8518-97CB74FD2F8B}" dt="2024-04-29T09:03:53.818" v="539" actId="20577"/>
        <pc:sldMkLst>
          <pc:docMk/>
          <pc:sldMk cId="854407812" sldId="412"/>
        </pc:sldMkLst>
        <pc:spChg chg="mod">
          <ac:chgData name="Josef Kotásek" userId="af1b1a0a-66db-46ae-a887-124d9f3572d3" providerId="ADAL" clId="{106A1693-E9DF-4F82-8518-97CB74FD2F8B}" dt="2024-04-29T09:03:53.818" v="539" actId="20577"/>
          <ac:spMkLst>
            <pc:docMk/>
            <pc:sldMk cId="854407812" sldId="412"/>
            <ac:spMk id="13314" creationId="{00000000-0000-0000-0000-000000000000}"/>
          </ac:spMkLst>
        </pc:spChg>
        <pc:picChg chg="mod">
          <ac:chgData name="Josef Kotásek" userId="af1b1a0a-66db-46ae-a887-124d9f3572d3" providerId="ADAL" clId="{106A1693-E9DF-4F82-8518-97CB74FD2F8B}" dt="2024-04-29T09:03:05.019" v="527" actId="14100"/>
          <ac:picMkLst>
            <pc:docMk/>
            <pc:sldMk cId="854407812" sldId="412"/>
            <ac:picMk id="3078" creationId="{B7A24D82-C104-4999-8145-C17DF2B6564C}"/>
          </ac:picMkLst>
        </pc:picChg>
      </pc:sldChg>
      <pc:sldChg chg="delSp del">
        <pc:chgData name="Josef Kotásek" userId="af1b1a0a-66db-46ae-a887-124d9f3572d3" providerId="ADAL" clId="{106A1693-E9DF-4F82-8518-97CB74FD2F8B}" dt="2024-04-29T09:02:51.132" v="523" actId="2696"/>
        <pc:sldMkLst>
          <pc:docMk/>
          <pc:sldMk cId="3634295706" sldId="412"/>
        </pc:sldMkLst>
        <pc:picChg chg="del">
          <ac:chgData name="Josef Kotásek" userId="af1b1a0a-66db-46ae-a887-124d9f3572d3" providerId="ADAL" clId="{106A1693-E9DF-4F82-8518-97CB74FD2F8B}" dt="2024-04-29T09:02:36.296" v="522" actId="478"/>
          <ac:picMkLst>
            <pc:docMk/>
            <pc:sldMk cId="3634295706" sldId="412"/>
            <ac:picMk id="9" creationId="{05B7F93D-A00F-4BC3-8E7D-CAA6A7646311}"/>
          </ac:picMkLst>
        </pc:picChg>
      </pc:sldChg>
      <pc:sldChg chg="del">
        <pc:chgData name="Josef Kotásek" userId="af1b1a0a-66db-46ae-a887-124d9f3572d3" providerId="ADAL" clId="{106A1693-E9DF-4F82-8518-97CB74FD2F8B}" dt="2024-04-29T09:18:54.208" v="779" actId="47"/>
        <pc:sldMkLst>
          <pc:docMk/>
          <pc:sldMk cId="1193723165" sldId="420"/>
        </pc:sldMkLst>
      </pc:sldChg>
      <pc:sldChg chg="del">
        <pc:chgData name="Josef Kotásek" userId="af1b1a0a-66db-46ae-a887-124d9f3572d3" providerId="ADAL" clId="{106A1693-E9DF-4F82-8518-97CB74FD2F8B}" dt="2024-04-29T09:18:42.130" v="778" actId="47"/>
        <pc:sldMkLst>
          <pc:docMk/>
          <pc:sldMk cId="3719090001" sldId="423"/>
        </pc:sldMkLst>
      </pc:sldChg>
      <pc:sldChg chg="modSp mod">
        <pc:chgData name="Josef Kotásek" userId="af1b1a0a-66db-46ae-a887-124d9f3572d3" providerId="ADAL" clId="{106A1693-E9DF-4F82-8518-97CB74FD2F8B}" dt="2024-04-29T08:58:15.298" v="378" actId="6549"/>
        <pc:sldMkLst>
          <pc:docMk/>
          <pc:sldMk cId="1013964468" sldId="426"/>
        </pc:sldMkLst>
        <pc:spChg chg="mod">
          <ac:chgData name="Josef Kotásek" userId="af1b1a0a-66db-46ae-a887-124d9f3572d3" providerId="ADAL" clId="{106A1693-E9DF-4F82-8518-97CB74FD2F8B}" dt="2024-04-29T08:58:15.298" v="378" actId="6549"/>
          <ac:spMkLst>
            <pc:docMk/>
            <pc:sldMk cId="1013964468" sldId="426"/>
            <ac:spMk id="2" creationId="{00000000-0000-0000-0000-000000000000}"/>
          </ac:spMkLst>
        </pc:spChg>
      </pc:sldChg>
      <pc:sldChg chg="modSp mod">
        <pc:chgData name="Josef Kotásek" userId="af1b1a0a-66db-46ae-a887-124d9f3572d3" providerId="ADAL" clId="{106A1693-E9DF-4F82-8518-97CB74FD2F8B}" dt="2024-04-29T08:59:13.331" v="382" actId="6549"/>
        <pc:sldMkLst>
          <pc:docMk/>
          <pc:sldMk cId="1468012230" sldId="429"/>
        </pc:sldMkLst>
        <pc:spChg chg="mod">
          <ac:chgData name="Josef Kotásek" userId="af1b1a0a-66db-46ae-a887-124d9f3572d3" providerId="ADAL" clId="{106A1693-E9DF-4F82-8518-97CB74FD2F8B}" dt="2024-04-29T08:59:13.331" v="382" actId="6549"/>
          <ac:spMkLst>
            <pc:docMk/>
            <pc:sldMk cId="1468012230" sldId="429"/>
            <ac:spMk id="5" creationId="{00000000-0000-0000-0000-000000000000}"/>
          </ac:spMkLst>
        </pc:spChg>
      </pc:sldChg>
      <pc:sldChg chg="del">
        <pc:chgData name="Josef Kotásek" userId="af1b1a0a-66db-46ae-a887-124d9f3572d3" providerId="ADAL" clId="{106A1693-E9DF-4F82-8518-97CB74FD2F8B}" dt="2024-04-29T09:00:30.249" v="386" actId="47"/>
        <pc:sldMkLst>
          <pc:docMk/>
          <pc:sldMk cId="3643181493" sldId="430"/>
        </pc:sldMkLst>
      </pc:sldChg>
      <pc:sldChg chg="del">
        <pc:chgData name="Josef Kotásek" userId="af1b1a0a-66db-46ae-a887-124d9f3572d3" providerId="ADAL" clId="{106A1693-E9DF-4F82-8518-97CB74FD2F8B}" dt="2024-04-29T09:14:26.325" v="651" actId="47"/>
        <pc:sldMkLst>
          <pc:docMk/>
          <pc:sldMk cId="3712120093" sldId="440"/>
        </pc:sldMkLst>
      </pc:sldChg>
      <pc:sldChg chg="add">
        <pc:chgData name="Josef Kotásek" userId="af1b1a0a-66db-46ae-a887-124d9f3572d3" providerId="ADAL" clId="{106A1693-E9DF-4F82-8518-97CB74FD2F8B}" dt="2024-04-29T08:41:35.927" v="44"/>
        <pc:sldMkLst>
          <pc:docMk/>
          <pc:sldMk cId="155525387" sldId="441"/>
        </pc:sldMkLst>
      </pc:sldChg>
      <pc:sldChg chg="del">
        <pc:chgData name="Josef Kotásek" userId="af1b1a0a-66db-46ae-a887-124d9f3572d3" providerId="ADAL" clId="{106A1693-E9DF-4F82-8518-97CB74FD2F8B}" dt="2024-04-29T08:37:36.290" v="43" actId="47"/>
        <pc:sldMkLst>
          <pc:docMk/>
          <pc:sldMk cId="1566797522" sldId="442"/>
        </pc:sldMkLst>
      </pc:sldChg>
      <pc:sldChg chg="addSp delSp modSp add mod">
        <pc:chgData name="Josef Kotásek" userId="af1b1a0a-66db-46ae-a887-124d9f3572d3" providerId="ADAL" clId="{106A1693-E9DF-4F82-8518-97CB74FD2F8B}" dt="2024-04-29T08:53:45.107" v="202" actId="1076"/>
        <pc:sldMkLst>
          <pc:docMk/>
          <pc:sldMk cId="3965370424" sldId="442"/>
        </pc:sldMkLst>
        <pc:spChg chg="mod">
          <ac:chgData name="Josef Kotásek" userId="af1b1a0a-66db-46ae-a887-124d9f3572d3" providerId="ADAL" clId="{106A1693-E9DF-4F82-8518-97CB74FD2F8B}" dt="2024-04-29T08:53:07.745" v="193" actId="1076"/>
          <ac:spMkLst>
            <pc:docMk/>
            <pc:sldMk cId="3965370424" sldId="442"/>
            <ac:spMk id="2" creationId="{00000000-0000-0000-0000-000000000000}"/>
          </ac:spMkLst>
        </pc:spChg>
        <pc:spChg chg="mod">
          <ac:chgData name="Josef Kotásek" userId="af1b1a0a-66db-46ae-a887-124d9f3572d3" providerId="ADAL" clId="{106A1693-E9DF-4F82-8518-97CB74FD2F8B}" dt="2024-04-29T08:51:44.802" v="189" actId="20577"/>
          <ac:spMkLst>
            <pc:docMk/>
            <pc:sldMk cId="3965370424" sldId="442"/>
            <ac:spMk id="5" creationId="{00000000-0000-0000-0000-000000000000}"/>
          </ac:spMkLst>
        </pc:spChg>
        <pc:spChg chg="add del">
          <ac:chgData name="Josef Kotásek" userId="af1b1a0a-66db-46ae-a887-124d9f3572d3" providerId="ADAL" clId="{106A1693-E9DF-4F82-8518-97CB74FD2F8B}" dt="2024-04-29T08:52:20.262" v="192" actId="478"/>
          <ac:spMkLst>
            <pc:docMk/>
            <pc:sldMk cId="3965370424" sldId="442"/>
            <ac:spMk id="7" creationId="{F9D65DDD-CF16-60C4-D5C3-2395E1CF1AF4}"/>
          </ac:spMkLst>
        </pc:spChg>
        <pc:spChg chg="add mod">
          <ac:chgData name="Josef Kotásek" userId="af1b1a0a-66db-46ae-a887-124d9f3572d3" providerId="ADAL" clId="{106A1693-E9DF-4F82-8518-97CB74FD2F8B}" dt="2024-04-29T08:52:18.314" v="191"/>
          <ac:spMkLst>
            <pc:docMk/>
            <pc:sldMk cId="3965370424" sldId="442"/>
            <ac:spMk id="9" creationId="{D70D5223-3612-6219-43C3-4B27533039F8}"/>
          </ac:spMkLst>
        </pc:spChg>
        <pc:picChg chg="del">
          <ac:chgData name="Josef Kotásek" userId="af1b1a0a-66db-46ae-a887-124d9f3572d3" providerId="ADAL" clId="{106A1693-E9DF-4F82-8518-97CB74FD2F8B}" dt="2024-04-29T08:51:24.230" v="142" actId="478"/>
          <ac:picMkLst>
            <pc:docMk/>
            <pc:sldMk cId="3965370424" sldId="442"/>
            <ac:picMk id="6" creationId="{00000000-0000-0000-0000-000000000000}"/>
          </ac:picMkLst>
        </pc:picChg>
        <pc:picChg chg="del">
          <ac:chgData name="Josef Kotásek" userId="af1b1a0a-66db-46ae-a887-124d9f3572d3" providerId="ADAL" clId="{106A1693-E9DF-4F82-8518-97CB74FD2F8B}" dt="2024-04-29T08:51:22.722" v="141" actId="478"/>
          <ac:picMkLst>
            <pc:docMk/>
            <pc:sldMk cId="3965370424" sldId="442"/>
            <ac:picMk id="8" creationId="{00000000-0000-0000-0000-000000000000}"/>
          </ac:picMkLst>
        </pc:picChg>
        <pc:picChg chg="add mod">
          <ac:chgData name="Josef Kotásek" userId="af1b1a0a-66db-46ae-a887-124d9f3572d3" providerId="ADAL" clId="{106A1693-E9DF-4F82-8518-97CB74FD2F8B}" dt="2024-04-29T08:53:40.144" v="199" actId="1076"/>
          <ac:picMkLst>
            <pc:docMk/>
            <pc:sldMk cId="3965370424" sldId="442"/>
            <ac:picMk id="3078" creationId="{B0B8D653-5079-573C-3347-B75FEC464E3A}"/>
          </ac:picMkLst>
        </pc:picChg>
        <pc:picChg chg="add mod">
          <ac:chgData name="Josef Kotásek" userId="af1b1a0a-66db-46ae-a887-124d9f3572d3" providerId="ADAL" clId="{106A1693-E9DF-4F82-8518-97CB74FD2F8B}" dt="2024-04-29T08:53:45.107" v="202" actId="1076"/>
          <ac:picMkLst>
            <pc:docMk/>
            <pc:sldMk cId="3965370424" sldId="442"/>
            <ac:picMk id="3080" creationId="{FBE9340E-09CE-7797-94FD-F950711BC08D}"/>
          </ac:picMkLst>
        </pc:picChg>
      </pc:sldChg>
      <pc:sldChg chg="modSp add mod">
        <pc:chgData name="Josef Kotásek" userId="af1b1a0a-66db-46ae-a887-124d9f3572d3" providerId="ADAL" clId="{106A1693-E9DF-4F82-8518-97CB74FD2F8B}" dt="2024-04-29T08:55:07.901" v="266" actId="20577"/>
        <pc:sldMkLst>
          <pc:docMk/>
          <pc:sldMk cId="386703705" sldId="443"/>
        </pc:sldMkLst>
        <pc:spChg chg="mod">
          <ac:chgData name="Josef Kotásek" userId="af1b1a0a-66db-46ae-a887-124d9f3572d3" providerId="ADAL" clId="{106A1693-E9DF-4F82-8518-97CB74FD2F8B}" dt="2024-04-29T08:55:07.901" v="266" actId="20577"/>
          <ac:spMkLst>
            <pc:docMk/>
            <pc:sldMk cId="386703705" sldId="443"/>
            <ac:spMk id="2" creationId="{00000000-0000-0000-0000-000000000000}"/>
          </ac:spMkLst>
        </pc:spChg>
      </pc:sldChg>
      <pc:sldChg chg="del">
        <pc:chgData name="Josef Kotásek" userId="af1b1a0a-66db-46ae-a887-124d9f3572d3" providerId="ADAL" clId="{106A1693-E9DF-4F82-8518-97CB74FD2F8B}" dt="2024-04-29T08:37:30.980" v="42" actId="47"/>
        <pc:sldMkLst>
          <pc:docMk/>
          <pc:sldMk cId="1745928101" sldId="443"/>
        </pc:sldMkLst>
      </pc:sldChg>
      <pc:sldChg chg="add">
        <pc:chgData name="Josef Kotásek" userId="af1b1a0a-66db-46ae-a887-124d9f3572d3" providerId="ADAL" clId="{106A1693-E9DF-4F82-8518-97CB74FD2F8B}" dt="2024-04-29T09:01:41.426" v="405"/>
        <pc:sldMkLst>
          <pc:docMk/>
          <pc:sldMk cId="970813353" sldId="444"/>
        </pc:sldMkLst>
      </pc:sldChg>
      <pc:sldChg chg="addSp delSp modSp add mod">
        <pc:chgData name="Josef Kotásek" userId="af1b1a0a-66db-46ae-a887-124d9f3572d3" providerId="ADAL" clId="{106A1693-E9DF-4F82-8518-97CB74FD2F8B}" dt="2024-04-29T09:17:28.182" v="728" actId="1076"/>
        <pc:sldMkLst>
          <pc:docMk/>
          <pc:sldMk cId="2847572448" sldId="445"/>
        </pc:sldMkLst>
        <pc:spChg chg="add mod">
          <ac:chgData name="Josef Kotásek" userId="af1b1a0a-66db-46ae-a887-124d9f3572d3" providerId="ADAL" clId="{106A1693-E9DF-4F82-8518-97CB74FD2F8B}" dt="2024-04-29T09:16:58.875" v="726" actId="6549"/>
          <ac:spMkLst>
            <pc:docMk/>
            <pc:sldMk cId="2847572448" sldId="445"/>
            <ac:spMk id="4" creationId="{3F45AD90-9357-F3B8-C9DE-619402F81A42}"/>
          </ac:spMkLst>
        </pc:spChg>
        <pc:spChg chg="mod">
          <ac:chgData name="Josef Kotásek" userId="af1b1a0a-66db-46ae-a887-124d9f3572d3" providerId="ADAL" clId="{106A1693-E9DF-4F82-8518-97CB74FD2F8B}" dt="2024-04-29T09:16:05.856" v="656" actId="20577"/>
          <ac:spMkLst>
            <pc:docMk/>
            <pc:sldMk cId="2847572448" sldId="445"/>
            <ac:spMk id="13314" creationId="{00000000-0000-0000-0000-000000000000}"/>
          </ac:spMkLst>
        </pc:spChg>
        <pc:picChg chg="del mod">
          <ac:chgData name="Josef Kotásek" userId="af1b1a0a-66db-46ae-a887-124d9f3572d3" providerId="ADAL" clId="{106A1693-E9DF-4F82-8518-97CB74FD2F8B}" dt="2024-04-29T09:16:07.726" v="658" actId="478"/>
          <ac:picMkLst>
            <pc:docMk/>
            <pc:sldMk cId="2847572448" sldId="445"/>
            <ac:picMk id="3078" creationId="{B7A24D82-C104-4999-8145-C17DF2B6564C}"/>
          </ac:picMkLst>
        </pc:picChg>
        <pc:picChg chg="add mod">
          <ac:chgData name="Josef Kotásek" userId="af1b1a0a-66db-46ae-a887-124d9f3572d3" providerId="ADAL" clId="{106A1693-E9DF-4F82-8518-97CB74FD2F8B}" dt="2024-04-29T09:17:28.182" v="728" actId="1076"/>
          <ac:picMkLst>
            <pc:docMk/>
            <pc:sldMk cId="2847572448" sldId="445"/>
            <ac:picMk id="7170" creationId="{81202A72-302A-1DD2-8ABC-EA6DA406146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konomika.idnes.cz/foto.aspx?r=ekoakcie&amp;c=A170614_135442_ekoakcie_fih&amp;foto=FIH6bf730_Standa_03.p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Zdraoj</a:t>
            </a:r>
            <a:r>
              <a:rPr lang="cs-CZ" dirty="0"/>
              <a:t>: https://www.asa.org.uk/news/top-10-most-complained-about-ads-from-2017.html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1935357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Zdraoj</a:t>
            </a:r>
            <a:r>
              <a:rPr lang="cs-CZ" dirty="0"/>
              <a:t>: https://www.asa.org.uk/news/top-10-most-complained-about-ads-from-2017.html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3360732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5EE7F31D-5074-464C-B50C-EE60202230BC}" type="slidenum">
              <a:rPr lang="en-US" altLang="cs-CZ" sz="1300" smtClean="0"/>
              <a:pPr fontAlgn="base">
                <a:spcBef>
                  <a:spcPct val="0"/>
                </a:spcBef>
                <a:spcAft>
                  <a:spcPct val="0"/>
                </a:spcAft>
              </a:pPr>
              <a:t>25</a:t>
            </a:fld>
            <a:endParaRPr lang="en-US" altLang="cs-CZ" sz="1300"/>
          </a:p>
        </p:txBody>
      </p:sp>
      <p:sp>
        <p:nvSpPr>
          <p:cNvPr id="49155" name="Rectangle 2"/>
          <p:cNvSpPr>
            <a:spLocks noGrp="1" noRot="1" noChangeAspect="1" noChangeArrowheads="1" noTextEdit="1"/>
          </p:cNvSpPr>
          <p:nvPr>
            <p:ph type="sldImg"/>
          </p:nvPr>
        </p:nvSpPr>
        <p:spPr>
          <a:xfrm>
            <a:off x="139700" y="768350"/>
            <a:ext cx="6819900" cy="3836988"/>
          </a:xfrm>
          <a:ln/>
        </p:spPr>
      </p:sp>
      <p:sp>
        <p:nvSpPr>
          <p:cNvPr id="49156" name="Rectangle 3"/>
          <p:cNvSpPr>
            <a:spLocks noGrp="1" noChangeArrowheads="1"/>
          </p:cNvSpPr>
          <p:nvPr>
            <p:ph type="body" idx="1"/>
          </p:nvPr>
        </p:nvSpPr>
        <p:spPr>
          <a:noFill/>
        </p:spPr>
        <p:txBody>
          <a:bodyPr/>
          <a:lstStyle/>
          <a:p>
            <a:pPr eaLnBrk="1" hangingPunct="1"/>
            <a:r>
              <a:rPr lang="cs-CZ" altLang="cs-CZ">
                <a:latin typeface="Arial" panose="020B0604020202020204" pitchFamily="34" charset="0"/>
                <a:cs typeface="Arial" panose="020B0604020202020204" pitchFamily="34" charset="0"/>
              </a:rPr>
              <a:t>Toscani</a:t>
            </a:r>
            <a:endParaRPr lang="en-GB" altLang="cs-C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628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5EE7F31D-5074-464C-B50C-EE60202230BC}" type="slidenum">
              <a:rPr lang="en-US" altLang="cs-CZ" sz="1300" smtClean="0"/>
              <a:pPr fontAlgn="base">
                <a:spcBef>
                  <a:spcPct val="0"/>
                </a:spcBef>
                <a:spcAft>
                  <a:spcPct val="0"/>
                </a:spcAft>
              </a:pPr>
              <a:t>26</a:t>
            </a:fld>
            <a:endParaRPr lang="en-US" altLang="cs-CZ" sz="1300"/>
          </a:p>
        </p:txBody>
      </p:sp>
      <p:sp>
        <p:nvSpPr>
          <p:cNvPr id="49155" name="Rectangle 2"/>
          <p:cNvSpPr>
            <a:spLocks noGrp="1" noRot="1" noChangeAspect="1" noChangeArrowheads="1" noTextEdit="1"/>
          </p:cNvSpPr>
          <p:nvPr>
            <p:ph type="sldImg"/>
          </p:nvPr>
        </p:nvSpPr>
        <p:spPr>
          <a:xfrm>
            <a:off x="139700" y="768350"/>
            <a:ext cx="6819900" cy="3836988"/>
          </a:xfrm>
          <a:ln/>
        </p:spPr>
      </p:sp>
      <p:sp>
        <p:nvSpPr>
          <p:cNvPr id="49156" name="Rectangle 3"/>
          <p:cNvSpPr>
            <a:spLocks noGrp="1" noChangeArrowheads="1"/>
          </p:cNvSpPr>
          <p:nvPr>
            <p:ph type="body" idx="1"/>
          </p:nvPr>
        </p:nvSpPr>
        <p:spPr>
          <a:noFill/>
        </p:spPr>
        <p:txBody>
          <a:bodyPr/>
          <a:lstStyle/>
          <a:p>
            <a:pPr eaLnBrk="1" hangingPunct="1"/>
            <a:r>
              <a:rPr lang="en-GB" altLang="cs-CZ" dirty="0">
                <a:latin typeface="Arial" panose="020B0604020202020204" pitchFamily="34" charset="0"/>
                <a:cs typeface="Arial" panose="020B0604020202020204" pitchFamily="34" charset="0"/>
              </a:rPr>
              <a:t>https://ekonomika.idnes.cz/bernard-metoo-kampan-new-york-times-pivovar-fzm-/ekonomika.aspx?c=A180503_140106_ekonomika_fih</a:t>
            </a:r>
            <a:endParaRPr lang="cs-CZ" altLang="cs-CZ" dirty="0">
              <a:latin typeface="Arial" panose="020B0604020202020204" pitchFamily="34" charset="0"/>
              <a:cs typeface="Arial" panose="020B0604020202020204" pitchFamily="34" charset="0"/>
            </a:endParaRPr>
          </a:p>
          <a:p>
            <a:r>
              <a:rPr lang="cs-CZ" altLang="cs-CZ" b="1" dirty="0">
                <a:solidFill>
                  <a:schemeClr val="bg1"/>
                </a:solidFill>
                <a:hlinkClick r:id="rId3"/>
              </a:rPr>
              <a:t>https://ekonomika.idnes.cz/foto.aspx?r=ekoakcie&amp;c=A170614_135442_ekoakcie_fih&amp;foto=FIH6bf730_Standa_03.png</a:t>
            </a:r>
            <a:endParaRPr lang="cs-CZ" altLang="cs-CZ" b="1" dirty="0">
              <a:solidFill>
                <a:schemeClr val="bg1"/>
              </a:solidFill>
            </a:endParaRPr>
          </a:p>
          <a:p>
            <a:r>
              <a:rPr lang="cs-CZ" altLang="cs-CZ" b="1" dirty="0">
                <a:solidFill>
                  <a:schemeClr val="bg1"/>
                </a:solidFill>
              </a:rPr>
              <a:t>https://www.bernard.cz/cs/v-akci/reklamni-kampane/4.shtml</a:t>
            </a:r>
            <a:endParaRPr lang="cs-CZ" dirty="0"/>
          </a:p>
          <a:p>
            <a:pPr eaLnBrk="1" hangingPunct="1"/>
            <a:endParaRPr lang="en-GB" alt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859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27</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504962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http://www.uni-bielefeld.de/Universitaet/Einrichtungen/Zentrale%20Institute/IWT/FWG/Wahrnehmung/werbung.html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28</a:t>
            </a:fld>
            <a:endParaRPr lang="cs-CZ" altLang="cs-CZ"/>
          </a:p>
        </p:txBody>
      </p:sp>
    </p:spTree>
    <p:extLst>
      <p:ext uri="{BB962C8B-B14F-4D97-AF65-F5344CB8AC3E}">
        <p14:creationId xmlns:p14="http://schemas.microsoft.com/office/powerpoint/2010/main" val="3020622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29</a:t>
            </a:fld>
            <a:endParaRPr lang="cs-CZ" altLang="cs-CZ"/>
          </a:p>
        </p:txBody>
      </p:sp>
    </p:spTree>
    <p:extLst>
      <p:ext uri="{BB962C8B-B14F-4D97-AF65-F5344CB8AC3E}">
        <p14:creationId xmlns:p14="http://schemas.microsoft.com/office/powerpoint/2010/main" val="615352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30</a:t>
            </a:fld>
            <a:endParaRPr lang="cs-CZ" altLang="cs-CZ"/>
          </a:p>
        </p:txBody>
      </p:sp>
    </p:spTree>
    <p:extLst>
      <p:ext uri="{BB962C8B-B14F-4D97-AF65-F5344CB8AC3E}">
        <p14:creationId xmlns:p14="http://schemas.microsoft.com/office/powerpoint/2010/main" val="1585374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31</a:t>
            </a:fld>
            <a:endParaRPr lang="cs-CZ" altLang="cs-CZ"/>
          </a:p>
        </p:txBody>
      </p:sp>
    </p:spTree>
    <p:extLst>
      <p:ext uri="{BB962C8B-B14F-4D97-AF65-F5344CB8AC3E}">
        <p14:creationId xmlns:p14="http://schemas.microsoft.com/office/powerpoint/2010/main" val="2085467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32</a:t>
            </a:fld>
            <a:endParaRPr lang="cs-CZ" altLang="cs-CZ"/>
          </a:p>
        </p:txBody>
      </p:sp>
    </p:spTree>
    <p:extLst>
      <p:ext uri="{BB962C8B-B14F-4D97-AF65-F5344CB8AC3E}">
        <p14:creationId xmlns:p14="http://schemas.microsoft.com/office/powerpoint/2010/main" val="3248011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33</a:t>
            </a:fld>
            <a:endParaRPr lang="cs-CZ" altLang="cs-CZ"/>
          </a:p>
        </p:txBody>
      </p:sp>
    </p:spTree>
    <p:extLst>
      <p:ext uri="{BB962C8B-B14F-4D97-AF65-F5344CB8AC3E}">
        <p14:creationId xmlns:p14="http://schemas.microsoft.com/office/powerpoint/2010/main" val="2505718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4</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376233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34</a:t>
            </a:fld>
            <a:endParaRPr lang="cs-CZ" altLang="cs-CZ"/>
          </a:p>
        </p:txBody>
      </p:sp>
    </p:spTree>
    <p:extLst>
      <p:ext uri="{BB962C8B-B14F-4D97-AF65-F5344CB8AC3E}">
        <p14:creationId xmlns:p14="http://schemas.microsoft.com/office/powerpoint/2010/main" val="3210581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35</a:t>
            </a:fld>
            <a:endParaRPr lang="cs-CZ" altLang="cs-CZ"/>
          </a:p>
        </p:txBody>
      </p:sp>
    </p:spTree>
    <p:extLst>
      <p:ext uri="{BB962C8B-B14F-4D97-AF65-F5344CB8AC3E}">
        <p14:creationId xmlns:p14="http://schemas.microsoft.com/office/powerpoint/2010/main" val="2266445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36</a:t>
            </a:fld>
            <a:endParaRPr lang="cs-CZ" altLang="cs-CZ"/>
          </a:p>
        </p:txBody>
      </p:sp>
    </p:spTree>
    <p:extLst>
      <p:ext uri="{BB962C8B-B14F-4D97-AF65-F5344CB8AC3E}">
        <p14:creationId xmlns:p14="http://schemas.microsoft.com/office/powerpoint/2010/main" val="1615406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37</a:t>
            </a:fld>
            <a:endParaRPr lang="cs-CZ" altLang="cs-CZ"/>
          </a:p>
        </p:txBody>
      </p:sp>
    </p:spTree>
    <p:extLst>
      <p:ext uri="{BB962C8B-B14F-4D97-AF65-F5344CB8AC3E}">
        <p14:creationId xmlns:p14="http://schemas.microsoft.com/office/powerpoint/2010/main" val="1188987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38</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206396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39</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897789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40</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705655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41</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945556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42</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248811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43</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660064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5</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691868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Zdraoj</a:t>
            </a:r>
            <a:r>
              <a:rPr lang="cs-CZ" dirty="0"/>
              <a:t>: https://www.asa.org.uk/news/top-10-most-complained-about-ads-from-2017.html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44</a:t>
            </a:fld>
            <a:endParaRPr lang="cs-CZ" altLang="cs-CZ"/>
          </a:p>
        </p:txBody>
      </p:sp>
    </p:spTree>
    <p:extLst>
      <p:ext uri="{BB962C8B-B14F-4D97-AF65-F5344CB8AC3E}">
        <p14:creationId xmlns:p14="http://schemas.microsoft.com/office/powerpoint/2010/main" val="54252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8</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617667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Zdroje:</a:t>
            </a:r>
            <a:r>
              <a:rPr lang="cs-CZ" baseline="0" dirty="0"/>
              <a:t> http://www.spolecna-obrana.estranky.cz/</a:t>
            </a:r>
          </a:p>
          <a:p>
            <a:r>
              <a:rPr lang="cs-CZ" baseline="0" dirty="0"/>
              <a:t>https://blog.jankaspar.cz/european-business-number-ebn-dalsi-katalogovy-podvod-tentokrat-z-nemecka/</a:t>
            </a:r>
          </a:p>
          <a:p>
            <a:r>
              <a:rPr lang="cs-CZ" dirty="0"/>
              <a:t>https://www.podnikatel.cz/clanky/nove-jmeno-stari-znami-podvodnici-pozor-na-dalsi-utok-katalogovych-firem/</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3728215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https://www.faire-werbung.ch/wordpress/wp-content/uploads/2018/10/LK1120918.pdf</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367184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Zdraoj</a:t>
            </a:r>
            <a:r>
              <a:rPr lang="cs-CZ" dirty="0"/>
              <a:t>: https://www.asa.org.uk/news/top-10-most-complained-about-ads-from-2017.html</a:t>
            </a:r>
          </a:p>
          <a:p>
            <a:r>
              <a:rPr lang="cs-CZ" dirty="0"/>
              <a:t>https://www.ranker.com/list/subliminal-advertising-messing-with-your-head/justin-andress</a:t>
            </a:r>
          </a:p>
          <a:p>
            <a:r>
              <a:rPr lang="cs-CZ" dirty="0"/>
              <a:t>https://www.m-journal.cz/aktuality/slovenska-rada-pro-reklamu-zamitla-stiznost-na-zneuziti-dedecka-vecernicka-v-reklame-csob__s288x7963.html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84238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Zdraoj</a:t>
            </a:r>
            <a:r>
              <a:rPr lang="cs-CZ" dirty="0"/>
              <a:t>: https://www.asa.org.uk/news/top-10-most-complained-about-ads-from-2017.html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1704163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Zdraoj</a:t>
            </a:r>
            <a:r>
              <a:rPr lang="cs-CZ" dirty="0"/>
              <a:t>: https://www.asa.org.uk/news/top-10-most-complained-about-ads-from-2017.html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4271199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Obrázek 9">
            <a:extLst>
              <a:ext uri="{FF2B5EF4-FFF2-40B4-BE49-F238E27FC236}">
                <a16:creationId xmlns:a16="http://schemas.microsoft.com/office/drawing/2014/main" id="{BC5D462A-E758-4BCA-AD83-84964775D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5FEE0D4D-8DE9-4C74-909E-3D6A7A05C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BD9EAA30-1FED-4896-80B1-3BDC9D5993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507BAEFB-3478-47F5-888D-1DA9C581B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CB5923B-A900-438F-B7D2-0E35F40784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cs-CZ" dirty="0"/>
              <a:t>Definujte zápatí - název prezentace / pracoviště</a:t>
            </a:r>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Úvodní snímek">
    <p:spTree>
      <p:nvGrpSpPr>
        <p:cNvPr id="1" name=""/>
        <p:cNvGrpSpPr/>
        <p:nvPr/>
      </p:nvGrpSpPr>
      <p:grpSpPr>
        <a:xfrm>
          <a:off x="0" y="0"/>
          <a:ext cx="0" cy="0"/>
          <a:chOff x="0" y="0"/>
          <a:chExt cx="0" cy="0"/>
        </a:xfrm>
      </p:grpSpPr>
      <p:grpSp>
        <p:nvGrpSpPr>
          <p:cNvPr id="4" name="Group 15"/>
          <p:cNvGrpSpPr>
            <a:grpSpLocks/>
          </p:cNvGrpSpPr>
          <p:nvPr/>
        </p:nvGrpSpPr>
        <p:grpSpPr bwMode="auto">
          <a:xfrm>
            <a:off x="5780618" y="1169989"/>
            <a:ext cx="6419849" cy="4994275"/>
            <a:chOff x="4334933" y="1169931"/>
            <a:chExt cx="4814835" cy="4993802"/>
          </a:xfrm>
        </p:grpSpPr>
        <p:cxnSp>
          <p:nvCxnSpPr>
            <p:cNvPr id="5" name="Straight Connector 16"/>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1"/>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11201" y="533401"/>
            <a:ext cx="8206284" cy="3124201"/>
          </a:xfrm>
        </p:spPr>
        <p:txBody>
          <a:bodyPr anchor="b"/>
          <a:lstStyle>
            <a:lvl1pPr algn="l">
              <a:defRPr sz="4400">
                <a:effectLst/>
              </a:defRPr>
            </a:lvl1pPr>
          </a:lstStyle>
          <a:p>
            <a:r>
              <a:rPr lang="cs-CZ"/>
              <a:t>Kliknutím lze upravit styl.</a:t>
            </a:r>
            <a:endParaRPr lang="en-US" dirty="0"/>
          </a:p>
        </p:txBody>
      </p:sp>
      <p:sp>
        <p:nvSpPr>
          <p:cNvPr id="3" name="Subtitle 2"/>
          <p:cNvSpPr>
            <a:spLocks noGrp="1"/>
          </p:cNvSpPr>
          <p:nvPr>
            <p:ph type="subTitle" idx="1"/>
          </p:nvPr>
        </p:nvSpPr>
        <p:spPr>
          <a:xfrm>
            <a:off x="711200" y="3843868"/>
            <a:ext cx="6605667"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10" name="Date Placeholder 3"/>
          <p:cNvSpPr>
            <a:spLocks noGrp="1"/>
          </p:cNvSpPr>
          <p:nvPr>
            <p:ph type="dt" sz="half" idx="10"/>
          </p:nvPr>
        </p:nvSpPr>
        <p:spPr/>
        <p:txBody>
          <a:bodyPr/>
          <a:lstStyle>
            <a:lvl1pPr>
              <a:defRPr/>
            </a:lvl1pPr>
          </a:lstStyle>
          <a:p>
            <a:pPr>
              <a:defRPr/>
            </a:pPr>
            <a:fld id="{DC6986F3-FB9F-4F02-83E1-E7B160A975F3}" type="datetime10">
              <a:rPr lang="cs-CZ"/>
              <a:pPr>
                <a:defRPr/>
              </a:pPr>
              <a:t>07:44</a:t>
            </a:fld>
            <a:endParaRPr lang="cs-CZ"/>
          </a:p>
        </p:txBody>
      </p:sp>
      <p:sp>
        <p:nvSpPr>
          <p:cNvPr id="11" name="Footer Placeholder 4"/>
          <p:cNvSpPr>
            <a:spLocks noGrp="1"/>
          </p:cNvSpPr>
          <p:nvPr>
            <p:ph type="ftr" sz="quarter" idx="11"/>
          </p:nvPr>
        </p:nvSpPr>
        <p:spPr/>
        <p:txBody>
          <a:bodyPr/>
          <a:lstStyle>
            <a:lvl1pPr>
              <a:defRPr/>
            </a:lvl1pPr>
          </a:lstStyle>
          <a:p>
            <a:pPr>
              <a:defRPr/>
            </a:pPr>
            <a:endParaRPr lang="cs-CZ"/>
          </a:p>
        </p:txBody>
      </p:sp>
      <p:sp>
        <p:nvSpPr>
          <p:cNvPr id="12" name="Slide Number Placeholder 5"/>
          <p:cNvSpPr>
            <a:spLocks noGrp="1"/>
          </p:cNvSpPr>
          <p:nvPr>
            <p:ph type="sldNum" sz="quarter" idx="12"/>
          </p:nvPr>
        </p:nvSpPr>
        <p:spPr/>
        <p:txBody>
          <a:bodyPr/>
          <a:lstStyle>
            <a:lvl1pPr>
              <a:defRPr/>
            </a:lvl1pPr>
          </a:lstStyle>
          <a:p>
            <a:pPr>
              <a:defRPr/>
            </a:pPr>
            <a:fld id="{8C553CE1-44CF-4ADF-BED6-5D4E0E712D4E}" type="slidenum">
              <a:rPr lang="cs-CZ" altLang="cs-CZ"/>
              <a:pPr>
                <a:defRPr/>
              </a:pPr>
              <a:t>‹#›</a:t>
            </a:fld>
            <a:endParaRPr lang="cs-CZ" altLang="cs-CZ"/>
          </a:p>
        </p:txBody>
      </p:sp>
    </p:spTree>
    <p:extLst>
      <p:ext uri="{BB962C8B-B14F-4D97-AF65-F5344CB8AC3E}">
        <p14:creationId xmlns:p14="http://schemas.microsoft.com/office/powerpoint/2010/main" val="68833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83D8F9C-31DA-4A72-9A88-45079BA91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7A9A2BD2-1096-47BE-BE7D-31D4B6ED5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10" name="Obrázek 9">
            <a:extLst>
              <a:ext uri="{FF2B5EF4-FFF2-40B4-BE49-F238E27FC236}">
                <a16:creationId xmlns:a16="http://schemas.microsoft.com/office/drawing/2014/main" id="{BD636BBA-EAE3-4723-B113-5D7145D09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8D071A41-2EBD-49A7-A906-FB9C1EE30D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EF222EE-72EC-4915-BFF7-454D9FCA7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46E8DF9B-B034-4030-8D59-8EB30894B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Obrázek 10">
            <a:extLst>
              <a:ext uri="{FF2B5EF4-FFF2-40B4-BE49-F238E27FC236}">
                <a16:creationId xmlns:a16="http://schemas.microsoft.com/office/drawing/2014/main" id="{11D939FD-1FD8-4E6C-BF1C-80C9479EC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F8A642DD-F4D1-4553-8BF4-32A8C8CF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xHvRnuwUJK4"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josefkotasek.cz/pravo/medialni-pravo/odborarsky-boss-jako-nedobrovolny-akter-reklamy/"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https://img.blesk.cz/img/1/full/2208657_.jp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entrumlidskaprava.cz/nejvyssi-spravni-soud-se-vymezil-proti-sexisticke-reklame-ochrana-lidske-dustojnosti-nebo-zasah-do"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Právnická fakulta MU / Katedra obchodního práva </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98502" y="1805940"/>
            <a:ext cx="11361600" cy="2266005"/>
          </a:xfrm>
        </p:spPr>
        <p:txBody>
          <a:bodyPr/>
          <a:lstStyle/>
          <a:p>
            <a:br>
              <a:rPr lang="cs-CZ" dirty="0"/>
            </a:br>
            <a:r>
              <a:rPr lang="cs-CZ" dirty="0"/>
              <a:t>Regulace reklamy</a:t>
            </a:r>
          </a:p>
        </p:txBody>
      </p:sp>
      <p:sp>
        <p:nvSpPr>
          <p:cNvPr id="5" name="Podnadpis 4"/>
          <p:cNvSpPr>
            <a:spLocks noGrp="1"/>
          </p:cNvSpPr>
          <p:nvPr>
            <p:ph type="subTitle" idx="1"/>
          </p:nvPr>
        </p:nvSpPr>
        <p:spPr>
          <a:xfrm>
            <a:off x="398502" y="4678680"/>
            <a:ext cx="11361600" cy="1280160"/>
          </a:xfrm>
        </p:spPr>
        <p:txBody>
          <a:bodyPr/>
          <a:lstStyle/>
          <a:p>
            <a:r>
              <a:rPr lang="cs-CZ" dirty="0"/>
              <a:t>Josef Kotásek</a:t>
            </a:r>
          </a:p>
        </p:txBody>
      </p:sp>
    </p:spTree>
    <p:extLst>
      <p:ext uri="{BB962C8B-B14F-4D97-AF65-F5344CB8AC3E}">
        <p14:creationId xmlns:p14="http://schemas.microsoft.com/office/powerpoint/2010/main" val="340333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1852" y="796955"/>
            <a:ext cx="11095348" cy="553674"/>
          </a:xfrm>
        </p:spPr>
        <p:txBody>
          <a:bodyPr/>
          <a:lstStyle/>
          <a:p>
            <a:r>
              <a:rPr lang="cs-CZ" dirty="0"/>
              <a:t>Spotřebitelé a zákazníci - obtíže při určení referenční skupiny </a:t>
            </a:r>
          </a:p>
        </p:txBody>
      </p:sp>
      <p:sp>
        <p:nvSpPr>
          <p:cNvPr id="5" name="Zástupný symbol pro obsah 4"/>
          <p:cNvSpPr>
            <a:spLocks noGrp="1"/>
          </p:cNvSpPr>
          <p:nvPr>
            <p:ph idx="1"/>
          </p:nvPr>
        </p:nvSpPr>
        <p:spPr>
          <a:xfrm>
            <a:off x="791852" y="1924050"/>
            <a:ext cx="9699979" cy="4208464"/>
          </a:xfrm>
        </p:spPr>
        <p:txBody>
          <a:bodyPr/>
          <a:lstStyle/>
          <a:p>
            <a:pPr>
              <a:buFont typeface="Arial" panose="020B0604020202020204" pitchFamily="34" charset="0"/>
              <a:buChar char="•"/>
            </a:pPr>
            <a:r>
              <a:rPr lang="cs-CZ" dirty="0"/>
              <a:t>Referenční skupina</a:t>
            </a:r>
          </a:p>
          <a:p>
            <a:pPr>
              <a:buFont typeface="Arial" panose="020B0604020202020204" pitchFamily="34" charset="0"/>
              <a:buChar char="•"/>
            </a:pPr>
            <a:r>
              <a:rPr lang="cs-CZ" dirty="0"/>
              <a:t>Časové aspekty</a:t>
            </a:r>
          </a:p>
          <a:p>
            <a:pPr>
              <a:buFont typeface="Arial" panose="020B0604020202020204" pitchFamily="34" charset="0"/>
              <a:buChar char="•"/>
            </a:pPr>
            <a:r>
              <a:rPr lang="cs-CZ" dirty="0"/>
              <a:t>Nemožnost přesné simulace spotřebitelského rozhodnutí</a:t>
            </a:r>
          </a:p>
          <a:p>
            <a:pPr>
              <a:buFont typeface="Arial" panose="020B0604020202020204" pitchFamily="34" charset="0"/>
              <a:buChar char="•"/>
            </a:pPr>
            <a:r>
              <a:rPr lang="cs-CZ" altLang="cs-CZ" dirty="0" err="1">
                <a:latin typeface="Arial" panose="020B0604020202020204" pitchFamily="34" charset="0"/>
                <a:cs typeface="Arial" panose="020B0604020202020204" pitchFamily="34" charset="0"/>
              </a:rPr>
              <a:t>Temptation</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of</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hindsight</a:t>
            </a:r>
            <a:endParaRPr lang="cs-CZ" dirty="0"/>
          </a:p>
          <a:p>
            <a:pPr>
              <a:buFont typeface="Arial" panose="020B0604020202020204" pitchFamily="34" charset="0"/>
              <a:buChar char="•"/>
            </a:pPr>
            <a:r>
              <a:rPr lang="cs-CZ" dirty="0"/>
              <a:t>Projekce soudu</a:t>
            </a:r>
          </a:p>
          <a:p>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10</a:t>
            </a:fld>
            <a:endParaRPr lang="cs-CZ" altLang="cs-CZ"/>
          </a:p>
        </p:txBody>
      </p:sp>
    </p:spTree>
    <p:extLst>
      <p:ext uri="{BB962C8B-B14F-4D97-AF65-F5344CB8AC3E}">
        <p14:creationId xmlns:p14="http://schemas.microsoft.com/office/powerpoint/2010/main" val="101396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5035" y="796955"/>
            <a:ext cx="11472421" cy="553674"/>
          </a:xfrm>
        </p:spPr>
        <p:txBody>
          <a:bodyPr/>
          <a:lstStyle/>
          <a:p>
            <a:r>
              <a:rPr lang="cs-CZ" dirty="0"/>
              <a:t>Průměrný spotřebitel jako referenční skupina</a:t>
            </a:r>
          </a:p>
        </p:txBody>
      </p:sp>
      <p:sp>
        <p:nvSpPr>
          <p:cNvPr id="5" name="Zástupný symbol pro obsah 4"/>
          <p:cNvSpPr>
            <a:spLocks noGrp="1"/>
          </p:cNvSpPr>
          <p:nvPr>
            <p:ph idx="1"/>
          </p:nvPr>
        </p:nvSpPr>
        <p:spPr>
          <a:xfrm>
            <a:off x="575035" y="1459685"/>
            <a:ext cx="10689996" cy="5020315"/>
          </a:xfrm>
        </p:spPr>
        <p:txBody>
          <a:bodyPr/>
          <a:lstStyle/>
          <a:p>
            <a:pPr>
              <a:buFont typeface="Arial" panose="020B0604020202020204" pitchFamily="34" charset="0"/>
              <a:buChar char="•"/>
            </a:pPr>
            <a:r>
              <a:rPr lang="cs-CZ" altLang="cs-CZ" b="1" dirty="0">
                <a:solidFill>
                  <a:schemeClr val="tx2">
                    <a:lumMod val="60000"/>
                    <a:lumOff val="40000"/>
                  </a:schemeClr>
                </a:solidFill>
                <a:latin typeface="Arial" panose="020B0604020202020204" pitchFamily="34" charset="0"/>
                <a:cs typeface="Arial" panose="020B0604020202020204" pitchFamily="34" charset="0"/>
              </a:rPr>
              <a:t>Empirický v. normativní model</a:t>
            </a:r>
          </a:p>
          <a:p>
            <a:pPr>
              <a:buFont typeface="Arial" panose="020B0604020202020204" pitchFamily="34" charset="0"/>
              <a:buChar char="•"/>
            </a:pPr>
            <a:r>
              <a:rPr lang="cs-CZ" dirty="0"/>
              <a:t>Normativní model:</a:t>
            </a:r>
          </a:p>
          <a:p>
            <a:pPr lvl="1">
              <a:buFont typeface="Arial" panose="020B0604020202020204" pitchFamily="34" charset="0"/>
              <a:buChar char="•"/>
            </a:pPr>
            <a:r>
              <a:rPr lang="cs-CZ" sz="2400" dirty="0"/>
              <a:t>Francouzský přístup (spotřebitel projevující alespoň bazální míru snahy a obezřetnosti)</a:t>
            </a:r>
          </a:p>
          <a:p>
            <a:pPr lvl="1">
              <a:buFont typeface="Arial" panose="020B0604020202020204" pitchFamily="34" charset="0"/>
              <a:buChar char="•"/>
            </a:pPr>
            <a:r>
              <a:rPr lang="cs-CZ" sz="2400" dirty="0"/>
              <a:t>Německý přístup (spotřebitel nepoučený a nestarající se, s nízkými znalostmi, vlastnostmi a schopnosti, bez zájmu)</a:t>
            </a:r>
          </a:p>
          <a:p>
            <a:pPr lvl="1">
              <a:buFont typeface="Arial" panose="020B0604020202020204" pitchFamily="34" charset="0"/>
              <a:buChar char="•"/>
            </a:pPr>
            <a:r>
              <a:rPr lang="cs-CZ" sz="2400" dirty="0"/>
              <a:t>ESD </a:t>
            </a:r>
            <a:r>
              <a:rPr lang="cs-CZ" sz="2400" dirty="0" err="1"/>
              <a:t>Libertel</a:t>
            </a:r>
            <a:r>
              <a:rPr lang="cs-CZ" sz="2400" dirty="0"/>
              <a:t> (C -104/01) - </a:t>
            </a:r>
            <a:r>
              <a:rPr lang="cs-CZ" sz="2400" dirty="0" err="1"/>
              <a:t>the</a:t>
            </a:r>
            <a:r>
              <a:rPr lang="cs-CZ" sz="2400" dirty="0"/>
              <a:t> </a:t>
            </a:r>
            <a:r>
              <a:rPr lang="cs-CZ" sz="2400" dirty="0" err="1"/>
              <a:t>average</a:t>
            </a:r>
            <a:r>
              <a:rPr lang="cs-CZ" sz="2400" dirty="0"/>
              <a:t> </a:t>
            </a:r>
            <a:r>
              <a:rPr lang="cs-CZ" sz="2400" dirty="0" err="1"/>
              <a:t>consumer</a:t>
            </a:r>
            <a:r>
              <a:rPr lang="cs-CZ" sz="2400" dirty="0"/>
              <a:t>, </a:t>
            </a:r>
            <a:r>
              <a:rPr lang="cs-CZ" sz="2400" dirty="0" err="1"/>
              <a:t>reasonably</a:t>
            </a:r>
            <a:r>
              <a:rPr lang="cs-CZ" sz="2400" dirty="0"/>
              <a:t> </a:t>
            </a:r>
          </a:p>
          <a:p>
            <a:pPr lvl="1">
              <a:buFont typeface="Arial" panose="020B0604020202020204" pitchFamily="34" charset="0"/>
              <a:buChar char="•"/>
            </a:pPr>
            <a:r>
              <a:rPr lang="cs-CZ" sz="2400" dirty="0" err="1"/>
              <a:t>well-informed</a:t>
            </a:r>
            <a:r>
              <a:rPr lang="cs-CZ" sz="2400" dirty="0"/>
              <a:t> and </a:t>
            </a:r>
            <a:r>
              <a:rPr lang="cs-CZ" sz="2400" dirty="0" err="1"/>
              <a:t>reasonably</a:t>
            </a:r>
            <a:r>
              <a:rPr lang="cs-CZ" sz="2400" dirty="0"/>
              <a:t> observant and </a:t>
            </a:r>
            <a:r>
              <a:rPr lang="cs-CZ" sz="2400" dirty="0" err="1"/>
              <a:t>circumspect</a:t>
            </a:r>
            <a:r>
              <a:rPr lang="cs-CZ" sz="2400" dirty="0"/>
              <a:t> </a:t>
            </a:r>
          </a:p>
          <a:p>
            <a:pPr lvl="1">
              <a:buFont typeface="Arial" panose="020B0604020202020204" pitchFamily="34" charset="0"/>
              <a:buChar char="•"/>
            </a:pPr>
            <a:r>
              <a:rPr lang="cs-CZ" sz="2400" dirty="0"/>
              <a:t>ESD Gut </a:t>
            </a:r>
            <a:r>
              <a:rPr lang="cs-CZ" sz="2400" dirty="0" err="1"/>
              <a:t>Springenheide</a:t>
            </a:r>
            <a:r>
              <a:rPr lang="cs-CZ" sz="2400" dirty="0"/>
              <a:t> and </a:t>
            </a:r>
            <a:r>
              <a:rPr lang="cs-CZ" sz="2400" dirty="0" err="1"/>
              <a:t>Tusky</a:t>
            </a:r>
            <a:r>
              <a:rPr lang="cs-CZ" sz="2400" dirty="0"/>
              <a:t> (C-210/96) </a:t>
            </a:r>
            <a:r>
              <a:rPr lang="cs-CZ" sz="2400" dirty="0" err="1"/>
              <a:t>reasonably</a:t>
            </a:r>
            <a:r>
              <a:rPr lang="cs-CZ" sz="2400" dirty="0"/>
              <a:t> </a:t>
            </a:r>
            <a:r>
              <a:rPr lang="cs-CZ" sz="2400" dirty="0" err="1"/>
              <a:t>well-informed</a:t>
            </a:r>
            <a:r>
              <a:rPr lang="cs-CZ" sz="2400" dirty="0"/>
              <a:t> and </a:t>
            </a:r>
            <a:r>
              <a:rPr lang="cs-CZ" sz="2400" dirty="0" err="1"/>
              <a:t>reasonably</a:t>
            </a:r>
            <a:r>
              <a:rPr lang="cs-CZ" sz="2400" dirty="0"/>
              <a:t> observant and </a:t>
            </a:r>
            <a:r>
              <a:rPr lang="cs-CZ" sz="2400" dirty="0" err="1"/>
              <a:t>circumspect</a:t>
            </a:r>
            <a:r>
              <a:rPr lang="cs-CZ" sz="2400" dirty="0"/>
              <a:t>, </a:t>
            </a:r>
            <a:r>
              <a:rPr lang="cs-CZ" sz="2400" dirty="0" err="1"/>
              <a:t>without</a:t>
            </a:r>
            <a:r>
              <a:rPr lang="cs-CZ" sz="2400" dirty="0"/>
              <a:t> </a:t>
            </a:r>
            <a:r>
              <a:rPr lang="cs-CZ" sz="2400" dirty="0" err="1"/>
              <a:t>ordering</a:t>
            </a:r>
            <a:r>
              <a:rPr lang="cs-CZ" sz="2400" dirty="0"/>
              <a:t> </a:t>
            </a:r>
            <a:r>
              <a:rPr lang="cs-CZ" sz="2400" dirty="0" err="1"/>
              <a:t>an</a:t>
            </a:r>
            <a:r>
              <a:rPr lang="cs-CZ" sz="2400" dirty="0"/>
              <a:t> </a:t>
            </a:r>
            <a:r>
              <a:rPr lang="cs-CZ" sz="2400" dirty="0" err="1"/>
              <a:t>expert's</a:t>
            </a:r>
            <a:r>
              <a:rPr lang="cs-CZ" sz="2400" dirty="0"/>
              <a:t> report </a:t>
            </a:r>
            <a:r>
              <a:rPr lang="cs-CZ" sz="2400" dirty="0" err="1"/>
              <a:t>or</a:t>
            </a:r>
            <a:r>
              <a:rPr lang="cs-CZ" sz="2400" dirty="0"/>
              <a:t> </a:t>
            </a:r>
            <a:r>
              <a:rPr lang="cs-CZ" sz="2400" dirty="0" err="1"/>
              <a:t>commissioning</a:t>
            </a:r>
            <a:r>
              <a:rPr lang="cs-CZ" sz="2400" dirty="0"/>
              <a:t> a </a:t>
            </a:r>
            <a:r>
              <a:rPr lang="cs-CZ" sz="2400" dirty="0" err="1"/>
              <a:t>consumer</a:t>
            </a:r>
            <a:r>
              <a:rPr lang="cs-CZ" sz="2400" dirty="0"/>
              <a:t> </a:t>
            </a:r>
            <a:r>
              <a:rPr lang="cs-CZ" sz="2400" dirty="0" err="1"/>
              <a:t>research</a:t>
            </a:r>
            <a:r>
              <a:rPr lang="cs-CZ" sz="2400" dirty="0"/>
              <a:t> </a:t>
            </a:r>
            <a:r>
              <a:rPr lang="cs-CZ" sz="2400" dirty="0" err="1"/>
              <a:t>poll</a:t>
            </a:r>
            <a:endParaRPr lang="en-US" altLang="cs-CZ" sz="2400" i="1"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11</a:t>
            </a:fld>
            <a:endParaRPr lang="cs-CZ" altLang="cs-CZ"/>
          </a:p>
        </p:txBody>
      </p:sp>
    </p:spTree>
    <p:extLst>
      <p:ext uri="{BB962C8B-B14F-4D97-AF65-F5344CB8AC3E}">
        <p14:creationId xmlns:p14="http://schemas.microsoft.com/office/powerpoint/2010/main" val="4063272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sz="quarter" idx="24"/>
          </p:nvPr>
        </p:nvSpPr>
        <p:spPr>
          <a:xfrm>
            <a:off x="719137" y="1695074"/>
            <a:ext cx="5218413" cy="3896711"/>
          </a:xfrm>
        </p:spPr>
        <p:txBody>
          <a:bodyPr>
            <a:normAutofit/>
          </a:bodyPr>
          <a:lstStyle/>
          <a:p>
            <a:pPr>
              <a:lnSpc>
                <a:spcPct val="90000"/>
              </a:lnSpc>
              <a:spcAft>
                <a:spcPts val="600"/>
              </a:spcAft>
              <a:buFont typeface="Arial" panose="020B0604020202020204" pitchFamily="34" charset="0"/>
              <a:buChar char="•"/>
            </a:pPr>
            <a:r>
              <a:rPr lang="cs-CZ" sz="1500" b="0" i="0">
                <a:effectLst/>
              </a:rPr>
              <a:t>SD EU C-470/93. „</a:t>
            </a:r>
            <a:r>
              <a:rPr lang="cs-CZ" sz="1500" b="0" i="1">
                <a:effectLst/>
              </a:rPr>
              <a:t>…reklama nabízela pochoutkovou tyčinku Mars o 10 % větší, než bylo dosud obvyklé provedení. Na obalu byl tento údaj správně číselně uveden, zároveň však byl naznačen graficky tak, že ´přidané množství´ zaujímalo plochu větší než 10 %. Ve Francii, zemi výrobce, nebyl shledán takový způsob prezentace jako závadný. Podle dosud běžné německé judikatury k právu nekalé soutěže se však jednalo o klamání spotřebitele a jeden z případů nekalé soutěže</a:t>
            </a:r>
            <a:r>
              <a:rPr lang="cs-CZ" sz="1500" b="0" i="0">
                <a:effectLst/>
              </a:rPr>
              <a:t>.“</a:t>
            </a:r>
          </a:p>
          <a:p>
            <a:pPr>
              <a:lnSpc>
                <a:spcPct val="90000"/>
              </a:lnSpc>
              <a:spcAft>
                <a:spcPts val="600"/>
              </a:spcAft>
              <a:buFont typeface="Arial" panose="020B0604020202020204" pitchFamily="34" charset="0"/>
              <a:buChar char="•"/>
            </a:pPr>
            <a:r>
              <a:rPr lang="cs-CZ" sz="1500" b="0" i="0">
                <a:effectLst/>
              </a:rPr>
              <a:t>SD EU: pokud by takováto reklamní prezentace byla zakázána, výrobce by musel každé balení výrobku přizpůsobovat konkrétnímu trhu, vícenáklady překážkou volného pohybu zboží</a:t>
            </a:r>
            <a:endParaRPr lang="cs-CZ" sz="1500"/>
          </a:p>
          <a:p>
            <a:pPr>
              <a:lnSpc>
                <a:spcPct val="90000"/>
              </a:lnSpc>
              <a:spcAft>
                <a:spcPts val="600"/>
              </a:spcAft>
              <a:buFont typeface="Arial" panose="020B0604020202020204" pitchFamily="34" charset="0"/>
              <a:buChar char="•"/>
            </a:pPr>
            <a:r>
              <a:rPr lang="cs-CZ" sz="1500" b="0" i="0">
                <a:effectLst/>
              </a:rPr>
              <a:t>„</a:t>
            </a:r>
            <a:r>
              <a:rPr lang="cs-CZ" sz="1500" i="1"/>
              <a:t>S</a:t>
            </a:r>
            <a:r>
              <a:rPr lang="cs-CZ" sz="1500" b="0" i="1">
                <a:effectLst/>
              </a:rPr>
              <a:t>oud výslovně poukázal i na nově se tvořící obraz spotřebitele, když uvedl, že spotřebitel průměrné inteligence ví, že není nutná spojitost mezi velikostí výrobku v reklamě a jeho velikostí skutečnou</a:t>
            </a:r>
            <a:r>
              <a:rPr lang="cs-CZ" sz="1500" b="0" i="0">
                <a:effectLst/>
              </a:rPr>
              <a:t>“</a:t>
            </a:r>
            <a:endParaRPr lang="en-US" altLang="cs-CZ" sz="1500" i="1"/>
          </a:p>
        </p:txBody>
      </p:sp>
      <p:sp>
        <p:nvSpPr>
          <p:cNvPr id="3" name="Zástupný symbol pro zápatí 3"/>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ltLang="cs-CZ" dirty="0"/>
              <a:t>Právnická fakulta MU</a:t>
            </a:r>
            <a:endParaRPr lang="cs-CZ" altLang="cs-CZ"/>
          </a:p>
        </p:txBody>
      </p:sp>
      <p:sp>
        <p:nvSpPr>
          <p:cNvPr id="4" name="Zástupný symbol pro číslo snímku 4"/>
          <p:cNvSpPr>
            <a:spLocks noGrp="1"/>
          </p:cNvSpPr>
          <p:nvPr>
            <p:ph type="sldNum" sz="quarter" idx="11"/>
          </p:nvPr>
        </p:nvSpPr>
        <p:spPr>
          <a:xfrm>
            <a:off x="414000" y="6228000"/>
            <a:ext cx="252000" cy="252000"/>
          </a:xfrm>
        </p:spPr>
        <p:txBody>
          <a:bodyPr wrap="none" anchor="ctr">
            <a:normAutofit/>
          </a:bodyPr>
          <a:lstStyle/>
          <a:p>
            <a:pPr>
              <a:spcAft>
                <a:spcPts val="600"/>
              </a:spcAft>
            </a:pPr>
            <a:fld id="{7E028F59-B1F6-4801-94DB-4C8B6157CAC0}" type="slidenum">
              <a:rPr lang="cs-CZ" altLang="cs-CZ"/>
              <a:pPr>
                <a:spcAft>
                  <a:spcPts val="600"/>
                </a:spcAft>
              </a:pPr>
              <a:t>12</a:t>
            </a:fld>
            <a:endParaRPr lang="cs-CZ" altLang="cs-CZ"/>
          </a:p>
        </p:txBody>
      </p:sp>
      <p:sp>
        <p:nvSpPr>
          <p:cNvPr id="2" name="Nadpis 1"/>
          <p:cNvSpPr>
            <a:spLocks noGrp="1"/>
          </p:cNvSpPr>
          <p:nvPr>
            <p:ph type="title"/>
          </p:nvPr>
        </p:nvSpPr>
        <p:spPr>
          <a:xfrm>
            <a:off x="720000" y="720000"/>
            <a:ext cx="10753200" cy="451576"/>
          </a:xfrm>
        </p:spPr>
        <p:txBody>
          <a:bodyPr anchor="t">
            <a:normAutofit/>
          </a:bodyPr>
          <a:lstStyle/>
          <a:p>
            <a:r>
              <a:rPr lang="cs-CZ" sz="2200"/>
              <a:t>Mars</a:t>
            </a:r>
          </a:p>
        </p:txBody>
      </p:sp>
      <p:sp>
        <p:nvSpPr>
          <p:cNvPr id="4103" name="Text Placeholder 5">
            <a:extLst>
              <a:ext uri="{FF2B5EF4-FFF2-40B4-BE49-F238E27FC236}">
                <a16:creationId xmlns:a16="http://schemas.microsoft.com/office/drawing/2014/main" id="{FEA493AD-1920-FFD0-5316-919F0992D8FF}"/>
              </a:ext>
            </a:extLst>
          </p:cNvPr>
          <p:cNvSpPr>
            <a:spLocks noGrp="1"/>
          </p:cNvSpPr>
          <p:nvPr>
            <p:ph type="body" sz="quarter" idx="19"/>
          </p:nvPr>
        </p:nvSpPr>
        <p:spPr>
          <a:xfrm>
            <a:off x="720725" y="5599670"/>
            <a:ext cx="5218412" cy="216000"/>
          </a:xfrm>
        </p:spPr>
        <p:txBody>
          <a:bodyPr/>
          <a:lstStyle/>
          <a:p>
            <a:endParaRPr lang="en-US"/>
          </a:p>
        </p:txBody>
      </p:sp>
      <p:pic>
        <p:nvPicPr>
          <p:cNvPr id="4098" name="Picture 2" descr="Mars Riegel (51 g) ab € 0,66 | Preisvergleich bei idealo.at">
            <a:extLst>
              <a:ext uri="{FF2B5EF4-FFF2-40B4-BE49-F238E27FC236}">
                <a16:creationId xmlns:a16="http://schemas.microsoft.com/office/drawing/2014/main" id="{FA2F84F9-99F2-C0E5-BB41-427D1BED13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91279" y="1667024"/>
            <a:ext cx="4140000" cy="41400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88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7174" y="796955"/>
            <a:ext cx="12258675" cy="553674"/>
          </a:xfrm>
        </p:spPr>
        <p:txBody>
          <a:bodyPr/>
          <a:lstStyle/>
          <a:p>
            <a:r>
              <a:rPr lang="cs-CZ" sz="4000" i="0" dirty="0" err="1">
                <a:solidFill>
                  <a:schemeClr val="accent1"/>
                </a:solidFill>
                <a:effectLst/>
                <a:latin typeface="Tahoma" panose="020B0604030504040204" pitchFamily="34" charset="0"/>
              </a:rPr>
              <a:t>Monteil</a:t>
            </a:r>
            <a:r>
              <a:rPr lang="cs-CZ" sz="4000" i="0" dirty="0">
                <a:solidFill>
                  <a:schemeClr val="accent1"/>
                </a:solidFill>
                <a:effectLst/>
                <a:latin typeface="Tahoma" panose="020B0604030504040204" pitchFamily="34" charset="0"/>
              </a:rPr>
              <a:t> </a:t>
            </a:r>
            <a:r>
              <a:rPr lang="cs-CZ" sz="4000" i="0" dirty="0" err="1">
                <a:solidFill>
                  <a:schemeClr val="accent1"/>
                </a:solidFill>
                <a:effectLst/>
                <a:latin typeface="Tahoma" panose="020B0604030504040204" pitchFamily="34" charset="0"/>
              </a:rPr>
              <a:t>Firming</a:t>
            </a:r>
            <a:r>
              <a:rPr lang="cs-CZ" sz="4000" i="0" dirty="0">
                <a:solidFill>
                  <a:schemeClr val="accent1"/>
                </a:solidFill>
                <a:effectLst/>
                <a:latin typeface="Tahoma" panose="020B0604030504040204" pitchFamily="34" charset="0"/>
              </a:rPr>
              <a:t> </a:t>
            </a:r>
            <a:r>
              <a:rPr lang="cs-CZ" sz="4000" i="0" dirty="0" err="1">
                <a:solidFill>
                  <a:schemeClr val="accent1"/>
                </a:solidFill>
                <a:effectLst/>
                <a:latin typeface="Tahoma" panose="020B0604030504040204" pitchFamily="34" charset="0"/>
              </a:rPr>
              <a:t>Action</a:t>
            </a:r>
            <a:r>
              <a:rPr lang="cs-CZ" sz="4000" i="0" dirty="0">
                <a:solidFill>
                  <a:schemeClr val="accent1"/>
                </a:solidFill>
                <a:effectLst/>
                <a:latin typeface="Tahoma" panose="020B0604030504040204" pitchFamily="34" charset="0"/>
              </a:rPr>
              <a:t> Lifting </a:t>
            </a:r>
            <a:r>
              <a:rPr lang="cs-CZ" sz="4000" i="0" dirty="0" err="1">
                <a:solidFill>
                  <a:schemeClr val="accent1"/>
                </a:solidFill>
                <a:effectLst/>
                <a:latin typeface="Tahoma" panose="020B0604030504040204" pitchFamily="34" charset="0"/>
              </a:rPr>
              <a:t>Extreme</a:t>
            </a:r>
            <a:r>
              <a:rPr lang="cs-CZ" sz="4000" i="0" dirty="0">
                <a:solidFill>
                  <a:schemeClr val="accent1"/>
                </a:solidFill>
                <a:effectLst/>
                <a:latin typeface="Tahoma" panose="020B0604030504040204" pitchFamily="34" charset="0"/>
              </a:rPr>
              <a:t> </a:t>
            </a:r>
            <a:r>
              <a:rPr lang="cs-CZ" sz="4000" i="0" dirty="0" err="1">
                <a:solidFill>
                  <a:schemeClr val="accent1"/>
                </a:solidFill>
                <a:effectLst/>
                <a:latin typeface="Tahoma" panose="020B0604030504040204" pitchFamily="34" charset="0"/>
              </a:rPr>
              <a:t>Creme</a:t>
            </a:r>
            <a:r>
              <a:rPr lang="cs-CZ" sz="4000" i="0" dirty="0">
                <a:solidFill>
                  <a:schemeClr val="accent1"/>
                </a:solidFill>
                <a:effectLst/>
                <a:latin typeface="Tahoma" panose="020B0604030504040204" pitchFamily="34" charset="0"/>
              </a:rPr>
              <a:t> </a:t>
            </a:r>
            <a:endParaRPr lang="cs-CZ" dirty="0">
              <a:solidFill>
                <a:schemeClr val="accent1"/>
              </a:solidFill>
            </a:endParaRPr>
          </a:p>
        </p:txBody>
      </p:sp>
      <p:sp>
        <p:nvSpPr>
          <p:cNvPr id="5" name="Zástupný symbol pro obsah 4"/>
          <p:cNvSpPr>
            <a:spLocks noGrp="1"/>
          </p:cNvSpPr>
          <p:nvPr>
            <p:ph idx="1"/>
          </p:nvPr>
        </p:nvSpPr>
        <p:spPr>
          <a:xfrm>
            <a:off x="257174" y="1459685"/>
            <a:ext cx="11772901" cy="5020315"/>
          </a:xfrm>
        </p:spPr>
        <p:txBody>
          <a:bodyPr/>
          <a:lstStyle/>
          <a:p>
            <a:pPr>
              <a:buFont typeface="Arial" panose="020B0604020202020204" pitchFamily="34" charset="0"/>
              <a:buChar char="•"/>
            </a:pPr>
            <a:r>
              <a:rPr lang="cs-CZ" sz="2600" b="0" i="0" dirty="0">
                <a:solidFill>
                  <a:srgbClr val="666666"/>
                </a:solidFill>
                <a:effectLst/>
                <a:latin typeface="Tahoma" panose="020B0604030504040204" pitchFamily="34" charset="0"/>
              </a:rPr>
              <a:t> </a:t>
            </a:r>
            <a:r>
              <a:rPr lang="cs-CZ" sz="2600" dirty="0">
                <a:solidFill>
                  <a:srgbClr val="666666"/>
                </a:solidFill>
                <a:latin typeface="Tahoma" panose="020B0604030504040204" pitchFamily="34" charset="0"/>
              </a:rPr>
              <a:t>Německý soud: </a:t>
            </a:r>
            <a:r>
              <a:rPr lang="cs-CZ" sz="2600" b="0" i="0" dirty="0">
                <a:solidFill>
                  <a:srgbClr val="666666"/>
                </a:solidFill>
                <a:effectLst/>
                <a:latin typeface="Tahoma" panose="020B0604030504040204" pitchFamily="34" charset="0"/>
              </a:rPr>
              <a:t>předmětná reklama je schopna oklamat spotřebitele: srovnatelný či stejný účinek jako chirurgický „lifting“. </a:t>
            </a:r>
          </a:p>
          <a:p>
            <a:pPr>
              <a:buFont typeface="Arial" panose="020B0604020202020204" pitchFamily="34" charset="0"/>
              <a:buChar char="•"/>
            </a:pPr>
            <a:r>
              <a:rPr lang="cs-CZ" sz="2600" b="0" i="0" dirty="0">
                <a:solidFill>
                  <a:srgbClr val="666666"/>
                </a:solidFill>
                <a:effectLst/>
                <a:latin typeface="Tahoma" panose="020B0604030504040204" pitchFamily="34" charset="0"/>
              </a:rPr>
              <a:t>SD EU C-220/98 „je třeba brát v potaz riziko klamání </a:t>
            </a:r>
            <a:r>
              <a:rPr lang="cs-CZ" sz="2600" b="0" i="0" dirty="0" err="1">
                <a:solidFill>
                  <a:srgbClr val="666666"/>
                </a:solidFill>
                <a:effectLst/>
                <a:latin typeface="Tahoma" panose="020B0604030504040204" pitchFamily="34" charset="0"/>
              </a:rPr>
              <a:t>spotř</a:t>
            </a:r>
            <a:r>
              <a:rPr lang="cs-CZ" sz="2600" b="0" i="0" dirty="0">
                <a:solidFill>
                  <a:srgbClr val="666666"/>
                </a:solidFill>
                <a:effectLst/>
                <a:latin typeface="Tahoma" panose="020B0604030504040204" pitchFamily="34" charset="0"/>
              </a:rPr>
              <a:t>. a na druhé straně omezení volného pohybu zboží v rámci EU za použití zásady proporcionality“. </a:t>
            </a:r>
          </a:p>
          <a:p>
            <a:pPr>
              <a:buFont typeface="Arial" panose="020B0604020202020204" pitchFamily="34" charset="0"/>
              <a:buChar char="•"/>
            </a:pPr>
            <a:r>
              <a:rPr lang="cs-CZ" sz="2600" b="0" i="0" dirty="0">
                <a:solidFill>
                  <a:srgbClr val="666666"/>
                </a:solidFill>
                <a:effectLst/>
                <a:latin typeface="Tahoma" panose="020B0604030504040204" pitchFamily="34" charset="0"/>
              </a:rPr>
              <a:t>Průměrný spotřebitel od kosmetického výrobku neměl očekávat, že přinese účinky stejné či srovnatelné  s chirurgickým „liftingem“, avšak záleží na posouzení vnitrostátního soudu, zda je určité označení způsobilé průměrného spotřebitele oklamat či nikoliv. </a:t>
            </a:r>
            <a:endParaRPr lang="en-US" altLang="cs-CZ" sz="2600" i="1" dirty="0">
              <a:latin typeface="+mj-lt"/>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13</a:t>
            </a:fld>
            <a:endParaRPr lang="cs-CZ" altLang="cs-CZ"/>
          </a:p>
        </p:txBody>
      </p:sp>
    </p:spTree>
    <p:extLst>
      <p:ext uri="{BB962C8B-B14F-4D97-AF65-F5344CB8AC3E}">
        <p14:creationId xmlns:p14="http://schemas.microsoft.com/office/powerpoint/2010/main" val="2775079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sz="quarter" idx="24"/>
          </p:nvPr>
        </p:nvSpPr>
        <p:spPr>
          <a:xfrm>
            <a:off x="719137" y="1695074"/>
            <a:ext cx="5917053" cy="3896711"/>
          </a:xfrm>
        </p:spPr>
        <p:txBody>
          <a:bodyPr>
            <a:normAutofit/>
          </a:bodyPr>
          <a:lstStyle/>
          <a:p>
            <a:pPr>
              <a:lnSpc>
                <a:spcPct val="90000"/>
              </a:lnSpc>
              <a:spcAft>
                <a:spcPts val="600"/>
              </a:spcAft>
              <a:buFont typeface="Arial" panose="020B0604020202020204" pitchFamily="34" charset="0"/>
              <a:buChar char="•"/>
            </a:pPr>
            <a:r>
              <a:rPr lang="cs-CZ" altLang="cs-CZ" sz="2000" dirty="0"/>
              <a:t> SD EU C-315/92</a:t>
            </a:r>
          </a:p>
          <a:p>
            <a:pPr>
              <a:lnSpc>
                <a:spcPct val="90000"/>
              </a:lnSpc>
              <a:spcAft>
                <a:spcPts val="600"/>
              </a:spcAft>
              <a:buFont typeface="Arial" panose="020B0604020202020204" pitchFamily="34" charset="0"/>
              <a:buChar char="•"/>
            </a:pPr>
            <a:r>
              <a:rPr lang="cs-CZ" sz="2000" b="0" i="0" dirty="0">
                <a:effectLst/>
              </a:rPr>
              <a:t> označení podle německé judikatury ve věcech nekalé soutěže vyhrazené pro lékařské zařízení univerzitního typu a při jiném jeho použití je mu přisuzován klamavý charakter. V daném záležitosti bylo v jiných zemích a i při dovozu do Německa použito označení „</a:t>
            </a:r>
            <a:r>
              <a:rPr lang="cs-CZ" sz="2000" b="0" i="0" dirty="0" err="1">
                <a:effectLst/>
              </a:rPr>
              <a:t>Clinique</a:t>
            </a:r>
            <a:r>
              <a:rPr lang="cs-CZ" sz="2000" b="0" i="0" dirty="0">
                <a:effectLst/>
              </a:rPr>
              <a:t>“ pro kosmetické výrobky prodávané pouze v parfumériích. </a:t>
            </a:r>
          </a:p>
          <a:p>
            <a:pPr>
              <a:lnSpc>
                <a:spcPct val="90000"/>
              </a:lnSpc>
              <a:spcAft>
                <a:spcPts val="600"/>
              </a:spcAft>
              <a:buFont typeface="Arial" panose="020B0604020202020204" pitchFamily="34" charset="0"/>
              <a:buChar char="•"/>
            </a:pPr>
            <a:r>
              <a:rPr lang="cs-CZ" sz="2000" b="0" i="0" dirty="0">
                <a:effectLst/>
              </a:rPr>
              <a:t> Soudní dvůr Evropské unie: slovo „</a:t>
            </a:r>
            <a:r>
              <a:rPr lang="cs-CZ" sz="2000" b="0" i="0" dirty="0" err="1">
                <a:effectLst/>
              </a:rPr>
              <a:t>Clinique</a:t>
            </a:r>
            <a:r>
              <a:rPr lang="cs-CZ" sz="2000" b="0" i="0" dirty="0">
                <a:effectLst/>
              </a:rPr>
              <a:t>" nemá natolik zavádějící charakter, aby byl odůvodněn zákaz dovozu zboží, které je jím označeno</a:t>
            </a:r>
            <a:endParaRPr lang="en-US" altLang="cs-CZ" sz="2000" i="1" dirty="0"/>
          </a:p>
        </p:txBody>
      </p:sp>
      <p:sp>
        <p:nvSpPr>
          <p:cNvPr id="3" name="Zástupný symbol pro zápatí 3"/>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ltLang="cs-CZ" dirty="0"/>
              <a:t>Právnická fakulta MU</a:t>
            </a:r>
            <a:endParaRPr lang="cs-CZ" altLang="cs-CZ"/>
          </a:p>
        </p:txBody>
      </p:sp>
      <p:sp>
        <p:nvSpPr>
          <p:cNvPr id="4" name="Zástupný symbol pro číslo snímku 4"/>
          <p:cNvSpPr>
            <a:spLocks noGrp="1"/>
          </p:cNvSpPr>
          <p:nvPr>
            <p:ph type="sldNum" sz="quarter" idx="11"/>
          </p:nvPr>
        </p:nvSpPr>
        <p:spPr>
          <a:xfrm>
            <a:off x="414000" y="6228000"/>
            <a:ext cx="252000" cy="252000"/>
          </a:xfrm>
        </p:spPr>
        <p:txBody>
          <a:bodyPr wrap="none" anchor="ctr">
            <a:normAutofit/>
          </a:bodyPr>
          <a:lstStyle/>
          <a:p>
            <a:pPr>
              <a:spcAft>
                <a:spcPts val="600"/>
              </a:spcAft>
            </a:pPr>
            <a:fld id="{7E028F59-B1F6-4801-94DB-4C8B6157CAC0}" type="slidenum">
              <a:rPr lang="cs-CZ" altLang="cs-CZ"/>
              <a:pPr>
                <a:spcAft>
                  <a:spcPts val="600"/>
                </a:spcAft>
              </a:pPr>
              <a:t>14</a:t>
            </a:fld>
            <a:endParaRPr lang="cs-CZ" altLang="cs-CZ"/>
          </a:p>
        </p:txBody>
      </p:sp>
      <p:sp>
        <p:nvSpPr>
          <p:cNvPr id="2" name="Nadpis 1"/>
          <p:cNvSpPr>
            <a:spLocks noGrp="1"/>
          </p:cNvSpPr>
          <p:nvPr>
            <p:ph type="title"/>
          </p:nvPr>
        </p:nvSpPr>
        <p:spPr>
          <a:xfrm>
            <a:off x="720000" y="720000"/>
            <a:ext cx="10753200" cy="451576"/>
          </a:xfrm>
        </p:spPr>
        <p:txBody>
          <a:bodyPr anchor="t">
            <a:normAutofit/>
          </a:bodyPr>
          <a:lstStyle/>
          <a:p>
            <a:r>
              <a:rPr lang="cs-CZ" sz="2200" err="1"/>
              <a:t>Clinique</a:t>
            </a:r>
            <a:endParaRPr lang="cs-CZ" sz="2200"/>
          </a:p>
        </p:txBody>
      </p:sp>
      <p:sp>
        <p:nvSpPr>
          <p:cNvPr id="5127" name="Text Placeholder 5">
            <a:extLst>
              <a:ext uri="{FF2B5EF4-FFF2-40B4-BE49-F238E27FC236}">
                <a16:creationId xmlns:a16="http://schemas.microsoft.com/office/drawing/2014/main" id="{E790B79A-BD4D-61CC-FA7A-5BD195BBAA66}"/>
              </a:ext>
            </a:extLst>
          </p:cNvPr>
          <p:cNvSpPr>
            <a:spLocks noGrp="1"/>
          </p:cNvSpPr>
          <p:nvPr>
            <p:ph type="body" sz="quarter" idx="19"/>
          </p:nvPr>
        </p:nvSpPr>
        <p:spPr>
          <a:xfrm>
            <a:off x="720725" y="5599670"/>
            <a:ext cx="5218412" cy="216000"/>
          </a:xfrm>
        </p:spPr>
        <p:txBody>
          <a:bodyPr/>
          <a:lstStyle/>
          <a:p>
            <a:endParaRPr lang="en-US"/>
          </a:p>
        </p:txBody>
      </p:sp>
      <p:pic>
        <p:nvPicPr>
          <p:cNvPr id="5122" name="Picture 2" descr="Clinique | Dermatology Skincare, Makeup, Fragrances &amp; Gifts">
            <a:extLst>
              <a:ext uri="{FF2B5EF4-FFF2-40B4-BE49-F238E27FC236}">
                <a16:creationId xmlns:a16="http://schemas.microsoft.com/office/drawing/2014/main" id="{D7AE7391-A43C-09F0-7A5A-1854510785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33355" y="1667024"/>
            <a:ext cx="3455847" cy="41400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284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3999" y="796955"/>
            <a:ext cx="11558041" cy="553674"/>
          </a:xfrm>
        </p:spPr>
        <p:txBody>
          <a:bodyPr/>
          <a:lstStyle/>
          <a:p>
            <a:r>
              <a:rPr lang="cs-CZ" dirty="0"/>
              <a:t>Posuzování klamavosti ve zvláštních případech</a:t>
            </a:r>
          </a:p>
        </p:txBody>
      </p:sp>
      <p:sp>
        <p:nvSpPr>
          <p:cNvPr id="5" name="Zástupný symbol pro obsah 4"/>
          <p:cNvSpPr>
            <a:spLocks noGrp="1"/>
          </p:cNvSpPr>
          <p:nvPr>
            <p:ph idx="1"/>
          </p:nvPr>
        </p:nvSpPr>
        <p:spPr>
          <a:xfrm>
            <a:off x="413999" y="1459685"/>
            <a:ext cx="11246958" cy="4672829"/>
          </a:xfrm>
        </p:spPr>
        <p:txBody>
          <a:bodyPr/>
          <a:lstStyle/>
          <a:p>
            <a:r>
              <a:rPr lang="cs-CZ" altLang="cs-CZ" b="1" dirty="0">
                <a:solidFill>
                  <a:schemeClr val="tx2">
                    <a:lumMod val="60000"/>
                    <a:lumOff val="40000"/>
                  </a:schemeClr>
                </a:solidFill>
                <a:latin typeface="Arial" panose="020B0604020202020204" pitchFamily="34" charset="0"/>
                <a:cs typeface="Arial" panose="020B0604020202020204" pitchFamily="34" charset="0"/>
              </a:rPr>
              <a:t>prace.cz a sprace.cz</a:t>
            </a:r>
          </a:p>
          <a:p>
            <a:r>
              <a:rPr lang="cs-CZ" altLang="cs-CZ" dirty="0"/>
              <a:t>při posuzování zaměnitelnosti obou doménových jmen třeba vycházet z hlediska „průměrného uživatele internetu“, který je věci znalým spotřebitelem a který si je vědom důležitosti každého znaku použitého v označení doménového jména. Soud má za to, že písmeno „s“ v daném případě postačí jako dostatečný rozlišovací znak </a:t>
            </a:r>
            <a:r>
              <a:rPr lang="cs-CZ" altLang="cs-CZ" i="1" dirty="0"/>
              <a:t>u VS </a:t>
            </a:r>
            <a:r>
              <a:rPr lang="cs-CZ" altLang="cs-CZ" i="1" dirty="0" err="1"/>
              <a:t>Nc</a:t>
            </a:r>
            <a:r>
              <a:rPr lang="cs-CZ" altLang="cs-CZ" i="1" dirty="0"/>
              <a:t> 1098/2001</a:t>
            </a:r>
            <a:endParaRPr lang="en-US" altLang="cs-CZ" i="1"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15</a:t>
            </a:fld>
            <a:endParaRPr lang="cs-CZ" altLang="cs-CZ"/>
          </a:p>
        </p:txBody>
      </p:sp>
    </p:spTree>
    <p:extLst>
      <p:ext uri="{BB962C8B-B14F-4D97-AF65-F5344CB8AC3E}">
        <p14:creationId xmlns:p14="http://schemas.microsoft.com/office/powerpoint/2010/main" val="290651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796955"/>
            <a:ext cx="9454225" cy="553674"/>
          </a:xfrm>
        </p:spPr>
        <p:txBody>
          <a:bodyPr/>
          <a:lstStyle/>
          <a:p>
            <a:r>
              <a:rPr lang="cs-CZ" dirty="0"/>
              <a:t>Empirický model – výhoda a nevýhody</a:t>
            </a:r>
          </a:p>
        </p:txBody>
      </p:sp>
      <p:sp>
        <p:nvSpPr>
          <p:cNvPr id="5" name="Zástupný symbol pro obsah 4"/>
          <p:cNvSpPr>
            <a:spLocks noGrp="1"/>
          </p:cNvSpPr>
          <p:nvPr>
            <p:ph idx="1"/>
          </p:nvPr>
        </p:nvSpPr>
        <p:spPr>
          <a:xfrm>
            <a:off x="666000" y="1459685"/>
            <a:ext cx="9825831" cy="4672829"/>
          </a:xfrm>
        </p:spPr>
        <p:txBody>
          <a:bodyPr/>
          <a:lstStyle/>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Relativní přesnost</a:t>
            </a:r>
          </a:p>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Finančně a časově náročné</a:t>
            </a:r>
          </a:p>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Eliminuje nebezpečí soudcovských projekci</a:t>
            </a:r>
          </a:p>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Nemožnost „výchovného působení soudu“</a:t>
            </a:r>
          </a:p>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Nakonec stejně „normativní rozhodnutí“ – nelze chránit všechny (vždy nějaké procento zákazníků bude oklamáno i zjevně barnumskou reklamou)</a:t>
            </a:r>
          </a:p>
          <a:p>
            <a:endParaRPr lang="cs-CZ" altLang="cs-CZ"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16</a:t>
            </a:fld>
            <a:endParaRPr lang="cs-CZ" altLang="cs-CZ"/>
          </a:p>
        </p:txBody>
      </p:sp>
    </p:spTree>
    <p:extLst>
      <p:ext uri="{BB962C8B-B14F-4D97-AF65-F5344CB8AC3E}">
        <p14:creationId xmlns:p14="http://schemas.microsoft.com/office/powerpoint/2010/main" val="264468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237744"/>
            <a:ext cx="10753200" cy="667230"/>
          </a:xfrm>
        </p:spPr>
        <p:txBody>
          <a:bodyPr/>
          <a:lstStyle/>
          <a:p>
            <a:r>
              <a:rPr lang="cs-CZ" dirty="0"/>
              <a:t>Průměrný spotřebitel v judikatuře NS</a:t>
            </a:r>
          </a:p>
        </p:txBody>
      </p:sp>
      <p:sp>
        <p:nvSpPr>
          <p:cNvPr id="5" name="Zástupný symbol pro obsah 4"/>
          <p:cNvSpPr>
            <a:spLocks noGrp="1"/>
          </p:cNvSpPr>
          <p:nvPr>
            <p:ph idx="1"/>
          </p:nvPr>
        </p:nvSpPr>
        <p:spPr>
          <a:xfrm>
            <a:off x="131975" y="904974"/>
            <a:ext cx="11972041" cy="5715283"/>
          </a:xfrm>
        </p:spPr>
        <p:txBody>
          <a:bodyPr/>
          <a:lstStyle/>
          <a:p>
            <a:pPr>
              <a:buFont typeface="Arial" panose="020B0604020202020204" pitchFamily="34" charset="0"/>
              <a:buChar char="•"/>
            </a:pPr>
            <a:r>
              <a:rPr lang="cs-CZ" dirty="0"/>
              <a:t>Hledisko průměrného spotřebitele bere v úvahu spotřebitele, který má dostatek informací a je v rozumné míře pozorný a opatrný s ohledem na sociální, kulturní a jazykové faktory</a:t>
            </a:r>
          </a:p>
          <a:p>
            <a:pPr>
              <a:buFont typeface="Arial" panose="020B0604020202020204" pitchFamily="34" charset="0"/>
              <a:buChar char="•"/>
            </a:pPr>
            <a:r>
              <a:rPr lang="cs-CZ" dirty="0"/>
              <a:t>Míra pozornosti průměrného spotřebitele má být posuzována přísněji než dříve, tedy již nejen jako povrchní či zběžná pozornost, ale jako rozumná míra pozornosti a opatrnosti</a:t>
            </a:r>
          </a:p>
          <a:p>
            <a:pPr marL="72000" indent="0">
              <a:buNone/>
            </a:pPr>
            <a:r>
              <a:rPr lang="cs-CZ" i="1" dirty="0"/>
              <a:t>NS 23 </a:t>
            </a:r>
            <a:r>
              <a:rPr lang="cs-CZ" i="1" dirty="0" err="1"/>
              <a:t>Cdo</a:t>
            </a:r>
            <a:r>
              <a:rPr lang="cs-CZ" i="1" dirty="0"/>
              <a:t> 3845/2012, NS 23 </a:t>
            </a:r>
            <a:r>
              <a:rPr lang="cs-CZ" i="1" dirty="0" err="1"/>
              <a:t>Cdo</a:t>
            </a:r>
            <a:r>
              <a:rPr lang="cs-CZ" i="1" dirty="0"/>
              <a:t> 3773/2010-311, NS 32 </a:t>
            </a:r>
            <a:r>
              <a:rPr lang="cs-CZ" i="1" dirty="0" err="1"/>
              <a:t>Cdo</a:t>
            </a:r>
            <a:r>
              <a:rPr lang="cs-CZ" i="1" dirty="0"/>
              <a:t> 3895/2007, NS 32 </a:t>
            </a:r>
            <a:r>
              <a:rPr lang="cs-CZ" i="1" dirty="0" err="1"/>
              <a:t>Cdo</a:t>
            </a:r>
            <a:r>
              <a:rPr lang="cs-CZ" i="1" dirty="0"/>
              <a:t> 4661/2007, NS 23 </a:t>
            </a:r>
            <a:r>
              <a:rPr lang="cs-CZ" i="1" dirty="0" err="1"/>
              <a:t>Cdo</a:t>
            </a:r>
            <a:r>
              <a:rPr lang="cs-CZ" i="1" dirty="0"/>
              <a:t> 4384/2008.</a:t>
            </a:r>
          </a:p>
          <a:p>
            <a:pPr marL="72000" indent="0">
              <a:buNone/>
            </a:pPr>
            <a:r>
              <a:rPr lang="cs-CZ" altLang="cs-CZ" b="1" dirty="0"/>
              <a:t>Behaviorální marketing – změna paradigmatu?</a:t>
            </a:r>
            <a:endParaRPr lang="pl-PL" altLang="cs-CZ" b="1" dirty="0"/>
          </a:p>
        </p:txBody>
      </p:sp>
      <p:sp>
        <p:nvSpPr>
          <p:cNvPr id="3" name="Zástupný symbol pro zápatí 3"/>
          <p:cNvSpPr>
            <a:spLocks noGrp="1"/>
          </p:cNvSpPr>
          <p:nvPr>
            <p:ph type="ftr" sz="quarter" idx="10"/>
          </p:nvPr>
        </p:nvSpPr>
        <p:spPr>
          <a:xfrm>
            <a:off x="1946694" y="6248400"/>
            <a:ext cx="6305910" cy="457200"/>
          </a:xfrm>
        </p:spPr>
        <p:txBody>
          <a:bodyPr/>
          <a:lstStyle/>
          <a:p>
            <a:endParaRPr lang="cs-CZ" altLang="cs-CZ" dirty="0"/>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17</a:t>
            </a:fld>
            <a:endParaRPr lang="cs-CZ" altLang="cs-CZ"/>
          </a:p>
        </p:txBody>
      </p:sp>
    </p:spTree>
    <p:extLst>
      <p:ext uri="{BB962C8B-B14F-4D97-AF65-F5344CB8AC3E}">
        <p14:creationId xmlns:p14="http://schemas.microsoft.com/office/powerpoint/2010/main" val="2429266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575035"/>
            <a:ext cx="10768713" cy="650450"/>
          </a:xfrm>
        </p:spPr>
        <p:txBody>
          <a:bodyPr/>
          <a:lstStyle/>
          <a:p>
            <a:r>
              <a:rPr lang="cs-CZ" dirty="0"/>
              <a:t>Generální klauzule</a:t>
            </a:r>
          </a:p>
        </p:txBody>
      </p:sp>
      <p:sp>
        <p:nvSpPr>
          <p:cNvPr id="5" name="Zástupný symbol pro obsah 4"/>
          <p:cNvSpPr>
            <a:spLocks noGrp="1"/>
          </p:cNvSpPr>
          <p:nvPr>
            <p:ph idx="1"/>
          </p:nvPr>
        </p:nvSpPr>
        <p:spPr>
          <a:xfrm>
            <a:off x="414001" y="1319752"/>
            <a:ext cx="11529760" cy="5160247"/>
          </a:xfrm>
        </p:spPr>
        <p:txBody>
          <a:bodyPr/>
          <a:lstStyle/>
          <a:p>
            <a:pPr>
              <a:buFont typeface="Arial" panose="020B0604020202020204" pitchFamily="34" charset="0"/>
              <a:buChar char="•"/>
              <a:defRPr/>
            </a:pPr>
            <a:r>
              <a:rPr lang="cs-CZ" altLang="cs-CZ" dirty="0">
                <a:latin typeface="+mj-lt"/>
              </a:rPr>
              <a:t>§ 2976 odst. 1 OZ: 3 kumulativní předpoklady</a:t>
            </a:r>
            <a:endParaRPr lang="cs-CZ" altLang="cs-CZ" sz="2400" dirty="0">
              <a:latin typeface="+mj-lt"/>
            </a:endParaRPr>
          </a:p>
          <a:p>
            <a:pPr>
              <a:buFont typeface="Arial" panose="020B0604020202020204" pitchFamily="34" charset="0"/>
              <a:buChar char="•"/>
              <a:defRPr/>
            </a:pPr>
            <a:r>
              <a:rPr lang="cs-CZ" altLang="cs-CZ" b="1" dirty="0">
                <a:latin typeface="+mj-lt"/>
              </a:rPr>
              <a:t>Nekalé soutěže se dopustí ten:</a:t>
            </a:r>
          </a:p>
          <a:p>
            <a:pPr marL="457200" indent="-457200">
              <a:buFont typeface="Arial" panose="020B0604020202020204" pitchFamily="34" charset="0"/>
              <a:buChar char="•"/>
              <a:defRPr/>
            </a:pPr>
            <a:r>
              <a:rPr lang="cs-CZ" altLang="cs-CZ" dirty="0">
                <a:latin typeface="+mj-lt"/>
              </a:rPr>
              <a:t>1) kdo se dostane v hospodářském styku</a:t>
            </a:r>
          </a:p>
          <a:p>
            <a:pPr marL="457200" indent="-457200">
              <a:buFont typeface="Arial" panose="020B0604020202020204" pitchFamily="34" charset="0"/>
              <a:buChar char="•"/>
              <a:defRPr/>
            </a:pPr>
            <a:r>
              <a:rPr lang="cs-CZ" altLang="cs-CZ" dirty="0">
                <a:latin typeface="+mj-lt"/>
              </a:rPr>
              <a:t>2) do rozporu s dobrými mravy soutěže</a:t>
            </a:r>
          </a:p>
          <a:p>
            <a:pPr marL="457200" indent="-457200">
              <a:buFont typeface="Arial" panose="020B0604020202020204" pitchFamily="34" charset="0"/>
              <a:buChar char="•"/>
              <a:defRPr/>
            </a:pPr>
            <a:r>
              <a:rPr lang="cs-CZ" altLang="cs-CZ" dirty="0">
                <a:latin typeface="+mj-lt"/>
              </a:rPr>
              <a:t>3) jednáním způsobilým přivodit újmu jiným soutěžitelům nebo zákazníkům</a:t>
            </a: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18</a:t>
            </a:fld>
            <a:endParaRPr lang="cs-CZ" altLang="cs-CZ"/>
          </a:p>
        </p:txBody>
      </p:sp>
    </p:spTree>
    <p:extLst>
      <p:ext uri="{BB962C8B-B14F-4D97-AF65-F5344CB8AC3E}">
        <p14:creationId xmlns:p14="http://schemas.microsoft.com/office/powerpoint/2010/main" val="1468012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Dobré mravy soutěže</a:t>
            </a:r>
          </a:p>
        </p:txBody>
      </p:sp>
      <p:sp>
        <p:nvSpPr>
          <p:cNvPr id="5" name="Zástupný symbol pro obsah 4"/>
          <p:cNvSpPr>
            <a:spLocks noGrp="1"/>
          </p:cNvSpPr>
          <p:nvPr>
            <p:ph idx="1"/>
          </p:nvPr>
        </p:nvSpPr>
        <p:spPr/>
        <p:txBody>
          <a:bodyPr/>
          <a:lstStyle/>
          <a:p>
            <a:pPr marL="457200" indent="-457200">
              <a:buFontTx/>
              <a:buChar char="-"/>
            </a:pPr>
            <a:r>
              <a:rPr lang="cs-CZ" sz="2600" dirty="0"/>
              <a:t>Pro zjištění, zda předmětné jednání mohlo vůbec naplňovat obecnou skutkovou podstatu nekalé soutěže, musí soud zkoumat, zda je splněna podmínka rozporu s dobrými mravy soutěže (nikoli rozporu s dobrými mravy obecně). </a:t>
            </a:r>
          </a:p>
          <a:p>
            <a:pPr marL="457200" indent="-457200">
              <a:buFontTx/>
              <a:buChar char="-"/>
            </a:pPr>
            <a:r>
              <a:rPr lang="cs-CZ" sz="2600" dirty="0"/>
              <a:t>Jde o otázku právní, nikoli skutkovou, proto ji řeší soudy podle svého mravního a právního, zákonům odpovídajícího přesvědčení, </a:t>
            </a:r>
            <a:r>
              <a:rPr lang="cs-CZ" sz="2600" b="1" dirty="0"/>
              <a:t>nikoli znalci</a:t>
            </a:r>
            <a:r>
              <a:rPr lang="cs-CZ" sz="2600" dirty="0"/>
              <a:t>“ </a:t>
            </a:r>
            <a:r>
              <a:rPr lang="pl-PL" sz="2600" i="1" dirty="0"/>
              <a:t>	r NS 32 Odo 59/2005</a:t>
            </a:r>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19</a:t>
            </a:fld>
            <a:endParaRPr lang="cs-CZ" altLang="cs-CZ"/>
          </a:p>
        </p:txBody>
      </p:sp>
    </p:spTree>
    <p:extLst>
      <p:ext uri="{BB962C8B-B14F-4D97-AF65-F5344CB8AC3E}">
        <p14:creationId xmlns:p14="http://schemas.microsoft.com/office/powerpoint/2010/main" val="178563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Případy z české praxe</a:t>
            </a:r>
          </a:p>
        </p:txBody>
      </p:sp>
      <p:sp>
        <p:nvSpPr>
          <p:cNvPr id="5" name="Zástupný symbol pro obsah 4"/>
          <p:cNvSpPr>
            <a:spLocks noGrp="1"/>
          </p:cNvSpPr>
          <p:nvPr>
            <p:ph idx="1"/>
          </p:nvPr>
        </p:nvSpPr>
        <p:spPr>
          <a:xfrm>
            <a:off x="720000" y="1504951"/>
            <a:ext cx="13439724" cy="7183324"/>
          </a:xfrm>
        </p:spPr>
        <p:txBody>
          <a:bodyPr/>
          <a:lstStyle/>
          <a:p>
            <a:pPr>
              <a:buFont typeface="Arial" panose="020B0604020202020204" pitchFamily="34" charset="0"/>
              <a:buChar char="•"/>
            </a:pPr>
            <a:r>
              <a:rPr lang="cs-CZ" sz="1500" i="1" dirty="0">
                <a:hlinkClick r:id="rId2"/>
              </a:rPr>
              <a:t>https://www.youtube.com/watch?v=xHvRnuwUJK4</a:t>
            </a:r>
            <a:endParaRPr lang="cs-CZ" sz="1500" i="1" dirty="0"/>
          </a:p>
          <a:p>
            <a:pPr>
              <a:buFont typeface="Arial" panose="020B0604020202020204" pitchFamily="34" charset="0"/>
              <a:buChar char="•"/>
            </a:pPr>
            <a:endParaRPr lang="cs-CZ" sz="2700" i="1"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a:t>
            </a:fld>
            <a:endParaRPr lang="cs-CZ" altLang="cs-CZ"/>
          </a:p>
        </p:txBody>
      </p:sp>
      <p:pic>
        <p:nvPicPr>
          <p:cNvPr id="2050" name="Picture 2" descr="Kofola: Sex s učitelkou kvůli bylinkám - Reklama na TVspoty.cz">
            <a:extLst>
              <a:ext uri="{FF2B5EF4-FFF2-40B4-BE49-F238E27FC236}">
                <a16:creationId xmlns:a16="http://schemas.microsoft.com/office/drawing/2014/main" id="{92FC6E38-653B-6604-D222-4F928ADCD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 y="1888685"/>
            <a:ext cx="3488929" cy="1953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klama Zeleného sportu byla závadná">
            <a:extLst>
              <a:ext uri="{FF2B5EF4-FFF2-40B4-BE49-F238E27FC236}">
                <a16:creationId xmlns:a16="http://schemas.microsoft.com/office/drawing/2014/main" id="{37771AB6-1582-EF43-0FCE-F92F2405C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478" y="1530854"/>
            <a:ext cx="4335568" cy="4363771"/>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D45D9C69-62FE-F8A5-2CC8-60864C1643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0" y="3988456"/>
            <a:ext cx="2938456" cy="2093572"/>
          </a:xfrm>
          <a:prstGeom prst="rect">
            <a:avLst/>
          </a:prstGeom>
        </p:spPr>
      </p:pic>
    </p:spTree>
    <p:extLst>
      <p:ext uri="{BB962C8B-B14F-4D97-AF65-F5344CB8AC3E}">
        <p14:creationId xmlns:p14="http://schemas.microsoft.com/office/powerpoint/2010/main" val="2957704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02936" y="673769"/>
            <a:ext cx="9488063" cy="165217"/>
          </a:xfrm>
        </p:spPr>
        <p:txBody>
          <a:bodyPr/>
          <a:lstStyle/>
          <a:p>
            <a:r>
              <a:rPr lang="cs-CZ" dirty="0"/>
              <a:t>Dobré mravy ve sporných případech</a:t>
            </a:r>
          </a:p>
        </p:txBody>
      </p:sp>
      <p:sp>
        <p:nvSpPr>
          <p:cNvPr id="5" name="Zástupný symbol pro obsah 4"/>
          <p:cNvSpPr>
            <a:spLocks noGrp="1"/>
          </p:cNvSpPr>
          <p:nvPr>
            <p:ph idx="1"/>
          </p:nvPr>
        </p:nvSpPr>
        <p:spPr>
          <a:xfrm>
            <a:off x="1583268" y="1380067"/>
            <a:ext cx="9084733" cy="4752446"/>
          </a:xfrm>
        </p:spPr>
        <p:txBody>
          <a:bodyPr/>
          <a:lstStyle/>
          <a:p>
            <a:endParaRPr lang="cs-CZ" sz="2000" dirty="0"/>
          </a:p>
          <a:p>
            <a:br>
              <a:rPr lang="cs-CZ" altLang="cs-CZ" sz="1900" dirty="0"/>
            </a:br>
            <a:endParaRPr lang="cs-CZ" altLang="cs-CZ" sz="1900" dirty="0"/>
          </a:p>
          <a:p>
            <a:pPr lvl="1"/>
            <a:endParaRPr lang="pl-PL" i="1" dirty="0"/>
          </a:p>
          <a:p>
            <a:pPr lvl="2"/>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endParaRPr lang="cs-CZ" altLang="cs-CZ" dirty="0"/>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20</a:t>
            </a:fld>
            <a:endParaRPr lang="cs-CZ" altLang="cs-CZ"/>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9" y="1898369"/>
            <a:ext cx="4202055" cy="2954570"/>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206" y="1898367"/>
            <a:ext cx="4489432" cy="2954569"/>
          </a:xfrm>
          <a:prstGeom prst="rect">
            <a:avLst/>
          </a:prstGeom>
        </p:spPr>
      </p:pic>
    </p:spTree>
    <p:extLst>
      <p:ext uri="{BB962C8B-B14F-4D97-AF65-F5344CB8AC3E}">
        <p14:creationId xmlns:p14="http://schemas.microsoft.com/office/powerpoint/2010/main" val="4104709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35492" y="348792"/>
            <a:ext cx="10455782" cy="622169"/>
          </a:xfrm>
        </p:spPr>
        <p:txBody>
          <a:bodyPr/>
          <a:lstStyle/>
          <a:p>
            <a:r>
              <a:rPr lang="cs-CZ" dirty="0"/>
              <a:t>Dobré mravy ve sporných případech</a:t>
            </a:r>
          </a:p>
        </p:txBody>
      </p:sp>
      <p:sp>
        <p:nvSpPr>
          <p:cNvPr id="5" name="Zástupný symbol pro obsah 4"/>
          <p:cNvSpPr>
            <a:spLocks noGrp="1"/>
          </p:cNvSpPr>
          <p:nvPr>
            <p:ph idx="1"/>
          </p:nvPr>
        </p:nvSpPr>
        <p:spPr>
          <a:xfrm>
            <a:off x="273377" y="970961"/>
            <a:ext cx="11585543" cy="5161552"/>
          </a:xfrm>
        </p:spPr>
        <p:txBody>
          <a:bodyPr/>
          <a:lstStyle/>
          <a:p>
            <a:pPr>
              <a:buFont typeface="Arial" panose="020B0604020202020204" pitchFamily="34" charset="0"/>
              <a:buChar char="•"/>
            </a:pPr>
            <a:r>
              <a:rPr lang="cs-CZ" sz="2000" dirty="0"/>
              <a:t>asa.org.uk: „</a:t>
            </a:r>
            <a:r>
              <a:rPr lang="en-US" sz="2000" dirty="0"/>
              <a:t>McDonald’s produced a TV ad featuring a boy and his mother talking about his dead father. From the conversation, the boy became visibly upset as he found few similarities between him and the father that his mother described. Ultimately, he found comfort when she told him that both he and his father loved McDonald’s Filet-O-Fish burger. The ad attracted criticism that it was </a:t>
            </a:r>
            <a:r>
              <a:rPr lang="en-US" sz="2000" dirty="0" err="1"/>
              <a:t>trivialising</a:t>
            </a:r>
            <a:r>
              <a:rPr lang="en-US" sz="2000" dirty="0"/>
              <a:t> grief, was likely to cause distress to those who have experienced a close family death and was distasteful to compare an emotive theme to a fast food promotion. The fast food chain issued an apology and pulled the ads</a:t>
            </a:r>
            <a:r>
              <a:rPr lang="cs-CZ" sz="2000" dirty="0"/>
              <a:t>“</a:t>
            </a:r>
            <a:r>
              <a:rPr lang="en-US" sz="2000" dirty="0"/>
              <a:t>.</a:t>
            </a:r>
            <a:endParaRPr lang="cs-CZ" sz="2000" dirty="0"/>
          </a:p>
          <a:p>
            <a:pPr marL="72000" indent="0">
              <a:buNone/>
            </a:pPr>
            <a:br>
              <a:rPr lang="cs-CZ" altLang="cs-CZ" sz="1900" dirty="0"/>
            </a:br>
            <a:endParaRPr lang="cs-CZ" altLang="cs-CZ" sz="1900" dirty="0"/>
          </a:p>
          <a:p>
            <a:pPr lvl="1"/>
            <a:endParaRPr lang="pl-PL" i="1" dirty="0"/>
          </a:p>
          <a:p>
            <a:pPr lvl="2"/>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21</a:t>
            </a:fld>
            <a:endParaRPr lang="cs-CZ" altLang="cs-CZ"/>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781" y="4397068"/>
            <a:ext cx="3940806" cy="2357614"/>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844" y="4397068"/>
            <a:ext cx="4209861" cy="2357614"/>
          </a:xfrm>
          <a:prstGeom prst="rect">
            <a:avLst/>
          </a:prstGeom>
        </p:spPr>
      </p:pic>
    </p:spTree>
    <p:extLst>
      <p:ext uri="{BB962C8B-B14F-4D97-AF65-F5344CB8AC3E}">
        <p14:creationId xmlns:p14="http://schemas.microsoft.com/office/powerpoint/2010/main" val="3449772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20509" y="348792"/>
            <a:ext cx="10455782" cy="622169"/>
          </a:xfrm>
        </p:spPr>
        <p:txBody>
          <a:bodyPr/>
          <a:lstStyle/>
          <a:p>
            <a:r>
              <a:rPr lang="cs-CZ" dirty="0"/>
              <a:t>Srovnávací reklama</a:t>
            </a:r>
          </a:p>
        </p:txBody>
      </p:sp>
      <p:sp>
        <p:nvSpPr>
          <p:cNvPr id="5" name="Zástupný symbol pro obsah 4"/>
          <p:cNvSpPr>
            <a:spLocks noGrp="1"/>
          </p:cNvSpPr>
          <p:nvPr>
            <p:ph idx="1"/>
          </p:nvPr>
        </p:nvSpPr>
        <p:spPr>
          <a:xfrm>
            <a:off x="273377" y="970961"/>
            <a:ext cx="11585543" cy="5161552"/>
          </a:xfrm>
        </p:spPr>
        <p:txBody>
          <a:bodyPr/>
          <a:lstStyle/>
          <a:p>
            <a:pPr>
              <a:buFont typeface="Arial" panose="020B0604020202020204" pitchFamily="34" charset="0"/>
              <a:buChar char="•"/>
            </a:pPr>
            <a:r>
              <a:rPr lang="cs-CZ" sz="2000" dirty="0"/>
              <a:t>Nutná identifikace jiného soutěžitele:</a:t>
            </a:r>
          </a:p>
          <a:p>
            <a:pPr marL="72000" indent="0">
              <a:buNone/>
            </a:pPr>
            <a:br>
              <a:rPr lang="cs-CZ" altLang="cs-CZ" sz="1900" dirty="0"/>
            </a:br>
            <a:endParaRPr lang="cs-CZ" altLang="cs-CZ" sz="1900" dirty="0"/>
          </a:p>
          <a:p>
            <a:pPr lvl="1"/>
            <a:endParaRPr lang="pl-PL" i="1" dirty="0"/>
          </a:p>
          <a:p>
            <a:pPr lvl="2"/>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22</a:t>
            </a:fld>
            <a:endParaRPr lang="cs-CZ" altLang="cs-CZ"/>
          </a:p>
        </p:txBody>
      </p:sp>
      <p:sp>
        <p:nvSpPr>
          <p:cNvPr id="9" name="AutoShape 4">
            <a:extLst>
              <a:ext uri="{FF2B5EF4-FFF2-40B4-BE49-F238E27FC236}">
                <a16:creationId xmlns:a16="http://schemas.microsoft.com/office/drawing/2014/main" id="{D70D5223-3612-6219-43C3-4B27533039F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078" name="Picture 6">
            <a:extLst>
              <a:ext uri="{FF2B5EF4-FFF2-40B4-BE49-F238E27FC236}">
                <a16:creationId xmlns:a16="http://schemas.microsoft.com/office/drawing/2014/main" id="{B0B8D653-5079-573C-3347-B75FEC464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52" y="1738519"/>
            <a:ext cx="4304748" cy="322856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FBE9340E-09CE-7797-94FD-F950711BC0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2175" y="1788509"/>
            <a:ext cx="4278378" cy="320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370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sz="quarter" idx="24"/>
          </p:nvPr>
        </p:nvSpPr>
        <p:spPr>
          <a:xfrm>
            <a:off x="719137" y="1695074"/>
            <a:ext cx="5218413" cy="3896711"/>
          </a:xfrm>
        </p:spPr>
        <p:txBody>
          <a:bodyPr>
            <a:normAutofit/>
          </a:bodyPr>
          <a:lstStyle/>
          <a:p>
            <a:pPr>
              <a:lnSpc>
                <a:spcPct val="90000"/>
              </a:lnSpc>
              <a:spcAft>
                <a:spcPts val="600"/>
              </a:spcAft>
              <a:buFont typeface="Arial" panose="020B0604020202020204" pitchFamily="34" charset="0"/>
              <a:buChar char="•"/>
            </a:pPr>
            <a:r>
              <a:rPr lang="cs-CZ" altLang="cs-CZ" sz="1500" dirty="0"/>
              <a:t> Aprobace blokačních nástrojů, Axel </a:t>
            </a:r>
            <a:r>
              <a:rPr lang="cs-CZ" altLang="cs-CZ" sz="1500" dirty="0" err="1"/>
              <a:t>Springer</a:t>
            </a:r>
            <a:r>
              <a:rPr lang="cs-CZ" altLang="cs-CZ" sz="1500" dirty="0"/>
              <a:t> v. </a:t>
            </a:r>
            <a:r>
              <a:rPr lang="cs-CZ" altLang="cs-CZ" sz="1500" dirty="0" err="1"/>
              <a:t>Eyeo</a:t>
            </a:r>
            <a:r>
              <a:rPr lang="cs-CZ" altLang="cs-CZ" sz="1500" dirty="0"/>
              <a:t> (</a:t>
            </a:r>
            <a:r>
              <a:rPr lang="cs-CZ" altLang="cs-CZ" sz="1500" dirty="0" err="1"/>
              <a:t>distrib</a:t>
            </a:r>
            <a:r>
              <a:rPr lang="cs-CZ" altLang="cs-CZ" sz="1500" dirty="0"/>
              <a:t>. </a:t>
            </a:r>
            <a:r>
              <a:rPr lang="cs-CZ" altLang="cs-CZ" sz="1500" dirty="0" err="1"/>
              <a:t>AdBlock</a:t>
            </a:r>
            <a:r>
              <a:rPr lang="cs-CZ" altLang="cs-CZ" sz="1500" dirty="0"/>
              <a:t> Plus)</a:t>
            </a:r>
          </a:p>
          <a:p>
            <a:pPr>
              <a:lnSpc>
                <a:spcPct val="90000"/>
              </a:lnSpc>
              <a:spcAft>
                <a:spcPts val="600"/>
              </a:spcAft>
              <a:buFont typeface="Arial" panose="020B0604020202020204" pitchFamily="34" charset="0"/>
              <a:buChar char="•"/>
            </a:pPr>
            <a:r>
              <a:rPr lang="cs-CZ" altLang="cs-CZ" sz="1500" dirty="0"/>
              <a:t> </a:t>
            </a:r>
            <a:r>
              <a:rPr lang="cs-CZ" altLang="cs-CZ" sz="1500" dirty="0" err="1"/>
              <a:t>Springeru</a:t>
            </a:r>
            <a:r>
              <a:rPr lang="cs-CZ" altLang="cs-CZ" sz="1500" dirty="0"/>
              <a:t> nic nebrání v tom, aby zablokovala čtenáře s aktivním </a:t>
            </a:r>
            <a:r>
              <a:rPr lang="cs-CZ" altLang="cs-CZ" sz="1500" dirty="0" err="1"/>
              <a:t>AdBlockem</a:t>
            </a:r>
            <a:endParaRPr lang="cs-CZ" altLang="cs-CZ" sz="1500" dirty="0"/>
          </a:p>
          <a:p>
            <a:pPr>
              <a:lnSpc>
                <a:spcPct val="90000"/>
              </a:lnSpc>
              <a:spcAft>
                <a:spcPts val="600"/>
              </a:spcAft>
              <a:buFont typeface="Arial" panose="020B0604020202020204" pitchFamily="34" charset="0"/>
              <a:buChar char="•"/>
            </a:pPr>
            <a:r>
              <a:rPr lang="cs-CZ" altLang="cs-CZ" sz="1500" dirty="0"/>
              <a:t> Nejde o nekalou soutěž</a:t>
            </a:r>
          </a:p>
        </p:txBody>
      </p:sp>
      <p:sp>
        <p:nvSpPr>
          <p:cNvPr id="3" name="Zástupný symbol pro zápatí 3"/>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ltLang="cs-CZ" dirty="0"/>
              <a:t>Právnická fakulta MU</a:t>
            </a:r>
            <a:endParaRPr lang="cs-CZ" altLang="cs-CZ"/>
          </a:p>
        </p:txBody>
      </p:sp>
      <p:sp>
        <p:nvSpPr>
          <p:cNvPr id="4" name="Zástupný symbol pro číslo snímku 4"/>
          <p:cNvSpPr>
            <a:spLocks noGrp="1"/>
          </p:cNvSpPr>
          <p:nvPr>
            <p:ph type="sldNum" sz="quarter" idx="11"/>
          </p:nvPr>
        </p:nvSpPr>
        <p:spPr>
          <a:xfrm>
            <a:off x="414000" y="6228000"/>
            <a:ext cx="252000" cy="252000"/>
          </a:xfrm>
        </p:spPr>
        <p:txBody>
          <a:bodyPr wrap="none" anchor="ctr">
            <a:normAutofit/>
          </a:bodyPr>
          <a:lstStyle/>
          <a:p>
            <a:pPr>
              <a:spcAft>
                <a:spcPts val="600"/>
              </a:spcAft>
            </a:pPr>
            <a:fld id="{7E028F59-B1F6-4801-94DB-4C8B6157CAC0}" type="slidenum">
              <a:rPr lang="cs-CZ" altLang="cs-CZ"/>
              <a:pPr>
                <a:spcAft>
                  <a:spcPts val="600"/>
                </a:spcAft>
              </a:pPr>
              <a:t>23</a:t>
            </a:fld>
            <a:endParaRPr lang="cs-CZ" altLang="cs-CZ"/>
          </a:p>
        </p:txBody>
      </p:sp>
      <p:sp>
        <p:nvSpPr>
          <p:cNvPr id="2" name="Nadpis 1"/>
          <p:cNvSpPr>
            <a:spLocks noGrp="1"/>
          </p:cNvSpPr>
          <p:nvPr>
            <p:ph type="title"/>
          </p:nvPr>
        </p:nvSpPr>
        <p:spPr>
          <a:xfrm>
            <a:off x="720000" y="720000"/>
            <a:ext cx="10753200" cy="451576"/>
          </a:xfrm>
        </p:spPr>
        <p:txBody>
          <a:bodyPr anchor="t">
            <a:normAutofit/>
          </a:bodyPr>
          <a:lstStyle/>
          <a:p>
            <a:r>
              <a:rPr lang="cs-CZ" sz="2200" err="1"/>
              <a:t>ABlockPlus</a:t>
            </a:r>
            <a:r>
              <a:rPr lang="cs-CZ" sz="2200"/>
              <a:t> – BGH I ZR 154/16</a:t>
            </a:r>
          </a:p>
        </p:txBody>
      </p:sp>
      <p:sp>
        <p:nvSpPr>
          <p:cNvPr id="11" name="Text Placeholder 5">
            <a:extLst>
              <a:ext uri="{FF2B5EF4-FFF2-40B4-BE49-F238E27FC236}">
                <a16:creationId xmlns:a16="http://schemas.microsoft.com/office/drawing/2014/main" id="{D8CCB601-62D6-423F-1B42-FF1F7292776C}"/>
              </a:ext>
            </a:extLst>
          </p:cNvPr>
          <p:cNvSpPr>
            <a:spLocks noGrp="1"/>
          </p:cNvSpPr>
          <p:nvPr>
            <p:ph type="body" sz="quarter" idx="19"/>
          </p:nvPr>
        </p:nvSpPr>
        <p:spPr>
          <a:xfrm>
            <a:off x="720725" y="5599670"/>
            <a:ext cx="5218412" cy="216000"/>
          </a:xfrm>
        </p:spPr>
        <p:txBody>
          <a:bodyPr/>
          <a:lstStyle/>
          <a:p>
            <a:endParaRPr lang="en-US"/>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280" y="2275425"/>
            <a:ext cx="5219998" cy="2923198"/>
          </a:xfrm>
          <a:prstGeom prst="rect">
            <a:avLst/>
          </a:prstGeom>
          <a:noFill/>
        </p:spPr>
      </p:pic>
    </p:spTree>
    <p:extLst>
      <p:ext uri="{BB962C8B-B14F-4D97-AF65-F5344CB8AC3E}">
        <p14:creationId xmlns:p14="http://schemas.microsoft.com/office/powerpoint/2010/main" val="730966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sz="quarter" idx="24"/>
          </p:nvPr>
        </p:nvSpPr>
        <p:spPr>
          <a:xfrm>
            <a:off x="719137" y="1695074"/>
            <a:ext cx="5218413" cy="3896711"/>
          </a:xfrm>
        </p:spPr>
        <p:txBody>
          <a:bodyPr>
            <a:normAutofit fontScale="47500" lnSpcReduction="20000"/>
          </a:bodyPr>
          <a:lstStyle/>
          <a:p>
            <a:pPr marL="72000" indent="0">
              <a:lnSpc>
                <a:spcPct val="90000"/>
              </a:lnSpc>
              <a:spcAft>
                <a:spcPts val="600"/>
              </a:spcAft>
              <a:buNone/>
            </a:pPr>
            <a:endParaRPr lang="cs-CZ" sz="1500" dirty="0"/>
          </a:p>
          <a:p>
            <a:pPr marL="72000" indent="0">
              <a:lnSpc>
                <a:spcPct val="90000"/>
              </a:lnSpc>
              <a:spcAft>
                <a:spcPts val="600"/>
              </a:spcAft>
              <a:buNone/>
            </a:pPr>
            <a:endParaRPr lang="cs-CZ" sz="1500" dirty="0"/>
          </a:p>
          <a:p>
            <a:pPr marL="72000" indent="0">
              <a:lnSpc>
                <a:spcPct val="90000"/>
              </a:lnSpc>
              <a:spcAft>
                <a:spcPts val="600"/>
              </a:spcAft>
              <a:buNone/>
            </a:pPr>
            <a:endParaRPr lang="cs-CZ" sz="1500" dirty="0"/>
          </a:p>
          <a:p>
            <a:pPr marL="72000" indent="0">
              <a:lnSpc>
                <a:spcPct val="90000"/>
              </a:lnSpc>
              <a:spcAft>
                <a:spcPts val="600"/>
              </a:spcAft>
              <a:buNone/>
            </a:pPr>
            <a:endParaRPr lang="cs-CZ" sz="1500" dirty="0"/>
          </a:p>
          <a:p>
            <a:pPr marL="72000" indent="0">
              <a:lnSpc>
                <a:spcPct val="90000"/>
              </a:lnSpc>
              <a:spcAft>
                <a:spcPts val="600"/>
              </a:spcAft>
              <a:buNone/>
            </a:pPr>
            <a:endParaRPr lang="cs-CZ" sz="1500" dirty="0"/>
          </a:p>
          <a:p>
            <a:pPr marL="72000" indent="0">
              <a:lnSpc>
                <a:spcPct val="90000"/>
              </a:lnSpc>
              <a:spcAft>
                <a:spcPts val="600"/>
              </a:spcAft>
              <a:buNone/>
            </a:pPr>
            <a:endParaRPr lang="cs-CZ" sz="1500" dirty="0"/>
          </a:p>
          <a:p>
            <a:pPr marL="72000" indent="0">
              <a:lnSpc>
                <a:spcPct val="90000"/>
              </a:lnSpc>
              <a:spcAft>
                <a:spcPts val="600"/>
              </a:spcAft>
              <a:buNone/>
            </a:pPr>
            <a:endParaRPr lang="cs-CZ" sz="1500" dirty="0"/>
          </a:p>
          <a:p>
            <a:pPr marL="72000" indent="0">
              <a:lnSpc>
                <a:spcPct val="90000"/>
              </a:lnSpc>
              <a:spcAft>
                <a:spcPts val="600"/>
              </a:spcAft>
              <a:buNone/>
            </a:pPr>
            <a:endParaRPr lang="cs-CZ" sz="1500" dirty="0"/>
          </a:p>
          <a:p>
            <a:pPr marL="72000" indent="0">
              <a:lnSpc>
                <a:spcPct val="90000"/>
              </a:lnSpc>
              <a:spcAft>
                <a:spcPts val="600"/>
              </a:spcAft>
              <a:buNone/>
            </a:pPr>
            <a:endParaRPr lang="cs-CZ" sz="1500" dirty="0"/>
          </a:p>
          <a:p>
            <a:pPr marL="72000" indent="0">
              <a:lnSpc>
                <a:spcPct val="90000"/>
              </a:lnSpc>
              <a:spcAft>
                <a:spcPts val="600"/>
              </a:spcAft>
              <a:buNone/>
            </a:pPr>
            <a:endParaRPr lang="cs-CZ" sz="1500" dirty="0"/>
          </a:p>
          <a:p>
            <a:pPr marL="72000" indent="0">
              <a:lnSpc>
                <a:spcPct val="90000"/>
              </a:lnSpc>
              <a:spcAft>
                <a:spcPts val="600"/>
              </a:spcAft>
              <a:buNone/>
            </a:pPr>
            <a:endParaRPr lang="cs-CZ" sz="1500" dirty="0"/>
          </a:p>
          <a:p>
            <a:pPr marL="72000" indent="0">
              <a:lnSpc>
                <a:spcPct val="90000"/>
              </a:lnSpc>
              <a:spcAft>
                <a:spcPts val="600"/>
              </a:spcAft>
              <a:buNone/>
            </a:pPr>
            <a:endParaRPr lang="cs-CZ" sz="1500" dirty="0"/>
          </a:p>
          <a:p>
            <a:pPr marL="72000" indent="0">
              <a:lnSpc>
                <a:spcPct val="90000"/>
              </a:lnSpc>
              <a:spcAft>
                <a:spcPts val="600"/>
              </a:spcAft>
              <a:buNone/>
            </a:pPr>
            <a:endParaRPr lang="cs-CZ" sz="1500" dirty="0"/>
          </a:p>
          <a:p>
            <a:pPr marL="72000" indent="0">
              <a:lnSpc>
                <a:spcPct val="90000"/>
              </a:lnSpc>
              <a:spcAft>
                <a:spcPts val="600"/>
              </a:spcAft>
              <a:buNone/>
            </a:pPr>
            <a:endParaRPr lang="cs-CZ" sz="1500" dirty="0"/>
          </a:p>
          <a:p>
            <a:pPr marL="72000" indent="0">
              <a:lnSpc>
                <a:spcPct val="90000"/>
              </a:lnSpc>
              <a:spcAft>
                <a:spcPts val="600"/>
              </a:spcAft>
              <a:buNone/>
            </a:pPr>
            <a:endParaRPr lang="cs-CZ" sz="1500" dirty="0"/>
          </a:p>
          <a:p>
            <a:pPr marL="72000" indent="0">
              <a:lnSpc>
                <a:spcPct val="90000"/>
              </a:lnSpc>
              <a:spcAft>
                <a:spcPts val="600"/>
              </a:spcAft>
              <a:buNone/>
            </a:pPr>
            <a:endParaRPr lang="cs-CZ" sz="1500" dirty="0"/>
          </a:p>
          <a:p>
            <a:pPr marL="72000" indent="0">
              <a:lnSpc>
                <a:spcPct val="90000"/>
              </a:lnSpc>
              <a:spcAft>
                <a:spcPts val="600"/>
              </a:spcAft>
              <a:buNone/>
            </a:pPr>
            <a:endParaRPr lang="cs-CZ" sz="1500" dirty="0"/>
          </a:p>
          <a:p>
            <a:pPr marL="72000" indent="0">
              <a:lnSpc>
                <a:spcPct val="90000"/>
              </a:lnSpc>
              <a:spcAft>
                <a:spcPts val="600"/>
              </a:spcAft>
              <a:buNone/>
            </a:pPr>
            <a:endParaRPr lang="cs-CZ" sz="1500" dirty="0"/>
          </a:p>
          <a:p>
            <a:pPr marL="72000" indent="0">
              <a:lnSpc>
                <a:spcPct val="90000"/>
              </a:lnSpc>
              <a:spcAft>
                <a:spcPts val="600"/>
              </a:spcAft>
              <a:buNone/>
            </a:pPr>
            <a:endParaRPr lang="cs-CZ" sz="1500" dirty="0"/>
          </a:p>
          <a:p>
            <a:pPr marL="72000" indent="0">
              <a:lnSpc>
                <a:spcPct val="90000"/>
              </a:lnSpc>
              <a:spcAft>
                <a:spcPts val="600"/>
              </a:spcAft>
              <a:buNone/>
            </a:pPr>
            <a:r>
              <a:rPr lang="cs-CZ" sz="1500" dirty="0"/>
              <a:t>Politici v reklamě</a:t>
            </a:r>
          </a:p>
          <a:p>
            <a:pPr marL="72000" indent="0">
              <a:lnSpc>
                <a:spcPct val="90000"/>
              </a:lnSpc>
              <a:spcAft>
                <a:spcPts val="600"/>
              </a:spcAft>
              <a:buNone/>
            </a:pPr>
            <a:r>
              <a:rPr lang="cs-CZ" sz="1500" dirty="0">
                <a:hlinkClick r:id="rId3"/>
              </a:rPr>
              <a:t>https://www.josefkotasek.cz/pravo/medialni-pravo/odborarsky-boss-jako-nedobrovolny-akter-reklamy/</a:t>
            </a:r>
            <a:endParaRPr lang="cs-CZ" sz="1500" dirty="0"/>
          </a:p>
          <a:p>
            <a:pPr marL="72000" indent="0">
              <a:lnSpc>
                <a:spcPct val="90000"/>
              </a:lnSpc>
              <a:spcAft>
                <a:spcPts val="600"/>
              </a:spcAft>
              <a:buNone/>
            </a:pPr>
            <a:endParaRPr lang="cs-CZ" sz="1500" dirty="0"/>
          </a:p>
          <a:p>
            <a:pPr marL="72000" indent="0">
              <a:lnSpc>
                <a:spcPct val="90000"/>
              </a:lnSpc>
              <a:spcAft>
                <a:spcPts val="600"/>
              </a:spcAft>
              <a:buNone/>
            </a:pPr>
            <a:br>
              <a:rPr lang="cs-CZ" altLang="cs-CZ" sz="1500" dirty="0"/>
            </a:br>
            <a:endParaRPr lang="cs-CZ" altLang="cs-CZ" sz="1500" dirty="0"/>
          </a:p>
          <a:p>
            <a:pPr lvl="1">
              <a:lnSpc>
                <a:spcPct val="90000"/>
              </a:lnSpc>
              <a:spcAft>
                <a:spcPts val="600"/>
              </a:spcAft>
            </a:pPr>
            <a:endParaRPr lang="pl-PL" i="1" dirty="0"/>
          </a:p>
          <a:p>
            <a:pPr lvl="2">
              <a:lnSpc>
                <a:spcPct val="90000"/>
              </a:lnSpc>
              <a:spcAft>
                <a:spcPts val="600"/>
              </a:spcAft>
            </a:pPr>
            <a:r>
              <a:rPr lang="cs-CZ" dirty="0"/>
              <a:t> </a:t>
            </a:r>
          </a:p>
        </p:txBody>
      </p:sp>
      <p:sp>
        <p:nvSpPr>
          <p:cNvPr id="3" name="Zástupný symbol pro zápatí 3"/>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ltLang="cs-CZ" dirty="0"/>
              <a:t>Právnická fakulta MU</a:t>
            </a:r>
            <a:endParaRPr lang="cs-CZ" altLang="cs-CZ"/>
          </a:p>
        </p:txBody>
      </p:sp>
      <p:sp>
        <p:nvSpPr>
          <p:cNvPr id="4" name="Zástupný symbol pro číslo snímku 4"/>
          <p:cNvSpPr>
            <a:spLocks noGrp="1"/>
          </p:cNvSpPr>
          <p:nvPr>
            <p:ph type="sldNum" sz="quarter" idx="11"/>
          </p:nvPr>
        </p:nvSpPr>
        <p:spPr>
          <a:xfrm>
            <a:off x="414000" y="6228000"/>
            <a:ext cx="252000" cy="252000"/>
          </a:xfrm>
        </p:spPr>
        <p:txBody>
          <a:bodyPr wrap="none" anchor="ctr">
            <a:normAutofit/>
          </a:bodyPr>
          <a:lstStyle/>
          <a:p>
            <a:pPr>
              <a:spcAft>
                <a:spcPts val="600"/>
              </a:spcAft>
            </a:pPr>
            <a:fld id="{7E028F59-B1F6-4801-94DB-4C8B6157CAC0}" type="slidenum">
              <a:rPr lang="cs-CZ" altLang="cs-CZ"/>
              <a:pPr>
                <a:spcAft>
                  <a:spcPts val="600"/>
                </a:spcAft>
              </a:pPr>
              <a:t>24</a:t>
            </a:fld>
            <a:endParaRPr lang="cs-CZ" altLang="cs-CZ"/>
          </a:p>
        </p:txBody>
      </p:sp>
      <p:sp>
        <p:nvSpPr>
          <p:cNvPr id="2" name="Nadpis 1"/>
          <p:cNvSpPr>
            <a:spLocks noGrp="1"/>
          </p:cNvSpPr>
          <p:nvPr>
            <p:ph type="title"/>
          </p:nvPr>
        </p:nvSpPr>
        <p:spPr>
          <a:xfrm>
            <a:off x="141238" y="720000"/>
            <a:ext cx="4973970" cy="451576"/>
          </a:xfrm>
        </p:spPr>
        <p:txBody>
          <a:bodyPr anchor="t">
            <a:normAutofit/>
          </a:bodyPr>
          <a:lstStyle/>
          <a:p>
            <a:r>
              <a:rPr lang="cs-CZ" sz="2200" dirty="0"/>
              <a:t>Dobré mravy ve sporných případech</a:t>
            </a:r>
          </a:p>
        </p:txBody>
      </p:sp>
      <p:sp>
        <p:nvSpPr>
          <p:cNvPr id="1031" name="Text Placeholder 5">
            <a:extLst>
              <a:ext uri="{FF2B5EF4-FFF2-40B4-BE49-F238E27FC236}">
                <a16:creationId xmlns:a16="http://schemas.microsoft.com/office/drawing/2014/main" id="{2161EC3D-34A6-F803-1711-44686285A8CA}"/>
              </a:ext>
            </a:extLst>
          </p:cNvPr>
          <p:cNvSpPr>
            <a:spLocks noGrp="1"/>
          </p:cNvSpPr>
          <p:nvPr>
            <p:ph type="body" sz="quarter" idx="19"/>
          </p:nvPr>
        </p:nvSpPr>
        <p:spPr>
          <a:xfrm>
            <a:off x="720725" y="5599670"/>
            <a:ext cx="5218412" cy="216000"/>
          </a:xfrm>
        </p:spPr>
        <p:txBody>
          <a:bodyPr/>
          <a:lstStyle/>
          <a:p>
            <a:endParaRPr lang="en-US"/>
          </a:p>
        </p:txBody>
      </p:sp>
      <p:pic>
        <p:nvPicPr>
          <p:cNvPr id="1026" name="Picture 2">
            <a:extLst>
              <a:ext uri="{FF2B5EF4-FFF2-40B4-BE49-F238E27FC236}">
                <a16:creationId xmlns:a16="http://schemas.microsoft.com/office/drawing/2014/main" id="{36B2D5C5-7466-716B-B073-9296E11114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49" r="6546" b="-3"/>
          <a:stretch/>
        </p:blipFill>
        <p:spPr bwMode="auto">
          <a:xfrm>
            <a:off x="5604095" y="1171576"/>
            <a:ext cx="5462234" cy="332565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787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537101" y="7978"/>
            <a:ext cx="93831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cs-CZ" altLang="cs-CZ" sz="2200" b="1" dirty="0">
              <a:latin typeface="Arial" panose="020B0604020202020204" pitchFamily="34" charset="0"/>
              <a:cs typeface="Arial" panose="020B0604020202020204" pitchFamily="34" charset="0"/>
            </a:endParaRPr>
          </a:p>
          <a:p>
            <a:pPr eaLnBrk="1" hangingPunct="1"/>
            <a:r>
              <a:rPr lang="cs-CZ" altLang="cs-CZ" sz="4400" b="1" dirty="0">
                <a:solidFill>
                  <a:schemeClr val="tx2"/>
                </a:solidFill>
                <a:latin typeface="Arial" panose="020B0604020202020204" pitchFamily="34" charset="0"/>
                <a:cs typeface="Arial" panose="020B0604020202020204" pitchFamily="34" charset="0"/>
              </a:rPr>
              <a:t>	Tzv. sociální reklama</a:t>
            </a:r>
            <a:endParaRPr lang="en-GB" altLang="cs-CZ" sz="4400" b="1" dirty="0">
              <a:solidFill>
                <a:schemeClr val="tx2"/>
              </a:solidFill>
              <a:latin typeface="Arial" panose="020B0604020202020204" pitchFamily="34" charset="0"/>
              <a:cs typeface="Arial" panose="020B0604020202020204" pitchFamily="34" charset="0"/>
            </a:endParaRPr>
          </a:p>
        </p:txBody>
      </p:sp>
      <p:sp>
        <p:nvSpPr>
          <p:cNvPr id="48131" name="Line 3"/>
          <p:cNvSpPr>
            <a:spLocks noChangeShapeType="1"/>
          </p:cNvSpPr>
          <p:nvPr/>
        </p:nvSpPr>
        <p:spPr bwMode="auto">
          <a:xfrm>
            <a:off x="1524000" y="1408651"/>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34" name="Rectangle 6"/>
          <p:cNvSpPr>
            <a:spLocks noChangeArrowheads="1"/>
          </p:cNvSpPr>
          <p:nvPr/>
        </p:nvSpPr>
        <p:spPr bwMode="auto">
          <a:xfrm>
            <a:off x="1703388" y="3729038"/>
            <a:ext cx="8640762"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endParaRPr lang="cs-CZ" altLang="cs-CZ" sz="16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1200" i="1">
              <a:solidFill>
                <a:schemeClr val="bg1"/>
              </a:solidFill>
              <a:latin typeface="Arial" panose="020B0604020202020204" pitchFamily="34" charset="0"/>
              <a:cs typeface="Arial" panose="020B0604020202020204" pitchFamily="34" charset="0"/>
            </a:endParaRPr>
          </a:p>
          <a:p>
            <a:pPr eaLnBrk="1" hangingPunct="1"/>
            <a:endParaRPr lang="cs-CZ" altLang="cs-CZ" sz="2000" i="1">
              <a:solidFill>
                <a:schemeClr val="bg1"/>
              </a:solidFill>
              <a:latin typeface="Arial" panose="020B0604020202020204" pitchFamily="34" charset="0"/>
              <a:cs typeface="Arial" panose="020B0604020202020204" pitchFamily="34" charset="0"/>
            </a:endParaRPr>
          </a:p>
        </p:txBody>
      </p:sp>
      <p:pic>
        <p:nvPicPr>
          <p:cNvPr id="48135" name="Picture 8" descr="http://www.mediaguru.cz/wp-content/uploads/2011/11/benetton-1993-hiv2-248x1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415" y="1394879"/>
            <a:ext cx="2508507" cy="15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2" descr="http://www.whoswho.de/images/galerie/benettonG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26" y="1420814"/>
            <a:ext cx="2447925" cy="151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AutoShape 4"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0626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sp>
        <p:nvSpPr>
          <p:cNvPr id="48138" name="AutoShape 6"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215063"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sp>
        <p:nvSpPr>
          <p:cNvPr id="48139" name="AutoShape 8"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3674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pic>
        <p:nvPicPr>
          <p:cNvPr id="48140" name="Picture 10" descr="http://heiland-am-highway.de/wp-content/uploads/2012/05/Benetton-Kinderarbei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91" y="3248024"/>
            <a:ext cx="44735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mediaguru.cz/wp-content/uploads/2011/11/benetton-1991-baiser-248x14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2616" y="3276603"/>
            <a:ext cx="4215385" cy="294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http://www.mediaguru.cz/wp-content/uploads/2011/11/benetton-1996-chevaux-248x14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5033" y="1408652"/>
            <a:ext cx="2449984" cy="156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97621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754144" y="422425"/>
            <a:ext cx="902145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400" b="1" dirty="0" err="1">
                <a:solidFill>
                  <a:schemeClr val="tx2"/>
                </a:solidFill>
                <a:latin typeface="Arial" panose="020B0604020202020204" pitchFamily="34" charset="0"/>
                <a:cs typeface="Arial" panose="020B0604020202020204" pitchFamily="34" charset="0"/>
              </a:rPr>
              <a:t>Benetton</a:t>
            </a:r>
            <a:r>
              <a:rPr lang="cs-CZ" altLang="cs-CZ" sz="4400" b="1" dirty="0">
                <a:solidFill>
                  <a:schemeClr val="tx2"/>
                </a:solidFill>
                <a:latin typeface="Arial" panose="020B0604020202020204" pitchFamily="34" charset="0"/>
                <a:cs typeface="Arial" panose="020B0604020202020204" pitchFamily="34" charset="0"/>
              </a:rPr>
              <a:t> po česku?</a:t>
            </a:r>
            <a:endParaRPr lang="en-GB" altLang="cs-CZ" sz="4400" b="1" dirty="0">
              <a:solidFill>
                <a:schemeClr val="tx2"/>
              </a:solidFill>
              <a:latin typeface="Arial" panose="020B0604020202020204" pitchFamily="34" charset="0"/>
              <a:cs typeface="Arial" panose="020B0604020202020204" pitchFamily="34" charset="0"/>
            </a:endParaRPr>
          </a:p>
        </p:txBody>
      </p:sp>
      <p:sp>
        <p:nvSpPr>
          <p:cNvPr id="48131" name="Line 3"/>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34" name="Rectangle 6"/>
          <p:cNvSpPr>
            <a:spLocks noChangeArrowheads="1"/>
          </p:cNvSpPr>
          <p:nvPr/>
        </p:nvSpPr>
        <p:spPr bwMode="auto">
          <a:xfrm>
            <a:off x="1703388" y="3729038"/>
            <a:ext cx="8640762"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endParaRPr lang="cs-CZ" altLang="cs-CZ" sz="16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1200" i="1">
              <a:solidFill>
                <a:schemeClr val="bg1"/>
              </a:solidFill>
              <a:latin typeface="Arial" panose="020B0604020202020204" pitchFamily="34" charset="0"/>
              <a:cs typeface="Arial" panose="020B0604020202020204" pitchFamily="34" charset="0"/>
            </a:endParaRPr>
          </a:p>
          <a:p>
            <a:pPr eaLnBrk="1" hangingPunct="1"/>
            <a:endParaRPr lang="cs-CZ" altLang="cs-CZ" sz="2000" i="1">
              <a:solidFill>
                <a:schemeClr val="bg1"/>
              </a:solidFill>
              <a:latin typeface="Arial" panose="020B0604020202020204" pitchFamily="34" charset="0"/>
              <a:cs typeface="Arial" panose="020B0604020202020204" pitchFamily="34" charset="0"/>
            </a:endParaRPr>
          </a:p>
        </p:txBody>
      </p:sp>
      <p:sp>
        <p:nvSpPr>
          <p:cNvPr id="48137" name="AutoShape 4"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0626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sp>
        <p:nvSpPr>
          <p:cNvPr id="48138" name="AutoShape 6"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215063"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sp>
        <p:nvSpPr>
          <p:cNvPr id="48139" name="AutoShape 8"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3674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916" y="1811188"/>
            <a:ext cx="3711589" cy="1647825"/>
          </a:xfrm>
          <a:prstGeom prst="rect">
            <a:avLst/>
          </a:prstGeom>
        </p:spPr>
      </p:pic>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0580" y="1811188"/>
            <a:ext cx="3711589" cy="1647825"/>
          </a:xfrm>
          <a:prstGeom prst="rect">
            <a:avLst/>
          </a:prstGeom>
        </p:spPr>
      </p:pic>
      <p:pic>
        <p:nvPicPr>
          <p:cNvPr id="5" name="Obráze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3876" y="3809426"/>
            <a:ext cx="2536127" cy="2929128"/>
          </a:xfrm>
          <a:prstGeom prst="rect">
            <a:avLst/>
          </a:prstGeom>
        </p:spPr>
      </p:pic>
      <p:pic>
        <p:nvPicPr>
          <p:cNvPr id="6146" name="Picture 2">
            <a:extLst>
              <a:ext uri="{FF2B5EF4-FFF2-40B4-BE49-F238E27FC236}">
                <a16:creationId xmlns:a16="http://schemas.microsoft.com/office/drawing/2014/main" id="{FFDC9B7A-23B4-FE75-15EF-5DB6B932EE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7882" y="3873349"/>
            <a:ext cx="5456987" cy="256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0886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504172"/>
            <a:ext cx="11214120" cy="461665"/>
          </a:xfrm>
        </p:spPr>
        <p:txBody>
          <a:bodyPr/>
          <a:lstStyle/>
          <a:p>
            <a:pPr algn="just"/>
            <a:r>
              <a:rPr lang="cs-CZ" altLang="cs-CZ" dirty="0"/>
              <a:t>Kdo může žalovat nekalou soutěž?</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259080" y="1476375"/>
            <a:ext cx="11414760" cy="5244465"/>
          </a:xfrm>
        </p:spPr>
        <p:txBody>
          <a:bodyPr/>
          <a:lstStyle/>
          <a:p>
            <a:pPr algn="l" fontAlgn="t">
              <a:buFont typeface="Arial" panose="020B0604020202020204" pitchFamily="34" charset="0"/>
              <a:buChar char="•"/>
            </a:pPr>
            <a:r>
              <a:rPr lang="cs-CZ" dirty="0">
                <a:solidFill>
                  <a:srgbClr val="1E2758"/>
                </a:solidFill>
                <a:latin typeface="Montserrat" panose="00000500000000000000" pitchFamily="2" charset="-18"/>
              </a:rPr>
              <a:t>Soutěžitelé</a:t>
            </a:r>
          </a:p>
          <a:p>
            <a:pPr algn="l" fontAlgn="t">
              <a:buFont typeface="Arial" panose="020B0604020202020204" pitchFamily="34" charset="0"/>
              <a:buChar char="•"/>
            </a:pPr>
            <a:r>
              <a:rPr lang="cs-CZ" i="1" dirty="0">
                <a:effectLst/>
                <a:latin typeface="Montserrat" panose="00000500000000000000" pitchFamily="2" charset="-18"/>
              </a:rPr>
              <a:t>Zákazníci</a:t>
            </a:r>
          </a:p>
          <a:p>
            <a:pPr algn="l" fontAlgn="t">
              <a:buFont typeface="Arial" panose="020B0604020202020204" pitchFamily="34" charset="0"/>
              <a:buChar char="•"/>
            </a:pPr>
            <a:r>
              <a:rPr lang="cs-CZ" dirty="0">
                <a:solidFill>
                  <a:srgbClr val="1E2758"/>
                </a:solidFill>
                <a:latin typeface="Montserrat" panose="00000500000000000000" pitchFamily="2" charset="-18"/>
              </a:rPr>
              <a:t>Organizace spotřebitelů či soutěžitelů</a:t>
            </a:r>
            <a:endParaRPr lang="cs-CZ" b="0" i="0" dirty="0">
              <a:solidFill>
                <a:srgbClr val="1E2758"/>
              </a:solidFill>
              <a:effectLst/>
              <a:latin typeface="Montserrat" panose="00000500000000000000" pitchFamily="2" charset="-18"/>
            </a:endParaRPr>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spTree>
    <p:extLst>
      <p:ext uri="{BB962C8B-B14F-4D97-AF65-F5344CB8AC3E}">
        <p14:creationId xmlns:p14="http://schemas.microsoft.com/office/powerpoint/2010/main" val="3555780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4796" y="515300"/>
            <a:ext cx="10753200" cy="451576"/>
          </a:xfrm>
        </p:spPr>
        <p:txBody>
          <a:bodyPr/>
          <a:lstStyle/>
          <a:p>
            <a:r>
              <a:rPr lang="cs-CZ" dirty="0"/>
              <a:t>Podprahová reklama (pod 50 milisekund)</a:t>
            </a:r>
          </a:p>
        </p:txBody>
      </p:sp>
      <p:sp>
        <p:nvSpPr>
          <p:cNvPr id="5" name="Zástupný symbol pro obsah 4"/>
          <p:cNvSpPr>
            <a:spLocks noGrp="1"/>
          </p:cNvSpPr>
          <p:nvPr>
            <p:ph idx="1"/>
          </p:nvPr>
        </p:nvSpPr>
        <p:spPr>
          <a:xfrm>
            <a:off x="666000" y="1542821"/>
            <a:ext cx="9449911" cy="5077435"/>
          </a:xfrm>
        </p:spPr>
        <p:txBody>
          <a:bodyPr/>
          <a:lstStyle/>
          <a:p>
            <a:pPr lvl="2"/>
            <a:endParaRPr lang="cs-CZ" sz="1900" i="1" dirty="0"/>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28</a:t>
            </a:fld>
            <a:endParaRPr lang="cs-CZ" altLang="cs-CZ" dirty="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209" y="2636417"/>
            <a:ext cx="3813746" cy="2518387"/>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4522" y="1222310"/>
            <a:ext cx="2200537" cy="1502413"/>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2955" y="2605136"/>
            <a:ext cx="3716399" cy="2580947"/>
          </a:xfrm>
          <a:prstGeom prst="rect">
            <a:avLst/>
          </a:prstGeom>
        </p:spPr>
      </p:pic>
    </p:spTree>
    <p:extLst>
      <p:ext uri="{BB962C8B-B14F-4D97-AF65-F5344CB8AC3E}">
        <p14:creationId xmlns:p14="http://schemas.microsoft.com/office/powerpoint/2010/main" val="2132716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257175"/>
            <a:ext cx="10753200" cy="914401"/>
          </a:xfrm>
        </p:spPr>
        <p:txBody>
          <a:bodyPr/>
          <a:lstStyle/>
          <a:p>
            <a:r>
              <a:rPr lang="cs-CZ" dirty="0"/>
              <a:t>Regulace reklamy ve veřejném právu – vybrané otázky</a:t>
            </a:r>
          </a:p>
        </p:txBody>
      </p:sp>
      <p:sp>
        <p:nvSpPr>
          <p:cNvPr id="5" name="Zástupný symbol pro obsah 4"/>
          <p:cNvSpPr>
            <a:spLocks noGrp="1"/>
          </p:cNvSpPr>
          <p:nvPr>
            <p:ph idx="1"/>
          </p:nvPr>
        </p:nvSpPr>
        <p:spPr>
          <a:xfrm>
            <a:off x="822961" y="1514475"/>
            <a:ext cx="9400780" cy="4618038"/>
          </a:xfrm>
        </p:spPr>
        <p:txBody>
          <a:bodyPr/>
          <a:lstStyle/>
          <a:p>
            <a:pPr marL="0" indent="0">
              <a:buNone/>
            </a:pPr>
            <a:r>
              <a:rPr lang="cs-CZ" altLang="cs-CZ" dirty="0">
                <a:latin typeface="Arial" panose="020B0604020202020204" pitchFamily="34" charset="0"/>
                <a:cs typeface="Arial" panose="020B0604020202020204" pitchFamily="34" charset="0"/>
              </a:rPr>
              <a:t>Vábivá reklama (nekalá obchodní praktika)</a:t>
            </a:r>
          </a:p>
          <a:p>
            <a:pPr marL="0" indent="0">
              <a:buNone/>
            </a:pPr>
            <a:r>
              <a:rPr lang="cs-CZ" altLang="cs-CZ" dirty="0" err="1">
                <a:latin typeface="Arial" panose="020B0604020202020204" pitchFamily="34" charset="0"/>
                <a:cs typeface="Arial" panose="020B0604020202020204" pitchFamily="34" charset="0"/>
              </a:rPr>
              <a:t>Product</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placement</a:t>
            </a:r>
            <a:endParaRPr lang="cs-CZ" altLang="cs-CZ" dirty="0">
              <a:latin typeface="Arial" panose="020B0604020202020204" pitchFamily="34" charset="0"/>
              <a:cs typeface="Arial" panose="020B0604020202020204" pitchFamily="34" charset="0"/>
            </a:endParaRPr>
          </a:p>
          <a:p>
            <a:pPr marL="0" indent="0">
              <a:buNone/>
            </a:pPr>
            <a:r>
              <a:rPr lang="cs-CZ" altLang="cs-CZ" dirty="0">
                <a:latin typeface="Arial" panose="020B0604020202020204" pitchFamily="34" charset="0"/>
                <a:cs typeface="Arial" panose="020B0604020202020204" pitchFamily="34" charset="0"/>
              </a:rPr>
              <a:t>Alkohol</a:t>
            </a:r>
          </a:p>
          <a:p>
            <a:pPr marL="0" indent="0">
              <a:buNone/>
            </a:pPr>
            <a:r>
              <a:rPr lang="cs-CZ" altLang="cs-CZ" dirty="0">
                <a:latin typeface="Arial" panose="020B0604020202020204" pitchFamily="34" charset="0"/>
                <a:cs typeface="Arial" panose="020B0604020202020204" pitchFamily="34" charset="0"/>
              </a:rPr>
              <a:t>Sexistická reklama</a:t>
            </a:r>
          </a:p>
          <a:p>
            <a:pPr marL="0" indent="0">
              <a:buNone/>
            </a:pPr>
            <a:r>
              <a:rPr lang="cs-CZ" altLang="cs-CZ" dirty="0">
                <a:latin typeface="Arial" panose="020B0604020202020204" pitchFamily="34" charset="0"/>
                <a:cs typeface="Arial" panose="020B0604020202020204" pitchFamily="34" charset="0"/>
              </a:rPr>
              <a:t>Služby v pohřebnictví</a:t>
            </a:r>
          </a:p>
          <a:p>
            <a:pPr marL="0" indent="0">
              <a:buNone/>
            </a:pPr>
            <a:r>
              <a:rPr lang="cs-CZ" altLang="cs-CZ" dirty="0">
                <a:latin typeface="Arial" panose="020B0604020202020204" pitchFamily="34" charset="0"/>
                <a:cs typeface="Arial" panose="020B0604020202020204" pitchFamily="34" charset="0"/>
              </a:rPr>
              <a:t>Zbraně a střelivo</a:t>
            </a: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29</a:t>
            </a:fld>
            <a:endParaRPr lang="cs-CZ" altLang="cs-CZ" dirty="0"/>
          </a:p>
        </p:txBody>
      </p:sp>
    </p:spTree>
    <p:extLst>
      <p:ext uri="{BB962C8B-B14F-4D97-AF65-F5344CB8AC3E}">
        <p14:creationId xmlns:p14="http://schemas.microsoft.com/office/powerpoint/2010/main" val="4140451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35492" y="348792"/>
            <a:ext cx="10455782" cy="622169"/>
          </a:xfrm>
        </p:spPr>
        <p:txBody>
          <a:bodyPr/>
          <a:lstStyle/>
          <a:p>
            <a:r>
              <a:rPr lang="cs-CZ" dirty="0"/>
              <a:t>Reklama v SRN (S-</a:t>
            </a:r>
            <a:r>
              <a:rPr lang="cs-CZ" dirty="0" err="1"/>
              <a:t>Bahn</a:t>
            </a:r>
            <a:r>
              <a:rPr lang="cs-CZ" dirty="0"/>
              <a:t>)</a:t>
            </a:r>
          </a:p>
        </p:txBody>
      </p:sp>
      <p:sp>
        <p:nvSpPr>
          <p:cNvPr id="5" name="Zástupný symbol pro obsah 4"/>
          <p:cNvSpPr>
            <a:spLocks noGrp="1"/>
          </p:cNvSpPr>
          <p:nvPr>
            <p:ph idx="1"/>
          </p:nvPr>
        </p:nvSpPr>
        <p:spPr>
          <a:xfrm>
            <a:off x="273377" y="970961"/>
            <a:ext cx="11585543" cy="5161552"/>
          </a:xfrm>
        </p:spPr>
        <p:txBody>
          <a:bodyPr/>
          <a:lstStyle/>
          <a:p>
            <a:pPr marL="72000" indent="0">
              <a:buNone/>
            </a:pPr>
            <a:br>
              <a:rPr lang="cs-CZ" altLang="cs-CZ" sz="1900" dirty="0"/>
            </a:br>
            <a:endParaRPr lang="cs-CZ" altLang="cs-CZ" sz="1900" dirty="0"/>
          </a:p>
          <a:p>
            <a:pPr lvl="1"/>
            <a:endParaRPr lang="pl-PL" i="1" dirty="0"/>
          </a:p>
          <a:p>
            <a:pPr lvl="2"/>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a:t>
            </a:fld>
            <a:endParaRPr lang="cs-CZ" altLang="cs-CZ"/>
          </a:p>
        </p:txBody>
      </p:sp>
      <p:pic>
        <p:nvPicPr>
          <p:cNvPr id="9" name="Obrázek 8">
            <a:extLst>
              <a:ext uri="{FF2B5EF4-FFF2-40B4-BE49-F238E27FC236}">
                <a16:creationId xmlns:a16="http://schemas.microsoft.com/office/drawing/2014/main" id="{C03D457D-31A3-4C5C-B993-78BB6F75D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492" y="1529523"/>
            <a:ext cx="9511645" cy="4814716"/>
          </a:xfrm>
          <a:prstGeom prst="rect">
            <a:avLst/>
          </a:prstGeom>
        </p:spPr>
      </p:pic>
    </p:spTree>
    <p:extLst>
      <p:ext uri="{BB962C8B-B14F-4D97-AF65-F5344CB8AC3E}">
        <p14:creationId xmlns:p14="http://schemas.microsoft.com/office/powerpoint/2010/main" val="386703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257175"/>
            <a:ext cx="10753200" cy="914401"/>
          </a:xfrm>
        </p:spPr>
        <p:txBody>
          <a:bodyPr/>
          <a:lstStyle/>
          <a:p>
            <a:r>
              <a:rPr lang="cs-CZ" dirty="0" err="1"/>
              <a:t>Product</a:t>
            </a:r>
            <a:r>
              <a:rPr lang="cs-CZ" dirty="0"/>
              <a:t> </a:t>
            </a:r>
            <a:r>
              <a:rPr lang="cs-CZ" dirty="0" err="1"/>
              <a:t>placement</a:t>
            </a:r>
            <a:endParaRPr lang="cs-CZ" dirty="0"/>
          </a:p>
        </p:txBody>
      </p:sp>
      <p:sp>
        <p:nvSpPr>
          <p:cNvPr id="5" name="Zástupný symbol pro obsah 4"/>
          <p:cNvSpPr>
            <a:spLocks noGrp="1"/>
          </p:cNvSpPr>
          <p:nvPr>
            <p:ph idx="1"/>
          </p:nvPr>
        </p:nvSpPr>
        <p:spPr>
          <a:xfrm>
            <a:off x="198120" y="853440"/>
            <a:ext cx="11704319" cy="5279073"/>
          </a:xfrm>
        </p:spPr>
        <p:txBody>
          <a:bodyPr/>
          <a:lstStyle/>
          <a:p>
            <a:pPr marL="0" indent="0">
              <a:lnSpc>
                <a:spcPct val="100000"/>
              </a:lnSpc>
              <a:buNone/>
            </a:pPr>
            <a:r>
              <a:rPr lang="cs-CZ" sz="2000" dirty="0"/>
              <a:t>§ 53a </a:t>
            </a:r>
            <a:r>
              <a:rPr lang="cs-CZ" sz="2000" b="1" dirty="0"/>
              <a:t>Povinnosti provozovatelů televizního vysílání při umístění produktu</a:t>
            </a:r>
          </a:p>
          <a:p>
            <a:pPr marL="0" indent="0">
              <a:lnSpc>
                <a:spcPct val="100000"/>
              </a:lnSpc>
              <a:buNone/>
            </a:pPr>
            <a:r>
              <a:rPr lang="cs-CZ" sz="2000" i="1" dirty="0"/>
              <a:t>(1)</a:t>
            </a:r>
            <a:r>
              <a:rPr lang="cs-CZ" sz="2000" dirty="0"/>
              <a:t> Umístění produktu </a:t>
            </a:r>
            <a:r>
              <a:rPr lang="cs-CZ" sz="2000" b="1" dirty="0"/>
              <a:t>není dovoleno </a:t>
            </a:r>
            <a:r>
              <a:rPr lang="cs-CZ" sz="2000" dirty="0"/>
              <a:t>ve zpravodajských a politicko-publicistických pořadech, spotřebitelských publicistických pořadech, náboženských pořadech a v pořadech pro děti. Za umístění produktu se nepovažuje případ, kdy se neprovádí žádná platba, ale pouze se bezúplatně poskytuje určité zboží nebo služba, zejména rekvizity nebo ceny pro soutěžící s cílem zařadit je do pořadu.</a:t>
            </a:r>
          </a:p>
          <a:p>
            <a:pPr marL="0" indent="0">
              <a:lnSpc>
                <a:spcPct val="100000"/>
              </a:lnSpc>
              <a:buNone/>
            </a:pPr>
            <a:r>
              <a:rPr lang="cs-CZ" sz="2000" i="1" dirty="0"/>
              <a:t>(2)</a:t>
            </a:r>
            <a:r>
              <a:rPr lang="cs-CZ" sz="2000" dirty="0"/>
              <a:t> Pořady obsahující umístění produktu musejí splňovat tyto požadavky:</a:t>
            </a:r>
          </a:p>
          <a:p>
            <a:pPr marL="0" indent="0">
              <a:lnSpc>
                <a:spcPct val="100000"/>
              </a:lnSpc>
              <a:buNone/>
            </a:pPr>
            <a:r>
              <a:rPr lang="cs-CZ" sz="2000" i="1" dirty="0"/>
              <a:t>a)</a:t>
            </a:r>
            <a:r>
              <a:rPr lang="cs-CZ" sz="2000" dirty="0"/>
              <a:t> jejich obsah a doba zařazení do vysílání nesmějí být ovlivněny tak, aby tím byla dotčena redakční odpovědnost a nezávislost provozovatele televizního vysílání,</a:t>
            </a:r>
          </a:p>
          <a:p>
            <a:pPr marL="0" indent="0">
              <a:lnSpc>
                <a:spcPct val="100000"/>
              </a:lnSpc>
              <a:buNone/>
            </a:pPr>
            <a:r>
              <a:rPr lang="cs-CZ" sz="2000" i="1" dirty="0"/>
              <a:t>b)</a:t>
            </a:r>
            <a:r>
              <a:rPr lang="cs-CZ" sz="2000" dirty="0"/>
              <a:t> nesmějí </a:t>
            </a:r>
            <a:r>
              <a:rPr lang="cs-CZ" sz="2000" b="1" dirty="0"/>
              <a:t>přímo nabádat k nákupu </a:t>
            </a:r>
            <a:r>
              <a:rPr lang="cs-CZ" sz="2000" dirty="0"/>
              <a:t>nebo nájmu zboží nebo služeb, zejména zvláštním zmiňováním tohoto zboží nebo služeb za účelem jejich propagace,</a:t>
            </a:r>
          </a:p>
          <a:p>
            <a:pPr marL="0" indent="0">
              <a:lnSpc>
                <a:spcPct val="100000"/>
              </a:lnSpc>
              <a:buNone/>
            </a:pPr>
            <a:r>
              <a:rPr lang="cs-CZ" sz="2000" i="1" dirty="0"/>
              <a:t>c)</a:t>
            </a:r>
            <a:r>
              <a:rPr lang="cs-CZ" sz="2000" dirty="0"/>
              <a:t> nesmějí </a:t>
            </a:r>
            <a:r>
              <a:rPr lang="cs-CZ" sz="2000" b="1" dirty="0"/>
              <a:t>nepatřičně zdůrazňovat </a:t>
            </a:r>
            <a:r>
              <a:rPr lang="cs-CZ" sz="2000" dirty="0"/>
              <a:t>umístěný produkt.</a:t>
            </a:r>
          </a:p>
          <a:p>
            <a:pPr marL="0" indent="0">
              <a:lnSpc>
                <a:spcPct val="100000"/>
              </a:lnSpc>
              <a:buNone/>
            </a:pPr>
            <a:r>
              <a:rPr lang="cs-CZ" sz="2000" i="1" dirty="0"/>
              <a:t>(3)</a:t>
            </a:r>
            <a:r>
              <a:rPr lang="cs-CZ" sz="2000" dirty="0"/>
              <a:t> Pořady obsahující umístění produktu musejí být na začátku, na konci a v případě přerušení reklamou nebo teleshoppingovými šoty rovněž po tomto přerušení </a:t>
            </a:r>
            <a:r>
              <a:rPr lang="cs-CZ" sz="2000" b="1" dirty="0"/>
              <a:t>zřetelně označeny jako pořady obsahující umístění produktu</a:t>
            </a:r>
            <a:r>
              <a:rPr lang="cs-CZ" sz="2000" dirty="0"/>
              <a:t>, aby diváci nemohli být žádným způsobem uvedeni v omyl o povaze těchto pořadů. Povinnost podle věty první se nevztahuje na pořady, které nevyrobil nebo jejichž výrobu nezadal sám provozovatel televizního vysílání nebo osoba, která je ve vztahu k provozovateli televizního vysílání v postavení osoby ovládající nebo ovládané podle zvláštního právního předpisu</a:t>
            </a:r>
          </a:p>
          <a:p>
            <a:pPr marL="0">
              <a:lnSpc>
                <a:spcPct val="100000"/>
              </a:lnSpc>
            </a:pPr>
            <a:r>
              <a:rPr lang="cs-CZ" sz="2000" dirty="0"/>
              <a:t>Zákaz cigaret a léčivých přípravků na předpis.</a:t>
            </a: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30</a:t>
            </a:fld>
            <a:endParaRPr lang="cs-CZ" altLang="cs-CZ" dirty="0"/>
          </a:p>
        </p:txBody>
      </p:sp>
    </p:spTree>
    <p:extLst>
      <p:ext uri="{BB962C8B-B14F-4D97-AF65-F5344CB8AC3E}">
        <p14:creationId xmlns:p14="http://schemas.microsoft.com/office/powerpoint/2010/main" val="1976177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257175"/>
            <a:ext cx="10753200" cy="914401"/>
          </a:xfrm>
        </p:spPr>
        <p:txBody>
          <a:bodyPr/>
          <a:lstStyle/>
          <a:p>
            <a:r>
              <a:rPr lang="cs-CZ" dirty="0"/>
              <a:t>Alkohol</a:t>
            </a:r>
          </a:p>
        </p:txBody>
      </p:sp>
      <p:sp>
        <p:nvSpPr>
          <p:cNvPr id="5" name="Zástupný symbol pro obsah 4"/>
          <p:cNvSpPr>
            <a:spLocks noGrp="1"/>
          </p:cNvSpPr>
          <p:nvPr>
            <p:ph idx="1"/>
          </p:nvPr>
        </p:nvSpPr>
        <p:spPr>
          <a:xfrm>
            <a:off x="1143001" y="1082040"/>
            <a:ext cx="9080740" cy="5050473"/>
          </a:xfrm>
        </p:spPr>
        <p:txBody>
          <a:bodyPr/>
          <a:lstStyle/>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31</a:t>
            </a:fld>
            <a:endParaRPr lang="cs-CZ" altLang="cs-CZ" dirty="0"/>
          </a:p>
        </p:txBody>
      </p:sp>
      <p:sp>
        <p:nvSpPr>
          <p:cNvPr id="7" name="TextovéPole 6">
            <a:extLst>
              <a:ext uri="{FF2B5EF4-FFF2-40B4-BE49-F238E27FC236}">
                <a16:creationId xmlns:a16="http://schemas.microsoft.com/office/drawing/2014/main" id="{30AB9CCD-7C50-4A65-88F3-62D5FC0A4910}"/>
              </a:ext>
            </a:extLst>
          </p:cNvPr>
          <p:cNvSpPr txBox="1"/>
          <p:nvPr/>
        </p:nvSpPr>
        <p:spPr>
          <a:xfrm>
            <a:off x="3086100" y="1171575"/>
            <a:ext cx="6057900" cy="4524315"/>
          </a:xfrm>
          <a:prstGeom prst="rect">
            <a:avLst/>
          </a:prstGeom>
          <a:noFill/>
        </p:spPr>
        <p:txBody>
          <a:bodyPr wrap="square">
            <a:spAutoFit/>
          </a:bodyPr>
          <a:lstStyle/>
          <a:p>
            <a:r>
              <a:rPr lang="cs-CZ" dirty="0">
                <a:latin typeface="+mj-lt"/>
              </a:rPr>
              <a:t>„Jestli existuje zdravé, dokonce léčivé ‚pití‘, je to určitě tequila z modré agáve. Údajně má blahodárné účinky na organismus, samozřejmě v rozumném množství. Věděli jste například, že tequila léčí vysoký krevní tlak, cukrovku, osteoporózu, zrychluje metabolismus, a dokonce se po ní i hubne? Za vše může zázračný kaktus jménem agáve a v tomto překrásném balení určitě potěší každého a je to ideální dáreček nejen pro chlapa“. </a:t>
            </a:r>
            <a:r>
              <a:rPr lang="cs-CZ" b="1" i="1" dirty="0"/>
              <a:t>Verešová, Instagram</a:t>
            </a:r>
            <a:endParaRPr lang="cs-CZ" dirty="0"/>
          </a:p>
        </p:txBody>
      </p:sp>
    </p:spTree>
    <p:extLst>
      <p:ext uri="{BB962C8B-B14F-4D97-AF65-F5344CB8AC3E}">
        <p14:creationId xmlns:p14="http://schemas.microsoft.com/office/powerpoint/2010/main" val="2781462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257175"/>
            <a:ext cx="10753200" cy="914401"/>
          </a:xfrm>
        </p:spPr>
        <p:txBody>
          <a:bodyPr/>
          <a:lstStyle/>
          <a:p>
            <a:r>
              <a:rPr lang="cs-CZ" dirty="0"/>
              <a:t>Alkohol</a:t>
            </a:r>
          </a:p>
        </p:txBody>
      </p:sp>
      <p:sp>
        <p:nvSpPr>
          <p:cNvPr id="5" name="Zástupný symbol pro obsah 4"/>
          <p:cNvSpPr>
            <a:spLocks noGrp="1"/>
          </p:cNvSpPr>
          <p:nvPr>
            <p:ph idx="1"/>
          </p:nvPr>
        </p:nvSpPr>
        <p:spPr>
          <a:xfrm>
            <a:off x="1143001" y="1082040"/>
            <a:ext cx="9080740" cy="5050473"/>
          </a:xfrm>
        </p:spPr>
        <p:txBody>
          <a:bodyPr/>
          <a:lstStyle/>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32</a:t>
            </a:fld>
            <a:endParaRPr lang="cs-CZ" altLang="cs-CZ" dirty="0"/>
          </a:p>
        </p:txBody>
      </p:sp>
      <p:sp>
        <p:nvSpPr>
          <p:cNvPr id="8" name="TextovéPole 7">
            <a:extLst>
              <a:ext uri="{FF2B5EF4-FFF2-40B4-BE49-F238E27FC236}">
                <a16:creationId xmlns:a16="http://schemas.microsoft.com/office/drawing/2014/main" id="{152FF01D-253F-4D6A-9861-7A0BAF495BEA}"/>
              </a:ext>
            </a:extLst>
          </p:cNvPr>
          <p:cNvSpPr txBox="1"/>
          <p:nvPr/>
        </p:nvSpPr>
        <p:spPr>
          <a:xfrm>
            <a:off x="666000" y="986553"/>
            <a:ext cx="11221200" cy="5262979"/>
          </a:xfrm>
          <a:prstGeom prst="rect">
            <a:avLst/>
          </a:prstGeom>
          <a:noFill/>
        </p:spPr>
        <p:txBody>
          <a:bodyPr wrap="square">
            <a:spAutoFit/>
          </a:bodyPr>
          <a:lstStyle/>
          <a:p>
            <a:r>
              <a:rPr lang="cs-CZ" dirty="0"/>
              <a:t>Reklama na alkoholické nápoje nesmí</a:t>
            </a:r>
          </a:p>
          <a:p>
            <a:r>
              <a:rPr lang="cs-CZ" i="1" dirty="0"/>
              <a:t>a)</a:t>
            </a:r>
            <a:r>
              <a:rPr lang="cs-CZ" dirty="0"/>
              <a:t> nabádat k nestřídmému užívání alkoholických nápojů anebo záporně či ironicky hodnotit abstinenci nebo zdrženlivost,</a:t>
            </a:r>
          </a:p>
          <a:p>
            <a:r>
              <a:rPr lang="cs-CZ" i="1" dirty="0"/>
              <a:t>b)</a:t>
            </a:r>
            <a:r>
              <a:rPr lang="cs-CZ" dirty="0"/>
              <a:t> být zaměřena na osoby mladší 18 let, zejména nesmí tyto osoby ani osoby, které jako mladší 18 let vyhlížejí, zobrazovat při spotřebě alkoholických nápojů nebo nesmí využívat prvky, prostředky nebo akce, které osoby mladší 18 let oslovují,</a:t>
            </a:r>
          </a:p>
          <a:p>
            <a:r>
              <a:rPr lang="cs-CZ" i="1" dirty="0"/>
              <a:t>c)</a:t>
            </a:r>
            <a:r>
              <a:rPr lang="cs-CZ" dirty="0"/>
              <a:t> spojovat spotřebu alkoholu se zvýšenými výkony nebo být užita v souvislosti s řízením vozidla,</a:t>
            </a:r>
          </a:p>
          <a:p>
            <a:r>
              <a:rPr lang="cs-CZ" i="1" dirty="0"/>
              <a:t>d)</a:t>
            </a:r>
            <a:r>
              <a:rPr lang="cs-CZ" dirty="0"/>
              <a:t> vytvářet dojem, že spotřeba alkoholu přispívá ke společenskému nebo sexuálnímu úspěchu,</a:t>
            </a:r>
          </a:p>
          <a:p>
            <a:r>
              <a:rPr lang="cs-CZ" i="1" dirty="0"/>
              <a:t>e)</a:t>
            </a:r>
            <a:r>
              <a:rPr lang="cs-CZ" dirty="0"/>
              <a:t> tvrdit, že alkohol v nápoji má léčebné vlastnosti nebo povzbuzující nebo uklidňující účinek anebo že je prostředkem řešení osobních problémů,</a:t>
            </a:r>
          </a:p>
          <a:p>
            <a:r>
              <a:rPr lang="cs-CZ" i="1" dirty="0"/>
              <a:t>f)</a:t>
            </a:r>
            <a:r>
              <a:rPr lang="cs-CZ" dirty="0"/>
              <a:t> zdůrazňovat obsah alkoholu jako kladnou vlastnost nápoje.</a:t>
            </a:r>
          </a:p>
        </p:txBody>
      </p:sp>
    </p:spTree>
    <p:extLst>
      <p:ext uri="{BB962C8B-B14F-4D97-AF65-F5344CB8AC3E}">
        <p14:creationId xmlns:p14="http://schemas.microsoft.com/office/powerpoint/2010/main" val="3607232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257175"/>
            <a:ext cx="10753200" cy="914401"/>
          </a:xfrm>
        </p:spPr>
        <p:txBody>
          <a:bodyPr/>
          <a:lstStyle/>
          <a:p>
            <a:r>
              <a:rPr lang="cs-CZ" dirty="0"/>
              <a:t>Střelné zbraně a střelivo</a:t>
            </a:r>
          </a:p>
        </p:txBody>
      </p:sp>
      <p:sp>
        <p:nvSpPr>
          <p:cNvPr id="5" name="Zástupný symbol pro obsah 4"/>
          <p:cNvSpPr>
            <a:spLocks noGrp="1"/>
          </p:cNvSpPr>
          <p:nvPr>
            <p:ph idx="1"/>
          </p:nvPr>
        </p:nvSpPr>
        <p:spPr>
          <a:xfrm>
            <a:off x="1143001" y="1082040"/>
            <a:ext cx="9080740" cy="5050473"/>
          </a:xfrm>
        </p:spPr>
        <p:txBody>
          <a:bodyPr/>
          <a:lstStyle/>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33</a:t>
            </a:fld>
            <a:endParaRPr lang="cs-CZ" altLang="cs-CZ" dirty="0"/>
          </a:p>
        </p:txBody>
      </p:sp>
      <p:sp>
        <p:nvSpPr>
          <p:cNvPr id="8" name="TextovéPole 7">
            <a:extLst>
              <a:ext uri="{FF2B5EF4-FFF2-40B4-BE49-F238E27FC236}">
                <a16:creationId xmlns:a16="http://schemas.microsoft.com/office/drawing/2014/main" id="{152FF01D-253F-4D6A-9861-7A0BAF495BEA}"/>
              </a:ext>
            </a:extLst>
          </p:cNvPr>
          <p:cNvSpPr txBox="1"/>
          <p:nvPr/>
        </p:nvSpPr>
        <p:spPr>
          <a:xfrm>
            <a:off x="666000" y="986553"/>
            <a:ext cx="11221200" cy="4893647"/>
          </a:xfrm>
          <a:prstGeom prst="rect">
            <a:avLst/>
          </a:prstGeom>
          <a:noFill/>
        </p:spPr>
        <p:txBody>
          <a:bodyPr wrap="square">
            <a:spAutoFit/>
          </a:bodyPr>
          <a:lstStyle/>
          <a:p>
            <a:endParaRPr lang="cs-CZ" b="1" dirty="0"/>
          </a:p>
          <a:p>
            <a:endParaRPr lang="cs-CZ" b="1" dirty="0"/>
          </a:p>
          <a:p>
            <a:endParaRPr lang="cs-CZ" b="1" dirty="0"/>
          </a:p>
          <a:p>
            <a:r>
              <a:rPr lang="cs-CZ" dirty="0"/>
              <a:t>Reklama na střelné zbraně a střelivo může být šířena jen</a:t>
            </a:r>
          </a:p>
          <a:p>
            <a:r>
              <a:rPr lang="cs-CZ" i="1" dirty="0"/>
              <a:t>a)</a:t>
            </a:r>
            <a:r>
              <a:rPr lang="cs-CZ" dirty="0"/>
              <a:t> odborníkům a podnikatelům v oblasti výroby a prodeje střelných zbraní a střeliva,</a:t>
            </a:r>
          </a:p>
          <a:p>
            <a:r>
              <a:rPr lang="cs-CZ" i="1" dirty="0"/>
              <a:t>b)</a:t>
            </a:r>
            <a:r>
              <a:rPr lang="cs-CZ" dirty="0"/>
              <a:t> v prostorách, v nichž se střelné zbraně nebo střelivo vyrábí, nabízí, prodává, užívá a vystavuje nebo v nichž dochází k uzavírání smluv na dodávky střelných zbraní a střeliva, nebo</a:t>
            </a:r>
          </a:p>
          <a:p>
            <a:r>
              <a:rPr lang="cs-CZ" i="1" dirty="0"/>
              <a:t>c)</a:t>
            </a:r>
            <a:r>
              <a:rPr lang="cs-CZ" dirty="0"/>
              <a:t> v odborných publikacích a periodickém tisku zaměřených obecně na problematiku střelných zbraní a střeliva a v dalších tištěných materiálech určených pro prodejce a držitele střelných zbraní a střeliva.</a:t>
            </a:r>
          </a:p>
          <a:p>
            <a:endParaRPr lang="cs-CZ" dirty="0"/>
          </a:p>
        </p:txBody>
      </p:sp>
      <p:pic>
        <p:nvPicPr>
          <p:cNvPr id="7" name="Obrázek 6">
            <a:extLst>
              <a:ext uri="{FF2B5EF4-FFF2-40B4-BE49-F238E27FC236}">
                <a16:creationId xmlns:a16="http://schemas.microsoft.com/office/drawing/2014/main" id="{B2B35A08-F090-48E3-8BC3-93231616A68F}"/>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408150" y="72390"/>
            <a:ext cx="2686050" cy="2019300"/>
          </a:xfrm>
          <a:prstGeom prst="rect">
            <a:avLst/>
          </a:prstGeom>
          <a:noFill/>
          <a:ln>
            <a:noFill/>
          </a:ln>
        </p:spPr>
      </p:pic>
    </p:spTree>
    <p:extLst>
      <p:ext uri="{BB962C8B-B14F-4D97-AF65-F5344CB8AC3E}">
        <p14:creationId xmlns:p14="http://schemas.microsoft.com/office/powerpoint/2010/main" val="4016264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257175"/>
            <a:ext cx="10753200" cy="914401"/>
          </a:xfrm>
        </p:spPr>
        <p:txBody>
          <a:bodyPr/>
          <a:lstStyle/>
          <a:p>
            <a:r>
              <a:rPr lang="cs-CZ" dirty="0"/>
              <a:t>Pohřební služby</a:t>
            </a:r>
          </a:p>
        </p:txBody>
      </p:sp>
      <p:sp>
        <p:nvSpPr>
          <p:cNvPr id="5" name="Zástupný symbol pro obsah 4"/>
          <p:cNvSpPr>
            <a:spLocks noGrp="1"/>
          </p:cNvSpPr>
          <p:nvPr>
            <p:ph idx="1"/>
          </p:nvPr>
        </p:nvSpPr>
        <p:spPr>
          <a:xfrm>
            <a:off x="1143001" y="1082040"/>
            <a:ext cx="9080740" cy="5050473"/>
          </a:xfrm>
        </p:spPr>
        <p:txBody>
          <a:bodyPr/>
          <a:lstStyle/>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34</a:t>
            </a:fld>
            <a:endParaRPr lang="cs-CZ" altLang="cs-CZ" dirty="0"/>
          </a:p>
        </p:txBody>
      </p:sp>
      <p:sp>
        <p:nvSpPr>
          <p:cNvPr id="8" name="TextovéPole 7">
            <a:extLst>
              <a:ext uri="{FF2B5EF4-FFF2-40B4-BE49-F238E27FC236}">
                <a16:creationId xmlns:a16="http://schemas.microsoft.com/office/drawing/2014/main" id="{152FF01D-253F-4D6A-9861-7A0BAF495BEA}"/>
              </a:ext>
            </a:extLst>
          </p:cNvPr>
          <p:cNvSpPr txBox="1"/>
          <p:nvPr/>
        </p:nvSpPr>
        <p:spPr>
          <a:xfrm>
            <a:off x="666000" y="986553"/>
            <a:ext cx="11221200" cy="3046988"/>
          </a:xfrm>
          <a:prstGeom prst="rect">
            <a:avLst/>
          </a:prstGeom>
          <a:noFill/>
        </p:spPr>
        <p:txBody>
          <a:bodyPr wrap="square">
            <a:spAutoFit/>
          </a:bodyPr>
          <a:lstStyle/>
          <a:p>
            <a:endParaRPr lang="cs-CZ" b="1" dirty="0"/>
          </a:p>
          <a:p>
            <a:r>
              <a:rPr lang="cs-CZ" dirty="0"/>
              <a:t>Reklama na provozování pohřební služby, na provozování krematoria nebo na provádění </a:t>
            </a:r>
            <a:r>
              <a:rPr lang="cs-CZ" dirty="0" err="1"/>
              <a:t>balzamace</a:t>
            </a:r>
            <a:r>
              <a:rPr lang="cs-CZ" dirty="0"/>
              <a:t> a konzervace nesmí být šířena</a:t>
            </a:r>
          </a:p>
          <a:p>
            <a:r>
              <a:rPr lang="cs-CZ" i="1" dirty="0"/>
              <a:t>a)</a:t>
            </a:r>
            <a:r>
              <a:rPr lang="cs-CZ" dirty="0"/>
              <a:t> v areálu zdravotnického zařízení a zařízení sociálních služeb,</a:t>
            </a:r>
          </a:p>
          <a:p>
            <a:r>
              <a:rPr lang="cs-CZ" i="1" dirty="0"/>
              <a:t>b)</a:t>
            </a:r>
            <a:r>
              <a:rPr lang="cs-CZ" dirty="0"/>
              <a:t> adresnou formou, zejména prostřednictvím dopisů, letáků nebo elektronickou poštou, nebo</a:t>
            </a:r>
          </a:p>
          <a:p>
            <a:r>
              <a:rPr lang="cs-CZ" i="1" dirty="0"/>
              <a:t>c)</a:t>
            </a:r>
            <a:r>
              <a:rPr lang="cs-CZ" dirty="0"/>
              <a:t> v souvislosti s informováním o smrti.</a:t>
            </a:r>
          </a:p>
          <a:p>
            <a:endParaRPr lang="cs-CZ" dirty="0"/>
          </a:p>
        </p:txBody>
      </p:sp>
    </p:spTree>
    <p:extLst>
      <p:ext uri="{BB962C8B-B14F-4D97-AF65-F5344CB8AC3E}">
        <p14:creationId xmlns:p14="http://schemas.microsoft.com/office/powerpoint/2010/main" val="2265811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342901"/>
            <a:ext cx="9454225" cy="419100"/>
          </a:xfrm>
        </p:spPr>
        <p:txBody>
          <a:bodyPr/>
          <a:lstStyle/>
          <a:p>
            <a:r>
              <a:rPr lang="cs-CZ" dirty="0"/>
              <a:t>Orgány dozoru</a:t>
            </a:r>
          </a:p>
        </p:txBody>
      </p:sp>
      <p:sp>
        <p:nvSpPr>
          <p:cNvPr id="5" name="Zástupný symbol pro obsah 4"/>
          <p:cNvSpPr>
            <a:spLocks noGrp="1"/>
          </p:cNvSpPr>
          <p:nvPr>
            <p:ph idx="1"/>
          </p:nvPr>
        </p:nvSpPr>
        <p:spPr>
          <a:xfrm>
            <a:off x="304800" y="1219202"/>
            <a:ext cx="11706225" cy="5295898"/>
          </a:xfrm>
        </p:spPr>
        <p:txBody>
          <a:bodyPr/>
          <a:lstStyle/>
          <a:p>
            <a:pPr marL="0" indent="0">
              <a:buNone/>
            </a:pPr>
            <a:r>
              <a:rPr lang="cs-CZ" dirty="0"/>
              <a:t>Orgány příslušnými k výkonu dozoru nad dodržováním tohoto zákona jsou </a:t>
            </a:r>
            <a:r>
              <a:rPr lang="cs-CZ" i="1" dirty="0"/>
              <a:t>a)</a:t>
            </a:r>
            <a:r>
              <a:rPr lang="cs-CZ" dirty="0"/>
              <a:t> Rada pro rozhlasové a televizní vysílání,</a:t>
            </a:r>
          </a:p>
          <a:p>
            <a:pPr marL="72000" indent="0">
              <a:buNone/>
            </a:pPr>
            <a:r>
              <a:rPr lang="cs-CZ" i="1" dirty="0"/>
              <a:t>b)</a:t>
            </a:r>
            <a:r>
              <a:rPr lang="cs-CZ" dirty="0"/>
              <a:t> Státní ústav pro kontrolu léčiv, </a:t>
            </a:r>
            <a:r>
              <a:rPr lang="cs-CZ" i="1" dirty="0"/>
              <a:t>c)</a:t>
            </a:r>
            <a:r>
              <a:rPr lang="cs-CZ" dirty="0"/>
              <a:t> Ministerstvo zdravotnictví,</a:t>
            </a:r>
          </a:p>
          <a:p>
            <a:pPr marL="72000" indent="0">
              <a:buNone/>
            </a:pPr>
            <a:r>
              <a:rPr lang="cs-CZ" i="1" dirty="0"/>
              <a:t>d)</a:t>
            </a:r>
            <a:r>
              <a:rPr lang="cs-CZ" dirty="0"/>
              <a:t> Ústřední kontrolní a zkušební ústav zemědělský, </a:t>
            </a:r>
            <a:r>
              <a:rPr lang="cs-CZ" i="1" dirty="0"/>
              <a:t>e)</a:t>
            </a:r>
            <a:r>
              <a:rPr lang="cs-CZ" dirty="0"/>
              <a:t> Ústav pro státní kontrolu veterinárních biopreparátů a léčiv, </a:t>
            </a:r>
            <a:r>
              <a:rPr lang="cs-CZ" i="1" dirty="0"/>
              <a:t>f)</a:t>
            </a:r>
            <a:r>
              <a:rPr lang="cs-CZ" dirty="0"/>
              <a:t> Úřad pro ochranu osobních údajů pro nevyžádanou reklamu šířenou elektronickými prostředky (nekalá OP), </a:t>
            </a:r>
            <a:r>
              <a:rPr lang="cs-CZ" i="1" dirty="0"/>
              <a:t>g)</a:t>
            </a:r>
            <a:r>
              <a:rPr lang="cs-CZ" dirty="0"/>
              <a:t> Státní zemědělská a potravinářská inspekce, </a:t>
            </a:r>
            <a:r>
              <a:rPr lang="cs-CZ" i="1" dirty="0"/>
              <a:t>h)</a:t>
            </a:r>
            <a:r>
              <a:rPr lang="cs-CZ" dirty="0"/>
              <a:t> celní úřady, </a:t>
            </a:r>
            <a:r>
              <a:rPr lang="cs-CZ" i="1" dirty="0"/>
              <a:t>i)</a:t>
            </a:r>
            <a:r>
              <a:rPr lang="cs-CZ" dirty="0"/>
              <a:t> krajské živnostenské úřady v ostatních případech.</a:t>
            </a: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35</a:t>
            </a:fld>
            <a:endParaRPr lang="cs-CZ" altLang="cs-CZ" dirty="0"/>
          </a:p>
        </p:txBody>
      </p:sp>
    </p:spTree>
    <p:extLst>
      <p:ext uri="{BB962C8B-B14F-4D97-AF65-F5344CB8AC3E}">
        <p14:creationId xmlns:p14="http://schemas.microsoft.com/office/powerpoint/2010/main" val="3087183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Sexistická reklama</a:t>
            </a:r>
          </a:p>
        </p:txBody>
      </p:sp>
      <p:sp>
        <p:nvSpPr>
          <p:cNvPr id="5" name="Zástupný symbol pro obsah 4"/>
          <p:cNvSpPr>
            <a:spLocks noGrp="1"/>
          </p:cNvSpPr>
          <p:nvPr>
            <p:ph idx="1"/>
          </p:nvPr>
        </p:nvSpPr>
        <p:spPr>
          <a:xfrm>
            <a:off x="720000" y="1341783"/>
            <a:ext cx="11047929" cy="4790730"/>
          </a:xfrm>
        </p:spPr>
        <p:txBody>
          <a:bodyPr/>
          <a:lstStyle/>
          <a:p>
            <a:pPr marL="0" indent="0">
              <a:buNone/>
            </a:pPr>
            <a:r>
              <a:rPr lang="cs-CZ" dirty="0" err="1"/>
              <a:t>ZRegRekl</a:t>
            </a:r>
            <a:endParaRPr lang="cs-CZ" dirty="0"/>
          </a:p>
          <a:p>
            <a:pPr marL="0" indent="0">
              <a:buNone/>
            </a:pPr>
            <a:r>
              <a:rPr lang="cs-CZ" dirty="0"/>
              <a:t>Reklama nesmí být v rozporu s dobrými mravy, zejména nesmí obsahovat jakoukoliv diskriminaci z důvodů rasy, pohlaví nebo národnosti nebo napadat náboženské nebo národnostní cítění, ohrožovat obecně nepřijatelným způsobem mravnost, snižovat lidskou důstojnost, obsahovat prvky pornografie, násilí nebo prvky využívající motivu strachu. Reklama nesmí napadat politické přesvědčení.</a:t>
            </a: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36</a:t>
            </a:fld>
            <a:endParaRPr lang="cs-CZ" altLang="cs-CZ" dirty="0"/>
          </a:p>
        </p:txBody>
      </p:sp>
    </p:spTree>
    <p:extLst>
      <p:ext uri="{BB962C8B-B14F-4D97-AF65-F5344CB8AC3E}">
        <p14:creationId xmlns:p14="http://schemas.microsoft.com/office/powerpoint/2010/main" val="946193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98120"/>
            <a:ext cx="10753200" cy="527367"/>
          </a:xfrm>
        </p:spPr>
        <p:txBody>
          <a:bodyPr/>
          <a:lstStyle/>
          <a:p>
            <a:r>
              <a:rPr lang="cs-CZ" dirty="0"/>
              <a:t>Sexistická reklama před NSS</a:t>
            </a:r>
          </a:p>
        </p:txBody>
      </p:sp>
      <p:sp>
        <p:nvSpPr>
          <p:cNvPr id="5" name="Zástupný symbol pro obsah 4"/>
          <p:cNvSpPr>
            <a:spLocks noGrp="1"/>
          </p:cNvSpPr>
          <p:nvPr>
            <p:ph idx="1"/>
          </p:nvPr>
        </p:nvSpPr>
        <p:spPr>
          <a:xfrm>
            <a:off x="259080" y="725487"/>
            <a:ext cx="11508849" cy="5407026"/>
          </a:xfrm>
        </p:spPr>
        <p:txBody>
          <a:bodyPr/>
          <a:lstStyle/>
          <a:p>
            <a:pPr marL="0" indent="0">
              <a:buNone/>
            </a:pPr>
            <a:r>
              <a:rPr lang="cs-CZ" sz="2000" dirty="0">
                <a:latin typeface="+mj-lt"/>
              </a:rPr>
              <a:t>Krajský úřad Jihomoravského kraje uložil společnosti INDEX ČECHY s. r. o. pokutu 50.000,- Kč: Šířením letákové reklamy propagující Zastavárnu Index, která obsahovala se zbožím zcela nesouvisející fotografie téměř nahého ženského těla, se dopustila jednání, které je diskriminační vůči ženskému pohlaví a snižuje lidskou důstojnost.</a:t>
            </a:r>
          </a:p>
          <a:p>
            <a:pPr marL="0" indent="0">
              <a:buNone/>
            </a:pPr>
            <a:r>
              <a:rPr lang="cs-CZ" dirty="0">
                <a:effectLst/>
                <a:latin typeface="+mj-lt"/>
              </a:rPr>
              <a:t>NSS 8 As 202/2019-43</a:t>
            </a:r>
            <a:endParaRPr lang="cs-CZ" altLang="cs-CZ" dirty="0">
              <a:latin typeface="+mj-lt"/>
              <a:cs typeface="Arial" panose="020B0604020202020204" pitchFamily="34" charset="0"/>
            </a:endParaRPr>
          </a:p>
          <a:p>
            <a:pPr marL="0" indent="0">
              <a:buNone/>
            </a:pPr>
            <a:r>
              <a:rPr lang="cs-CZ" sz="1400" dirty="0">
                <a:effectLst/>
                <a:latin typeface="+mj-lt"/>
              </a:rPr>
              <a:t>Reklamní sdělení s sebou nese nejen propagační, ale také </a:t>
            </a:r>
            <a:r>
              <a:rPr lang="cs-CZ" sz="1400" b="1" dirty="0">
                <a:effectLst/>
                <a:latin typeface="+mj-lt"/>
              </a:rPr>
              <a:t>kulturní funkci</a:t>
            </a:r>
            <a:r>
              <a:rPr lang="cs-CZ" sz="1400" dirty="0">
                <a:effectLst/>
                <a:latin typeface="+mj-lt"/>
              </a:rPr>
              <a:t>, která</a:t>
            </a:r>
            <a:br>
              <a:rPr lang="cs-CZ" sz="1400" dirty="0">
                <a:latin typeface="+mj-lt"/>
              </a:rPr>
            </a:br>
            <a:r>
              <a:rPr lang="cs-CZ" sz="1400" dirty="0">
                <a:effectLst/>
                <a:latin typeface="+mj-lt"/>
              </a:rPr>
              <a:t>může ovlivnit pohled adresátů reklamního sdělení na svět, na vztahy mezi lidmi či na postavení</a:t>
            </a:r>
            <a:br>
              <a:rPr lang="cs-CZ" sz="1400" dirty="0">
                <a:latin typeface="+mj-lt"/>
              </a:rPr>
            </a:br>
            <a:r>
              <a:rPr lang="cs-CZ" sz="1400" dirty="0">
                <a:effectLst/>
                <a:latin typeface="+mj-lt"/>
              </a:rPr>
              <a:t>ženy a muže ve společnosti. Je podle nich neakceptovatelné, aby v reklamě na zastavárenskou</a:t>
            </a:r>
            <a:br>
              <a:rPr lang="cs-CZ" sz="1400" dirty="0">
                <a:latin typeface="+mj-lt"/>
              </a:rPr>
            </a:br>
            <a:r>
              <a:rPr lang="cs-CZ" sz="1400" dirty="0">
                <a:effectLst/>
                <a:latin typeface="+mj-lt"/>
              </a:rPr>
              <a:t>činnost byla mladá žena vyobrazená tímto způsobem (tj. téměř nahá). Reklama </a:t>
            </a:r>
            <a:r>
              <a:rPr lang="cs-CZ" sz="1400" b="1" dirty="0">
                <a:effectLst/>
                <a:latin typeface="+mj-lt"/>
              </a:rPr>
              <a:t>neodráží</a:t>
            </a:r>
            <a:br>
              <a:rPr lang="cs-CZ" sz="1400" b="1" dirty="0">
                <a:latin typeface="+mj-lt"/>
              </a:rPr>
            </a:br>
            <a:r>
              <a:rPr lang="cs-CZ" sz="1400" b="1" dirty="0">
                <a:effectLst/>
                <a:latin typeface="+mj-lt"/>
              </a:rPr>
              <a:t>pouze sociální realitu, ale má také schopnost ji utvářet a formovat</a:t>
            </a:r>
            <a:r>
              <a:rPr lang="cs-CZ" sz="1400" dirty="0">
                <a:effectLst/>
                <a:latin typeface="+mj-lt"/>
              </a:rPr>
              <a:t>, a proto je důležité,</a:t>
            </a:r>
            <a:br>
              <a:rPr lang="cs-CZ" sz="1400" dirty="0">
                <a:latin typeface="+mj-lt"/>
              </a:rPr>
            </a:br>
            <a:r>
              <a:rPr lang="cs-CZ" sz="1400" dirty="0">
                <a:effectLst/>
                <a:latin typeface="+mj-lt"/>
              </a:rPr>
              <a:t>aby neprezentovala společensky nežádoucí jevy. Reklama byla v dané věci hromadně</a:t>
            </a:r>
            <a:br>
              <a:rPr lang="cs-CZ" sz="1400" dirty="0">
                <a:latin typeface="+mj-lt"/>
              </a:rPr>
            </a:br>
            <a:r>
              <a:rPr lang="cs-CZ" sz="1400" dirty="0">
                <a:effectLst/>
                <a:latin typeface="+mj-lt"/>
              </a:rPr>
              <a:t>distribuována na letáku formátu A6 v množství více než 200 tis. kusů do poštovních schránek</a:t>
            </a:r>
            <a:br>
              <a:rPr lang="cs-CZ" sz="1400" dirty="0">
                <a:latin typeface="+mj-lt"/>
              </a:rPr>
            </a:br>
            <a:r>
              <a:rPr lang="cs-CZ" sz="1400" dirty="0">
                <a:effectLst/>
                <a:latin typeface="+mj-lt"/>
              </a:rPr>
              <a:t>občanů a byla dostupná širokému cílenému počtu osob (včetně dětí a mladistvých).</a:t>
            </a:r>
            <a:endParaRPr lang="cs-CZ" altLang="cs-CZ" sz="1900" dirty="0">
              <a:latin typeface="+mj-lt"/>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r>
              <a:rPr lang="cs-CZ" sz="1200" dirty="0">
                <a:hlinkClick r:id="rId3"/>
              </a:rPr>
              <a:t>https://www.centrumlidskaprava.cz/nejvyssi-spravni-soud-se-vymezil-proti-sexisticke-reklame-ochrana-lidske-dustojnosti-nebo-zasah-do</a:t>
            </a:r>
            <a:endParaRPr lang="cs-CZ" sz="1200" dirty="0"/>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37</a:t>
            </a:fld>
            <a:endParaRPr lang="cs-CZ" altLang="cs-CZ" dirty="0"/>
          </a:p>
        </p:txBody>
      </p:sp>
      <p:pic>
        <p:nvPicPr>
          <p:cNvPr id="7" name="Obrázek 6">
            <a:extLst>
              <a:ext uri="{FF2B5EF4-FFF2-40B4-BE49-F238E27FC236}">
                <a16:creationId xmlns:a16="http://schemas.microsoft.com/office/drawing/2014/main" id="{39B48185-3168-4BC7-BBBA-9092FFC416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6522" y="3017519"/>
            <a:ext cx="3906398" cy="2783205"/>
          </a:xfrm>
          <a:prstGeom prst="rect">
            <a:avLst/>
          </a:prstGeom>
        </p:spPr>
      </p:pic>
    </p:spTree>
    <p:extLst>
      <p:ext uri="{BB962C8B-B14F-4D97-AF65-F5344CB8AC3E}">
        <p14:creationId xmlns:p14="http://schemas.microsoft.com/office/powerpoint/2010/main" val="3340632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504172"/>
            <a:ext cx="11214120" cy="461665"/>
          </a:xfrm>
        </p:spPr>
        <p:txBody>
          <a:bodyPr/>
          <a:lstStyle/>
          <a:p>
            <a:pPr algn="just"/>
            <a:r>
              <a:rPr lang="cs-CZ" altLang="cs-CZ" dirty="0"/>
              <a:t>Samoregulace v oblasti reklamního průmyslu</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259080" y="1476375"/>
            <a:ext cx="11414760" cy="5244465"/>
          </a:xfrm>
        </p:spPr>
        <p:txBody>
          <a:bodyPr/>
          <a:lstStyle/>
          <a:p>
            <a:pPr algn="l" fontAlgn="t">
              <a:buFont typeface="Arial" panose="020B0604020202020204" pitchFamily="34" charset="0"/>
              <a:buChar char="•"/>
            </a:pPr>
            <a:r>
              <a:rPr lang="cs-CZ" dirty="0">
                <a:solidFill>
                  <a:srgbClr val="1E2758"/>
                </a:solidFill>
                <a:latin typeface="Montserrat" panose="00000500000000000000" pitchFamily="2" charset="-18"/>
              </a:rPr>
              <a:t>Rada pro reklamu</a:t>
            </a:r>
          </a:p>
          <a:p>
            <a:pPr algn="l" fontAlgn="t">
              <a:buFont typeface="Arial" panose="020B0604020202020204" pitchFamily="34" charset="0"/>
              <a:buChar char="•"/>
            </a:pPr>
            <a:r>
              <a:rPr lang="cs-CZ" i="1" dirty="0" err="1">
                <a:effectLst/>
                <a:latin typeface="Montserrat" panose="00000500000000000000" pitchFamily="2" charset="-18"/>
              </a:rPr>
              <a:t>European</a:t>
            </a:r>
            <a:r>
              <a:rPr lang="cs-CZ" i="1" dirty="0">
                <a:effectLst/>
                <a:latin typeface="Montserrat" panose="00000500000000000000" pitchFamily="2" charset="-18"/>
              </a:rPr>
              <a:t> </a:t>
            </a:r>
            <a:r>
              <a:rPr lang="cs-CZ" i="1" dirty="0" err="1">
                <a:effectLst/>
                <a:latin typeface="Montserrat" panose="00000500000000000000" pitchFamily="2" charset="-18"/>
              </a:rPr>
              <a:t>Advertising</a:t>
            </a:r>
            <a:r>
              <a:rPr lang="cs-CZ" i="1" dirty="0">
                <a:effectLst/>
                <a:latin typeface="Montserrat" panose="00000500000000000000" pitchFamily="2" charset="-18"/>
              </a:rPr>
              <a:t> </a:t>
            </a:r>
            <a:r>
              <a:rPr lang="cs-CZ" i="1" dirty="0" err="1">
                <a:effectLst/>
                <a:latin typeface="Montserrat" panose="00000500000000000000" pitchFamily="2" charset="-18"/>
              </a:rPr>
              <a:t>Standards</a:t>
            </a:r>
            <a:r>
              <a:rPr lang="cs-CZ" i="1" dirty="0">
                <a:effectLst/>
                <a:latin typeface="Montserrat" panose="00000500000000000000" pitchFamily="2" charset="-18"/>
              </a:rPr>
              <a:t> </a:t>
            </a:r>
            <a:r>
              <a:rPr lang="cs-CZ" i="1" dirty="0" err="1">
                <a:effectLst/>
                <a:latin typeface="Montserrat" panose="00000500000000000000" pitchFamily="2" charset="-18"/>
              </a:rPr>
              <a:t>Alliance</a:t>
            </a:r>
            <a:endParaRPr lang="cs-CZ" i="1" dirty="0">
              <a:effectLst/>
              <a:latin typeface="Montserrat" panose="00000500000000000000" pitchFamily="2" charset="-18"/>
            </a:endParaRPr>
          </a:p>
          <a:p>
            <a:pPr algn="l" fontAlgn="t">
              <a:buFont typeface="Arial" panose="020B0604020202020204" pitchFamily="34" charset="0"/>
              <a:buChar char="•"/>
            </a:pPr>
            <a:r>
              <a:rPr lang="cs-CZ" dirty="0">
                <a:solidFill>
                  <a:srgbClr val="1E2758"/>
                </a:solidFill>
                <a:latin typeface="Montserrat" panose="00000500000000000000" pitchFamily="2" charset="-18"/>
              </a:rPr>
              <a:t>Arbitrážní komise RPR</a:t>
            </a:r>
          </a:p>
          <a:p>
            <a:pPr algn="l" fontAlgn="t">
              <a:buFont typeface="Arial" panose="020B0604020202020204" pitchFamily="34" charset="0"/>
              <a:buChar char="•"/>
            </a:pPr>
            <a:r>
              <a:rPr lang="cs-CZ" b="0" i="0" dirty="0">
                <a:solidFill>
                  <a:srgbClr val="1E2758"/>
                </a:solidFill>
                <a:effectLst/>
                <a:latin typeface="Montserrat" panose="00000500000000000000" pitchFamily="2" charset="-18"/>
              </a:rPr>
              <a:t>Transparentnost rozhodovací praxe</a:t>
            </a:r>
          </a:p>
          <a:p>
            <a:pPr algn="l" fontAlgn="t">
              <a:buFont typeface="Arial" panose="020B0604020202020204" pitchFamily="34" charset="0"/>
              <a:buChar char="•"/>
            </a:pPr>
            <a:r>
              <a:rPr lang="cs-CZ" dirty="0">
                <a:solidFill>
                  <a:srgbClr val="1E2758"/>
                </a:solidFill>
                <a:latin typeface="Montserrat" panose="00000500000000000000" pitchFamily="2" charset="-18"/>
              </a:rPr>
              <a:t>Míra delikvence</a:t>
            </a:r>
            <a:endParaRPr lang="cs-CZ" b="0" i="0" dirty="0">
              <a:solidFill>
                <a:srgbClr val="1E2758"/>
              </a:solidFill>
              <a:effectLst/>
              <a:latin typeface="Montserrat" panose="00000500000000000000" pitchFamily="2" charset="-18"/>
            </a:endParaRPr>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spTree>
    <p:extLst>
      <p:ext uri="{BB962C8B-B14F-4D97-AF65-F5344CB8AC3E}">
        <p14:creationId xmlns:p14="http://schemas.microsoft.com/office/powerpoint/2010/main" val="970813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137160"/>
            <a:ext cx="11214120" cy="586740"/>
          </a:xfrm>
        </p:spPr>
        <p:txBody>
          <a:bodyPr/>
          <a:lstStyle/>
          <a:p>
            <a:pPr algn="just"/>
            <a:r>
              <a:rPr lang="cs-CZ" altLang="cs-CZ" dirty="0"/>
              <a:t>Samoregulace reklamy v Evropě – EASA 2020</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259080" y="876300"/>
            <a:ext cx="11414760" cy="5844540"/>
          </a:xfrm>
        </p:spPr>
        <p:txBody>
          <a:bodyPr/>
          <a:lstStyle/>
          <a:p>
            <a:pPr>
              <a:lnSpc>
                <a:spcPct val="107000"/>
              </a:lnSpc>
              <a:spcAft>
                <a:spcPts val="800"/>
              </a:spcAft>
            </a:pPr>
            <a:r>
              <a:rPr lang="cs-CZ" dirty="0">
                <a:effectLst/>
                <a:latin typeface="Montserrat" panose="00000500000000000000" pitchFamily="2" charset="-18"/>
                <a:ea typeface="Calibri" panose="020F0502020204030204" pitchFamily="34" charset="0"/>
                <a:cs typeface="Times New Roman" panose="02020603050405020304" pitchFamily="18" charset="0"/>
              </a:rPr>
              <a:t>27 samoregulačních entit</a:t>
            </a:r>
          </a:p>
          <a:p>
            <a:pPr>
              <a:lnSpc>
                <a:spcPct val="107000"/>
              </a:lnSpc>
              <a:spcAft>
                <a:spcPts val="800"/>
              </a:spcAft>
            </a:pPr>
            <a:r>
              <a:rPr lang="cs-CZ" dirty="0">
                <a:effectLst/>
                <a:latin typeface="Montserrat" panose="00000500000000000000" pitchFamily="2" charset="-18"/>
                <a:ea typeface="Calibri" panose="020F0502020204030204" pitchFamily="34" charset="0"/>
                <a:cs typeface="Times New Roman" panose="02020603050405020304" pitchFamily="18" charset="0"/>
              </a:rPr>
              <a:t>54,065 stížnosti: z toho UK a </a:t>
            </a:r>
            <a:r>
              <a:rPr lang="cs-CZ" dirty="0">
                <a:latin typeface="Montserrat" panose="00000500000000000000" pitchFamily="2" charset="-18"/>
                <a:ea typeface="Calibri" panose="020F0502020204030204" pitchFamily="34" charset="0"/>
                <a:cs typeface="Times New Roman" panose="02020603050405020304" pitchFamily="18" charset="0"/>
              </a:rPr>
              <a:t>SRN </a:t>
            </a:r>
            <a:r>
              <a:rPr lang="cs-CZ" dirty="0">
                <a:effectLst/>
                <a:latin typeface="Montserrat" panose="00000500000000000000" pitchFamily="2" charset="-18"/>
                <a:ea typeface="Calibri" panose="020F0502020204030204" pitchFamily="34" charset="0"/>
                <a:cs typeface="Times New Roman" panose="02020603050405020304" pitchFamily="18" charset="0"/>
              </a:rPr>
              <a:t>80%</a:t>
            </a:r>
          </a:p>
          <a:p>
            <a:pPr>
              <a:lnSpc>
                <a:spcPct val="107000"/>
              </a:lnSpc>
              <a:spcAft>
                <a:spcPts val="800"/>
              </a:spcAft>
            </a:pPr>
            <a:r>
              <a:rPr lang="cs-CZ" dirty="0">
                <a:effectLst/>
                <a:latin typeface="Montserrat" panose="00000500000000000000" pitchFamily="2" charset="-18"/>
                <a:ea typeface="Calibri" panose="020F0502020204030204" pitchFamily="34" charset="0"/>
                <a:cs typeface="Times New Roman" panose="02020603050405020304" pitchFamily="18" charset="0"/>
              </a:rPr>
              <a:t>56% stížností mířilo na klamavou reklamu, „</a:t>
            </a:r>
            <a:r>
              <a:rPr lang="cs-CZ" dirty="0" err="1">
                <a:effectLst/>
                <a:latin typeface="Montserrat" panose="00000500000000000000" pitchFamily="2" charset="-18"/>
                <a:ea typeface="Calibri" panose="020F0502020204030204" pitchFamily="34" charset="0"/>
                <a:cs typeface="Times New Roman" panose="02020603050405020304" pitchFamily="18" charset="0"/>
              </a:rPr>
              <a:t>responsibility</a:t>
            </a:r>
            <a:r>
              <a:rPr lang="cs-CZ" dirty="0">
                <a:effectLst/>
                <a:latin typeface="Montserrat" panose="00000500000000000000" pitchFamily="2" charset="-18"/>
                <a:ea typeface="Calibri" panose="020F0502020204030204" pitchFamily="34" charset="0"/>
                <a:cs typeface="Times New Roman" panose="02020603050405020304" pitchFamily="18" charset="0"/>
              </a:rPr>
              <a:t> </a:t>
            </a:r>
            <a:r>
              <a:rPr lang="cs-CZ" dirty="0" err="1">
                <a:effectLst/>
                <a:latin typeface="Montserrat" panose="00000500000000000000" pitchFamily="2" charset="-18"/>
                <a:ea typeface="Calibri" panose="020F0502020204030204" pitchFamily="34" charset="0"/>
                <a:cs typeface="Times New Roman" panose="02020603050405020304" pitchFamily="18" charset="0"/>
              </a:rPr>
              <a:t>issues</a:t>
            </a:r>
            <a:r>
              <a:rPr lang="cs-CZ" dirty="0">
                <a:effectLst/>
                <a:latin typeface="Montserrat" panose="00000500000000000000" pitchFamily="2" charset="-18"/>
                <a:ea typeface="Calibri" panose="020F0502020204030204" pitchFamily="34" charset="0"/>
                <a:cs typeface="Times New Roman" panose="02020603050405020304" pitchFamily="18" charset="0"/>
              </a:rPr>
              <a:t>“ 15%</a:t>
            </a:r>
          </a:p>
          <a:p>
            <a:pPr>
              <a:lnSpc>
                <a:spcPct val="107000"/>
              </a:lnSpc>
              <a:spcAft>
                <a:spcPts val="800"/>
              </a:spcAft>
            </a:pPr>
            <a:r>
              <a:rPr lang="cs-CZ" dirty="0">
                <a:effectLst/>
                <a:latin typeface="Montserrat" panose="00000500000000000000" pitchFamily="2" charset="-18"/>
                <a:ea typeface="Calibri" panose="020F0502020204030204" pitchFamily="34" charset="0"/>
                <a:cs typeface="Times New Roman" panose="02020603050405020304" pitchFamily="18" charset="0"/>
              </a:rPr>
              <a:t>84% </a:t>
            </a:r>
            <a:r>
              <a:rPr lang="cs-CZ" dirty="0">
                <a:latin typeface="Montserrat" panose="00000500000000000000" pitchFamily="2" charset="-18"/>
                <a:ea typeface="Calibri" panose="020F0502020204030204" pitchFamily="34" charset="0"/>
                <a:cs typeface="Times New Roman" panose="02020603050405020304" pitchFamily="18" charset="0"/>
              </a:rPr>
              <a:t>stížností vyřízeno do měsíce a </a:t>
            </a:r>
            <a:r>
              <a:rPr lang="cs-CZ" dirty="0">
                <a:effectLst/>
                <a:latin typeface="Montserrat" panose="00000500000000000000" pitchFamily="2" charset="-18"/>
                <a:ea typeface="Calibri" panose="020F0502020204030204" pitchFamily="34" charset="0"/>
                <a:cs typeface="Times New Roman" panose="02020603050405020304" pitchFamily="18" charset="0"/>
              </a:rPr>
              <a:t>94% do dvou měsíců</a:t>
            </a:r>
          </a:p>
          <a:p>
            <a:pPr>
              <a:lnSpc>
                <a:spcPct val="107000"/>
              </a:lnSpc>
              <a:spcAft>
                <a:spcPts val="800"/>
              </a:spcAft>
            </a:pPr>
            <a:r>
              <a:rPr lang="cs-CZ" dirty="0">
                <a:effectLst/>
                <a:latin typeface="Montserrat" panose="00000500000000000000" pitchFamily="2" charset="-18"/>
                <a:ea typeface="Calibri" panose="020F0502020204030204" pitchFamily="34" charset="0"/>
                <a:cs typeface="Times New Roman" panose="02020603050405020304" pitchFamily="18" charset="0"/>
              </a:rPr>
              <a:t>46% stížností v oblasti </a:t>
            </a:r>
            <a:r>
              <a:rPr lang="cs-CZ" dirty="0" err="1">
                <a:effectLst/>
                <a:latin typeface="Montserrat" panose="00000500000000000000" pitchFamily="2" charset="-18"/>
                <a:ea typeface="Calibri" panose="020F0502020204030204" pitchFamily="34" charset="0"/>
                <a:cs typeface="Times New Roman" panose="02020603050405020304" pitchFamily="18" charset="0"/>
              </a:rPr>
              <a:t>digital</a:t>
            </a:r>
            <a:r>
              <a:rPr lang="cs-CZ" dirty="0">
                <a:effectLst/>
                <a:latin typeface="Montserrat" panose="00000500000000000000" pitchFamily="2" charset="-18"/>
                <a:ea typeface="Calibri" panose="020F0502020204030204" pitchFamily="34" charset="0"/>
                <a:cs typeface="Times New Roman" panose="02020603050405020304" pitchFamily="18" charset="0"/>
              </a:rPr>
              <a:t> marketing, TV/Rozhlas 35% a outdoorová reklama 5%</a:t>
            </a:r>
          </a:p>
          <a:p>
            <a:pPr>
              <a:lnSpc>
                <a:spcPct val="107000"/>
              </a:lnSpc>
              <a:spcAft>
                <a:spcPts val="800"/>
              </a:spcAft>
            </a:pPr>
            <a:r>
              <a:rPr lang="cs-CZ" dirty="0">
                <a:effectLst/>
                <a:latin typeface="Montserrat" panose="00000500000000000000" pitchFamily="2" charset="-18"/>
                <a:ea typeface="Calibri" panose="020F0502020204030204" pitchFamily="34" charset="0"/>
                <a:cs typeface="Times New Roman" panose="02020603050405020304" pitchFamily="18" charset="0"/>
              </a:rPr>
              <a:t>97,664 žádosti o </a:t>
            </a:r>
            <a:r>
              <a:rPr lang="cs-CZ" i="1" dirty="0">
                <a:effectLst/>
                <a:latin typeface="Montserrat" panose="00000500000000000000" pitchFamily="2" charset="-18"/>
                <a:ea typeface="Calibri" panose="020F0502020204030204" pitchFamily="34" charset="0"/>
                <a:cs typeface="Times New Roman" panose="02020603050405020304" pitchFamily="18" charset="0"/>
              </a:rPr>
              <a:t>copy </a:t>
            </a:r>
            <a:r>
              <a:rPr lang="cs-CZ" i="1" dirty="0" err="1">
                <a:effectLst/>
                <a:latin typeface="Montserrat" panose="00000500000000000000" pitchFamily="2" charset="-18"/>
                <a:ea typeface="Calibri" panose="020F0502020204030204" pitchFamily="34" charset="0"/>
                <a:cs typeface="Times New Roman" panose="02020603050405020304" pitchFamily="18" charset="0"/>
              </a:rPr>
              <a:t>advice</a:t>
            </a:r>
            <a:endParaRPr lang="cs-CZ" i="1" dirty="0">
              <a:effectLst/>
              <a:latin typeface="Montserrat" panose="00000500000000000000" pitchFamily="2" charset="-18"/>
              <a:ea typeface="Calibri" panose="020F0502020204030204" pitchFamily="34" charset="0"/>
              <a:cs typeface="Times New Roman" panose="02020603050405020304" pitchFamily="18" charset="0"/>
            </a:endParaRPr>
          </a:p>
          <a:p>
            <a:pPr>
              <a:lnSpc>
                <a:spcPct val="107000"/>
              </a:lnSpc>
              <a:spcAft>
                <a:spcPts val="800"/>
              </a:spcAft>
            </a:pPr>
            <a:r>
              <a:rPr lang="cs-CZ" dirty="0">
                <a:effectLst/>
                <a:latin typeface="Montserrat" panose="00000500000000000000" pitchFamily="2" charset="-18"/>
                <a:ea typeface="Calibri" panose="020F0502020204030204" pitchFamily="34" charset="0"/>
                <a:cs typeface="Times New Roman" panose="02020603050405020304" pitchFamily="18" charset="0"/>
              </a:rPr>
              <a:t>74,159 reklam v režimu </a:t>
            </a:r>
            <a:r>
              <a:rPr lang="cs-CZ" i="1" dirty="0" err="1">
                <a:effectLst/>
                <a:latin typeface="Montserrat" panose="00000500000000000000" pitchFamily="2" charset="-18"/>
                <a:ea typeface="Calibri" panose="020F0502020204030204" pitchFamily="34" charset="0"/>
                <a:cs typeface="Times New Roman" panose="02020603050405020304" pitchFamily="18" charset="0"/>
              </a:rPr>
              <a:t>pre-cleared</a:t>
            </a:r>
            <a:r>
              <a:rPr lang="cs-CZ" i="1" dirty="0">
                <a:effectLst/>
                <a:latin typeface="Montserrat" panose="00000500000000000000" pitchFamily="2" charset="-18"/>
                <a:ea typeface="Calibri" panose="020F0502020204030204" pitchFamily="34" charset="0"/>
                <a:cs typeface="Times New Roman" panose="02020603050405020304" pitchFamily="18" charset="0"/>
              </a:rPr>
              <a:t> </a:t>
            </a:r>
          </a:p>
          <a:p>
            <a:pPr>
              <a:lnSpc>
                <a:spcPct val="107000"/>
              </a:lnSpc>
              <a:spcAft>
                <a:spcPts val="800"/>
              </a:spcAft>
            </a:pPr>
            <a:endParaRPr lang="cs-CZ" i="1" dirty="0">
              <a:latin typeface="Montserrat" panose="00000500000000000000" pitchFamily="2" charset="-18"/>
              <a:ea typeface="Calibri" panose="020F0502020204030204" pitchFamily="34" charset="0"/>
              <a:cs typeface="Times New Roman" panose="02020603050405020304" pitchFamily="18" charset="0"/>
            </a:endParaRPr>
          </a:p>
          <a:p>
            <a:pPr marL="72000" indent="0">
              <a:lnSpc>
                <a:spcPct val="107000"/>
              </a:lnSpc>
              <a:spcAft>
                <a:spcPts val="800"/>
              </a:spcAft>
              <a:buNone/>
            </a:pPr>
            <a:r>
              <a:rPr lang="cs-CZ" sz="2200" i="1" dirty="0">
                <a:effectLst/>
                <a:latin typeface="Montserrat" panose="00000500000000000000" pitchFamily="2" charset="-18"/>
              </a:rPr>
              <a:t>Zdroj: EASA </a:t>
            </a:r>
            <a:r>
              <a:rPr lang="cs-CZ" sz="2200" i="1" dirty="0" err="1">
                <a:effectLst/>
                <a:latin typeface="Montserrat" panose="00000500000000000000" pitchFamily="2" charset="-18"/>
              </a:rPr>
              <a:t>Statistics</a:t>
            </a:r>
            <a:r>
              <a:rPr lang="cs-CZ" sz="2200" i="1" dirty="0">
                <a:effectLst/>
                <a:latin typeface="Montserrat" panose="00000500000000000000" pitchFamily="2" charset="-18"/>
              </a:rPr>
              <a:t> </a:t>
            </a:r>
            <a:r>
              <a:rPr lang="cs-CZ" sz="2200" i="1" dirty="0" err="1">
                <a:effectLst/>
                <a:latin typeface="Montserrat" panose="00000500000000000000" pitchFamily="2" charset="-18"/>
              </a:rPr>
              <a:t>Complaints</a:t>
            </a:r>
            <a:r>
              <a:rPr lang="cs-CZ" sz="2200" i="1" dirty="0">
                <a:effectLst/>
                <a:latin typeface="Montserrat" panose="00000500000000000000" pitchFamily="2" charset="-18"/>
              </a:rPr>
              <a:t> report 2020</a:t>
            </a:r>
            <a:endParaRPr lang="cs-CZ" sz="2200" i="1" dirty="0">
              <a:effectLst/>
              <a:latin typeface="Montserrat" panose="00000500000000000000" pitchFamily="2" charset="-18"/>
              <a:ea typeface="Calibri" panose="020F0502020204030204" pitchFamily="34" charset="0"/>
              <a:cs typeface="Times New Roman" panose="02020603050405020304" pitchFamily="18" charset="0"/>
            </a:endParaRPr>
          </a:p>
          <a:p>
            <a:pPr marL="72000" indent="0" algn="just">
              <a:lnSpc>
                <a:spcPct val="100000"/>
              </a:lnSpc>
              <a:buNone/>
            </a:pPr>
            <a:endParaRPr lang="cs-CZ" b="0" i="0" dirty="0">
              <a:solidFill>
                <a:srgbClr val="1E2758"/>
              </a:solidFill>
              <a:effectLst/>
              <a:latin typeface="Montserrat" panose="00000500000000000000" pitchFamily="2" charset="-18"/>
            </a:endParaRPr>
          </a:p>
          <a:p>
            <a:pPr marL="72000" indent="0" algn="just">
              <a:lnSpc>
                <a:spcPct val="100000"/>
              </a:lnSpc>
              <a:buNone/>
            </a:pPr>
            <a:endParaRPr lang="cs-CZ" b="0" i="0" dirty="0">
              <a:solidFill>
                <a:srgbClr val="1E2758"/>
              </a:solidFill>
              <a:effectLst/>
              <a:latin typeface="Montserrat" panose="00000500000000000000" pitchFamily="2" charset="-18"/>
            </a:endParaRPr>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spTree>
    <p:extLst>
      <p:ext uri="{BB962C8B-B14F-4D97-AF65-F5344CB8AC3E}">
        <p14:creationId xmlns:p14="http://schemas.microsoft.com/office/powerpoint/2010/main" val="3712553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276224"/>
            <a:ext cx="11214120" cy="447675"/>
          </a:xfrm>
        </p:spPr>
        <p:txBody>
          <a:bodyPr/>
          <a:lstStyle/>
          <a:p>
            <a:pPr algn="just"/>
            <a:r>
              <a:rPr lang="cs-CZ" altLang="cs-CZ" dirty="0"/>
              <a:t>SIXT (SRN)</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504825" y="723900"/>
            <a:ext cx="11214120" cy="5669280"/>
          </a:xfrm>
        </p:spPr>
        <p:txBody>
          <a:bodyPr/>
          <a:lstStyle/>
          <a:p>
            <a:pPr marL="72000" indent="0" algn="just">
              <a:lnSpc>
                <a:spcPct val="100000"/>
              </a:lnSpc>
              <a:buNone/>
            </a:pPr>
            <a:endParaRPr lang="cs-CZ" b="0" i="0" dirty="0">
              <a:solidFill>
                <a:srgbClr val="1E2758"/>
              </a:solidFill>
              <a:effectLst/>
              <a:latin typeface="Montserrat" panose="00000500000000000000" pitchFamily="2" charset="-18"/>
            </a:endParaRPr>
          </a:p>
          <a:p>
            <a:pPr marL="72000" indent="0" algn="just">
              <a:lnSpc>
                <a:spcPct val="100000"/>
              </a:lnSpc>
              <a:buNone/>
            </a:pPr>
            <a:endParaRPr lang="cs-CZ" b="0" i="0" dirty="0">
              <a:solidFill>
                <a:srgbClr val="1E2758"/>
              </a:solidFill>
              <a:effectLst/>
              <a:latin typeface="Montserrat" panose="00000500000000000000" pitchFamily="2" charset="-18"/>
            </a:endParaRPr>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pic>
        <p:nvPicPr>
          <p:cNvPr id="3078" name="Picture 6">
            <a:extLst>
              <a:ext uri="{FF2B5EF4-FFF2-40B4-BE49-F238E27FC236}">
                <a16:creationId xmlns:a16="http://schemas.microsoft.com/office/drawing/2014/main" id="{B7A24D82-C104-4999-8145-C17DF2B65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990" y="950595"/>
            <a:ext cx="9208770"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407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504172"/>
            <a:ext cx="11214120" cy="461665"/>
          </a:xfrm>
        </p:spPr>
        <p:txBody>
          <a:bodyPr/>
          <a:lstStyle/>
          <a:p>
            <a:pPr algn="just"/>
            <a:r>
              <a:rPr lang="cs-CZ" altLang="cs-CZ" dirty="0"/>
              <a:t>Okruh stěžovatelů</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388620" y="1109363"/>
            <a:ext cx="11414760" cy="5244465"/>
          </a:xfrm>
        </p:spPr>
        <p:txBody>
          <a:bodyPr/>
          <a:lstStyle/>
          <a:p>
            <a:pPr fontAlgn="t">
              <a:buFont typeface="Arial" panose="020B0604020202020204" pitchFamily="34" charset="0"/>
              <a:buChar char="•"/>
            </a:pPr>
            <a:r>
              <a:rPr lang="cs-CZ" sz="2500" i="1" dirty="0">
                <a:effectLst/>
                <a:latin typeface="Montserrat" panose="00000500000000000000" pitchFamily="2" charset="-18"/>
              </a:rPr>
              <a:t>EASA </a:t>
            </a:r>
            <a:r>
              <a:rPr lang="cs-CZ" sz="2500" i="1" dirty="0" err="1">
                <a:effectLst/>
                <a:latin typeface="Montserrat" panose="00000500000000000000" pitchFamily="2" charset="-18"/>
              </a:rPr>
              <a:t>Statistics</a:t>
            </a:r>
            <a:r>
              <a:rPr lang="cs-CZ" sz="2500" i="1" dirty="0">
                <a:effectLst/>
                <a:latin typeface="Montserrat" panose="00000500000000000000" pitchFamily="2" charset="-18"/>
              </a:rPr>
              <a:t> </a:t>
            </a:r>
            <a:r>
              <a:rPr lang="cs-CZ" sz="2500" i="1" dirty="0" err="1">
                <a:effectLst/>
                <a:latin typeface="Montserrat" panose="00000500000000000000" pitchFamily="2" charset="-18"/>
              </a:rPr>
              <a:t>Complaints</a:t>
            </a:r>
            <a:r>
              <a:rPr lang="cs-CZ" sz="2500" i="1" dirty="0">
                <a:effectLst/>
                <a:latin typeface="Montserrat" panose="00000500000000000000" pitchFamily="2" charset="-18"/>
              </a:rPr>
              <a:t> report 2020</a:t>
            </a:r>
            <a:endParaRPr lang="cs-CZ" sz="2500" i="1" dirty="0">
              <a:effectLst/>
              <a:latin typeface="Montserrat" panose="00000500000000000000" pitchFamily="2" charset="-18"/>
              <a:ea typeface="Calibri" panose="020F0502020204030204" pitchFamily="34" charset="0"/>
              <a:cs typeface="Times New Roman" panose="02020603050405020304" pitchFamily="18" charset="0"/>
            </a:endParaRPr>
          </a:p>
          <a:p>
            <a:pPr algn="l" fontAlgn="t">
              <a:buFont typeface="Arial" panose="020B0604020202020204" pitchFamily="34" charset="0"/>
              <a:buChar char="•"/>
            </a:pPr>
            <a:endParaRPr lang="cs-CZ" b="0" i="0" dirty="0">
              <a:solidFill>
                <a:srgbClr val="1E2758"/>
              </a:solidFill>
              <a:effectLst/>
              <a:latin typeface="Montserrat" panose="00000500000000000000" pitchFamily="2" charset="-18"/>
            </a:endParaRPr>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pic>
        <p:nvPicPr>
          <p:cNvPr id="4" name="Obrázek 3">
            <a:extLst>
              <a:ext uri="{FF2B5EF4-FFF2-40B4-BE49-F238E27FC236}">
                <a16:creationId xmlns:a16="http://schemas.microsoft.com/office/drawing/2014/main" id="{B1FCF0DE-3BFF-4FEA-85A0-AA0C041B23E4}"/>
              </a:ext>
            </a:extLst>
          </p:cNvPr>
          <p:cNvPicPr>
            <a:picLocks noChangeAspect="1"/>
          </p:cNvPicPr>
          <p:nvPr/>
        </p:nvPicPr>
        <p:blipFill>
          <a:blip r:embed="rId3"/>
          <a:stretch>
            <a:fillRect/>
          </a:stretch>
        </p:blipFill>
        <p:spPr>
          <a:xfrm>
            <a:off x="1933575" y="1751885"/>
            <a:ext cx="7781925" cy="4968955"/>
          </a:xfrm>
          <a:prstGeom prst="rect">
            <a:avLst/>
          </a:prstGeom>
        </p:spPr>
      </p:pic>
    </p:spTree>
    <p:extLst>
      <p:ext uri="{BB962C8B-B14F-4D97-AF65-F5344CB8AC3E}">
        <p14:creationId xmlns:p14="http://schemas.microsoft.com/office/powerpoint/2010/main" val="1812876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137160"/>
            <a:ext cx="11214120" cy="586740"/>
          </a:xfrm>
        </p:spPr>
        <p:txBody>
          <a:bodyPr/>
          <a:lstStyle/>
          <a:p>
            <a:pPr algn="just"/>
            <a:r>
              <a:rPr lang="cs-CZ" altLang="cs-CZ" dirty="0"/>
              <a:t>Kodex Rady pro reklamu</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161925" y="723900"/>
            <a:ext cx="11839575" cy="5996940"/>
          </a:xfrm>
        </p:spPr>
        <p:txBody>
          <a:bodyPr/>
          <a:lstStyle/>
          <a:p>
            <a:pPr marL="72000" indent="0" algn="just">
              <a:lnSpc>
                <a:spcPct val="100000"/>
              </a:lnSpc>
              <a:buNone/>
            </a:pPr>
            <a:r>
              <a:rPr lang="cs-CZ" b="1" dirty="0">
                <a:solidFill>
                  <a:schemeClr val="tx2"/>
                </a:solidFill>
                <a:latin typeface="Montserrat" panose="00000500000000000000" pitchFamily="2" charset="-18"/>
              </a:rPr>
              <a:t>Povaha Kodexu</a:t>
            </a:r>
          </a:p>
          <a:p>
            <a:pPr algn="just">
              <a:lnSpc>
                <a:spcPct val="100000"/>
              </a:lnSpc>
              <a:buFont typeface="Arial" panose="020B0604020202020204" pitchFamily="34" charset="0"/>
              <a:buChar char="•"/>
            </a:pPr>
            <a:r>
              <a:rPr lang="cs-CZ" sz="2400" dirty="0">
                <a:effectLst/>
                <a:latin typeface="Montserrat" panose="00000500000000000000" pitchFamily="2" charset="-18"/>
                <a:ea typeface="Times New Roman" panose="02020603050405020304" pitchFamily="18" charset="0"/>
              </a:rPr>
              <a:t>Kodex je formulován s cílem, aby reklama v ČR sloužila k informování veřejnosti a splňovala </a:t>
            </a:r>
            <a:r>
              <a:rPr lang="cs-CZ" sz="2400" b="1" dirty="0">
                <a:effectLst/>
                <a:latin typeface="Montserrat" panose="00000500000000000000" pitchFamily="2" charset="-18"/>
                <a:ea typeface="Times New Roman" panose="02020603050405020304" pitchFamily="18" charset="0"/>
              </a:rPr>
              <a:t>etická hlediska působení reklamy vyžadovaná občany ČR</a:t>
            </a:r>
            <a:r>
              <a:rPr lang="cs-CZ" sz="2400" dirty="0">
                <a:effectLst/>
                <a:latin typeface="Montserrat" panose="00000500000000000000" pitchFamily="2" charset="-18"/>
                <a:ea typeface="Times New Roman" panose="02020603050405020304" pitchFamily="18" charset="0"/>
              </a:rPr>
              <a:t>. </a:t>
            </a:r>
          </a:p>
          <a:p>
            <a:pPr algn="just">
              <a:lnSpc>
                <a:spcPct val="100000"/>
              </a:lnSpc>
              <a:buFont typeface="Arial" panose="020B0604020202020204" pitchFamily="34" charset="0"/>
              <a:buChar char="•"/>
            </a:pPr>
            <a:r>
              <a:rPr lang="cs-CZ" sz="2400" dirty="0">
                <a:effectLst/>
                <a:latin typeface="Montserrat" panose="00000500000000000000" pitchFamily="2" charset="-18"/>
                <a:ea typeface="Times New Roman" panose="02020603050405020304" pitchFamily="18" charset="0"/>
              </a:rPr>
              <a:t>Kodex nenahrazuje právní regulaci reklamy, nýbrž na ni navazuje doplněním o etické zásady. Kodex je určen </a:t>
            </a:r>
            <a:r>
              <a:rPr lang="cs-CZ" sz="2400" b="1" dirty="0">
                <a:effectLst/>
                <a:latin typeface="Montserrat" panose="00000500000000000000" pitchFamily="2" charset="-18"/>
                <a:ea typeface="Times New Roman" panose="02020603050405020304" pitchFamily="18" charset="0"/>
              </a:rPr>
              <a:t>všem subjektům působícím v oblasti reklamy</a:t>
            </a:r>
            <a:r>
              <a:rPr lang="cs-CZ" sz="2400" dirty="0">
                <a:effectLst/>
                <a:latin typeface="Montserrat" panose="00000500000000000000" pitchFamily="2" charset="-18"/>
                <a:ea typeface="Times New Roman" panose="02020603050405020304" pitchFamily="18" charset="0"/>
              </a:rPr>
              <a:t> a stanoví jim pravidla profesionálního chování. Kodex se zároveň obrací k veřejnosti a informuje ji o mezích, které subjekty působící v reklamě či reklamu užívající dobrovolně přijaly a hodlají je samy vynucovat prostřednictvím etické samoregulace.</a:t>
            </a:r>
          </a:p>
          <a:p>
            <a:pPr marL="72000" indent="0" algn="just">
              <a:lnSpc>
                <a:spcPct val="100000"/>
              </a:lnSpc>
              <a:buNone/>
            </a:pPr>
            <a:r>
              <a:rPr lang="cs-CZ" b="1" i="0" dirty="0">
                <a:solidFill>
                  <a:schemeClr val="tx2"/>
                </a:solidFill>
                <a:effectLst/>
                <a:latin typeface="Montserrat" panose="00000500000000000000" pitchFamily="2" charset="-18"/>
              </a:rPr>
              <a:t>Vymahatelnost Kodexu</a:t>
            </a:r>
          </a:p>
          <a:p>
            <a:pPr algn="just">
              <a:lnSpc>
                <a:spcPct val="100000"/>
              </a:lnSpc>
              <a:buFont typeface="Arial" panose="020B0604020202020204" pitchFamily="34" charset="0"/>
              <a:buChar char="•"/>
              <a:tabLst>
                <a:tab pos="1920240" algn="l"/>
                <a:tab pos="2011680" algn="l"/>
              </a:tabLst>
            </a:pPr>
            <a:r>
              <a:rPr lang="cs-CZ" sz="2400" dirty="0">
                <a:effectLst/>
                <a:latin typeface="Montserrat" panose="00000500000000000000" pitchFamily="2" charset="-18"/>
                <a:ea typeface="Times New Roman" panose="02020603050405020304" pitchFamily="18" charset="0"/>
              </a:rPr>
              <a:t>Členské organizace RPR výslovně uznávají Kodex a </a:t>
            </a:r>
            <a:r>
              <a:rPr lang="cs-CZ" sz="2400" b="1" dirty="0">
                <a:effectLst/>
                <a:latin typeface="Montserrat" panose="00000500000000000000" pitchFamily="2" charset="-18"/>
                <a:ea typeface="Times New Roman" panose="02020603050405020304" pitchFamily="18" charset="0"/>
              </a:rPr>
              <a:t>zavazují se, že nevyrobí ani nepřijmou žádnou reklamu</a:t>
            </a:r>
            <a:r>
              <a:rPr lang="cs-CZ" sz="2400" dirty="0">
                <a:effectLst/>
                <a:latin typeface="Montserrat" panose="00000500000000000000" pitchFamily="2" charset="-18"/>
                <a:ea typeface="Times New Roman" panose="02020603050405020304" pitchFamily="18" charset="0"/>
              </a:rPr>
              <a:t>, která by byla v rozporu s Kodexem, popřípadě že stáhnou reklamu, u níž by byl takový rozpor dodatečně zjištěn orgánem etické samoregulace v reklamě.</a:t>
            </a:r>
          </a:p>
          <a:p>
            <a:pPr marL="72000" indent="0" algn="just">
              <a:lnSpc>
                <a:spcPct val="100000"/>
              </a:lnSpc>
              <a:buNone/>
            </a:pPr>
            <a:endParaRPr lang="cs-CZ" b="0" i="0" dirty="0">
              <a:solidFill>
                <a:srgbClr val="1E2758"/>
              </a:solidFill>
              <a:effectLst/>
              <a:latin typeface="Montserrat" panose="00000500000000000000" pitchFamily="2" charset="-18"/>
            </a:endParaRPr>
          </a:p>
          <a:p>
            <a:pPr marL="72000" indent="0" algn="just">
              <a:lnSpc>
                <a:spcPct val="100000"/>
              </a:lnSpc>
              <a:buNone/>
            </a:pPr>
            <a:endParaRPr lang="cs-CZ" b="0" i="0" dirty="0">
              <a:solidFill>
                <a:srgbClr val="1E2758"/>
              </a:solidFill>
              <a:effectLst/>
              <a:latin typeface="Montserrat" panose="00000500000000000000" pitchFamily="2" charset="-18"/>
            </a:endParaRPr>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spTree>
    <p:extLst>
      <p:ext uri="{BB962C8B-B14F-4D97-AF65-F5344CB8AC3E}">
        <p14:creationId xmlns:p14="http://schemas.microsoft.com/office/powerpoint/2010/main" val="2437004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137160"/>
            <a:ext cx="11214120" cy="586740"/>
          </a:xfrm>
        </p:spPr>
        <p:txBody>
          <a:bodyPr/>
          <a:lstStyle/>
          <a:p>
            <a:pPr algn="just"/>
            <a:r>
              <a:rPr lang="cs-CZ" altLang="cs-CZ" dirty="0"/>
              <a:t>Procedura </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259080" y="723900"/>
            <a:ext cx="11414760" cy="5996940"/>
          </a:xfrm>
        </p:spPr>
        <p:txBody>
          <a:bodyPr/>
          <a:lstStyle/>
          <a:p>
            <a:pPr marL="72000" indent="0" algn="just">
              <a:lnSpc>
                <a:spcPct val="100000"/>
              </a:lnSpc>
              <a:buNone/>
            </a:pPr>
            <a:r>
              <a:rPr lang="cs-CZ" b="1" dirty="0">
                <a:solidFill>
                  <a:schemeClr val="tx2"/>
                </a:solidFill>
                <a:latin typeface="Montserrat" panose="00000500000000000000" pitchFamily="2" charset="-18"/>
              </a:rPr>
              <a:t>Stížnost</a:t>
            </a:r>
          </a:p>
          <a:p>
            <a:pPr algn="just">
              <a:lnSpc>
                <a:spcPct val="100000"/>
              </a:lnSpc>
              <a:buFont typeface="Arial" panose="020B0604020202020204" pitchFamily="34" charset="0"/>
              <a:buChar char="•"/>
            </a:pPr>
            <a:r>
              <a:rPr lang="cs-CZ" b="0" i="0" dirty="0">
                <a:solidFill>
                  <a:srgbClr val="000000"/>
                </a:solidFill>
                <a:effectLst/>
                <a:latin typeface="Montserrat" panose="00000500000000000000" pitchFamily="2" charset="-18"/>
              </a:rPr>
              <a:t>kdokoliv (webové rozhraní)</a:t>
            </a:r>
          </a:p>
          <a:p>
            <a:pPr algn="just">
              <a:lnSpc>
                <a:spcPct val="100000"/>
              </a:lnSpc>
              <a:buFont typeface="Arial" panose="020B0604020202020204" pitchFamily="34" charset="0"/>
              <a:buChar char="•"/>
            </a:pPr>
            <a:r>
              <a:rPr lang="cs-CZ" dirty="0">
                <a:solidFill>
                  <a:srgbClr val="000000"/>
                </a:solidFill>
                <a:latin typeface="Montserrat" panose="00000500000000000000" pitchFamily="2" charset="-18"/>
              </a:rPr>
              <a:t>vlastní monitorovací činnost členů AK </a:t>
            </a:r>
          </a:p>
          <a:p>
            <a:pPr marL="72000" indent="0" algn="just">
              <a:lnSpc>
                <a:spcPct val="100000"/>
              </a:lnSpc>
              <a:buNone/>
            </a:pPr>
            <a:r>
              <a:rPr lang="cs-CZ" b="1" dirty="0">
                <a:solidFill>
                  <a:schemeClr val="tx2"/>
                </a:solidFill>
                <a:latin typeface="Montserrat" panose="00000500000000000000" pitchFamily="2" charset="-18"/>
              </a:rPr>
              <a:t>Porušení práva</a:t>
            </a:r>
            <a:endParaRPr lang="cs-CZ" b="0" i="0" dirty="0">
              <a:solidFill>
                <a:srgbClr val="000000"/>
              </a:solidFill>
              <a:effectLst/>
              <a:latin typeface="Montserrat" panose="00000500000000000000" pitchFamily="2" charset="-18"/>
            </a:endParaRPr>
          </a:p>
          <a:p>
            <a:pPr marL="72000" indent="0" algn="just">
              <a:lnSpc>
                <a:spcPct val="100000"/>
              </a:lnSpc>
              <a:buNone/>
            </a:pPr>
            <a:r>
              <a:rPr lang="cs-CZ" dirty="0">
                <a:effectLst/>
                <a:latin typeface="Montserrat" panose="00000500000000000000" pitchFamily="2" charset="-18"/>
                <a:ea typeface="Times New Roman" panose="02020603050405020304" pitchFamily="18" charset="0"/>
              </a:rPr>
              <a:t>Uplatňuje-li stěžovatel, že se konkurent provinil proti platnému právnímu řádu, může Rada pro reklamu </a:t>
            </a:r>
            <a:r>
              <a:rPr lang="cs-CZ" b="1" dirty="0">
                <a:effectLst/>
                <a:latin typeface="Montserrat" panose="00000500000000000000" pitchFamily="2" charset="-18"/>
                <a:ea typeface="Times New Roman" panose="02020603050405020304" pitchFamily="18" charset="0"/>
              </a:rPr>
              <a:t>odmítnout</a:t>
            </a:r>
            <a:r>
              <a:rPr lang="cs-CZ" dirty="0">
                <a:effectLst/>
                <a:latin typeface="Montserrat" panose="00000500000000000000" pitchFamily="2" charset="-18"/>
                <a:ea typeface="Times New Roman" panose="02020603050405020304" pitchFamily="18" charset="0"/>
              </a:rPr>
              <a:t> projednávání stížnosti a odkázat stěžovatele na příslušný soudní nebo správní orgán, ledaže by reklama mohla </a:t>
            </a:r>
            <a:r>
              <a:rPr lang="cs-CZ" dirty="0">
                <a:solidFill>
                  <a:srgbClr val="000000"/>
                </a:solidFill>
                <a:effectLst/>
                <a:latin typeface="Montserrat" panose="00000500000000000000" pitchFamily="2" charset="-18"/>
                <a:ea typeface="Times New Roman" panose="02020603050405020304" pitchFamily="18" charset="0"/>
              </a:rPr>
              <a:t>mít rozhodující dop</a:t>
            </a:r>
            <a:r>
              <a:rPr lang="cs-CZ" dirty="0">
                <a:effectLst/>
                <a:latin typeface="Montserrat" panose="00000500000000000000" pitchFamily="2" charset="-18"/>
                <a:ea typeface="Times New Roman" panose="02020603050405020304" pitchFamily="18" charset="0"/>
              </a:rPr>
              <a:t>ad na konečné spotřebitele.</a:t>
            </a:r>
            <a:endParaRPr lang="cs-CZ" b="0" i="0" dirty="0">
              <a:solidFill>
                <a:srgbClr val="000000"/>
              </a:solidFill>
              <a:effectLst/>
              <a:latin typeface="Montserrat" panose="00000500000000000000" pitchFamily="2" charset="-18"/>
            </a:endParaRPr>
          </a:p>
          <a:p>
            <a:pPr marL="72000" indent="0" algn="just">
              <a:lnSpc>
                <a:spcPct val="100000"/>
              </a:lnSpc>
              <a:buNone/>
            </a:pPr>
            <a:r>
              <a:rPr lang="cs-CZ" b="1" i="0" dirty="0">
                <a:solidFill>
                  <a:schemeClr val="tx2"/>
                </a:solidFill>
                <a:effectLst/>
                <a:latin typeface="Montserrat" panose="00000500000000000000" pitchFamily="2" charset="-18"/>
              </a:rPr>
              <a:t>Arbitrážní komise</a:t>
            </a:r>
          </a:p>
          <a:p>
            <a:pPr algn="just">
              <a:lnSpc>
                <a:spcPct val="100000"/>
              </a:lnSpc>
            </a:pPr>
            <a:r>
              <a:rPr lang="cs-CZ" b="0" i="0" dirty="0">
                <a:solidFill>
                  <a:srgbClr val="000000"/>
                </a:solidFill>
                <a:effectLst/>
                <a:latin typeface="Montserrat" panose="00000500000000000000" pitchFamily="2" charset="-18"/>
              </a:rPr>
              <a:t>Orgán RPR</a:t>
            </a:r>
          </a:p>
          <a:p>
            <a:pPr algn="just">
              <a:lnSpc>
                <a:spcPct val="100000"/>
              </a:lnSpc>
            </a:pPr>
            <a:r>
              <a:rPr lang="cs-CZ" dirty="0">
                <a:solidFill>
                  <a:srgbClr val="000000"/>
                </a:solidFill>
                <a:latin typeface="Montserrat" panose="00000500000000000000" pitchFamily="2" charset="-18"/>
              </a:rPr>
              <a:t>Bezplatný přístup</a:t>
            </a:r>
          </a:p>
          <a:p>
            <a:pPr algn="just">
              <a:lnSpc>
                <a:spcPct val="100000"/>
              </a:lnSpc>
            </a:pPr>
            <a:r>
              <a:rPr lang="cs-CZ" dirty="0">
                <a:solidFill>
                  <a:srgbClr val="000000"/>
                </a:solidFill>
                <a:latin typeface="Montserrat" panose="00000500000000000000" pitchFamily="2" charset="-18"/>
              </a:rPr>
              <a:t>Možnost podání protestu (bez odkladného účinku)</a:t>
            </a:r>
          </a:p>
          <a:p>
            <a:pPr marL="72000" indent="0" algn="just">
              <a:lnSpc>
                <a:spcPct val="100000"/>
              </a:lnSpc>
              <a:buNone/>
            </a:pPr>
            <a:endParaRPr lang="cs-CZ" b="0" i="0" dirty="0">
              <a:solidFill>
                <a:srgbClr val="1E2758"/>
              </a:solidFill>
              <a:effectLst/>
              <a:latin typeface="Montserrat" panose="00000500000000000000" pitchFamily="2" charset="-18"/>
            </a:endParaRPr>
          </a:p>
          <a:p>
            <a:pPr marL="72000" indent="0" algn="just">
              <a:lnSpc>
                <a:spcPct val="100000"/>
              </a:lnSpc>
              <a:buNone/>
            </a:pPr>
            <a:endParaRPr lang="cs-CZ" b="0" i="0" dirty="0">
              <a:solidFill>
                <a:srgbClr val="1E2758"/>
              </a:solidFill>
              <a:effectLst/>
              <a:latin typeface="Montserrat" panose="00000500000000000000" pitchFamily="2" charset="-18"/>
            </a:endParaRPr>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spTree>
    <p:extLst>
      <p:ext uri="{BB962C8B-B14F-4D97-AF65-F5344CB8AC3E}">
        <p14:creationId xmlns:p14="http://schemas.microsoft.com/office/powerpoint/2010/main" val="4099228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137160"/>
            <a:ext cx="11214120" cy="586740"/>
          </a:xfrm>
        </p:spPr>
        <p:txBody>
          <a:bodyPr/>
          <a:lstStyle/>
          <a:p>
            <a:pPr algn="just"/>
            <a:r>
              <a:rPr lang="cs-CZ" altLang="cs-CZ" dirty="0"/>
              <a:t>Výhody samoregulace: Copy </a:t>
            </a:r>
            <a:r>
              <a:rPr lang="cs-CZ" altLang="cs-CZ" dirty="0" err="1"/>
              <a:t>Advice</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259080" y="876300"/>
            <a:ext cx="11414760" cy="5844540"/>
          </a:xfrm>
        </p:spPr>
        <p:txBody>
          <a:bodyPr/>
          <a:lstStyle/>
          <a:p>
            <a:pPr marL="72000" indent="0">
              <a:buNone/>
            </a:pPr>
            <a:r>
              <a:rPr lang="cs-CZ" b="1" i="0" dirty="0">
                <a:solidFill>
                  <a:schemeClr val="tx2"/>
                </a:solidFill>
                <a:effectLst/>
                <a:latin typeface="Montserrat" panose="00000500000000000000" pitchFamily="2" charset="-18"/>
              </a:rPr>
              <a:t>Prevence</a:t>
            </a:r>
          </a:p>
          <a:p>
            <a:pPr algn="l">
              <a:buFont typeface="Arial" panose="020B0604020202020204" pitchFamily="34" charset="0"/>
              <a:buChar char="•"/>
            </a:pPr>
            <a:r>
              <a:rPr lang="cs-CZ" b="0" i="0" dirty="0">
                <a:solidFill>
                  <a:srgbClr val="4F4F4F"/>
                </a:solidFill>
                <a:effectLst/>
                <a:latin typeface="Montserrat" panose="00000500000000000000" pitchFamily="2" charset="-18"/>
              </a:rPr>
              <a:t>Posouzení připravované reklamní kampaně před jejím spuštěním</a:t>
            </a:r>
          </a:p>
          <a:p>
            <a:pPr algn="l">
              <a:buFont typeface="Arial" panose="020B0604020202020204" pitchFamily="34" charset="0"/>
              <a:buChar char="•"/>
            </a:pPr>
            <a:r>
              <a:rPr lang="cs-CZ" b="0" i="0" dirty="0">
                <a:solidFill>
                  <a:srgbClr val="4F4F4F"/>
                </a:solidFill>
                <a:effectLst/>
                <a:latin typeface="Montserrat" panose="00000500000000000000" pitchFamily="2" charset="-18"/>
              </a:rPr>
              <a:t>Posouzení výlučně dle ustanovení Kodexu reklamy</a:t>
            </a:r>
          </a:p>
          <a:p>
            <a:pPr algn="l">
              <a:buFont typeface="Arial" panose="020B0604020202020204" pitchFamily="34" charset="0"/>
              <a:buChar char="•"/>
            </a:pPr>
            <a:r>
              <a:rPr lang="cs-CZ" b="0" i="0" dirty="0">
                <a:solidFill>
                  <a:srgbClr val="4F4F4F"/>
                </a:solidFill>
                <a:effectLst/>
                <a:latin typeface="Montserrat" panose="00000500000000000000" pitchFamily="2" charset="-18"/>
              </a:rPr>
              <a:t>Možné varianty stanoviska Copy </a:t>
            </a:r>
            <a:r>
              <a:rPr lang="cs-CZ" b="0" i="0" dirty="0" err="1">
                <a:solidFill>
                  <a:srgbClr val="4F4F4F"/>
                </a:solidFill>
                <a:effectLst/>
                <a:latin typeface="Montserrat" panose="00000500000000000000" pitchFamily="2" charset="-18"/>
              </a:rPr>
              <a:t>Advice</a:t>
            </a:r>
            <a:endParaRPr lang="cs-CZ" b="0" i="0" dirty="0">
              <a:solidFill>
                <a:srgbClr val="1E2758"/>
              </a:solidFill>
              <a:effectLst/>
              <a:latin typeface="Montserrat" panose="00000500000000000000" pitchFamily="2" charset="-18"/>
            </a:endParaRPr>
          </a:p>
          <a:p>
            <a:pPr marL="72000" indent="0" algn="just">
              <a:lnSpc>
                <a:spcPct val="100000"/>
              </a:lnSpc>
              <a:buNone/>
            </a:pPr>
            <a:endParaRPr lang="cs-CZ" b="0" i="0" dirty="0">
              <a:solidFill>
                <a:srgbClr val="1E2758"/>
              </a:solidFill>
              <a:effectLst/>
              <a:latin typeface="Montserrat" panose="00000500000000000000" pitchFamily="2" charset="-18"/>
            </a:endParaRPr>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spTree>
    <p:extLst>
      <p:ext uri="{BB962C8B-B14F-4D97-AF65-F5344CB8AC3E}">
        <p14:creationId xmlns:p14="http://schemas.microsoft.com/office/powerpoint/2010/main" val="3190981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35492" y="348792"/>
            <a:ext cx="10455782" cy="622169"/>
          </a:xfrm>
        </p:spPr>
        <p:txBody>
          <a:bodyPr/>
          <a:lstStyle/>
          <a:p>
            <a:r>
              <a:rPr lang="cs-CZ" dirty="0"/>
              <a:t>Zásah samoregulační entity</a:t>
            </a:r>
          </a:p>
        </p:txBody>
      </p:sp>
      <p:sp>
        <p:nvSpPr>
          <p:cNvPr id="5" name="Zástupný symbol pro obsah 4"/>
          <p:cNvSpPr>
            <a:spLocks noGrp="1"/>
          </p:cNvSpPr>
          <p:nvPr>
            <p:ph idx="1"/>
          </p:nvPr>
        </p:nvSpPr>
        <p:spPr>
          <a:xfrm>
            <a:off x="273377" y="970961"/>
            <a:ext cx="11585543" cy="5161552"/>
          </a:xfrm>
        </p:spPr>
        <p:txBody>
          <a:bodyPr/>
          <a:lstStyle/>
          <a:p>
            <a:pPr marL="72000" indent="0">
              <a:buNone/>
            </a:pPr>
            <a:br>
              <a:rPr lang="cs-CZ" altLang="cs-CZ" sz="1900" dirty="0"/>
            </a:br>
            <a:endParaRPr lang="cs-CZ" altLang="cs-CZ" sz="1900" dirty="0"/>
          </a:p>
          <a:p>
            <a:pPr lvl="1"/>
            <a:endParaRPr lang="pl-PL" i="1" dirty="0"/>
          </a:p>
          <a:p>
            <a:pPr lvl="2"/>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44</a:t>
            </a:fld>
            <a:endParaRPr lang="cs-CZ" altLang="cs-CZ"/>
          </a:p>
        </p:txBody>
      </p:sp>
      <p:pic>
        <p:nvPicPr>
          <p:cNvPr id="9" name="Obrázek 8">
            <a:extLst>
              <a:ext uri="{FF2B5EF4-FFF2-40B4-BE49-F238E27FC236}">
                <a16:creationId xmlns:a16="http://schemas.microsoft.com/office/drawing/2014/main" id="{C03D457D-31A3-4C5C-B993-78BB6F75D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492" y="1529523"/>
            <a:ext cx="9511645" cy="4814716"/>
          </a:xfrm>
          <a:prstGeom prst="rect">
            <a:avLst/>
          </a:prstGeom>
        </p:spPr>
      </p:pic>
    </p:spTree>
    <p:extLst>
      <p:ext uri="{BB962C8B-B14F-4D97-AF65-F5344CB8AC3E}">
        <p14:creationId xmlns:p14="http://schemas.microsoft.com/office/powerpoint/2010/main" val="2662686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276224"/>
            <a:ext cx="11214120" cy="447675"/>
          </a:xfrm>
        </p:spPr>
        <p:txBody>
          <a:bodyPr/>
          <a:lstStyle/>
          <a:p>
            <a:pPr algn="just"/>
            <a:r>
              <a:rPr lang="cs-CZ" altLang="cs-CZ" dirty="0"/>
              <a:t>Lidl</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504825" y="723900"/>
            <a:ext cx="11214120" cy="5669280"/>
          </a:xfrm>
        </p:spPr>
        <p:txBody>
          <a:bodyPr/>
          <a:lstStyle/>
          <a:p>
            <a:pPr marL="72000" indent="0" algn="just">
              <a:lnSpc>
                <a:spcPct val="100000"/>
              </a:lnSpc>
              <a:buNone/>
            </a:pPr>
            <a:endParaRPr lang="cs-CZ" b="0" i="0" dirty="0">
              <a:solidFill>
                <a:srgbClr val="1E2758"/>
              </a:solidFill>
              <a:effectLst/>
              <a:latin typeface="Montserrat" panose="00000500000000000000" pitchFamily="2" charset="-18"/>
            </a:endParaRPr>
          </a:p>
          <a:p>
            <a:pPr marL="72000" indent="0" algn="just">
              <a:lnSpc>
                <a:spcPct val="100000"/>
              </a:lnSpc>
              <a:buNone/>
            </a:pPr>
            <a:endParaRPr lang="cs-CZ" b="0" i="0" dirty="0">
              <a:solidFill>
                <a:srgbClr val="1E2758"/>
              </a:solidFill>
              <a:effectLst/>
              <a:latin typeface="Montserrat" panose="00000500000000000000" pitchFamily="2" charset="-18"/>
            </a:endParaRPr>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sp>
        <p:nvSpPr>
          <p:cNvPr id="4" name="TextovéPole 3">
            <a:extLst>
              <a:ext uri="{FF2B5EF4-FFF2-40B4-BE49-F238E27FC236}">
                <a16:creationId xmlns:a16="http://schemas.microsoft.com/office/drawing/2014/main" id="{3F45AD90-9357-F3B8-C9DE-619402F81A42}"/>
              </a:ext>
            </a:extLst>
          </p:cNvPr>
          <p:cNvSpPr txBox="1"/>
          <p:nvPr/>
        </p:nvSpPr>
        <p:spPr>
          <a:xfrm>
            <a:off x="473055" y="2773710"/>
            <a:ext cx="8659515" cy="1569660"/>
          </a:xfrm>
          <a:prstGeom prst="rect">
            <a:avLst/>
          </a:prstGeom>
          <a:noFill/>
        </p:spPr>
        <p:txBody>
          <a:bodyPr wrap="square">
            <a:spAutoFit/>
          </a:bodyPr>
          <a:lstStyle/>
          <a:p>
            <a:r>
              <a:rPr lang="cs-CZ" dirty="0"/>
              <a:t>Reklamní leták – nabídka akčního zboží</a:t>
            </a:r>
          </a:p>
          <a:p>
            <a:endParaRPr lang="cs-CZ" dirty="0"/>
          </a:p>
          <a:p>
            <a:r>
              <a:rPr lang="cs-CZ" dirty="0"/>
              <a:t>Na prodejně: 36 kusů sušenek, 24 kusů chlapeckých bund, 2 kusů skříněk a 1 kusu zrcadlové skříňky</a:t>
            </a:r>
          </a:p>
        </p:txBody>
      </p:sp>
      <p:pic>
        <p:nvPicPr>
          <p:cNvPr id="7170" name="Picture 2" descr="Akční leták Lidl  od pondělí">
            <a:extLst>
              <a:ext uri="{FF2B5EF4-FFF2-40B4-BE49-F238E27FC236}">
                <a16:creationId xmlns:a16="http://schemas.microsoft.com/office/drawing/2014/main" id="{81202A72-302A-1DD2-8ABC-EA6DA4061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2570" y="1159372"/>
            <a:ext cx="188595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572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Právní regulace reklamy</a:t>
            </a:r>
          </a:p>
        </p:txBody>
      </p:sp>
      <p:sp>
        <p:nvSpPr>
          <p:cNvPr id="5" name="Zástupný symbol pro obsah 4"/>
          <p:cNvSpPr>
            <a:spLocks noGrp="1"/>
          </p:cNvSpPr>
          <p:nvPr>
            <p:ph idx="1"/>
          </p:nvPr>
        </p:nvSpPr>
        <p:spPr>
          <a:xfrm>
            <a:off x="720000" y="1504951"/>
            <a:ext cx="10753200" cy="4524374"/>
          </a:xfrm>
        </p:spPr>
        <p:txBody>
          <a:bodyPr/>
          <a:lstStyle/>
          <a:p>
            <a:pPr>
              <a:buFont typeface="Arial" panose="020B0604020202020204" pitchFamily="34" charset="0"/>
              <a:buChar char="•"/>
            </a:pPr>
            <a:r>
              <a:rPr lang="cs-CZ" sz="3600" dirty="0"/>
              <a:t>Soukromé právo</a:t>
            </a:r>
          </a:p>
          <a:p>
            <a:pPr lvl="1">
              <a:buFont typeface="Arial" panose="020B0604020202020204" pitchFamily="34" charset="0"/>
              <a:buChar char="•"/>
            </a:pPr>
            <a:r>
              <a:rPr lang="cs-CZ" sz="2400" dirty="0"/>
              <a:t>Nekalá soutěž – Občanský zákoník</a:t>
            </a:r>
          </a:p>
          <a:p>
            <a:pPr>
              <a:buFont typeface="Arial" panose="020B0604020202020204" pitchFamily="34" charset="0"/>
              <a:buChar char="•"/>
            </a:pPr>
            <a:r>
              <a:rPr lang="cs-CZ" sz="3200" dirty="0"/>
              <a:t>Veřejné právo</a:t>
            </a:r>
          </a:p>
          <a:p>
            <a:pPr lvl="1">
              <a:buFont typeface="Arial" panose="020B0604020202020204" pitchFamily="34" charset="0"/>
              <a:buChar char="•"/>
            </a:pPr>
            <a:r>
              <a:rPr lang="cs-CZ" sz="2400" dirty="0"/>
              <a:t>Zákon o regulaci reklamy</a:t>
            </a:r>
          </a:p>
          <a:p>
            <a:pPr lvl="1">
              <a:buFont typeface="Arial" panose="020B0604020202020204" pitchFamily="34" charset="0"/>
              <a:buChar char="•"/>
            </a:pPr>
            <a:r>
              <a:rPr lang="cs-CZ" sz="2400" dirty="0"/>
              <a:t>Zákon o ochraně spotřebitele - úprava nekalých obchodních praktik</a:t>
            </a:r>
          </a:p>
          <a:p>
            <a:pPr lvl="1">
              <a:buFont typeface="Arial" panose="020B0604020202020204" pitchFamily="34" charset="0"/>
              <a:buChar char="•"/>
            </a:pPr>
            <a:r>
              <a:rPr lang="cs-CZ" sz="2400" dirty="0"/>
              <a:t>Zákon o rozhlasovém a televizním vysílání</a:t>
            </a:r>
          </a:p>
          <a:p>
            <a:pPr lvl="1">
              <a:buFont typeface="Arial" panose="020B0604020202020204" pitchFamily="34" charset="0"/>
              <a:buChar char="•"/>
            </a:pPr>
            <a:r>
              <a:rPr lang="cs-CZ" sz="2400" dirty="0"/>
              <a:t>Odvětvové regulace</a:t>
            </a:r>
          </a:p>
          <a:p>
            <a:pPr>
              <a:buFont typeface="Arial" panose="020B0604020202020204" pitchFamily="34" charset="0"/>
              <a:buChar char="•"/>
            </a:pPr>
            <a:r>
              <a:rPr lang="cs-CZ" sz="3200" dirty="0"/>
              <a:t>Samoregulace</a:t>
            </a:r>
            <a:r>
              <a:rPr lang="cs-CZ" sz="3200" i="1" dirty="0"/>
              <a:t> </a:t>
            </a:r>
          </a:p>
          <a:p>
            <a:pPr lvl="1">
              <a:buFont typeface="Arial" panose="020B0604020202020204" pitchFamily="34" charset="0"/>
              <a:buChar char="•"/>
            </a:pPr>
            <a:r>
              <a:rPr lang="cs-CZ" sz="2400" dirty="0"/>
              <a:t>Etický Kodex reklamy Rady pro reklamu</a:t>
            </a:r>
          </a:p>
          <a:p>
            <a:pPr>
              <a:buFont typeface="Arial" panose="020B0604020202020204" pitchFamily="34" charset="0"/>
              <a:buChar char="•"/>
            </a:pPr>
            <a:endParaRPr lang="cs-CZ" sz="2700" i="1" dirty="0"/>
          </a:p>
          <a:p>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6</a:t>
            </a:fld>
            <a:endParaRPr lang="cs-CZ" altLang="cs-CZ"/>
          </a:p>
        </p:txBody>
      </p:sp>
    </p:spTree>
    <p:extLst>
      <p:ext uri="{BB962C8B-B14F-4D97-AF65-F5344CB8AC3E}">
        <p14:creationId xmlns:p14="http://schemas.microsoft.com/office/powerpoint/2010/main" val="155525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r>
              <a:rPr lang="cs-CZ" altLang="cs-CZ" dirty="0" err="1"/>
              <a:t>Právnícká</a:t>
            </a:r>
            <a:r>
              <a:rPr lang="cs-CZ" altLang="cs-CZ" dirty="0"/>
              <a:t> fakulta, Katedra obchodního práva</a:t>
            </a:r>
          </a:p>
        </p:txBody>
      </p:sp>
      <p:sp>
        <p:nvSpPr>
          <p:cNvPr id="5" name="Zástupný symbol pro číslo snímku 4"/>
          <p:cNvSpPr>
            <a:spLocks noGrp="1"/>
          </p:cNvSpPr>
          <p:nvPr>
            <p:ph type="sldNum" sz="quarter" idx="11"/>
          </p:nvPr>
        </p:nvSpPr>
        <p:spPr/>
        <p:txBody>
          <a:bodyPr/>
          <a:lstStyle/>
          <a:p>
            <a:fld id="{DFCCE4E1-ABCF-4F5D-BF07-EFB1B1F25C69}" type="slidenum">
              <a:rPr lang="cs-CZ" altLang="cs-CZ"/>
              <a:pPr/>
              <a:t>7</a:t>
            </a:fld>
            <a:endParaRPr lang="cs-CZ" altLang="cs-CZ"/>
          </a:p>
        </p:txBody>
      </p:sp>
      <p:sp>
        <p:nvSpPr>
          <p:cNvPr id="96258" name="Rectangle 2"/>
          <p:cNvSpPr>
            <a:spLocks noGrp="1" noChangeArrowheads="1"/>
          </p:cNvSpPr>
          <p:nvPr>
            <p:ph type="title"/>
          </p:nvPr>
        </p:nvSpPr>
        <p:spPr>
          <a:xfrm>
            <a:off x="720000" y="192505"/>
            <a:ext cx="10846689" cy="712270"/>
          </a:xfrm>
        </p:spPr>
        <p:txBody>
          <a:bodyPr/>
          <a:lstStyle/>
          <a:p>
            <a:r>
              <a:rPr lang="cs-CZ" altLang="cs-CZ" dirty="0"/>
              <a:t>Úprava nekalé soutěže</a:t>
            </a:r>
          </a:p>
        </p:txBody>
      </p:sp>
      <p:sp>
        <p:nvSpPr>
          <p:cNvPr id="96259" name="Rectangle 3"/>
          <p:cNvSpPr>
            <a:spLocks noGrp="1" noChangeArrowheads="1"/>
          </p:cNvSpPr>
          <p:nvPr>
            <p:ph type="body" idx="1"/>
          </p:nvPr>
        </p:nvSpPr>
        <p:spPr/>
        <p:txBody>
          <a:bodyPr/>
          <a:lstStyle/>
          <a:p>
            <a:pPr lvl="1"/>
            <a:endParaRPr lang="cs-CZ" altLang="cs-CZ" dirty="0"/>
          </a:p>
        </p:txBody>
      </p:sp>
      <p:graphicFrame>
        <p:nvGraphicFramePr>
          <p:cNvPr id="2" name="Tabulka 1"/>
          <p:cNvGraphicFramePr>
            <a:graphicFrameLocks noGrp="1"/>
          </p:cNvGraphicFramePr>
          <p:nvPr>
            <p:extLst>
              <p:ext uri="{D42A27DB-BD31-4B8C-83A1-F6EECF244321}">
                <p14:modId xmlns:p14="http://schemas.microsoft.com/office/powerpoint/2010/main" val="2039183083"/>
              </p:ext>
            </p:extLst>
          </p:nvPr>
        </p:nvGraphicFramePr>
        <p:xfrm>
          <a:off x="665999" y="771525"/>
          <a:ext cx="11211773" cy="6267450"/>
        </p:xfrm>
        <a:graphic>
          <a:graphicData uri="http://schemas.openxmlformats.org/drawingml/2006/table">
            <a:tbl>
              <a:tblPr firstRow="1" bandRow="1">
                <a:tableStyleId>{5C22544A-7EE6-4342-B048-85BDC9FD1C3A}</a:tableStyleId>
              </a:tblPr>
              <a:tblGrid>
                <a:gridCol w="5575510">
                  <a:extLst>
                    <a:ext uri="{9D8B030D-6E8A-4147-A177-3AD203B41FA5}">
                      <a16:colId xmlns:a16="http://schemas.microsoft.com/office/drawing/2014/main" val="1389222180"/>
                    </a:ext>
                  </a:extLst>
                </a:gridCol>
                <a:gridCol w="5636263">
                  <a:extLst>
                    <a:ext uri="{9D8B030D-6E8A-4147-A177-3AD203B41FA5}">
                      <a16:colId xmlns:a16="http://schemas.microsoft.com/office/drawing/2014/main" val="2889140584"/>
                    </a:ext>
                  </a:extLst>
                </a:gridCol>
              </a:tblGrid>
              <a:tr h="443714">
                <a:tc>
                  <a:txBody>
                    <a:bodyPr/>
                    <a:lstStyle/>
                    <a:p>
                      <a:r>
                        <a:rPr lang="cs-CZ" dirty="0"/>
                        <a:t>Generální klauzule</a:t>
                      </a:r>
                    </a:p>
                  </a:txBody>
                  <a:tcPr/>
                </a:tc>
                <a:tc>
                  <a:txBody>
                    <a:bodyPr/>
                    <a:lstStyle/>
                    <a:p>
                      <a:r>
                        <a:rPr lang="cs-CZ" dirty="0"/>
                        <a:t>Skutkové podstaty</a:t>
                      </a:r>
                    </a:p>
                  </a:txBody>
                  <a:tcPr/>
                </a:tc>
                <a:extLst>
                  <a:ext uri="{0D108BD9-81ED-4DB2-BD59-A6C34878D82A}">
                    <a16:rowId xmlns:a16="http://schemas.microsoft.com/office/drawing/2014/main" val="1962115068"/>
                  </a:ext>
                </a:extLst>
              </a:tr>
              <a:tr h="388249">
                <a:tc>
                  <a:txBody>
                    <a:bodyPr/>
                    <a:lstStyle/>
                    <a:p>
                      <a:r>
                        <a:rPr lang="cs-CZ" sz="1900" dirty="0"/>
                        <a:t>§ 2976 odst. 1</a:t>
                      </a:r>
                    </a:p>
                  </a:txBody>
                  <a:tcPr/>
                </a:tc>
                <a:tc>
                  <a:txBody>
                    <a:bodyPr/>
                    <a:lstStyle/>
                    <a:p>
                      <a:r>
                        <a:rPr lang="cs-CZ" sz="1900" dirty="0"/>
                        <a:t>Výčet § 2976 odst. 2</a:t>
                      </a:r>
                    </a:p>
                  </a:txBody>
                  <a:tcPr/>
                </a:tc>
                <a:extLst>
                  <a:ext uri="{0D108BD9-81ED-4DB2-BD59-A6C34878D82A}">
                    <a16:rowId xmlns:a16="http://schemas.microsoft.com/office/drawing/2014/main" val="861276894"/>
                  </a:ext>
                </a:extLst>
              </a:tr>
              <a:tr h="5435487">
                <a:tc>
                  <a:txBody>
                    <a:bodyPr/>
                    <a:lstStyle/>
                    <a:p>
                      <a:r>
                        <a:rPr lang="cs-CZ" sz="2200" dirty="0"/>
                        <a:t>Kdo se dostane v hospodářském styku do rozporu s dobrými mravy soutěže jednáním způsobilým přivodit újmu jiným soutěžitelům nebo zákazníkům, dopustí se nekalé soutěže. Nekalá soutěž se zakazuje</a:t>
                      </a:r>
                      <a:r>
                        <a:rPr lang="cs-CZ" dirty="0"/>
                        <a:t>.</a:t>
                      </a:r>
                      <a:endParaRPr lang="cs-CZ" sz="1800" dirty="0"/>
                    </a:p>
                  </a:txBody>
                  <a:tcPr/>
                </a:tc>
                <a:tc>
                  <a:txBody>
                    <a:bodyPr/>
                    <a:lstStyle/>
                    <a:p>
                      <a:r>
                        <a:rPr lang="cs-CZ" sz="2000" b="1" kern="1200" dirty="0">
                          <a:solidFill>
                            <a:schemeClr val="dk1"/>
                          </a:solidFill>
                          <a:effectLst/>
                          <a:latin typeface="+mn-lt"/>
                          <a:ea typeface="+mn-ea"/>
                          <a:cs typeface="+mn-cs"/>
                        </a:rPr>
                        <a:t>SP</a:t>
                      </a:r>
                      <a:r>
                        <a:rPr lang="cs-CZ" sz="2000" b="1" kern="1200" baseline="0" dirty="0">
                          <a:solidFill>
                            <a:schemeClr val="dk1"/>
                          </a:solidFill>
                          <a:effectLst/>
                          <a:latin typeface="+mn-lt"/>
                          <a:ea typeface="+mn-ea"/>
                          <a:cs typeface="+mn-cs"/>
                        </a:rPr>
                        <a:t> s všeobecným ochranným účelem</a:t>
                      </a:r>
                    </a:p>
                    <a:p>
                      <a:r>
                        <a:rPr lang="cs-CZ" sz="2000" kern="1200" dirty="0">
                          <a:solidFill>
                            <a:schemeClr val="dk1"/>
                          </a:solidFill>
                          <a:effectLst/>
                          <a:latin typeface="+mn-lt"/>
                          <a:ea typeface="+mn-ea"/>
                          <a:cs typeface="+mn-cs"/>
                        </a:rPr>
                        <a:t>§ 2977</a:t>
                      </a:r>
                      <a:r>
                        <a:rPr lang="cs-CZ" sz="2000" kern="1200" baseline="0" dirty="0">
                          <a:solidFill>
                            <a:schemeClr val="dk1"/>
                          </a:solidFill>
                          <a:effectLst/>
                          <a:latin typeface="+mn-lt"/>
                          <a:ea typeface="+mn-ea"/>
                          <a:cs typeface="+mn-cs"/>
                        </a:rPr>
                        <a:t> </a:t>
                      </a:r>
                      <a:r>
                        <a:rPr lang="cs-CZ" sz="2000" kern="1200" dirty="0">
                          <a:solidFill>
                            <a:schemeClr val="dk1"/>
                          </a:solidFill>
                          <a:effectLst/>
                          <a:latin typeface="+mn-lt"/>
                          <a:ea typeface="+mn-ea"/>
                          <a:cs typeface="+mn-cs"/>
                        </a:rPr>
                        <a:t>Klamavá reklama</a:t>
                      </a:r>
                    </a:p>
                    <a:p>
                      <a:r>
                        <a:rPr lang="cs-CZ" sz="2000" kern="1200" dirty="0">
                          <a:solidFill>
                            <a:schemeClr val="dk1"/>
                          </a:solidFill>
                          <a:effectLst/>
                          <a:latin typeface="+mn-lt"/>
                          <a:ea typeface="+mn-ea"/>
                          <a:cs typeface="+mn-cs"/>
                        </a:rPr>
                        <a:t>§ 2978 Klamavé označení </a:t>
                      </a:r>
                    </a:p>
                    <a:p>
                      <a:r>
                        <a:rPr lang="cs-CZ" sz="2000" kern="1200" dirty="0">
                          <a:solidFill>
                            <a:schemeClr val="dk1"/>
                          </a:solidFill>
                          <a:effectLst/>
                          <a:latin typeface="+mn-lt"/>
                          <a:ea typeface="+mn-ea"/>
                          <a:cs typeface="+mn-cs"/>
                        </a:rPr>
                        <a:t>zboží nebo služby</a:t>
                      </a:r>
                    </a:p>
                    <a:p>
                      <a:r>
                        <a:rPr lang="cs-CZ" sz="2000" kern="1200" dirty="0">
                          <a:solidFill>
                            <a:schemeClr val="tx1"/>
                          </a:solidFill>
                          <a:effectLst/>
                          <a:latin typeface="+mn-lt"/>
                          <a:ea typeface="+mn-ea"/>
                          <a:cs typeface="+mn-cs"/>
                        </a:rPr>
                        <a:t>§ 2980 (Nepovolená</a:t>
                      </a:r>
                      <a:r>
                        <a:rPr lang="cs-CZ" sz="2000" kern="1200" baseline="0" dirty="0">
                          <a:solidFill>
                            <a:schemeClr val="tx1"/>
                          </a:solidFill>
                          <a:effectLst/>
                          <a:latin typeface="+mn-lt"/>
                          <a:ea typeface="+mn-ea"/>
                          <a:cs typeface="+mn-cs"/>
                        </a:rPr>
                        <a:t>) srovnávací reklama</a:t>
                      </a:r>
                      <a:endParaRPr lang="cs-CZ" sz="2000" kern="1200" dirty="0">
                        <a:solidFill>
                          <a:schemeClr val="tx1"/>
                        </a:solidFill>
                        <a:effectLst/>
                        <a:latin typeface="+mn-lt"/>
                        <a:ea typeface="+mn-ea"/>
                        <a:cs typeface="+mn-cs"/>
                      </a:endParaRPr>
                    </a:p>
                    <a:p>
                      <a:r>
                        <a:rPr lang="cs-CZ" sz="2000" kern="1200" dirty="0">
                          <a:solidFill>
                            <a:schemeClr val="tx1"/>
                          </a:solidFill>
                          <a:effectLst/>
                          <a:latin typeface="+mn-lt"/>
                          <a:ea typeface="+mn-ea"/>
                          <a:cs typeface="+mn-cs"/>
                        </a:rPr>
                        <a:t>§ 2981 Vyvolání nebezpečí </a:t>
                      </a:r>
                    </a:p>
                    <a:p>
                      <a:r>
                        <a:rPr lang="cs-CZ" sz="2000" kern="1200" dirty="0">
                          <a:solidFill>
                            <a:schemeClr val="tx1"/>
                          </a:solidFill>
                          <a:effectLst/>
                          <a:latin typeface="+mn-lt"/>
                          <a:ea typeface="+mn-ea"/>
                          <a:cs typeface="+mn-cs"/>
                        </a:rPr>
                        <a:t>záměny</a:t>
                      </a:r>
                    </a:p>
                    <a:p>
                      <a:r>
                        <a:rPr lang="cs-CZ" sz="2000" b="0" kern="1200" dirty="0">
                          <a:solidFill>
                            <a:schemeClr val="tx1"/>
                          </a:solidFill>
                          <a:effectLst/>
                          <a:latin typeface="+mn-lt"/>
                          <a:ea typeface="+mn-ea"/>
                          <a:cs typeface="+mn-cs"/>
                        </a:rPr>
                        <a:t>§ 2986 Dotěrné obtěžování</a:t>
                      </a:r>
                    </a:p>
                    <a:p>
                      <a:r>
                        <a:rPr lang="cs-CZ" sz="2000" kern="1200" dirty="0">
                          <a:solidFill>
                            <a:schemeClr val="dk1"/>
                          </a:solidFill>
                          <a:effectLst/>
                          <a:latin typeface="+mn-lt"/>
                          <a:ea typeface="+mn-ea"/>
                          <a:cs typeface="+mn-cs"/>
                        </a:rPr>
                        <a:t>§ 2987 Ohrožení zdraví nebo životního prostředí</a:t>
                      </a:r>
                    </a:p>
                    <a:p>
                      <a:endParaRPr lang="cs-CZ" sz="2000" kern="1200" dirty="0">
                        <a:solidFill>
                          <a:schemeClr val="dk1"/>
                        </a:solidFill>
                        <a:effectLst/>
                        <a:latin typeface="+mn-lt"/>
                        <a:ea typeface="+mn-ea"/>
                        <a:cs typeface="+mn-cs"/>
                      </a:endParaRPr>
                    </a:p>
                    <a:p>
                      <a:r>
                        <a:rPr lang="cs-CZ" sz="2000" b="1" kern="1200" dirty="0">
                          <a:solidFill>
                            <a:schemeClr val="dk1"/>
                          </a:solidFill>
                          <a:effectLst/>
                          <a:latin typeface="+mn-lt"/>
                          <a:ea typeface="+mn-ea"/>
                          <a:cs typeface="+mn-cs"/>
                        </a:rPr>
                        <a:t>Skutkové podstaty chránící soutěžitele</a:t>
                      </a:r>
                    </a:p>
                    <a:p>
                      <a:r>
                        <a:rPr lang="cs-CZ" sz="2000" kern="1200" dirty="0">
                          <a:solidFill>
                            <a:schemeClr val="dk1"/>
                          </a:solidFill>
                          <a:effectLst/>
                          <a:latin typeface="+mn-lt"/>
                          <a:ea typeface="+mn-ea"/>
                          <a:cs typeface="+mn-cs"/>
                        </a:rPr>
                        <a:t>§ 2982 OZ Parazitování </a:t>
                      </a:r>
                    </a:p>
                    <a:p>
                      <a:r>
                        <a:rPr lang="cs-CZ" sz="2000" kern="1200" dirty="0">
                          <a:solidFill>
                            <a:schemeClr val="dk1"/>
                          </a:solidFill>
                          <a:effectLst/>
                          <a:latin typeface="+mn-lt"/>
                          <a:ea typeface="+mn-ea"/>
                          <a:cs typeface="+mn-cs"/>
                        </a:rPr>
                        <a:t>na pověsti</a:t>
                      </a:r>
                    </a:p>
                    <a:p>
                      <a:r>
                        <a:rPr lang="cs-CZ" sz="2000" kern="1200" dirty="0">
                          <a:solidFill>
                            <a:schemeClr val="dk1"/>
                          </a:solidFill>
                          <a:effectLst/>
                          <a:latin typeface="+mn-lt"/>
                          <a:ea typeface="+mn-ea"/>
                          <a:cs typeface="+mn-cs"/>
                        </a:rPr>
                        <a:t>§ 2983 Podplácení</a:t>
                      </a:r>
                    </a:p>
                    <a:p>
                      <a:r>
                        <a:rPr lang="cs-CZ" sz="2000" kern="1200" dirty="0">
                          <a:solidFill>
                            <a:schemeClr val="dk1"/>
                          </a:solidFill>
                          <a:effectLst/>
                          <a:latin typeface="+mn-lt"/>
                          <a:ea typeface="+mn-ea"/>
                          <a:cs typeface="+mn-cs"/>
                        </a:rPr>
                        <a:t>§ 2984 Zlehčování</a:t>
                      </a:r>
                    </a:p>
                    <a:p>
                      <a:r>
                        <a:rPr lang="cs-CZ" sz="2000" kern="1200" dirty="0">
                          <a:solidFill>
                            <a:schemeClr val="dk1"/>
                          </a:solidFill>
                          <a:effectLst/>
                          <a:latin typeface="+mn-lt"/>
                          <a:ea typeface="+mn-ea"/>
                          <a:cs typeface="+mn-cs"/>
                        </a:rPr>
                        <a:t>§ 2985 Porušení </a:t>
                      </a:r>
                      <a:r>
                        <a:rPr lang="cs-CZ" sz="2000" kern="1200" dirty="0" err="1">
                          <a:solidFill>
                            <a:schemeClr val="dk1"/>
                          </a:solidFill>
                          <a:effectLst/>
                          <a:latin typeface="+mn-lt"/>
                          <a:ea typeface="+mn-ea"/>
                          <a:cs typeface="+mn-cs"/>
                        </a:rPr>
                        <a:t>obch.tajemství</a:t>
                      </a:r>
                      <a:endParaRPr lang="cs-CZ" sz="2000" dirty="0">
                        <a:solidFill>
                          <a:schemeClr val="tx1"/>
                        </a:solidFill>
                      </a:endParaRPr>
                    </a:p>
                  </a:txBody>
                  <a:tcPr/>
                </a:tc>
                <a:extLst>
                  <a:ext uri="{0D108BD9-81ED-4DB2-BD59-A6C34878D82A}">
                    <a16:rowId xmlns:a16="http://schemas.microsoft.com/office/drawing/2014/main" val="3684417171"/>
                  </a:ext>
                </a:extLst>
              </a:tr>
            </a:tbl>
          </a:graphicData>
        </a:graphic>
      </p:graphicFrame>
    </p:spTree>
    <p:extLst>
      <p:ext uri="{BB962C8B-B14F-4D97-AF65-F5344CB8AC3E}">
        <p14:creationId xmlns:p14="http://schemas.microsoft.com/office/powerpoint/2010/main" val="288913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49555" y="720000"/>
            <a:ext cx="11609070" cy="451576"/>
          </a:xfrm>
        </p:spPr>
        <p:txBody>
          <a:bodyPr/>
          <a:lstStyle/>
          <a:p>
            <a:pPr algn="just"/>
            <a:r>
              <a:rPr lang="cs-CZ" altLang="cs-CZ" dirty="0"/>
              <a:t>Typický způsob regulace – generální klauzule</a:t>
            </a:r>
            <a:endParaRPr lang="en-US" altLang="cs-CZ" dirty="0">
              <a:solidFill>
                <a:srgbClr val="7B9899"/>
              </a:solidFill>
            </a:endParaRPr>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259080" y="1516379"/>
            <a:ext cx="11414760" cy="5204461"/>
          </a:xfrm>
        </p:spPr>
        <p:txBody>
          <a:bodyPr/>
          <a:lstStyle/>
          <a:p>
            <a:pPr algn="just">
              <a:lnSpc>
                <a:spcPct val="100000"/>
              </a:lnSpc>
              <a:buFont typeface="Arial" panose="020B0604020202020204" pitchFamily="34" charset="0"/>
              <a:buChar char="•"/>
            </a:pPr>
            <a:r>
              <a:rPr lang="cs-CZ" dirty="0"/>
              <a:t>Reakce na rychlý vývoj postmoderní společnosti a „vynalézavosti lidského ducha“, který je ze své biologické povahy soutěživý a který jde za úspěchem ve všech oblastech lidského konání neohlížeje se v podstatě na ostatní (perverzní tvořivost)</a:t>
            </a:r>
          </a:p>
          <a:p>
            <a:pPr algn="just">
              <a:lnSpc>
                <a:spcPct val="100000"/>
              </a:lnSpc>
              <a:buFont typeface="Arial" panose="020B0604020202020204" pitchFamily="34" charset="0"/>
              <a:buChar char="•"/>
            </a:pPr>
            <a:r>
              <a:rPr lang="cs-CZ" dirty="0"/>
              <a:t>GK – vývoj rozhodovací praxe, reakce na tech. vývoj</a:t>
            </a:r>
          </a:p>
          <a:p>
            <a:pPr algn="just">
              <a:lnSpc>
                <a:spcPct val="100000"/>
              </a:lnSpc>
              <a:buFont typeface="Arial" panose="020B0604020202020204" pitchFamily="34" charset="0"/>
              <a:buChar char="•"/>
            </a:pPr>
            <a:r>
              <a:rPr lang="cs-CZ" dirty="0"/>
              <a:t>Postihuje jednání, která dosud zapovězena nebyla, aniž by bylo zapotřebí okamžitě měnit zákon</a:t>
            </a:r>
          </a:p>
          <a:p>
            <a:pPr algn="just">
              <a:lnSpc>
                <a:spcPct val="100000"/>
              </a:lnSpc>
              <a:buFont typeface="Arial" panose="020B0604020202020204" pitchFamily="34" charset="0"/>
              <a:buChar char="•"/>
            </a:pPr>
            <a:r>
              <a:rPr lang="cs-CZ" dirty="0"/>
              <a:t>Obráceně: je možné učinit přípustným jednání dosud postihovaná.</a:t>
            </a:r>
          </a:p>
          <a:p>
            <a:pPr algn="just">
              <a:lnSpc>
                <a:spcPct val="100000"/>
              </a:lnSpc>
              <a:buFont typeface="Arial" panose="020B0604020202020204" pitchFamily="34" charset="0"/>
              <a:buChar char="•"/>
            </a:pPr>
            <a:r>
              <a:rPr lang="cs-CZ" altLang="cs-CZ" dirty="0"/>
              <a:t>Generální klauzule a Německo 30. a 40. léta</a:t>
            </a:r>
          </a:p>
          <a:p>
            <a:pPr algn="just">
              <a:lnSpc>
                <a:spcPct val="100000"/>
              </a:lnSpc>
              <a:buFont typeface="Arial" panose="020B0604020202020204" pitchFamily="34" charset="0"/>
              <a:buChar char="•"/>
            </a:pPr>
            <a:r>
              <a:rPr lang="cs-CZ" altLang="cs-CZ" dirty="0"/>
              <a:t>Politici v reklamě</a:t>
            </a:r>
          </a:p>
          <a:p>
            <a:pPr lvl="1" algn="just" eaLnBrk="1" hangingPunct="1"/>
            <a:endParaRPr lang="cs-CZ" altLang="cs-CZ" dirty="0"/>
          </a:p>
          <a:p>
            <a:pPr lvl="1" algn="just" eaLnBrk="1" hangingPunct="1"/>
            <a:endParaRPr lang="cs-CZ" altLang="cs-CZ" dirty="0"/>
          </a:p>
          <a:p>
            <a:pPr lvl="1" algn="just" eaLnBrk="1" hangingPunct="1"/>
            <a:endParaRPr lang="cs-CZ" altLang="cs-CZ" dirty="0"/>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spTree>
    <p:extLst>
      <p:ext uri="{BB962C8B-B14F-4D97-AF65-F5344CB8AC3E}">
        <p14:creationId xmlns:p14="http://schemas.microsoft.com/office/powerpoint/2010/main" val="3769949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0388" y="517020"/>
            <a:ext cx="9139837" cy="661331"/>
          </a:xfrm>
        </p:spPr>
        <p:txBody>
          <a:bodyPr/>
          <a:lstStyle/>
          <a:p>
            <a:r>
              <a:rPr lang="cs-CZ" dirty="0"/>
              <a:t>Chráněni jsou i podnikatelé</a:t>
            </a:r>
          </a:p>
        </p:txBody>
      </p:sp>
      <p:pic>
        <p:nvPicPr>
          <p:cNvPr id="7" name="Zástupný symbol pro obsah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64750" y="1582203"/>
            <a:ext cx="4330977" cy="4666198"/>
          </a:xfrm>
        </p:spPr>
      </p:pic>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9</a:t>
            </a:fld>
            <a:endParaRPr lang="cs-CZ" altLang="cs-CZ"/>
          </a:p>
        </p:txBody>
      </p:sp>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2620" y="1524000"/>
            <a:ext cx="4506012" cy="4733705"/>
          </a:xfrm>
          <a:prstGeom prst="rect">
            <a:avLst/>
          </a:prstGeom>
        </p:spPr>
      </p:pic>
    </p:spTree>
    <p:extLst>
      <p:ext uri="{BB962C8B-B14F-4D97-AF65-F5344CB8AC3E}">
        <p14:creationId xmlns:p14="http://schemas.microsoft.com/office/powerpoint/2010/main" val="150758942"/>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CZ.potx" id="{9368F25A-D07D-4454-BB9E-323E9573381A}" vid="{D76D3162-79D4-49CC-8197-D810905360B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prezentace-law-cz</Template>
  <TotalTime>705</TotalTime>
  <Words>3061</Words>
  <Application>Microsoft Office PowerPoint</Application>
  <PresentationFormat>Širokoúhlá obrazovka</PresentationFormat>
  <Paragraphs>400</Paragraphs>
  <Slides>44</Slides>
  <Notes>30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44</vt:i4>
      </vt:variant>
    </vt:vector>
  </HeadingPairs>
  <TitlesOfParts>
    <vt:vector size="49" baseType="lpstr">
      <vt:lpstr>Arial</vt:lpstr>
      <vt:lpstr>Montserrat</vt:lpstr>
      <vt:lpstr>Tahoma</vt:lpstr>
      <vt:lpstr>Wingdings</vt:lpstr>
      <vt:lpstr>Prezentace_MU_CZ</vt:lpstr>
      <vt:lpstr> Regulace reklamy</vt:lpstr>
      <vt:lpstr>Případy z české praxe</vt:lpstr>
      <vt:lpstr>Reklama v SRN (S-Bahn)</vt:lpstr>
      <vt:lpstr>SIXT (SRN)</vt:lpstr>
      <vt:lpstr>Lidl</vt:lpstr>
      <vt:lpstr>Právní regulace reklamy</vt:lpstr>
      <vt:lpstr>Úprava nekalé soutěže</vt:lpstr>
      <vt:lpstr>Typický způsob regulace – generální klauzule</vt:lpstr>
      <vt:lpstr>Chráněni jsou i podnikatelé</vt:lpstr>
      <vt:lpstr>Spotřebitelé a zákazníci - obtíže při určení referenční skupiny </vt:lpstr>
      <vt:lpstr>Průměrný spotřebitel jako referenční skupina</vt:lpstr>
      <vt:lpstr>Mars</vt:lpstr>
      <vt:lpstr>Monteil Firming Action Lifting Extreme Creme </vt:lpstr>
      <vt:lpstr>Clinique</vt:lpstr>
      <vt:lpstr>Posuzování klamavosti ve zvláštních případech</vt:lpstr>
      <vt:lpstr>Empirický model – výhoda a nevýhody</vt:lpstr>
      <vt:lpstr>Průměrný spotřebitel v judikatuře NS</vt:lpstr>
      <vt:lpstr>Generální klauzule</vt:lpstr>
      <vt:lpstr>Dobré mravy soutěže</vt:lpstr>
      <vt:lpstr>Dobré mravy ve sporných případech</vt:lpstr>
      <vt:lpstr>Dobré mravy ve sporných případech</vt:lpstr>
      <vt:lpstr>Srovnávací reklama</vt:lpstr>
      <vt:lpstr>ABlockPlus – BGH I ZR 154/16</vt:lpstr>
      <vt:lpstr>Dobré mravy ve sporných případech</vt:lpstr>
      <vt:lpstr>Prezentace aplikace PowerPoint</vt:lpstr>
      <vt:lpstr>Prezentace aplikace PowerPoint</vt:lpstr>
      <vt:lpstr>Kdo může žalovat nekalou soutěž?</vt:lpstr>
      <vt:lpstr>Podprahová reklama (pod 50 milisekund)</vt:lpstr>
      <vt:lpstr>Regulace reklamy ve veřejném právu – vybrané otázky</vt:lpstr>
      <vt:lpstr>Product placement</vt:lpstr>
      <vt:lpstr>Alkohol</vt:lpstr>
      <vt:lpstr>Alkohol</vt:lpstr>
      <vt:lpstr>Střelné zbraně a střelivo</vt:lpstr>
      <vt:lpstr>Pohřební služby</vt:lpstr>
      <vt:lpstr>Orgány dozoru</vt:lpstr>
      <vt:lpstr>Sexistická reklama</vt:lpstr>
      <vt:lpstr>Sexistická reklama před NSS</vt:lpstr>
      <vt:lpstr>Samoregulace v oblasti reklamního průmyslu</vt:lpstr>
      <vt:lpstr>Samoregulace reklamy v Evropě – EASA 2020</vt:lpstr>
      <vt:lpstr>Okruh stěžovatelů</vt:lpstr>
      <vt:lpstr>Kodex Rady pro reklamu</vt:lpstr>
      <vt:lpstr>Procedura </vt:lpstr>
      <vt:lpstr>Výhody samoregulace: Copy Advice</vt:lpstr>
      <vt:lpstr>Zásah samoregulační entity</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Josef Kotásek</dc:creator>
  <cp:lastModifiedBy>Josef Kotásek</cp:lastModifiedBy>
  <cp:revision>102</cp:revision>
  <cp:lastPrinted>1601-01-01T00:00:00Z</cp:lastPrinted>
  <dcterms:created xsi:type="dcterms:W3CDTF">2019-10-11T08:57:52Z</dcterms:created>
  <dcterms:modified xsi:type="dcterms:W3CDTF">2024-04-29T09:19:55Z</dcterms:modified>
</cp:coreProperties>
</file>