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aktiv.br.de/unser-bayern-2050/" TargetMode="External"/><Relationship Id="rId2" Type="http://schemas.openxmlformats.org/officeDocument/2006/relationships/hyperlink" Target="https://ig.ft.com/climate-gam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enoviny.cz/zpravy/2460734" TargetMode="External"/><Relationship Id="rId2" Type="http://schemas.openxmlformats.org/officeDocument/2006/relationships/hyperlink" Target="https://www.bbc.com/news/uk-6787002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lus.rozhlas.cz/fiala-se-mel-green-dealu-aktivne-branit-tvrdi-novinar-kaiser-z-echo24-915444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rozhlas.cz/zpravy-domov/farmar-ekologicke-farmarstvi-protesty-farmaru-zelena-dohoda-evropska-unie_2402221604_an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times.com/2024/01/17/climate/greenland-ice-sheet-melting.html?unlocked_article_code=1.QU0.fNZE.1mgHrkwvUVm5&amp;smid=url-share" TargetMode="External"/><Relationship Id="rId2" Type="http://schemas.openxmlformats.org/officeDocument/2006/relationships/hyperlink" Target="https://www.theguardian.com/environment/2024/jan/17/greenland-losing-30m-tonnes-of-ice-an-hour-study-reveal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euters.com/business/environment/scientists-reveal-how-greenland-ice-sheet-has-shrunk-over-past-four-decades-2024-01-17/" TargetMode="External"/><Relationship Id="rId5" Type="http://schemas.openxmlformats.org/officeDocument/2006/relationships/hyperlink" Target="https://wapo.st/3S8RGhD" TargetMode="External"/><Relationship Id="rId4" Type="http://schemas.openxmlformats.org/officeDocument/2006/relationships/hyperlink" Target="https://www.cbc.ca/radio/thecurrent/greenland-melting-ice-1.708929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ozhlas.cz/veda-technologie/veda/klimaticka-krize-reseni-osn-konzum-vedkyne-morsky-proud-sucho-oteplovani-dopady_2402210019_har" TargetMode="External"/><Relationship Id="rId2" Type="http://schemas.openxmlformats.org/officeDocument/2006/relationships/hyperlink" Target="https://www.irozhlas.cz/zpravy-svet/dubaj-cop-28-jan-kaliba-mezinarodni-klimaticka-konference-otazky-a-odpovedi_2312141435_ele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bes.com/sites/vitascarosella/2024/03/06/leo-messi-captains-fight-against-climate-change-with-join-the-planet/" TargetMode="External"/><Relationship Id="rId2" Type="http://schemas.openxmlformats.org/officeDocument/2006/relationships/hyperlink" Target="https://svet.sme.sk/c/23279368/preco-vsetci-hovoria-o-tom-ako-taylor-swift-lieta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radec.rozhlas.cz/brambory-na-podzim-nejspis-zdrazi-na-rustu-cen-se-podepise-i-sucho-ktere-8829399" TargetMode="External"/><Relationship Id="rId2" Type="http://schemas.openxmlformats.org/officeDocument/2006/relationships/hyperlink" Target="https://zlin.rozhlas.cz/rekordni-unorove-teploty-budi-vcely-ze-zimniho-spanku-chovatele-je-musi-vice-917296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rozhlas.cz/sport/zimni-sporty/kolik-let-zbyva-jizerske-padesatce-vedci-i-poradatele-zhodnotili-budoucnost_2403180500_job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ozhlas.cz/zpravy-svet/ropa-a-uhli-jako-jaderne-zbrane-kolumbie-coby-prvni-vyvozce-vola-po-smlouve-o_2403220700_mst" TargetMode="External"/><Relationship Id="rId2" Type="http://schemas.openxmlformats.org/officeDocument/2006/relationships/hyperlink" Target="https://reutersinstitute.politics.ox.ac.uk/news/five-things-news-media-can-do-respond-consistent-news-avoidanc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veringclimatenow.org/resource/cheat-sheet-climate-solutions-reporting-guide/" TargetMode="External"/><Relationship Id="rId2" Type="http://schemas.openxmlformats.org/officeDocument/2006/relationships/hyperlink" Target="https://www.solutionsjournalism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qualtimes.org/low-carbon-farming-helps-india-s?lang=en" TargetMode="External"/><Relationship Id="rId4" Type="http://schemas.openxmlformats.org/officeDocument/2006/relationships/hyperlink" Target="https://drawdown.org/solutions/table-of-solut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D433F-EF19-4691-9808-B41F93B799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zrušit klimatického zpravodaje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29A6FC-CB3F-4A0A-9D28-677413D0AA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aneb Jak smířit největší téma současnosti se zpravodajskými hodnotami</a:t>
            </a:r>
          </a:p>
        </p:txBody>
      </p:sp>
    </p:spTree>
    <p:extLst>
      <p:ext uri="{BB962C8B-B14F-4D97-AF65-F5344CB8AC3E}">
        <p14:creationId xmlns:p14="http://schemas.microsoft.com/office/powerpoint/2010/main" val="990636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2A014B-2D13-42FD-A1D6-394441F7D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Negativita III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D9BAF9-B034-434C-BBAE-68E034C18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Interaktivní projekty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Times</a:t>
            </a:r>
            <a:r>
              <a:rPr lang="cs-CZ" dirty="0"/>
              <a:t> (klima hra)</a:t>
            </a:r>
          </a:p>
          <a:p>
            <a:pPr marL="274320" lvl="1" indent="0">
              <a:buNone/>
            </a:pPr>
            <a:r>
              <a:rPr lang="cs-CZ" u="sng" dirty="0">
                <a:hlinkClick r:id="rId2"/>
              </a:rPr>
              <a:t>https://ig.ft.com/climate-game/</a:t>
            </a: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lvl="1"/>
            <a:r>
              <a:rPr lang="cs-CZ" dirty="0" err="1"/>
              <a:t>Bayerischer</a:t>
            </a:r>
            <a:r>
              <a:rPr lang="cs-CZ" dirty="0"/>
              <a:t> </a:t>
            </a:r>
            <a:r>
              <a:rPr lang="cs-CZ" dirty="0" err="1"/>
              <a:t>Rundfunk</a:t>
            </a:r>
            <a:r>
              <a:rPr lang="cs-CZ" dirty="0"/>
              <a:t> (</a:t>
            </a:r>
            <a:r>
              <a:rPr lang="cs-CZ" dirty="0" err="1"/>
              <a:t>Unser</a:t>
            </a:r>
            <a:r>
              <a:rPr lang="cs-CZ" dirty="0"/>
              <a:t> </a:t>
            </a:r>
            <a:r>
              <a:rPr lang="cs-CZ" dirty="0" err="1"/>
              <a:t>Bayern</a:t>
            </a:r>
            <a:r>
              <a:rPr lang="cs-CZ" dirty="0"/>
              <a:t> 2050)</a:t>
            </a:r>
          </a:p>
          <a:p>
            <a:pPr marL="274320" lvl="1" indent="0">
              <a:buNone/>
            </a:pPr>
            <a:r>
              <a:rPr lang="cs-CZ" u="sng" dirty="0">
                <a:hlinkClick r:id="rId3"/>
              </a:rPr>
              <a:t>https://interaktiv.br.de/unser-bayern-2050/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989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DE4CEF-FDD6-489D-A08D-24779F62B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Novinařina vs. aktivismus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43732A-076F-4F04-B0F7-DB7DE1FE6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Novinář – aktivista faktů?</a:t>
            </a:r>
          </a:p>
          <a:p>
            <a:pPr lvl="1"/>
            <a:r>
              <a:rPr lang="cs-CZ" dirty="0"/>
              <a:t>opora ve vědě, zprávy IPCC atd.</a:t>
            </a:r>
          </a:p>
          <a:p>
            <a:pPr lvl="3"/>
            <a:r>
              <a:rPr lang="cs-CZ" dirty="0"/>
              <a:t>ne jestli, ale jak řešit</a:t>
            </a:r>
          </a:p>
          <a:p>
            <a:pPr lvl="3"/>
            <a:r>
              <a:rPr lang="cs-CZ" dirty="0"/>
              <a:t>ukazovat, vysvětlovat změnu klimatu</a:t>
            </a:r>
          </a:p>
          <a:p>
            <a:pPr lvl="3"/>
            <a:r>
              <a:rPr lang="cs-CZ" dirty="0"/>
              <a:t>podněcovat veřejnou debatu o způsobech řešení</a:t>
            </a:r>
          </a:p>
          <a:p>
            <a:pPr lvl="3"/>
            <a:r>
              <a:rPr lang="cs-CZ" dirty="0"/>
              <a:t>poukazovat na nečinnost</a:t>
            </a:r>
          </a:p>
          <a:p>
            <a:pPr lvl="1"/>
            <a:r>
              <a:rPr lang="cs-CZ" dirty="0"/>
              <a:t>falešná vyváženost (popírači – věda 99:1, Máte slovo – 50:50)</a:t>
            </a:r>
          </a:p>
          <a:p>
            <a:pPr lvl="2"/>
            <a:r>
              <a:rPr lang="cs-CZ" dirty="0"/>
              <a:t>Máme zvát popírače?</a:t>
            </a:r>
          </a:p>
          <a:p>
            <a:pPr lvl="1"/>
            <a:r>
              <a:rPr lang="cs-CZ" dirty="0"/>
              <a:t>aktivismus / odpovědná novinařina / ignorantství</a:t>
            </a:r>
          </a:p>
          <a:p>
            <a:pPr lvl="2"/>
            <a:r>
              <a:rPr lang="cs-CZ" sz="2200" u="sng" dirty="0">
                <a:hlinkClick r:id="rId2"/>
              </a:rPr>
              <a:t>https://www.bbc.com/news/uk-67870028</a:t>
            </a:r>
            <a:endParaRPr lang="cs-CZ" sz="2200" dirty="0"/>
          </a:p>
          <a:p>
            <a:pPr lvl="2"/>
            <a:r>
              <a:rPr lang="cs-CZ" sz="2000" u="sng" dirty="0">
                <a:hlinkClick r:id="rId3"/>
              </a:rPr>
              <a:t>https://www.ceskenoviny.cz/zpravy/2460734</a:t>
            </a:r>
            <a:endParaRPr lang="cs-CZ" sz="2000" dirty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080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31000-1967-4039-AD4C-55D5E0755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v </a:t>
            </a:r>
            <a:r>
              <a:rPr lang="cs-CZ" dirty="0" err="1"/>
              <a:t>newsroomu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A3B70B-771F-423F-BF15-1AE50D804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 věta může být víc než hodinový pořad (+ kouzlo zpravodajského rádia)</a:t>
            </a:r>
          </a:p>
          <a:p>
            <a:r>
              <a:rPr lang="cs-CZ" dirty="0"/>
              <a:t>Klima jako průřezové téma</a:t>
            </a:r>
          </a:p>
          <a:p>
            <a:r>
              <a:rPr lang="cs-CZ" dirty="0"/>
              <a:t>Problém dvojkolejnosti (klima žurnalistika vs. </a:t>
            </a:r>
            <a:r>
              <a:rPr lang="cs-CZ" dirty="0" err="1"/>
              <a:t>dezinfo</a:t>
            </a:r>
            <a:r>
              <a:rPr lang="cs-CZ" dirty="0"/>
              <a:t>, chybějící kontext, popírači)</a:t>
            </a:r>
          </a:p>
          <a:p>
            <a:pPr marL="45720" indent="0">
              <a:buNone/>
            </a:pPr>
            <a:r>
              <a:rPr lang="cs-CZ" u="sng" dirty="0">
                <a:hlinkClick r:id="rId2"/>
              </a:rPr>
              <a:t>https://plus.rozhlas.cz/fiala-se-mel-green-dealu-aktivne-branit-tvrdi-novinar-kaiser-z-echo24-9154441</a:t>
            </a:r>
            <a:endParaRPr lang="cs-CZ" u="sng" dirty="0"/>
          </a:p>
          <a:p>
            <a:pPr marL="4572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Jak to dělají v Evropě?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434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BE917C-0F7E-4B7E-A81A-71BAEC4D0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Klima v EBU </a:t>
            </a:r>
            <a:r>
              <a:rPr lang="cs-CZ" dirty="0" err="1"/>
              <a:t>newsroomech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A24AB2-AC7C-4A43-83FB-E48157AEF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BNTV (BUL)</a:t>
            </a:r>
          </a:p>
          <a:p>
            <a:pPr lvl="1"/>
            <a:r>
              <a:rPr lang="cs-CZ" dirty="0"/>
              <a:t>2 redaktoři (věda + zahraničí) </a:t>
            </a:r>
          </a:p>
          <a:p>
            <a:r>
              <a:rPr lang="cs-CZ" dirty="0"/>
              <a:t>RTBF (BEL)</a:t>
            </a:r>
          </a:p>
          <a:p>
            <a:pPr lvl="1"/>
            <a:r>
              <a:rPr lang="cs-CZ" dirty="0"/>
              <a:t>malý tým, který má klima na starosti, aby se reflektovalo napříč zpravodajstvím + trénink pro zvýšení povědomí</a:t>
            </a:r>
          </a:p>
          <a:p>
            <a:r>
              <a:rPr lang="cs-CZ" dirty="0"/>
              <a:t>RTE (Irsko)</a:t>
            </a:r>
          </a:p>
          <a:p>
            <a:pPr lvl="1"/>
            <a:r>
              <a:rPr lang="cs-CZ" dirty="0"/>
              <a:t>1x environmentální korespondent + 1x </a:t>
            </a:r>
            <a:r>
              <a:rPr lang="cs-CZ" dirty="0" err="1"/>
              <a:t>producer</a:t>
            </a:r>
            <a:r>
              <a:rPr lang="cs-CZ" dirty="0"/>
              <a:t> (snaha zvýšit standard + zlepšit výstupy napříč redakcemi – týdenní porady editorů)</a:t>
            </a:r>
          </a:p>
          <a:p>
            <a:pPr lvl="1"/>
            <a:r>
              <a:rPr lang="cs-CZ" dirty="0"/>
              <a:t>tréninky, měsíční tematická setkání k povzbuzení pokrývání klimatu</a:t>
            </a:r>
          </a:p>
          <a:p>
            <a:r>
              <a:rPr lang="cs-CZ" dirty="0"/>
              <a:t>ORF (Rakousko)</a:t>
            </a:r>
          </a:p>
          <a:p>
            <a:pPr lvl="1"/>
            <a:r>
              <a:rPr lang="cs-CZ" dirty="0"/>
              <a:t>neformální klima skupina osmi novinářů napříč </a:t>
            </a:r>
            <a:r>
              <a:rPr lang="cs-CZ" dirty="0" err="1"/>
              <a:t>newsroomem</a:t>
            </a:r>
            <a:r>
              <a:rPr lang="cs-CZ" dirty="0"/>
              <a:t> – 1x týdně porada o klima tématech (nad rámec povinností)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809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B78F6-AB42-4822-A8CC-D4B2F0005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Klima v EBU </a:t>
            </a:r>
            <a:r>
              <a:rPr lang="cs-CZ" dirty="0" err="1"/>
              <a:t>newsroomech</a:t>
            </a:r>
            <a:r>
              <a:rPr lang="cs-CZ" dirty="0"/>
              <a:t>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8E8C06-E438-415D-BEFB-225B86BB4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RTM (Č. Hora)</a:t>
            </a:r>
          </a:p>
          <a:p>
            <a:pPr lvl="1"/>
            <a:r>
              <a:rPr lang="cs-CZ" dirty="0" err="1"/>
              <a:t>eko</a:t>
            </a:r>
            <a:r>
              <a:rPr lang="cs-CZ" dirty="0"/>
              <a:t> </a:t>
            </a:r>
            <a:r>
              <a:rPr lang="cs-CZ" dirty="0" err="1"/>
              <a:t>newsroom</a:t>
            </a:r>
            <a:r>
              <a:rPr lang="cs-CZ" dirty="0"/>
              <a:t> – dříve editor + 3 redaktoři, teď seškrtáno na 1 člověka</a:t>
            </a:r>
          </a:p>
          <a:p>
            <a:r>
              <a:rPr lang="cs-CZ" dirty="0"/>
              <a:t>Chorvatsko – specializované vysílání, konkrétní pořady</a:t>
            </a:r>
          </a:p>
          <a:p>
            <a:r>
              <a:rPr lang="cs-CZ" dirty="0"/>
              <a:t>VRT (Vlámsko)</a:t>
            </a:r>
          </a:p>
          <a:p>
            <a:pPr lvl="1"/>
            <a:r>
              <a:rPr lang="cs-CZ" dirty="0"/>
              <a:t>3 novináři – 2x věda, 1x zahraničí</a:t>
            </a:r>
          </a:p>
          <a:p>
            <a:pPr lvl="1"/>
            <a:r>
              <a:rPr lang="cs-CZ" dirty="0"/>
              <a:t>Porady 1x týdně, někdy i s účastí „rosničky“</a:t>
            </a:r>
          </a:p>
          <a:p>
            <a:r>
              <a:rPr lang="cs-CZ" dirty="0"/>
              <a:t>SVT (Švédsko)</a:t>
            </a:r>
          </a:p>
          <a:p>
            <a:pPr lvl="1"/>
            <a:r>
              <a:rPr lang="cs-CZ" dirty="0"/>
              <a:t>Klima reportéři napříč redakcemi (domácí, věda, byznys, regiony) + globální klima korespondent (zahraničí)</a:t>
            </a:r>
          </a:p>
          <a:p>
            <a:pPr lvl="1"/>
            <a:r>
              <a:rPr lang="cs-CZ" dirty="0"/>
              <a:t>Vydávají </a:t>
            </a:r>
            <a:r>
              <a:rPr lang="cs-CZ" dirty="0" err="1"/>
              <a:t>newsletter</a:t>
            </a:r>
            <a:r>
              <a:rPr lang="cs-CZ" dirty="0"/>
              <a:t>, kde shrnují svou tvorbu – populární, cca 30 tisíc odběratelů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686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65743-0BA2-442B-BAE8-77088A0FE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Klima v EBU </a:t>
            </a:r>
            <a:r>
              <a:rPr lang="cs-CZ" dirty="0" err="1"/>
              <a:t>newsroomech</a:t>
            </a:r>
            <a:r>
              <a:rPr lang="cs-CZ" dirty="0"/>
              <a:t> III - šampioni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825A35-5AC0-4246-AE38-1A3F33A4B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BBC (Spojené království)</a:t>
            </a:r>
          </a:p>
          <a:p>
            <a:pPr lvl="1"/>
            <a:r>
              <a:rPr lang="cs-CZ" dirty="0"/>
              <a:t>kombinovaný tým zpravodajů a </a:t>
            </a:r>
            <a:r>
              <a:rPr lang="cs-CZ" dirty="0" err="1"/>
              <a:t>producerů</a:t>
            </a:r>
            <a:r>
              <a:rPr lang="cs-CZ" dirty="0"/>
              <a:t> (věda, </a:t>
            </a:r>
            <a:r>
              <a:rPr lang="cs-CZ" dirty="0" err="1"/>
              <a:t>envi</a:t>
            </a:r>
            <a:r>
              <a:rPr lang="cs-CZ" dirty="0"/>
              <a:t>, klima) – výroba zpravodajství + rady/pomoc kolegům napříč redakcemi</a:t>
            </a:r>
          </a:p>
          <a:p>
            <a:pPr lvl="1"/>
            <a:r>
              <a:rPr lang="cs-CZ" dirty="0"/>
              <a:t>brífinky celého zpravodajství vedené klima redaktorem + různými vědci</a:t>
            </a:r>
          </a:p>
          <a:p>
            <a:pPr lvl="1"/>
            <a:r>
              <a:rPr lang="cs-CZ" dirty="0"/>
              <a:t>online tréninkový kurz</a:t>
            </a:r>
          </a:p>
          <a:p>
            <a:pPr lvl="1"/>
            <a:r>
              <a:rPr lang="cs-CZ" dirty="0"/>
              <a:t>„klima je tak otisknuté v naší práci napříč týmy, že všichni mají dobrou znalost tématu“</a:t>
            </a:r>
          </a:p>
          <a:p>
            <a:r>
              <a:rPr lang="cs-CZ" dirty="0"/>
              <a:t>NRK (Norsko) – 2018 – průzkum – jaké téma je nejvíc </a:t>
            </a:r>
            <a:r>
              <a:rPr lang="cs-CZ" dirty="0" err="1"/>
              <a:t>podreportované</a:t>
            </a:r>
            <a:r>
              <a:rPr lang="cs-CZ" dirty="0"/>
              <a:t> – klima</a:t>
            </a:r>
          </a:p>
          <a:p>
            <a:pPr lvl="1"/>
            <a:r>
              <a:rPr lang="cs-CZ" dirty="0"/>
              <a:t>Proč? Nedostatek odpovědnosti, náhodné pokrývání, ostatní témata </a:t>
            </a:r>
            <a:r>
              <a:rPr lang="cs-CZ" dirty="0" err="1"/>
              <a:t>prioritizována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Rozhodnutí: všechny redakce a skupiny by měly být schopné zařadit klima perspektivu do svých témat; je potřeba i zvláštní tým pro témata, která by se jinak do vysílání nedostala – zprávy i více do hloubky; potřeba „</a:t>
            </a:r>
            <a:r>
              <a:rPr lang="cs-CZ" dirty="0" err="1"/>
              <a:t>guide</a:t>
            </a:r>
            <a:r>
              <a:rPr lang="cs-CZ" dirty="0"/>
              <a:t>“ pro pomoc s rozhodováním šéfům i novinářům</a:t>
            </a:r>
          </a:p>
          <a:p>
            <a:pPr lvl="1"/>
            <a:r>
              <a:rPr lang="cs-CZ" dirty="0"/>
              <a:t>Pro obecné publikum, založeno na faktech, pozor na falešnou vyváženost (když popírači, tak s patřičným kontextem, konfrontací + pozor na prostor – dojem, že jsou relevantnější, než ve skutečnosti podle síly vědeckého konsenzu); méně a kvalitněji</a:t>
            </a:r>
          </a:p>
          <a:p>
            <a:pPr lvl="1"/>
            <a:r>
              <a:rPr lang="cs-CZ" dirty="0"/>
              <a:t>od 2018 z ničeho na 15členný klima tým ve 2 městech (</a:t>
            </a:r>
            <a:r>
              <a:rPr lang="cs-CZ" dirty="0" err="1"/>
              <a:t>investigativa</a:t>
            </a:r>
            <a:r>
              <a:rPr lang="cs-CZ" dirty="0"/>
              <a:t> / zpravodajství)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96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9F8B35-FFA3-4933-8BEB-84B7493C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Klima v </a:t>
            </a:r>
            <a:r>
              <a:rPr lang="cs-CZ" dirty="0" err="1"/>
              <a:t>ČRo</a:t>
            </a:r>
            <a:r>
              <a:rPr lang="cs-CZ" dirty="0"/>
              <a:t> – systém ambasadorů?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78A350-F4DB-498D-B5DC-6C83749F9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b="1" dirty="0"/>
          </a:p>
          <a:p>
            <a:r>
              <a:rPr lang="cs-CZ" b="1" dirty="0"/>
              <a:t>Události v týdnu (hypotetické):</a:t>
            </a:r>
          </a:p>
          <a:p>
            <a:pPr marL="45720" indent="0">
              <a:buNone/>
            </a:pPr>
            <a:endParaRPr lang="cs-CZ" dirty="0"/>
          </a:p>
          <a:p>
            <a:pPr lvl="1"/>
            <a:r>
              <a:rPr lang="cs-CZ" dirty="0"/>
              <a:t>Protesty zemědělců proti Green </a:t>
            </a:r>
            <a:r>
              <a:rPr lang="cs-CZ" dirty="0" err="1"/>
              <a:t>Dealu</a:t>
            </a:r>
            <a:r>
              <a:rPr lang="cs-CZ" dirty="0"/>
              <a:t> v Praze (domácí)</a:t>
            </a:r>
          </a:p>
          <a:p>
            <a:pPr lvl="1"/>
            <a:r>
              <a:rPr lang="cs-CZ" dirty="0"/>
              <a:t>Sněmovna schvaluje novou verzi zákona o komunitní energetice (domácí/sněmovna)</a:t>
            </a:r>
          </a:p>
          <a:p>
            <a:pPr lvl="1"/>
            <a:r>
              <a:rPr lang="cs-CZ" dirty="0"/>
              <a:t>Vláda řeší, kam budou směřovat peníze z EU emisních povolenek (domácí/ekonomika)</a:t>
            </a:r>
          </a:p>
          <a:p>
            <a:pPr lvl="1"/>
            <a:r>
              <a:rPr lang="cs-CZ" dirty="0"/>
              <a:t>EU schvaluje klima cíle pro rok 2040 / zákon o konci spalovacích motorů apod. (zahraničí/zpravodajka v Bruselu)</a:t>
            </a:r>
          </a:p>
          <a:p>
            <a:pPr lvl="1"/>
            <a:r>
              <a:rPr lang="cs-CZ" dirty="0"/>
              <a:t>Volby v Británii a budoucnost těžby v Severním moři (zahraničí)</a:t>
            </a:r>
          </a:p>
          <a:p>
            <a:pPr lvl="1"/>
            <a:r>
              <a:rPr lang="cs-CZ" dirty="0"/>
              <a:t>Referendum o stavbě větrných elektráren ve 2 obcích – Zlínsko, Vysočina (regiony)</a:t>
            </a:r>
          </a:p>
          <a:p>
            <a:pPr lvl="1"/>
            <a:r>
              <a:rPr lang="cs-CZ" dirty="0"/>
              <a:t>Extrémní teploty dopadají na včelaře na Jižní Moravě (regiony)</a:t>
            </a:r>
          </a:p>
          <a:p>
            <a:pPr lvl="1"/>
            <a:r>
              <a:rPr lang="cs-CZ" dirty="0"/>
              <a:t>MS v biatlonu bez sněhu (sport)</a:t>
            </a:r>
          </a:p>
          <a:p>
            <a:pPr lvl="1"/>
            <a:r>
              <a:rPr lang="cs-CZ" dirty="0"/>
              <a:t>Český lev – fenomén green </a:t>
            </a:r>
            <a:r>
              <a:rPr lang="cs-CZ" dirty="0" err="1"/>
              <a:t>filmingu</a:t>
            </a:r>
            <a:r>
              <a:rPr lang="cs-CZ" dirty="0"/>
              <a:t> (kultura)</a:t>
            </a:r>
          </a:p>
          <a:p>
            <a:pPr lvl="1"/>
            <a:r>
              <a:rPr lang="cs-CZ" dirty="0"/>
              <a:t>ČVUT vyvinula nový zázračný typ solárního panelu (věda)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255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FA4843-435A-48B1-A634-A35E24871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Klimatické charty (příklad z Francie)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045ED8-8F9A-4C61-B2C8-1796EACD0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400" y="1888067"/>
            <a:ext cx="9974472" cy="455506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u="sng" dirty="0"/>
              <a:t>Pokrývejme všechny příběhy související s klimatem, živými bytostmi a společenskou spravedlností mezioborovým způsobem.</a:t>
            </a:r>
            <a:r>
              <a:rPr lang="cs-CZ" dirty="0"/>
              <a:t> </a:t>
            </a:r>
          </a:p>
          <a:p>
            <a:pPr lvl="0"/>
            <a:r>
              <a:rPr lang="cs-CZ" u="sng" dirty="0"/>
              <a:t>Volme vzdělávací přístup.</a:t>
            </a:r>
            <a:r>
              <a:rPr lang="cs-CZ" dirty="0"/>
              <a:t> </a:t>
            </a:r>
          </a:p>
          <a:p>
            <a:pPr lvl="0"/>
            <a:r>
              <a:rPr lang="cs-CZ" u="sng" dirty="0"/>
              <a:t>Zamysleme se nad volbou slov a obrázků.</a:t>
            </a:r>
          </a:p>
          <a:p>
            <a:pPr lvl="0"/>
            <a:r>
              <a:rPr lang="cs-CZ" u="sng" dirty="0"/>
              <a:t>Volme odpovídající rozsah pokrytí.</a:t>
            </a:r>
            <a:endParaRPr lang="cs-CZ" dirty="0"/>
          </a:p>
          <a:p>
            <a:pPr lvl="0"/>
            <a:r>
              <a:rPr lang="cs-CZ" u="sng" dirty="0"/>
              <a:t>Zkoumejme příčiny současného rozvratu.</a:t>
            </a:r>
            <a:endParaRPr lang="cs-CZ" dirty="0"/>
          </a:p>
          <a:p>
            <a:pPr lvl="0"/>
            <a:r>
              <a:rPr lang="cs-CZ" u="sng" dirty="0"/>
              <a:t>Zaručme transparentnost.</a:t>
            </a:r>
          </a:p>
          <a:p>
            <a:pPr lvl="0"/>
            <a:r>
              <a:rPr lang="cs-CZ" u="sng" dirty="0"/>
              <a:t>Odhalujme strategie </a:t>
            </a:r>
            <a:r>
              <a:rPr lang="cs-CZ" u="sng" dirty="0" err="1"/>
              <a:t>zasévající</a:t>
            </a:r>
            <a:r>
              <a:rPr lang="cs-CZ" u="sng" dirty="0"/>
              <a:t> pochybnosti do myslí veřejnosti.</a:t>
            </a:r>
            <a:endParaRPr lang="cs-CZ" dirty="0"/>
          </a:p>
          <a:p>
            <a:pPr lvl="0"/>
            <a:r>
              <a:rPr lang="cs-CZ" u="sng" dirty="0"/>
              <a:t>Informujme o skutečných řešeních.</a:t>
            </a:r>
            <a:endParaRPr lang="cs-CZ" dirty="0"/>
          </a:p>
          <a:p>
            <a:pPr lvl="0"/>
            <a:r>
              <a:rPr lang="cs-CZ" u="sng" dirty="0"/>
              <a:t>Vzdělávejme se.</a:t>
            </a:r>
          </a:p>
          <a:p>
            <a:pPr lvl="0"/>
            <a:r>
              <a:rPr lang="cs-CZ" u="sng" dirty="0"/>
              <a:t>Odmítejme financování pocházející z nejvíc znečišťujících aktivit.</a:t>
            </a:r>
            <a:endParaRPr lang="cs-CZ" dirty="0"/>
          </a:p>
          <a:p>
            <a:pPr lvl="0"/>
            <a:r>
              <a:rPr lang="cs-CZ" u="sng" dirty="0"/>
              <a:t>Posilujme nezávislost médií.</a:t>
            </a:r>
            <a:endParaRPr lang="cs-CZ" dirty="0"/>
          </a:p>
          <a:p>
            <a:pPr lvl="0"/>
            <a:r>
              <a:rPr lang="cs-CZ" u="sng" dirty="0"/>
              <a:t>Připravme se na nízkouhlíkovou žurnalistiku</a:t>
            </a:r>
          </a:p>
          <a:p>
            <a:pPr lvl="0"/>
            <a:r>
              <a:rPr lang="cs-CZ" u="sng" dirty="0"/>
              <a:t>Pěstujme spolupráci</a:t>
            </a:r>
          </a:p>
          <a:p>
            <a:pPr lvl="0"/>
            <a:endParaRPr lang="cs-CZ" u="sng" dirty="0"/>
          </a:p>
          <a:p>
            <a:pPr lvl="0"/>
            <a:endParaRPr lang="cs-CZ" u="sng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662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6FAA1-36F7-4381-8104-AB848CF81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Klima žurnalistika vyhrává </a:t>
            </a:r>
            <a:r>
              <a:rPr lang="cs-CZ" dirty="0" err="1"/>
              <a:t>Pulitzera</a:t>
            </a:r>
            <a:endParaRPr lang="cs-CZ" dirty="0"/>
          </a:p>
        </p:txBody>
      </p:sp>
      <p:pic>
        <p:nvPicPr>
          <p:cNvPr id="6" name="Zástupný symbol obrázku 5">
            <a:extLst>
              <a:ext uri="{FF2B5EF4-FFF2-40B4-BE49-F238E27FC236}">
                <a16:creationId xmlns:a16="http://schemas.microsoft.com/office/drawing/2014/main" id="{A43B809C-3FC2-44E6-B27A-BFB24282715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3288" b="3288"/>
          <a:stretch>
            <a:fillRect/>
          </a:stretch>
        </p:blipFill>
        <p:spPr/>
      </p:pic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ACCB751-1EEE-4107-A673-D8730D04EC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2999" y="2834640"/>
            <a:ext cx="4072467" cy="2880360"/>
          </a:xfrm>
        </p:spPr>
        <p:txBody>
          <a:bodyPr/>
          <a:lstStyle/>
          <a:p>
            <a:endParaRPr lang="cs-CZ" b="1" u="sng" dirty="0"/>
          </a:p>
          <a:p>
            <a:r>
              <a:rPr lang="cs-CZ" b="1" u="sng" dirty="0"/>
              <a:t>Washington Post: 2C – </a:t>
            </a:r>
            <a:r>
              <a:rPr lang="cs-CZ" b="1" u="sng" dirty="0" err="1"/>
              <a:t>Beyond</a:t>
            </a:r>
            <a:r>
              <a:rPr lang="cs-CZ" b="1" u="sng" dirty="0"/>
              <a:t> </a:t>
            </a:r>
            <a:r>
              <a:rPr lang="cs-CZ" b="1" u="sng" dirty="0" err="1"/>
              <a:t>The</a:t>
            </a:r>
            <a:r>
              <a:rPr lang="cs-CZ" b="1" u="sng" dirty="0"/>
              <a:t> Limit</a:t>
            </a:r>
          </a:p>
          <a:p>
            <a:endParaRPr lang="cs-CZ" dirty="0"/>
          </a:p>
          <a:p>
            <a:r>
              <a:rPr lang="cs-CZ" dirty="0"/>
              <a:t>Série reportáží z míst, kde lokálně už oteplení Země překročilo kritickou hranici dvou stupňů Celsia (2020)</a:t>
            </a:r>
          </a:p>
        </p:txBody>
      </p:sp>
    </p:spTree>
    <p:extLst>
      <p:ext uri="{BB962C8B-B14F-4D97-AF65-F5344CB8AC3E}">
        <p14:creationId xmlns:p14="http://schemas.microsoft.com/office/powerpoint/2010/main" val="3506415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4D2F9-2458-400D-A115-5A9A367C1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Klima vs. zpravodajské hodnoty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514AE5-83C0-4D50-B576-E58C07C11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z="2400" b="1" dirty="0"/>
              <a:t>novost / překvapení</a:t>
            </a:r>
          </a:p>
          <a:p>
            <a:pPr lvl="0"/>
            <a:r>
              <a:rPr lang="cs-CZ" sz="2400" b="1" dirty="0"/>
              <a:t>jednoznačnost</a:t>
            </a:r>
          </a:p>
          <a:p>
            <a:pPr lvl="0"/>
            <a:r>
              <a:rPr lang="cs-CZ" sz="2400" b="1" dirty="0"/>
              <a:t>osobnosti</a:t>
            </a:r>
          </a:p>
          <a:p>
            <a:pPr lvl="0"/>
            <a:r>
              <a:rPr lang="cs-CZ" sz="2400" b="1" dirty="0"/>
              <a:t>blízkost</a:t>
            </a:r>
          </a:p>
          <a:p>
            <a:pPr marL="45720" indent="0">
              <a:buNone/>
            </a:pPr>
            <a:r>
              <a:rPr lang="cs-CZ" dirty="0"/>
              <a:t> </a:t>
            </a:r>
          </a:p>
          <a:p>
            <a:pPr marL="45720" indent="0">
              <a:buNone/>
            </a:pPr>
            <a:r>
              <a:rPr lang="cs-CZ" dirty="0"/>
              <a:t>+ negativita ---) </a:t>
            </a:r>
            <a:r>
              <a:rPr lang="cs-CZ" dirty="0" err="1"/>
              <a:t>news</a:t>
            </a:r>
            <a:r>
              <a:rPr lang="cs-CZ" dirty="0"/>
              <a:t> </a:t>
            </a:r>
            <a:r>
              <a:rPr lang="cs-CZ" dirty="0" err="1"/>
              <a:t>avoidance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+ tonalita (nemoralizovat)</a:t>
            </a:r>
          </a:p>
          <a:p>
            <a:pPr marL="45720" indent="0">
              <a:buNone/>
            </a:pPr>
            <a:r>
              <a:rPr lang="cs-CZ" dirty="0"/>
              <a:t>+ novinařina vs. futurologie</a:t>
            </a:r>
          </a:p>
          <a:p>
            <a:pPr marL="45720" indent="0">
              <a:buNone/>
            </a:pPr>
            <a:r>
              <a:rPr lang="cs-CZ" dirty="0"/>
              <a:t>+ novinařina vs. aktivismus</a:t>
            </a:r>
          </a:p>
        </p:txBody>
      </p:sp>
    </p:spTree>
    <p:extLst>
      <p:ext uri="{BB962C8B-B14F-4D97-AF65-F5344CB8AC3E}">
        <p14:creationId xmlns:p14="http://schemas.microsoft.com/office/powerpoint/2010/main" val="2178191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7A248-A5DB-402B-B7F4-7911FC5A4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0C1EA9-7003-4E90-B3E5-DB2A28DC8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Aktualizační momenty</a:t>
            </a:r>
          </a:p>
          <a:p>
            <a:pPr lvl="2"/>
            <a:endParaRPr lang="cs-CZ" dirty="0"/>
          </a:p>
          <a:p>
            <a:pPr lvl="2"/>
            <a:r>
              <a:rPr lang="cs-CZ" dirty="0"/>
              <a:t>napojení na aktuální události</a:t>
            </a:r>
          </a:p>
          <a:p>
            <a:pPr lvl="2"/>
            <a:r>
              <a:rPr lang="cs-CZ" dirty="0"/>
              <a:t>velké akce</a:t>
            </a:r>
          </a:p>
          <a:p>
            <a:pPr lvl="2"/>
            <a:r>
              <a:rPr lang="cs-CZ" dirty="0"/>
              <a:t>projednávanou/právě přijatou legislativu apod.</a:t>
            </a:r>
          </a:p>
          <a:p>
            <a:pPr lvl="2"/>
            <a:endParaRPr lang="cs-CZ" dirty="0"/>
          </a:p>
          <a:p>
            <a:pPr lvl="2"/>
            <a:r>
              <a:rPr lang="cs-CZ" u="sng" dirty="0">
                <a:hlinkClick r:id="rId2"/>
              </a:rPr>
              <a:t>https://www.irozhlas.cz/zpravy-domov/farmar-ekologicke-farmarstvi-protesty-farmaru-zelena-dohoda-evropska-unie_2402221604_ank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0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042FD6-C843-4CEB-9FCB-59CADBEA7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Novost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AFEB93-364A-4AFA-9EAB-55FFD9B7D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aktualizační momenty – klimatický systém samotný</a:t>
            </a:r>
          </a:p>
          <a:p>
            <a:endParaRPr lang="cs-CZ" dirty="0"/>
          </a:p>
          <a:p>
            <a:pPr lvl="0"/>
            <a:r>
              <a:rPr lang="cs-CZ" u="sng" dirty="0" err="1">
                <a:hlinkClick r:id="rId2"/>
              </a:rPr>
              <a:t>Greenland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losing</a:t>
            </a:r>
            <a:r>
              <a:rPr lang="cs-CZ" u="sng" dirty="0">
                <a:hlinkClick r:id="rId2"/>
              </a:rPr>
              <a:t> 30m </a:t>
            </a:r>
            <a:r>
              <a:rPr lang="cs-CZ" u="sng" dirty="0" err="1">
                <a:hlinkClick r:id="rId2"/>
              </a:rPr>
              <a:t>tonnes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of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ice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an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hour</a:t>
            </a:r>
            <a:r>
              <a:rPr lang="cs-CZ" u="sng" dirty="0">
                <a:hlinkClick r:id="rId2"/>
              </a:rPr>
              <a:t>, study </a:t>
            </a:r>
            <a:r>
              <a:rPr lang="cs-CZ" u="sng" dirty="0" err="1">
                <a:hlinkClick r:id="rId2"/>
              </a:rPr>
              <a:t>reveals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Guardian</a:t>
            </a:r>
            <a:r>
              <a:rPr lang="cs-CZ" dirty="0"/>
              <a:t>)</a:t>
            </a:r>
          </a:p>
          <a:p>
            <a:pPr lvl="0"/>
            <a:r>
              <a:rPr lang="cs-CZ" u="sng" dirty="0" err="1">
                <a:hlinkClick r:id="rId3"/>
              </a:rPr>
              <a:t>How</a:t>
            </a:r>
            <a:r>
              <a:rPr lang="cs-CZ" u="sng" dirty="0">
                <a:hlinkClick r:id="rId3"/>
              </a:rPr>
              <a:t> Much </a:t>
            </a:r>
            <a:r>
              <a:rPr lang="cs-CZ" u="sng" dirty="0" err="1">
                <a:hlinkClick r:id="rId3"/>
              </a:rPr>
              <a:t>Ice</a:t>
            </a:r>
            <a:r>
              <a:rPr lang="cs-CZ" u="sng" dirty="0">
                <a:hlinkClick r:id="rId3"/>
              </a:rPr>
              <a:t> </a:t>
            </a:r>
            <a:r>
              <a:rPr lang="cs-CZ" u="sng" dirty="0" err="1">
                <a:hlinkClick r:id="rId3"/>
              </a:rPr>
              <a:t>Is</a:t>
            </a:r>
            <a:r>
              <a:rPr lang="cs-CZ" u="sng" dirty="0">
                <a:hlinkClick r:id="rId3"/>
              </a:rPr>
              <a:t> </a:t>
            </a:r>
            <a:r>
              <a:rPr lang="cs-CZ" u="sng" dirty="0" err="1">
                <a:hlinkClick r:id="rId3"/>
              </a:rPr>
              <a:t>Greenland</a:t>
            </a:r>
            <a:r>
              <a:rPr lang="cs-CZ" u="sng" dirty="0">
                <a:hlinkClick r:id="rId3"/>
              </a:rPr>
              <a:t> </a:t>
            </a:r>
            <a:r>
              <a:rPr lang="cs-CZ" u="sng" dirty="0" err="1">
                <a:hlinkClick r:id="rId3"/>
              </a:rPr>
              <a:t>Losing</a:t>
            </a:r>
            <a:r>
              <a:rPr lang="cs-CZ" u="sng" dirty="0">
                <a:hlinkClick r:id="rId3"/>
              </a:rPr>
              <a:t>? </a:t>
            </a:r>
            <a:r>
              <a:rPr lang="cs-CZ" u="sng" dirty="0" err="1">
                <a:hlinkClick r:id="rId3"/>
              </a:rPr>
              <a:t>Researchers</a:t>
            </a:r>
            <a:r>
              <a:rPr lang="cs-CZ" u="sng" dirty="0">
                <a:hlinkClick r:id="rId3"/>
              </a:rPr>
              <a:t> </a:t>
            </a:r>
            <a:r>
              <a:rPr lang="cs-CZ" u="sng" dirty="0" err="1">
                <a:hlinkClick r:id="rId3"/>
              </a:rPr>
              <a:t>Found</a:t>
            </a:r>
            <a:r>
              <a:rPr lang="cs-CZ" u="sng" dirty="0">
                <a:hlinkClick r:id="rId3"/>
              </a:rPr>
              <a:t> </a:t>
            </a:r>
            <a:r>
              <a:rPr lang="cs-CZ" u="sng" dirty="0" err="1">
                <a:hlinkClick r:id="rId3"/>
              </a:rPr>
              <a:t>an</a:t>
            </a:r>
            <a:r>
              <a:rPr lang="cs-CZ" u="sng" dirty="0">
                <a:hlinkClick r:id="rId3"/>
              </a:rPr>
              <a:t> </a:t>
            </a:r>
            <a:r>
              <a:rPr lang="cs-CZ" u="sng" dirty="0" err="1">
                <a:hlinkClick r:id="rId3"/>
              </a:rPr>
              <a:t>Answer</a:t>
            </a:r>
            <a:r>
              <a:rPr lang="cs-CZ" dirty="0"/>
              <a:t> (NY </a:t>
            </a:r>
            <a:r>
              <a:rPr lang="cs-CZ" dirty="0" err="1"/>
              <a:t>Times</a:t>
            </a:r>
            <a:r>
              <a:rPr lang="cs-CZ" dirty="0"/>
              <a:t>)</a:t>
            </a:r>
          </a:p>
          <a:p>
            <a:pPr lvl="0"/>
            <a:r>
              <a:rPr lang="cs-CZ" u="sng" dirty="0" err="1">
                <a:hlinkClick r:id="rId4"/>
              </a:rPr>
              <a:t>Greenland</a:t>
            </a:r>
            <a:r>
              <a:rPr lang="cs-CZ" u="sng" dirty="0">
                <a:hlinkClick r:id="rId4"/>
              </a:rPr>
              <a:t> </a:t>
            </a:r>
            <a:r>
              <a:rPr lang="cs-CZ" u="sng" dirty="0" err="1">
                <a:hlinkClick r:id="rId4"/>
              </a:rPr>
              <a:t>is</a:t>
            </a:r>
            <a:r>
              <a:rPr lang="cs-CZ" u="sng" dirty="0">
                <a:hlinkClick r:id="rId4"/>
              </a:rPr>
              <a:t> </a:t>
            </a:r>
            <a:r>
              <a:rPr lang="cs-CZ" u="sng" dirty="0" err="1">
                <a:hlinkClick r:id="rId4"/>
              </a:rPr>
              <a:t>losing</a:t>
            </a:r>
            <a:r>
              <a:rPr lang="cs-CZ" u="sng" dirty="0">
                <a:hlinkClick r:id="rId4"/>
              </a:rPr>
              <a:t> so much </a:t>
            </a:r>
            <a:r>
              <a:rPr lang="cs-CZ" u="sng" dirty="0" err="1">
                <a:hlinkClick r:id="rId4"/>
              </a:rPr>
              <a:t>ice</a:t>
            </a:r>
            <a:r>
              <a:rPr lang="cs-CZ" u="sng" dirty="0">
                <a:hlinkClick r:id="rId4"/>
              </a:rPr>
              <a:t> </a:t>
            </a:r>
            <a:r>
              <a:rPr lang="cs-CZ" u="sng" dirty="0" err="1">
                <a:hlinkClick r:id="rId4"/>
              </a:rPr>
              <a:t>that</a:t>
            </a:r>
            <a:r>
              <a:rPr lang="cs-CZ" u="sng" dirty="0">
                <a:hlinkClick r:id="rId4"/>
              </a:rPr>
              <a:t> </a:t>
            </a:r>
            <a:r>
              <a:rPr lang="cs-CZ" u="sng" dirty="0" err="1">
                <a:hlinkClick r:id="rId4"/>
              </a:rPr>
              <a:t>its</a:t>
            </a:r>
            <a:r>
              <a:rPr lang="cs-CZ" u="sng" dirty="0">
                <a:hlinkClick r:id="rId4"/>
              </a:rPr>
              <a:t> </a:t>
            </a:r>
            <a:r>
              <a:rPr lang="cs-CZ" u="sng" dirty="0" err="1">
                <a:hlinkClick r:id="rId4"/>
              </a:rPr>
              <a:t>gravity</a:t>
            </a:r>
            <a:r>
              <a:rPr lang="cs-CZ" u="sng" dirty="0">
                <a:hlinkClick r:id="rId4"/>
              </a:rPr>
              <a:t> </a:t>
            </a:r>
            <a:r>
              <a:rPr lang="cs-CZ" u="sng" dirty="0" err="1">
                <a:hlinkClick r:id="rId4"/>
              </a:rPr>
              <a:t>is</a:t>
            </a:r>
            <a:r>
              <a:rPr lang="cs-CZ" u="sng" dirty="0">
                <a:hlinkClick r:id="rId4"/>
              </a:rPr>
              <a:t> </a:t>
            </a:r>
            <a:r>
              <a:rPr lang="cs-CZ" u="sng" dirty="0" err="1">
                <a:hlinkClick r:id="rId4"/>
              </a:rPr>
              <a:t>getting</a:t>
            </a:r>
            <a:r>
              <a:rPr lang="cs-CZ" u="sng" dirty="0">
                <a:hlinkClick r:id="rId4"/>
              </a:rPr>
              <a:t> </a:t>
            </a:r>
            <a:r>
              <a:rPr lang="cs-CZ" u="sng" dirty="0" err="1">
                <a:hlinkClick r:id="rId4"/>
              </a:rPr>
              <a:t>weaker</a:t>
            </a:r>
            <a:r>
              <a:rPr lang="cs-CZ" u="sng" dirty="0">
                <a:hlinkClick r:id="rId4"/>
              </a:rPr>
              <a:t>: </a:t>
            </a:r>
            <a:r>
              <a:rPr lang="cs-CZ" u="sng" dirty="0" err="1">
                <a:hlinkClick r:id="rId4"/>
              </a:rPr>
              <a:t>researcher</a:t>
            </a:r>
            <a:r>
              <a:rPr lang="cs-CZ" u="sng" dirty="0">
                <a:hlinkClick r:id="rId4"/>
              </a:rPr>
              <a:t> </a:t>
            </a:r>
            <a:r>
              <a:rPr lang="cs-CZ" dirty="0"/>
              <a:t>(CBC)</a:t>
            </a:r>
          </a:p>
          <a:p>
            <a:pPr lvl="0"/>
            <a:r>
              <a:rPr lang="cs-CZ" u="sng" dirty="0" err="1">
                <a:hlinkClick r:id="rId5"/>
              </a:rPr>
              <a:t>Greenland</a:t>
            </a:r>
            <a:r>
              <a:rPr lang="cs-CZ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is</a:t>
            </a:r>
            <a:r>
              <a:rPr lang="cs-CZ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losing</a:t>
            </a:r>
            <a:r>
              <a:rPr lang="cs-CZ" u="sng" dirty="0">
                <a:hlinkClick r:id="rId5"/>
              </a:rPr>
              <a:t> more </a:t>
            </a:r>
            <a:r>
              <a:rPr lang="cs-CZ" u="sng" dirty="0" err="1">
                <a:hlinkClick r:id="rId5"/>
              </a:rPr>
              <a:t>ice</a:t>
            </a:r>
            <a:r>
              <a:rPr lang="cs-CZ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than</a:t>
            </a:r>
            <a:r>
              <a:rPr lang="cs-CZ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we</a:t>
            </a:r>
            <a:r>
              <a:rPr lang="cs-CZ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thought</a:t>
            </a:r>
            <a:r>
              <a:rPr lang="cs-CZ" u="sng" dirty="0">
                <a:hlinkClick r:id="rId5"/>
              </a:rPr>
              <a:t>. </a:t>
            </a:r>
            <a:r>
              <a:rPr lang="cs-CZ" u="sng" dirty="0" err="1">
                <a:hlinkClick r:id="rId5"/>
              </a:rPr>
              <a:t>Here’s</a:t>
            </a:r>
            <a:r>
              <a:rPr lang="cs-CZ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what</a:t>
            </a:r>
            <a:r>
              <a:rPr lang="cs-CZ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it</a:t>
            </a:r>
            <a:r>
              <a:rPr lang="cs-CZ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means</a:t>
            </a:r>
            <a:r>
              <a:rPr lang="cs-CZ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for</a:t>
            </a:r>
            <a:r>
              <a:rPr lang="cs-CZ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our</a:t>
            </a:r>
            <a:r>
              <a:rPr lang="cs-CZ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oceans</a:t>
            </a:r>
            <a:r>
              <a:rPr lang="cs-CZ" dirty="0"/>
              <a:t> (</a:t>
            </a:r>
            <a:r>
              <a:rPr lang="cs-CZ" dirty="0" err="1"/>
              <a:t>WaPo</a:t>
            </a:r>
            <a:r>
              <a:rPr lang="cs-CZ" dirty="0"/>
              <a:t>)</a:t>
            </a:r>
          </a:p>
          <a:p>
            <a:pPr lvl="0"/>
            <a:r>
              <a:rPr lang="cs-CZ" u="sng" dirty="0" err="1">
                <a:hlinkClick r:id="rId6"/>
              </a:rPr>
              <a:t>Scientists</a:t>
            </a:r>
            <a:r>
              <a:rPr lang="cs-CZ" u="sng" dirty="0">
                <a:hlinkClick r:id="rId6"/>
              </a:rPr>
              <a:t> </a:t>
            </a:r>
            <a:r>
              <a:rPr lang="cs-CZ" u="sng" dirty="0" err="1">
                <a:hlinkClick r:id="rId6"/>
              </a:rPr>
              <a:t>reveal</a:t>
            </a:r>
            <a:r>
              <a:rPr lang="cs-CZ" u="sng" dirty="0">
                <a:hlinkClick r:id="rId6"/>
              </a:rPr>
              <a:t> </a:t>
            </a:r>
            <a:r>
              <a:rPr lang="cs-CZ" u="sng" dirty="0" err="1">
                <a:hlinkClick r:id="rId6"/>
              </a:rPr>
              <a:t>how</a:t>
            </a:r>
            <a:r>
              <a:rPr lang="cs-CZ" u="sng" dirty="0">
                <a:hlinkClick r:id="rId6"/>
              </a:rPr>
              <a:t> </a:t>
            </a:r>
            <a:r>
              <a:rPr lang="cs-CZ" u="sng" dirty="0" err="1">
                <a:hlinkClick r:id="rId6"/>
              </a:rPr>
              <a:t>Greenland</a:t>
            </a:r>
            <a:r>
              <a:rPr lang="cs-CZ" u="sng" dirty="0">
                <a:hlinkClick r:id="rId6"/>
              </a:rPr>
              <a:t> </a:t>
            </a:r>
            <a:r>
              <a:rPr lang="cs-CZ" u="sng" dirty="0" err="1">
                <a:hlinkClick r:id="rId6"/>
              </a:rPr>
              <a:t>Ice</a:t>
            </a:r>
            <a:r>
              <a:rPr lang="cs-CZ" u="sng" dirty="0">
                <a:hlinkClick r:id="rId6"/>
              </a:rPr>
              <a:t> </a:t>
            </a:r>
            <a:r>
              <a:rPr lang="cs-CZ" u="sng" dirty="0" err="1">
                <a:hlinkClick r:id="rId6"/>
              </a:rPr>
              <a:t>Sheet</a:t>
            </a:r>
            <a:r>
              <a:rPr lang="cs-CZ" u="sng" dirty="0">
                <a:hlinkClick r:id="rId6"/>
              </a:rPr>
              <a:t> has </a:t>
            </a:r>
            <a:r>
              <a:rPr lang="cs-CZ" u="sng" dirty="0" err="1">
                <a:hlinkClick r:id="rId6"/>
              </a:rPr>
              <a:t>shrunk</a:t>
            </a:r>
            <a:r>
              <a:rPr lang="cs-CZ" u="sng" dirty="0">
                <a:hlinkClick r:id="rId6"/>
              </a:rPr>
              <a:t> </a:t>
            </a:r>
            <a:r>
              <a:rPr lang="cs-CZ" u="sng" dirty="0" err="1">
                <a:hlinkClick r:id="rId6"/>
              </a:rPr>
              <a:t>over</a:t>
            </a:r>
            <a:r>
              <a:rPr lang="cs-CZ" u="sng" dirty="0">
                <a:hlinkClick r:id="rId6"/>
              </a:rPr>
              <a:t> past </a:t>
            </a:r>
            <a:r>
              <a:rPr lang="cs-CZ" u="sng" dirty="0" err="1">
                <a:hlinkClick r:id="rId6"/>
              </a:rPr>
              <a:t>four</a:t>
            </a:r>
            <a:r>
              <a:rPr lang="cs-CZ" u="sng" dirty="0">
                <a:hlinkClick r:id="rId6"/>
              </a:rPr>
              <a:t> </a:t>
            </a:r>
            <a:r>
              <a:rPr lang="cs-CZ" u="sng" dirty="0" err="1">
                <a:hlinkClick r:id="rId6"/>
              </a:rPr>
              <a:t>decades</a:t>
            </a:r>
            <a:r>
              <a:rPr lang="cs-CZ" dirty="0"/>
              <a:t> (Reuters)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008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4A394-1768-47C8-8BA3-B413D87F9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Jednoznačnost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FD6082-43AC-4E7E-A5D7-B72E95DC2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COP28 – </a:t>
            </a:r>
            <a:r>
              <a:rPr lang="cs-CZ" dirty="0" err="1"/>
              <a:t>longread</a:t>
            </a:r>
            <a:endParaRPr lang="cs-CZ" dirty="0"/>
          </a:p>
          <a:p>
            <a:pPr marL="45720" indent="0">
              <a:buNone/>
            </a:pPr>
            <a:r>
              <a:rPr lang="cs-CZ" u="sng" dirty="0">
                <a:hlinkClick r:id="rId2"/>
              </a:rPr>
              <a:t>https://www.irozhlas.cz/zpravy-svet/dubaj-cop-28-jan-kaliba-mezinarodni-klimaticka-konference-otazky-a-odpovedi_2312141435_elev</a:t>
            </a:r>
            <a:endParaRPr lang="cs-CZ" dirty="0"/>
          </a:p>
          <a:p>
            <a:endParaRPr lang="cs-CZ" dirty="0"/>
          </a:p>
          <a:p>
            <a:r>
              <a:rPr lang="cs-CZ" dirty="0"/>
              <a:t>Mistři přirovnání, srozumitelnosti a titulkových vět</a:t>
            </a:r>
          </a:p>
          <a:p>
            <a:pPr marL="45720" indent="0">
              <a:buNone/>
            </a:pPr>
            <a:r>
              <a:rPr lang="cs-CZ" u="sng" dirty="0">
                <a:hlinkClick r:id="rId3"/>
              </a:rPr>
              <a:t>https://www.irozhlas.cz/veda-technologie/veda/klimaticka-krize-reseni-osn-konzum-vedkyne-morsky-proud-sucho-oteplovani-dopady_2402210019_har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947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A2CFA-12E4-46D1-A0D5-F319E484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6F3068-D766-4FFE-B519-6519447C8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Taylor</a:t>
            </a:r>
            <a:r>
              <a:rPr lang="cs-CZ" dirty="0"/>
              <a:t> </a:t>
            </a:r>
            <a:r>
              <a:rPr lang="cs-CZ" dirty="0" err="1"/>
              <a:t>Swift</a:t>
            </a:r>
            <a:endParaRPr lang="cs-CZ" dirty="0"/>
          </a:p>
          <a:p>
            <a:pPr marL="45720" indent="0">
              <a:buNone/>
            </a:pPr>
            <a:r>
              <a:rPr lang="cs-CZ" u="sng" dirty="0">
                <a:hlinkClick r:id="rId2"/>
              </a:rPr>
              <a:t>https://svet.sme.sk/c/23279368/preco-vsetci-hovoria-o-tom-ako-taylor-swift-lieta.html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Lionel</a:t>
            </a:r>
            <a:r>
              <a:rPr lang="cs-CZ" dirty="0"/>
              <a:t> </a:t>
            </a:r>
            <a:r>
              <a:rPr lang="cs-CZ" dirty="0" err="1"/>
              <a:t>Messi</a:t>
            </a:r>
            <a:endParaRPr lang="cs-CZ" dirty="0"/>
          </a:p>
          <a:p>
            <a:pPr marL="45720" indent="0">
              <a:buNone/>
            </a:pPr>
            <a:r>
              <a:rPr lang="cs-CZ" u="sng" dirty="0">
                <a:hlinkClick r:id="rId3"/>
              </a:rPr>
              <a:t>https://www.forbes.com/sites/vitascarosella/2024/03/06/leo-messi-captains-fight-against-climate-change-with-join-the-planet/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419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CED58-D497-47C3-8DF1-17977DE3C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Blízkost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BCF97F-DE40-44E7-98A8-1865D7FC7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Fyzická (lokální story fungují)</a:t>
            </a:r>
          </a:p>
          <a:p>
            <a:pPr marL="45720" indent="0">
              <a:buNone/>
            </a:pPr>
            <a:r>
              <a:rPr lang="cs-CZ" u="sng" dirty="0">
                <a:hlinkClick r:id="rId2"/>
              </a:rPr>
              <a:t>https://zlin.rozhlas.cz/rekordni-unorove-teploty-budi-vcely-ze-zimniho-spanku-chovatele-je-musi-vice-9172969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Praktická (každodenní život)</a:t>
            </a:r>
          </a:p>
          <a:p>
            <a:pPr marL="45720" indent="0">
              <a:buNone/>
            </a:pPr>
            <a:r>
              <a:rPr lang="cs-CZ" u="sng" dirty="0">
                <a:hlinkClick r:id="rId3"/>
              </a:rPr>
              <a:t>https://hradec.rozhlas.cz/brambory-na-podzim-nejspis-zdrazi-na-rustu-cen-se-podepise-i-sucho-ktere-8829399</a:t>
            </a:r>
            <a:endParaRPr lang="cs-CZ" dirty="0"/>
          </a:p>
          <a:p>
            <a:endParaRPr lang="cs-CZ" dirty="0"/>
          </a:p>
          <a:p>
            <a:r>
              <a:rPr lang="cs-CZ" dirty="0"/>
              <a:t>Emoční (co je naše mango?)</a:t>
            </a:r>
          </a:p>
          <a:p>
            <a:pPr marL="45720" indent="0">
              <a:buNone/>
            </a:pPr>
            <a:r>
              <a:rPr lang="cs-CZ" u="sng" dirty="0">
                <a:hlinkClick r:id="rId4"/>
              </a:rPr>
              <a:t>https://www.irozhlas.cz/sport/zimni-sporty/kolik-let-zbyva-jizerske-padesatce-vedci-i-poradatele-zhodnotili-budoucnost_2403180500_job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1320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9D6A3-1411-4A16-B151-9C4B11F23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A38257-6325-44EB-A106-96B1E842F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News</a:t>
            </a:r>
            <a:r>
              <a:rPr lang="cs-CZ" dirty="0"/>
              <a:t> </a:t>
            </a:r>
            <a:r>
              <a:rPr lang="cs-CZ" dirty="0" err="1"/>
              <a:t>Avoidance</a:t>
            </a:r>
            <a:r>
              <a:rPr lang="cs-CZ" dirty="0"/>
              <a:t> – 5 léků</a:t>
            </a:r>
          </a:p>
          <a:p>
            <a:pPr marL="45720" indent="0">
              <a:buNone/>
            </a:pPr>
            <a:r>
              <a:rPr lang="cs-CZ" u="sng" dirty="0">
                <a:hlinkClick r:id="rId2"/>
              </a:rPr>
              <a:t>https://reutersinstitute.politics.ox.ac.uk/news/five-things-news-media-can-do-respond-consistent-news-avoidance</a:t>
            </a:r>
            <a:endParaRPr lang="cs-CZ" dirty="0"/>
          </a:p>
          <a:p>
            <a:r>
              <a:rPr lang="cs-CZ" dirty="0" err="1"/>
              <a:t>Doomism</a:t>
            </a:r>
            <a:r>
              <a:rPr lang="cs-CZ" dirty="0"/>
              <a:t> vs. </a:t>
            </a:r>
            <a:r>
              <a:rPr lang="cs-CZ" dirty="0" err="1"/>
              <a:t>False</a:t>
            </a:r>
            <a:r>
              <a:rPr lang="cs-CZ" dirty="0"/>
              <a:t> Hope</a:t>
            </a:r>
          </a:p>
          <a:p>
            <a:r>
              <a:rPr lang="cs-CZ" dirty="0"/>
              <a:t>Kris de </a:t>
            </a:r>
            <a:r>
              <a:rPr lang="cs-CZ" dirty="0" err="1"/>
              <a:t>Meyer</a:t>
            </a:r>
            <a:r>
              <a:rPr lang="cs-CZ" dirty="0"/>
              <a:t>: </a:t>
            </a:r>
            <a:r>
              <a:rPr lang="cs-CZ" dirty="0" err="1"/>
              <a:t>Tell</a:t>
            </a:r>
            <a:r>
              <a:rPr lang="cs-CZ" dirty="0"/>
              <a:t> </a:t>
            </a:r>
            <a:r>
              <a:rPr lang="cs-CZ" dirty="0" err="1"/>
              <a:t>stories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doing</a:t>
            </a:r>
            <a:r>
              <a:rPr lang="cs-CZ" dirty="0"/>
              <a:t> (</a:t>
            </a:r>
            <a:r>
              <a:rPr lang="cs-CZ" dirty="0" err="1"/>
              <a:t>action</a:t>
            </a:r>
            <a:r>
              <a:rPr lang="cs-CZ" dirty="0"/>
              <a:t>), not </a:t>
            </a:r>
            <a:r>
              <a:rPr lang="cs-CZ" dirty="0" err="1"/>
              <a:t>concern</a:t>
            </a:r>
            <a:r>
              <a:rPr lang="cs-CZ" dirty="0"/>
              <a:t> (</a:t>
            </a:r>
            <a:r>
              <a:rPr lang="cs-CZ" dirty="0" err="1"/>
              <a:t>issues</a:t>
            </a:r>
            <a:r>
              <a:rPr lang="cs-CZ" dirty="0"/>
              <a:t>)</a:t>
            </a:r>
          </a:p>
          <a:p>
            <a:pPr lvl="2"/>
            <a:r>
              <a:rPr lang="cs-CZ" dirty="0" err="1"/>
              <a:t>action</a:t>
            </a:r>
            <a:r>
              <a:rPr lang="cs-CZ" dirty="0"/>
              <a:t> </a:t>
            </a:r>
            <a:r>
              <a:rPr lang="cs-CZ" dirty="0" err="1"/>
              <a:t>drives</a:t>
            </a:r>
            <a:r>
              <a:rPr lang="cs-CZ" dirty="0"/>
              <a:t> </a:t>
            </a:r>
            <a:r>
              <a:rPr lang="cs-CZ" dirty="0" err="1"/>
              <a:t>believes</a:t>
            </a:r>
            <a:r>
              <a:rPr lang="cs-CZ" dirty="0"/>
              <a:t>, not reverse</a:t>
            </a:r>
          </a:p>
          <a:p>
            <a:pPr lvl="2"/>
            <a:r>
              <a:rPr lang="cs-CZ" dirty="0"/>
              <a:t>příběhy jsou cestami do mozku</a:t>
            </a:r>
          </a:p>
          <a:p>
            <a:pPr marL="548640" lvl="2" indent="0">
              <a:buNone/>
            </a:pPr>
            <a:r>
              <a:rPr lang="cs-CZ" u="sng" dirty="0">
                <a:hlinkClick r:id="rId3"/>
              </a:rPr>
              <a:t>https://www.irozhlas.cz/zpravy-svet/ropa-a-uhli-jako-jaderne-zbrane-kolumbie-coby-prvni-vyvozce-vola-po-smlouve-o_2403220700_mst</a:t>
            </a: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198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57B55-1D8E-4A49-B715-55AFED47C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Negativita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0AD8C0-33AD-4D97-B6E9-85DD9844C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Journalism</a:t>
            </a:r>
            <a:endParaRPr lang="cs-CZ" dirty="0"/>
          </a:p>
          <a:p>
            <a:pPr lvl="1"/>
            <a:r>
              <a:rPr lang="cs-CZ" dirty="0"/>
              <a:t>4 </a:t>
            </a:r>
            <a:r>
              <a:rPr lang="cs-CZ" dirty="0" err="1"/>
              <a:t>pillars</a:t>
            </a:r>
            <a:r>
              <a:rPr lang="cs-CZ" dirty="0"/>
              <a:t>: Response, Evidence, </a:t>
            </a:r>
            <a:r>
              <a:rPr lang="cs-CZ" dirty="0" err="1"/>
              <a:t>Insights</a:t>
            </a:r>
            <a:r>
              <a:rPr lang="cs-CZ" dirty="0"/>
              <a:t>, </a:t>
            </a:r>
            <a:r>
              <a:rPr lang="cs-CZ" dirty="0" err="1"/>
              <a:t>Limitations</a:t>
            </a:r>
            <a:endParaRPr lang="cs-CZ" dirty="0"/>
          </a:p>
          <a:p>
            <a:pPr marL="45720" indent="0">
              <a:buNone/>
            </a:pPr>
            <a:r>
              <a:rPr lang="cs-CZ" sz="2400" u="sng" dirty="0">
                <a:hlinkClick r:id="rId2"/>
              </a:rPr>
              <a:t>https://www.solutionsjournalism.org/</a:t>
            </a:r>
            <a:endParaRPr lang="cs-CZ" sz="2400" dirty="0"/>
          </a:p>
          <a:p>
            <a:pPr marL="45720" indent="0">
              <a:buNone/>
            </a:pPr>
            <a:r>
              <a:rPr lang="cs-CZ" sz="2400" u="sng" dirty="0">
                <a:hlinkClick r:id="rId3"/>
              </a:rPr>
              <a:t>https://coveringclimatenow.org/resource/cheat-sheet-climate-solutions-reporting-guide/</a:t>
            </a:r>
            <a:endParaRPr lang="cs-CZ" sz="2400" dirty="0"/>
          </a:p>
          <a:p>
            <a:pPr marL="45720" indent="0">
              <a:buNone/>
            </a:pPr>
            <a:r>
              <a:rPr lang="cs-CZ" sz="2400" u="sng" dirty="0">
                <a:hlinkClick r:id="rId4"/>
              </a:rPr>
              <a:t>https://drawdown.org/solutions/table-of-solutions</a:t>
            </a:r>
            <a:endParaRPr lang="cs-CZ" sz="2400" dirty="0"/>
          </a:p>
          <a:p>
            <a:pPr marL="45720" indent="0">
              <a:buNone/>
            </a:pPr>
            <a:r>
              <a:rPr lang="cs-CZ" sz="2400" u="sng" dirty="0">
                <a:hlinkClick r:id="rId5"/>
              </a:rPr>
              <a:t>https://www.equaltimes.org/low-carbon-farming-helps-india-s?lang=en</a:t>
            </a:r>
            <a:endParaRPr lang="cs-CZ" sz="2400" dirty="0"/>
          </a:p>
          <a:p>
            <a:pPr marL="27432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909967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TM03457444[[fn=Základ]]</Template>
  <TotalTime>87</TotalTime>
  <Words>1245</Words>
  <Application>Microsoft Office PowerPoint</Application>
  <PresentationFormat>Širokoúhlá obrazovka</PresentationFormat>
  <Paragraphs>157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Corbel</vt:lpstr>
      <vt:lpstr>Základ</vt:lpstr>
      <vt:lpstr>Jak zrušit klimatického zpravodaje</vt:lpstr>
      <vt:lpstr>Klima vs. zpravodajské hodnoty</vt:lpstr>
      <vt:lpstr>Novost</vt:lpstr>
      <vt:lpstr>Novost II</vt:lpstr>
      <vt:lpstr>Jednoznačnost</vt:lpstr>
      <vt:lpstr>Osobnosti</vt:lpstr>
      <vt:lpstr>Blízkost</vt:lpstr>
      <vt:lpstr>Negativita</vt:lpstr>
      <vt:lpstr>Negativita II</vt:lpstr>
      <vt:lpstr>Negativita III</vt:lpstr>
      <vt:lpstr>Novinařina vs. aktivismus</vt:lpstr>
      <vt:lpstr>Organizace v newsroomu</vt:lpstr>
      <vt:lpstr>Klima v EBU newsroomech</vt:lpstr>
      <vt:lpstr>Klima v EBU newsroomech II</vt:lpstr>
      <vt:lpstr>Klima v EBU newsroomech III - šampioni</vt:lpstr>
      <vt:lpstr>Klima v ČRo – systém ambasadorů?</vt:lpstr>
      <vt:lpstr>Klimatické charty (příklad z Francie)</vt:lpstr>
      <vt:lpstr>Klima žurnalistika vyhrává Pulitzera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zrušit klimatického zpravodaje</dc:title>
  <dc:creator>Kaliba Jan</dc:creator>
  <cp:lastModifiedBy>Kaliba Jan</cp:lastModifiedBy>
  <cp:revision>10</cp:revision>
  <dcterms:created xsi:type="dcterms:W3CDTF">2024-04-11T16:41:56Z</dcterms:created>
  <dcterms:modified xsi:type="dcterms:W3CDTF">2024-04-11T18:09:47Z</dcterms:modified>
</cp:coreProperties>
</file>