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0" r:id="rId6"/>
    <p:sldId id="378" r:id="rId7"/>
    <p:sldId id="261" r:id="rId8"/>
    <p:sldId id="379" r:id="rId9"/>
    <p:sldId id="284" r:id="rId10"/>
    <p:sldId id="288" r:id="rId11"/>
    <p:sldId id="302" r:id="rId12"/>
    <p:sldId id="303" r:id="rId13"/>
    <p:sldId id="439" r:id="rId14"/>
    <p:sldId id="305" r:id="rId15"/>
    <p:sldId id="304" r:id="rId16"/>
    <p:sldId id="306" r:id="rId17"/>
    <p:sldId id="441" r:id="rId18"/>
    <p:sldId id="381" r:id="rId19"/>
    <p:sldId id="377" r:id="rId20"/>
    <p:sldId id="440" r:id="rId21"/>
    <p:sldId id="307" r:id="rId22"/>
    <p:sldId id="380" r:id="rId23"/>
    <p:sldId id="259" r:id="rId24"/>
    <p:sldId id="257" r:id="rId25"/>
    <p:sldId id="308" r:id="rId26"/>
    <p:sldId id="309" r:id="rId2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8C78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Nadměrná konzumace televize</a:t>
            </a:r>
          </a:p>
          <a:p>
            <a:r>
              <a:rPr lang="cs-CZ" dirty="0"/>
              <a:t>	-</a:t>
            </a:r>
            <a:r>
              <a:rPr lang="cs-CZ" baseline="0" dirty="0"/>
              <a:t> hloupnutí, pasivita, lenost, obezita, vyšší kriminalita a ochota k násilí, těhotenství nezletilých...</a:t>
            </a:r>
          </a:p>
          <a:p>
            <a:r>
              <a:rPr lang="cs-CZ" baseline="0" dirty="0"/>
              <a:t>Frankfurtská škola – televize odvádí pozornost od podstatných věcí</a:t>
            </a:r>
          </a:p>
          <a:p>
            <a:r>
              <a:rPr lang="cs-CZ" baseline="0" dirty="0"/>
              <a:t>Boom kritiky televize v USA 70-90. léta, v ČR 90. léta a později</a:t>
            </a:r>
          </a:p>
          <a:p>
            <a:endParaRPr lang="cs-CZ" dirty="0"/>
          </a:p>
          <a:p>
            <a:r>
              <a:rPr lang="cs-CZ" dirty="0" err="1"/>
              <a:t>Williams</a:t>
            </a:r>
            <a:r>
              <a:rPr lang="cs-CZ" dirty="0"/>
              <a:t> (1975):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dirty="0"/>
              <a:t>jako sekvence nebo sada sekvencí obsahů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98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0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61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RKZn2Sf7bo&amp;t=33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C_IBSuXIoo&amp;t=37s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Psychologie médií</a:t>
            </a:r>
            <a:br>
              <a:rPr lang="cs-CZ" dirty="0"/>
            </a:br>
            <a:r>
              <a:rPr lang="cs-CZ" dirty="0"/>
              <a:t>úvod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4078C5-20B4-4377-B686-9BE4F6A95E20}"/>
              </a:ext>
            </a:extLst>
          </p:cNvPr>
          <p:cNvSpPr txBox="1"/>
          <p:nvPr/>
        </p:nvSpPr>
        <p:spPr>
          <a:xfrm>
            <a:off x="414000" y="2200984"/>
            <a:ext cx="33003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https://www.youtube.com/watch?v=3RKZn2Sf7bo&amp;t=33s</a:t>
            </a:r>
            <a:r>
              <a:rPr lang="cs-CZ" sz="2000" dirty="0">
                <a:solidFill>
                  <a:srgbClr val="0000DC"/>
                </a:solidFill>
              </a:rPr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1918A9-08FA-F7E0-589A-9FA946A7C679}"/>
              </a:ext>
            </a:extLst>
          </p:cNvPr>
          <p:cNvSpPr txBox="1"/>
          <p:nvPr/>
        </p:nvSpPr>
        <p:spPr>
          <a:xfrm>
            <a:off x="308493" y="1525872"/>
            <a:ext cx="7466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latin typeface="+mj-lt"/>
              </a:rPr>
              <a:t>Trump blames video games</a:t>
            </a:r>
            <a:r>
              <a:rPr lang="cs-CZ" sz="2400" b="0" i="0" dirty="0">
                <a:effectLst/>
                <a:latin typeface="+mj-lt"/>
              </a:rPr>
              <a:t> and</a:t>
            </a:r>
            <a:r>
              <a:rPr lang="en-US" sz="2400" b="0" i="0" dirty="0">
                <a:effectLst/>
                <a:latin typeface="+mj-lt"/>
              </a:rPr>
              <a:t> movies for violence</a:t>
            </a:r>
          </a:p>
        </p:txBody>
      </p:sp>
      <p:pic>
        <p:nvPicPr>
          <p:cNvPr id="11" name="Zástupný obsah 6" descr="17 killed in mass shooting at high school in Parkland, Florida - Mozilla Firefox">
            <a:extLst>
              <a:ext uri="{FF2B5EF4-FFF2-40B4-BE49-F238E27FC236}">
                <a16:creationId xmlns:a16="http://schemas.microsoft.com/office/drawing/2014/main" id="{41D7F606-DF3B-2EB7-B632-B9613AF9A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0" y="3860002"/>
            <a:ext cx="4185138" cy="1897070"/>
          </a:xfrm>
        </p:spPr>
      </p:pic>
      <p:pic>
        <p:nvPicPr>
          <p:cNvPr id="13" name="Obrázek 12" descr="March for Our Lives: hundreds of thousands demand end to gun violence – as it happened | US news | The Guardian - Mozilla Firefox">
            <a:extLst>
              <a:ext uri="{FF2B5EF4-FFF2-40B4-BE49-F238E27FC236}">
                <a16:creationId xmlns:a16="http://schemas.microsoft.com/office/drawing/2014/main" id="{E2BDFF6D-89DB-A1BA-8E14-6D6B1DCEBA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431" y="2293954"/>
            <a:ext cx="3703755" cy="442269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E5CE4A8-63EE-4DDA-AC74-3729AD93FAF7}"/>
              </a:ext>
            </a:extLst>
          </p:cNvPr>
          <p:cNvSpPr txBox="1"/>
          <p:nvPr/>
        </p:nvSpPr>
        <p:spPr>
          <a:xfrm>
            <a:off x="414000" y="433754"/>
            <a:ext cx="609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https://www.youtube.com/watch?v=0C_IBSuXIoo&amp;t=37s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6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40CFE9-732A-4C41-A34B-04603A3AF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2AA6FC-3123-433E-BF71-A9C2CE3C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65" y="-381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0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8ECBAF-D02B-4E9B-A922-230B0D4BF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3560FA-B64E-49ED-8A47-E85A5BEE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mají minimální účinek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393AEB-99A0-4267-99F6-4287F435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 utichnutí mediální paniky zpravidla pocit zásadního vlivu média mizí</a:t>
            </a:r>
          </a:p>
          <a:p>
            <a:r>
              <a:rPr lang="cs-CZ" sz="1800" dirty="0"/>
              <a:t>Jak se dané médium stává běžným napříč populací, stáváme se vůči jeho vlivu „slepí“</a:t>
            </a:r>
          </a:p>
          <a:p>
            <a:endParaRPr lang="en-GB" dirty="0"/>
          </a:p>
        </p:txBody>
      </p:sp>
      <p:pic>
        <p:nvPicPr>
          <p:cNvPr id="6" name="Picture 2" descr="http://www.urybnikacz.cz/fotky7311/fotos/_vyr_509Rodokaps-16-92-Lebky-1.jpg">
            <a:extLst>
              <a:ext uri="{FF2B5EF4-FFF2-40B4-BE49-F238E27FC236}">
                <a16:creationId xmlns:a16="http://schemas.microsoft.com/office/drawing/2014/main" id="{BA31CD76-64D7-40B2-B465-AD912D49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2" y="2881817"/>
            <a:ext cx="2709000" cy="36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c07.deviantart.net/fs70/f/2013/227/7/2/super_mario_bros_world_1_by_sullyvancraft-d6i7rhd.jpg">
            <a:extLst>
              <a:ext uri="{FF2B5EF4-FFF2-40B4-BE49-F238E27FC236}">
                <a16:creationId xmlns:a16="http://schemas.microsoft.com/office/drawing/2014/main" id="{5468E33B-3215-4906-9704-5758C4BF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31" y="2881816"/>
            <a:ext cx="6473115" cy="3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6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B6DB17-042C-409D-ACB7-A5965A304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2881BB-090B-4706-9904-7F2877A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18" y="116130"/>
            <a:ext cx="7017047" cy="6741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D24004-F4D9-4440-85B1-13F7770A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3" t="27101" r="30584" b="12531"/>
          <a:stretch/>
        </p:blipFill>
        <p:spPr>
          <a:xfrm>
            <a:off x="7237091" y="1767017"/>
            <a:ext cx="4954909" cy="3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3C7A8-32C1-4AE7-B8B1-3E51F5F25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4CDC61-5898-4AAB-A7FC-8A3368BF0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0" t="22269" r="30426" b="9188"/>
          <a:stretch/>
        </p:blipFill>
        <p:spPr>
          <a:xfrm>
            <a:off x="297622" y="1220212"/>
            <a:ext cx="5427152" cy="38174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88DD37-98A3-4CAB-886D-3703708D0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3" t="27101" r="30584" b="12531"/>
          <a:stretch/>
        </p:blipFill>
        <p:spPr>
          <a:xfrm>
            <a:off x="6096000" y="1220212"/>
            <a:ext cx="5525310" cy="34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E0B6F-D90D-49C8-A53C-3F72E5CA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611C39-4E96-4740-827E-73CA4D46B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8440" r="23405" b="8085"/>
          <a:stretch/>
        </p:blipFill>
        <p:spPr>
          <a:xfrm>
            <a:off x="1776919" y="129171"/>
            <a:ext cx="8638162" cy="6599657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D7E8835-C610-4378-A3B8-223F84F3F434}"/>
              </a:ext>
            </a:extLst>
          </p:cNvPr>
          <p:cNvSpPr/>
          <p:nvPr/>
        </p:nvSpPr>
        <p:spPr bwMode="auto">
          <a:xfrm>
            <a:off x="2198451" y="5515583"/>
            <a:ext cx="7850221" cy="535021"/>
          </a:xfrm>
          <a:prstGeom prst="roundRect">
            <a:avLst/>
          </a:prstGeom>
          <a:noFill/>
          <a:ln w="381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436805-D732-490D-A5CC-84345063E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2" name="Obrázek 1" descr="2019-orbe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19562" r="36455" b="8562"/>
          <a:stretch/>
        </p:blipFill>
        <p:spPr>
          <a:xfrm>
            <a:off x="275208" y="571848"/>
            <a:ext cx="6347534" cy="6123877"/>
          </a:xfrm>
          <a:prstGeom prst="rect">
            <a:avLst/>
          </a:prstGeom>
        </p:spPr>
      </p:pic>
      <p:pic>
        <p:nvPicPr>
          <p:cNvPr id="4" name="Obrázek 3" descr="2019-orben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29169" r="37417" b="8757"/>
          <a:stretch/>
        </p:blipFill>
        <p:spPr>
          <a:xfrm>
            <a:off x="6863312" y="-14745"/>
            <a:ext cx="3915295" cy="6887489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275208" y="3514725"/>
            <a:ext cx="6347534" cy="4191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D6D566-2946-43F1-940C-4E8EFF808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C8E2F7-7940-4C1A-8231-6FF74BF32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4" t="13571" r="67209" b="28164"/>
          <a:stretch/>
        </p:blipFill>
        <p:spPr>
          <a:xfrm>
            <a:off x="2152995" y="36220"/>
            <a:ext cx="6337579" cy="67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5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E137EB-07B1-4A99-8505-4CCFE63C7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1F2E11-D100-4B76-8BD4-9C6F26D2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Smíšené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27CE66-5BEB-48C3-A50A-D0867F014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583742" cy="4535998"/>
          </a:xfrm>
        </p:spPr>
        <p:txBody>
          <a:bodyPr/>
          <a:lstStyle/>
          <a:p>
            <a:pPr marL="72000" indent="0">
              <a:buNone/>
            </a:pPr>
            <a:r>
              <a:rPr lang="en-GB" sz="2000" b="1" i="1" dirty="0"/>
              <a:t>For some children under some conditions some television is harmful.</a:t>
            </a:r>
            <a:endParaRPr lang="cs-CZ" sz="2000" b="1" i="1" dirty="0"/>
          </a:p>
          <a:p>
            <a:pPr marL="72000" indent="0">
              <a:buNone/>
            </a:pPr>
            <a:endParaRPr lang="cs-CZ" sz="2000" b="1" i="1" dirty="0"/>
          </a:p>
          <a:p>
            <a:pPr marL="72000" indent="0">
              <a:buNone/>
            </a:pPr>
            <a:r>
              <a:rPr lang="en-GB" sz="2000" b="1" i="1" dirty="0"/>
              <a:t>For other children under the same conditions or for the same children under other condi­tions it may be beneficial. </a:t>
            </a:r>
            <a:endParaRPr lang="cs-CZ" sz="2000" b="1" i="1" dirty="0"/>
          </a:p>
          <a:p>
            <a:pPr marL="72000" indent="0">
              <a:buNone/>
            </a:pPr>
            <a:endParaRPr lang="cs-CZ" sz="2000" b="1" i="1" dirty="0"/>
          </a:p>
          <a:p>
            <a:pPr marL="72000" indent="0">
              <a:buNone/>
            </a:pPr>
            <a:r>
              <a:rPr lang="en-GB" sz="2000" b="1" i="1" dirty="0"/>
              <a:t>For most children under most conditions, most tele­vision is probably neither particularly harmful nor particularly beneficial.</a:t>
            </a:r>
            <a:endParaRPr lang="cs-CZ" sz="2000" b="1" i="1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5CA122-CC83-47C5-B5B7-396683F30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26" y="1692002"/>
            <a:ext cx="33842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14EC34-2983-4B82-BBDE-3D2BD46B2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776A2E-DCF7-4B28-B310-6C40ECD5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6678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i="1" dirty="0">
                <a:effectLst/>
                <a:latin typeface="Arial" panose="020B0604020202020204" pitchFamily="34" charset="0"/>
              </a:rPr>
              <a:t>w</a:t>
            </a:r>
            <a:r>
              <a:rPr lang="en-GB" b="1" i="1" dirty="0">
                <a:effectLst/>
                <a:latin typeface="Arial" panose="020B0604020202020204" pitchFamily="34" charset="0"/>
              </a:rPr>
              <a:t>hat </a:t>
            </a:r>
            <a:r>
              <a:rPr lang="en-GB" i="1" dirty="0">
                <a:effectLst/>
                <a:latin typeface="Arial" panose="020B0604020202020204" pitchFamily="34" charset="0"/>
              </a:rPr>
              <a:t>kinds of communication on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issues, brought to the attention of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 people under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conditions have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effects?</a:t>
            </a:r>
            <a:endParaRPr lang="en-GB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F98E99-243A-41B7-819B-6BFC4533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4" t="18739" r="27129" b="22523"/>
          <a:stretch/>
        </p:blipFill>
        <p:spPr>
          <a:xfrm>
            <a:off x="2771962" y="2479506"/>
            <a:ext cx="5964195" cy="42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17042-DD6B-4FC6-BE6F-18649D12F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7EF6A4-0730-4308-8646-A0552D3F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04740"/>
            <a:ext cx="10753200" cy="413999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Epocha primární </a:t>
            </a:r>
            <a:r>
              <a:rPr lang="cs-CZ" sz="1800" dirty="0" err="1"/>
              <a:t>orality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r>
              <a:rPr lang="cs-CZ" sz="1400" dirty="0"/>
              <a:t>(viz Walter </a:t>
            </a:r>
            <a:r>
              <a:rPr lang="cs-CZ" sz="1400" dirty="0" err="1"/>
              <a:t>Ong</a:t>
            </a:r>
            <a:r>
              <a:rPr lang="cs-CZ" sz="1400" dirty="0"/>
              <a:t>. </a:t>
            </a:r>
            <a:r>
              <a:rPr lang="cs-CZ" sz="1400" dirty="0" err="1"/>
              <a:t>Technologizace</a:t>
            </a:r>
            <a:r>
              <a:rPr lang="cs-CZ" sz="1400" dirty="0"/>
              <a:t> slova: Mluvená a psaná řeč)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800" dirty="0"/>
              <a:t>Epocha písma </a:t>
            </a:r>
          </a:p>
          <a:p>
            <a:pPr marL="72000" indent="0">
              <a:buNone/>
            </a:pPr>
            <a:r>
              <a:rPr lang="cs-CZ" sz="1400" i="1" dirty="0"/>
              <a:t>Kdo se mu naučí, přestanou si cvičit paměť a tím budou zapomínat, neboť spoléhajíce na písmo nebudou se rozpomínat sami od sebe zevnitř, nýbrž jen zjevně, podle cizích znaků; našel jsi tedy prostředek k upamatování, ale nikoli pro paměť. Poskytuješ svým žákům jen zdání moudrosti, ale nikoli moudrost pravou.... </a:t>
            </a:r>
            <a:r>
              <a:rPr lang="cs-CZ" sz="1400" dirty="0"/>
              <a:t>(Platón / </a:t>
            </a:r>
            <a:r>
              <a:rPr lang="cs-CZ" sz="1400" dirty="0" err="1"/>
              <a:t>Sókratés</a:t>
            </a:r>
            <a:r>
              <a:rPr lang="cs-CZ" sz="1400" dirty="0"/>
              <a:t>, dialog </a:t>
            </a:r>
            <a:r>
              <a:rPr lang="cs-CZ" sz="1400" dirty="0" err="1"/>
              <a:t>Faidros</a:t>
            </a:r>
            <a:r>
              <a:rPr lang="cs-CZ" sz="1400" dirty="0"/>
              <a:t>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800" dirty="0"/>
              <a:t>Epocha typografie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Epocha elektronické komunikace</a:t>
            </a:r>
          </a:p>
          <a:p>
            <a:endParaRPr lang="cs-CZ" sz="1800" dirty="0"/>
          </a:p>
          <a:p>
            <a:endParaRPr lang="en-GB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10D855-2263-470E-850D-0C8623EF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14465" r="11966" b="16519"/>
          <a:stretch/>
        </p:blipFill>
        <p:spPr>
          <a:xfrm rot="60000">
            <a:off x="5986629" y="315775"/>
            <a:ext cx="1274172" cy="1878967"/>
          </a:xfrm>
          <a:prstGeom prst="rect">
            <a:avLst/>
          </a:prstGeom>
        </p:spPr>
      </p:pic>
      <p:pic>
        <p:nvPicPr>
          <p:cNvPr id="7" name="Obrázek 6" descr="Obsah obrázku staré, socha&#10;&#10;Popis byl vytvořen automaticky">
            <a:extLst>
              <a:ext uri="{FF2B5EF4-FFF2-40B4-BE49-F238E27FC236}">
                <a16:creationId xmlns:a16="http://schemas.microsoft.com/office/drawing/2014/main" id="{A411C027-AD61-4F16-AD45-C59DA0778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8" y="3325583"/>
            <a:ext cx="2697804" cy="1573719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CE47C0A-B974-4247-BD0B-4AB8951BD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09" y="3429000"/>
            <a:ext cx="1533697" cy="10823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67FB85-98A5-4E4F-9C74-69314D47E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8" y="5429250"/>
            <a:ext cx="1316783" cy="13167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7F180D-EE99-4D37-A30D-E2864D1AA9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14995"/>
          <a:stretch/>
        </p:blipFill>
        <p:spPr>
          <a:xfrm>
            <a:off x="5624241" y="5429256"/>
            <a:ext cx="1652859" cy="131677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ACF2E98-7151-4119-952F-25F14BD5D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5417469"/>
            <a:ext cx="923925" cy="1328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29451AC-0903-492B-9E3E-60652B6B7E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5412533"/>
            <a:ext cx="800100" cy="1333500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FE08BBE8-7185-44DC-80B9-1A830D0D29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6" y="5412532"/>
            <a:ext cx="177799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B3731-EC95-409F-B780-86074AD39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40350E-450B-46DD-830E-DD50C12A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13617"/>
            <a:ext cx="9539025" cy="5543300"/>
          </a:xfrm>
        </p:spPr>
        <p:txBody>
          <a:bodyPr/>
          <a:lstStyle/>
          <a:p>
            <a:r>
              <a:rPr lang="cs-CZ" sz="2000" dirty="0"/>
              <a:t>Vědecké studium lidského chování a kognitivních a emočních procesů v kontextu používání médií (konzumace a tvorby)</a:t>
            </a:r>
          </a:p>
          <a:p>
            <a:r>
              <a:rPr lang="cs-CZ" sz="2000" dirty="0"/>
              <a:t>Zkoumání vztahu mezi lidmi a mediálním prostředím a to optikou psychologie</a:t>
            </a:r>
          </a:p>
          <a:p>
            <a:endParaRPr lang="cs-CZ" sz="2000" dirty="0"/>
          </a:p>
          <a:p>
            <a:r>
              <a:rPr lang="cs-CZ" sz="2000" dirty="0"/>
              <a:t>1987 – APA zakládá Divizi 46 </a:t>
            </a:r>
          </a:p>
          <a:p>
            <a:r>
              <a:rPr lang="cs-CZ" sz="2000" dirty="0"/>
              <a:t>1999 – vychází </a:t>
            </a:r>
            <a:r>
              <a:rPr lang="cs-CZ" sz="2000" i="1" dirty="0"/>
              <a:t>Media Psychology</a:t>
            </a:r>
          </a:p>
          <a:p>
            <a:r>
              <a:rPr lang="cs-CZ" sz="2000" dirty="0"/>
              <a:t>2003 – vychází první učebnice (David </a:t>
            </a:r>
            <a:r>
              <a:rPr lang="cs-CZ" sz="2000" dirty="0" err="1"/>
              <a:t>Giles</a:t>
            </a:r>
            <a:r>
              <a:rPr lang="cs-CZ" sz="2000" dirty="0"/>
              <a:t>), revize 2010</a:t>
            </a:r>
          </a:p>
          <a:p>
            <a:endParaRPr lang="en-GB" dirty="0"/>
          </a:p>
        </p:txBody>
      </p:sp>
      <p:pic>
        <p:nvPicPr>
          <p:cNvPr id="1026" name="Picture 2" descr="Psychologie médií - David Giles | knihy - Luxor.cz 📚">
            <a:extLst>
              <a:ext uri="{FF2B5EF4-FFF2-40B4-BE49-F238E27FC236}">
                <a16:creationId xmlns:a16="http://schemas.microsoft.com/office/drawing/2014/main" id="{808D8B83-73B8-493A-B181-AA28433B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67" y="3027424"/>
            <a:ext cx="2553638" cy="3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over image for Media Psychology">
            <a:extLst>
              <a:ext uri="{FF2B5EF4-FFF2-40B4-BE49-F238E27FC236}">
                <a16:creationId xmlns:a16="http://schemas.microsoft.com/office/drawing/2014/main" id="{D2F070E3-0105-455C-8669-02DD5CC4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7" y="4514849"/>
            <a:ext cx="1714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57EAF7-A5A3-4A2F-B357-F5E20C23B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2" y="4514849"/>
            <a:ext cx="1775115" cy="2343151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F161ED0-1B23-46A7-8C3C-3FE13E9C0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7" y="4514848"/>
            <a:ext cx="1757363" cy="23431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B6130E-6CF6-427F-AA40-C68248C67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1" y="4514847"/>
            <a:ext cx="1809384" cy="23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925F27-BC9D-44F4-897B-92BD878B7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0C054-5715-4C81-812C-93C6E8E5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C4319C-70F9-4C66-A2F2-6BF4A862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Veřejný zájem a tlak – stále silná (ale falešná) dichotomie dobře vs špatně. Větší podpora výzkumu negativních vlivů </a:t>
            </a:r>
          </a:p>
          <a:p>
            <a:r>
              <a:rPr lang="cs-CZ" sz="1800" dirty="0"/>
              <a:t>Interdisciplinarita – řada poznatků vznikala a byla komunikována </a:t>
            </a:r>
            <a:r>
              <a:rPr lang="cs-CZ" sz="1800" dirty="0" err="1"/>
              <a:t>rozpojeně</a:t>
            </a:r>
            <a:r>
              <a:rPr lang="cs-CZ" sz="1800" dirty="0"/>
              <a:t> </a:t>
            </a:r>
          </a:p>
          <a:p>
            <a:r>
              <a:rPr lang="cs-CZ" sz="1800" dirty="0"/>
              <a:t>Teoretické vakuum – oddělené obory (metodologicky, teoreticky, i fyzicky) vede k neznalosti, že s jedné věci věnuje i někdo jiný a tedy i přehlížení už zjištěných poznatků.</a:t>
            </a:r>
          </a:p>
          <a:p>
            <a:r>
              <a:rPr lang="cs-CZ" sz="1800" dirty="0"/>
              <a:t>Oborové rozpory – silnější metodologická a statistická tradice občas vede k přezíravému postoji u psychologů vůči </a:t>
            </a:r>
            <a:r>
              <a:rPr lang="cs-CZ" sz="1800" dirty="0" err="1"/>
              <a:t>medialistům</a:t>
            </a:r>
            <a:r>
              <a:rPr lang="cs-CZ" sz="1800" dirty="0"/>
              <a:t>, nutnost redukce široký mediální materiál na jednoduché stimuly zase k přezíravosti u </a:t>
            </a:r>
            <a:r>
              <a:rPr lang="cs-CZ" sz="1800" dirty="0" err="1"/>
              <a:t>medialistů</a:t>
            </a:r>
            <a:endParaRPr lang="cs-CZ" sz="1800" dirty="0"/>
          </a:p>
          <a:p>
            <a:r>
              <a:rPr lang="cs-CZ" sz="1800" dirty="0"/>
              <a:t>Jak to bude vypadat dál? Na které katedře by měl tento obor být? Naučí se psychologové více počítat s médii? Nebo </a:t>
            </a:r>
            <a:r>
              <a:rPr lang="cs-CZ" sz="1800" dirty="0" err="1"/>
              <a:t>medialisti</a:t>
            </a:r>
            <a:r>
              <a:rPr lang="cs-CZ" sz="1800" dirty="0"/>
              <a:t> víc zakomponují psychologii? Nebo bude silnější mezioborová/</a:t>
            </a:r>
            <a:r>
              <a:rPr lang="cs-CZ" sz="1800" dirty="0" err="1"/>
              <a:t>mezikatederní</a:t>
            </a:r>
            <a:r>
              <a:rPr lang="cs-CZ" sz="1800" dirty="0"/>
              <a:t> spolupráce? </a:t>
            </a:r>
          </a:p>
        </p:txBody>
      </p:sp>
    </p:spTree>
    <p:extLst>
      <p:ext uri="{BB962C8B-B14F-4D97-AF65-F5344CB8AC3E}">
        <p14:creationId xmlns:p14="http://schemas.microsoft.com/office/powerpoint/2010/main" val="2161603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F0732-D361-439E-B386-D452F15C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573106-3706-4AB0-837E-E868E57C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Model zvýšené náchylnosti k mediálním účinkům</a:t>
            </a:r>
            <a:endParaRPr lang="en-GB" dirty="0"/>
          </a:p>
        </p:txBody>
      </p:sp>
      <p:pic>
        <p:nvPicPr>
          <p:cNvPr id="6" name="Picture 2" descr="http://onlinelibrary.wiley.com/store/10.1111/jcom.12024/asset/image_m/jcom12024-fig-0001-m.png?v=1&amp;t=itwmv0no&amp;s=6442444f22b7b1ff580ae1ae40e546bce1242e0c">
            <a:extLst>
              <a:ext uri="{FF2B5EF4-FFF2-40B4-BE49-F238E27FC236}">
                <a16:creationId xmlns:a16="http://schemas.microsoft.com/office/drawing/2014/main" id="{1C18D85B-2742-4134-B618-BE6669F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2" y="2105552"/>
            <a:ext cx="9133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EA4973C-3396-4E6D-A75D-E5151A096262}"/>
              </a:ext>
            </a:extLst>
          </p:cNvPr>
          <p:cNvSpPr txBox="1"/>
          <p:nvPr/>
        </p:nvSpPr>
        <p:spPr>
          <a:xfrm>
            <a:off x="839756" y="6341500"/>
            <a:ext cx="1075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Valkenburg, P. M., &amp; Peter, J. (2013). The differential susceptibility to media effects model. </a:t>
            </a:r>
            <a:r>
              <a:rPr lang="en-GB" sz="1200" i="1" dirty="0"/>
              <a:t>Journal of communication</a:t>
            </a:r>
            <a:r>
              <a:rPr lang="en-GB" sz="1200" dirty="0"/>
              <a:t>, </a:t>
            </a:r>
            <a:r>
              <a:rPr lang="en-GB" sz="1200" i="1" dirty="0"/>
              <a:t>63</a:t>
            </a:r>
            <a:r>
              <a:rPr lang="en-GB" sz="1200" dirty="0"/>
              <a:t>(2), 221-243.</a:t>
            </a:r>
          </a:p>
        </p:txBody>
      </p:sp>
    </p:spTree>
    <p:extLst>
      <p:ext uri="{BB962C8B-B14F-4D97-AF65-F5344CB8AC3E}">
        <p14:creationId xmlns:p14="http://schemas.microsoft.com/office/powerpoint/2010/main" val="318936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1F4B44-5103-46F2-BFDE-16871BEA1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01670A-3F3B-47BB-8A6D-1EB5C1143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t="37538" r="15469" b="30648"/>
          <a:stretch/>
        </p:blipFill>
        <p:spPr>
          <a:xfrm>
            <a:off x="1265808" y="215968"/>
            <a:ext cx="8181975" cy="32758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5F4A46-9A95-46DF-903E-4ED48500A1AD}"/>
              </a:ext>
            </a:extLst>
          </p:cNvPr>
          <p:cNvSpPr txBox="1"/>
          <p:nvPr/>
        </p:nvSpPr>
        <p:spPr>
          <a:xfrm>
            <a:off x="665999" y="3586900"/>
            <a:ext cx="9534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Selektivita ve výběru média – výběr je ovlivněn osobními, vývojovými a sociálními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Stejné tři skupiny faktorů určují náchylnost jedince vůči účinkům médií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Transakční vztah mezi použít média a účinkem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Vztah mezi použitím média a účinkem není přímý, ale </a:t>
            </a:r>
            <a:r>
              <a:rPr lang="cs-CZ" sz="1800" dirty="0" err="1"/>
              <a:t>mediovaný</a:t>
            </a:r>
            <a:r>
              <a:rPr lang="cs-CZ" sz="1800" dirty="0"/>
              <a:t> skrze fyziologické, emoční a kognitivní reakce jedince</a:t>
            </a:r>
          </a:p>
        </p:txBody>
      </p:sp>
    </p:spTree>
    <p:extLst>
      <p:ext uri="{BB962C8B-B14F-4D97-AF65-F5344CB8AC3E}">
        <p14:creationId xmlns:p14="http://schemas.microsoft.com/office/powerpoint/2010/main" val="49496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F5ACB8-12F7-4BE3-AD59-378CA1B89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D2D747-B388-400D-B4C4-11AA4836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800" dirty="0"/>
              <a:t>Jednotlivé „komunikační epochy“ jsou charakteristické zvyšující </a:t>
            </a:r>
            <a:r>
              <a:rPr lang="cs-CZ" dirty="0"/>
              <a:t>se erozí dosavadních sociálních norem</a:t>
            </a:r>
            <a:r>
              <a:rPr lang="en-GB" dirty="0"/>
              <a:t>, </a:t>
            </a:r>
            <a:r>
              <a:rPr lang="cs-CZ" dirty="0"/>
              <a:t>změnou mocenských struktur</a:t>
            </a:r>
            <a:r>
              <a:rPr lang="en-GB" dirty="0"/>
              <a:t> a </a:t>
            </a:r>
            <a:r>
              <a:rPr lang="cs-CZ" dirty="0"/>
              <a:t>individualizací </a:t>
            </a:r>
            <a:r>
              <a:rPr lang="cs-CZ" sz="2800" dirty="0"/>
              <a:t>(tj. snižování vlivu sociálních vazeb, snižování „vyjednávání“ o „identitě“, naopak zvyšování psychologizace, introspekce, osamění apod.)</a:t>
            </a:r>
            <a:r>
              <a:rPr lang="en-GB" sz="2800" dirty="0"/>
              <a:t>. </a:t>
            </a:r>
            <a:r>
              <a:rPr lang="cs-CZ" sz="2800" dirty="0"/>
              <a:t>Média zásadně ovlivňují jak vnímáme a interpretujeme realitu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8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28D1A4-ED55-4392-91F3-D3F30FC7D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07161F-2CC2-4E83-B5B1-DA7AE5F4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a negativní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7808E6-C59D-48A5-AED4-A5AEB415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 pozornosti od 20. let 20. století s rozvojem rozhlasového a kinematografie, později i televize apod.</a:t>
            </a:r>
          </a:p>
          <a:p>
            <a:r>
              <a:rPr lang="cs-CZ" sz="1800" dirty="0"/>
              <a:t>Prvotním impulzem byla propaganda za 1. světové války. Vymývání mozků? Mohou média měnit hodnoty, postoje a chování lidí?</a:t>
            </a:r>
          </a:p>
          <a:p>
            <a:pPr marL="72000" indent="0">
              <a:buNone/>
            </a:pPr>
            <a:br>
              <a:rPr lang="cs-CZ" sz="1400" dirty="0"/>
            </a:br>
            <a:endParaRPr lang="cs-CZ" sz="1800" dirty="0"/>
          </a:p>
          <a:p>
            <a:endParaRPr lang="en-GB" dirty="0"/>
          </a:p>
        </p:txBody>
      </p:sp>
      <p:pic>
        <p:nvPicPr>
          <p:cNvPr id="6" name="Obrázek 5" descr="Obsah obrázku text, noviny&#10;&#10;Popis byl vytvořen automaticky">
            <a:extLst>
              <a:ext uri="{FF2B5EF4-FFF2-40B4-BE49-F238E27FC236}">
                <a16:creationId xmlns:a16="http://schemas.microsoft.com/office/drawing/2014/main" id="{49CE4614-0313-4197-8D7D-7818AFF57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428"/>
            <a:ext cx="2447969" cy="3643572"/>
          </a:xfrm>
          <a:prstGeom prst="rect">
            <a:avLst/>
          </a:prstGeom>
        </p:spPr>
      </p:pic>
      <p:pic>
        <p:nvPicPr>
          <p:cNvPr id="8" name="Obrázek 7" descr="Obsah obrázku text, kniha&#10;&#10;Popis byl vytvořen automaticky">
            <a:extLst>
              <a:ext uri="{FF2B5EF4-FFF2-40B4-BE49-F238E27FC236}">
                <a16:creationId xmlns:a16="http://schemas.microsoft.com/office/drawing/2014/main" id="{5E7EF2CB-DFA5-49DD-92A4-AC97CE131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76" y="3215041"/>
            <a:ext cx="2333927" cy="3642959"/>
          </a:xfrm>
          <a:prstGeom prst="rect">
            <a:avLst/>
          </a:prstGeom>
        </p:spPr>
      </p:pic>
      <p:pic>
        <p:nvPicPr>
          <p:cNvPr id="10" name="Obrázek 9" descr="Obsah obrázku text, kniha&#10;&#10;Popis byl vytvořen automaticky">
            <a:extLst>
              <a:ext uri="{FF2B5EF4-FFF2-40B4-BE49-F238E27FC236}">
                <a16:creationId xmlns:a16="http://schemas.microsoft.com/office/drawing/2014/main" id="{0C7E2689-F422-4F5A-BFE2-F89BC6C63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10" y="3230683"/>
            <a:ext cx="2491641" cy="3643572"/>
          </a:xfrm>
          <a:prstGeom prst="rect">
            <a:avLst/>
          </a:prstGeom>
        </p:spPr>
      </p:pic>
      <p:pic>
        <p:nvPicPr>
          <p:cNvPr id="12" name="Obrázek 11" descr="Obsah obrázku text, kniha&#10;&#10;Popis byl vytvořen automaticky">
            <a:extLst>
              <a:ext uri="{FF2B5EF4-FFF2-40B4-BE49-F238E27FC236}">
                <a16:creationId xmlns:a16="http://schemas.microsoft.com/office/drawing/2014/main" id="{91E119F2-AC45-4FA0-AA51-68B0162D3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58" y="3219395"/>
            <a:ext cx="2599004" cy="3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6312E0-3150-497B-A73B-B3D0DE94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70A3FE-11E0-4460-9837-7A738A1E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25" y="158477"/>
            <a:ext cx="10753200" cy="4139998"/>
          </a:xfrm>
        </p:spPr>
        <p:txBody>
          <a:bodyPr/>
          <a:lstStyle/>
          <a:p>
            <a:r>
              <a:rPr lang="cs-CZ" sz="1800" dirty="0"/>
              <a:t>Mediální panika jako hybná síla – týká se vždy 1. nového média, které získává dominanci a 2. dětí</a:t>
            </a:r>
          </a:p>
          <a:p>
            <a:r>
              <a:rPr lang="cs-CZ" sz="1800" dirty="0"/>
              <a:t>Technologický determinismus – existuj přímý a kauzální vztah mezi použitím média (vystavením s jeho obsahům) a následnými změnami v oblasti chování, prožívání apod.</a:t>
            </a:r>
          </a:p>
          <a:p>
            <a:r>
              <a:rPr lang="cs-CZ" sz="1800" dirty="0"/>
              <a:t>Teorie injekční jehly / teorie magické střely (</a:t>
            </a:r>
            <a:r>
              <a:rPr lang="cs-CZ" sz="1800" b="1" dirty="0" err="1"/>
              <a:t>hypodermic</a:t>
            </a:r>
            <a:r>
              <a:rPr lang="cs-CZ" sz="1800" b="1" dirty="0"/>
              <a:t> </a:t>
            </a:r>
            <a:r>
              <a:rPr lang="cs-CZ" sz="1800" b="1" dirty="0" err="1"/>
              <a:t>needle</a:t>
            </a:r>
            <a:r>
              <a:rPr lang="cs-CZ" sz="1800" b="1" dirty="0"/>
              <a:t> model / </a:t>
            </a:r>
            <a:r>
              <a:rPr lang="cs-CZ" sz="1800" b="1" dirty="0" err="1"/>
              <a:t>magic</a:t>
            </a:r>
            <a:r>
              <a:rPr lang="cs-CZ" sz="1800" b="1" dirty="0"/>
              <a:t> </a:t>
            </a:r>
            <a:r>
              <a:rPr lang="cs-CZ" sz="1800" b="1" dirty="0" err="1"/>
              <a:t>bullet</a:t>
            </a:r>
            <a:r>
              <a:rPr lang="cs-CZ" sz="1800" b="1" dirty="0"/>
              <a:t> </a:t>
            </a:r>
            <a:r>
              <a:rPr lang="cs-CZ" sz="1800" b="1" dirty="0" err="1"/>
              <a:t>theory</a:t>
            </a:r>
            <a:r>
              <a:rPr lang="cs-CZ" sz="1800" dirty="0"/>
              <a:t>)</a:t>
            </a:r>
          </a:p>
          <a:p>
            <a:r>
              <a:rPr lang="cs-CZ" sz="1800" dirty="0"/>
              <a:t>1929 –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Payene</a:t>
            </a:r>
            <a:r>
              <a:rPr lang="cs-CZ" sz="1800" i="1" dirty="0"/>
              <a:t> </a:t>
            </a:r>
            <a:r>
              <a:rPr lang="cs-CZ" sz="1800" i="1" dirty="0" err="1"/>
              <a:t>Fund</a:t>
            </a:r>
            <a:r>
              <a:rPr lang="cs-CZ" sz="1800" i="1" dirty="0"/>
              <a:t> </a:t>
            </a:r>
            <a:r>
              <a:rPr lang="cs-CZ" sz="1800" i="1" dirty="0" err="1"/>
              <a:t>Studies</a:t>
            </a:r>
            <a:r>
              <a:rPr lang="cs-CZ" sz="1800" dirty="0"/>
              <a:t>: Měření kožně-galvanické reakce při sledování filmových sekvencí. Romantické a „erotické“ scény s dětmi nehnuly ale u teenagerů </a:t>
            </a:r>
            <a:r>
              <a:rPr lang="en-GB" sz="1800" i="1" dirty="0"/>
              <a:t>sex scenes blew the sixteen-year-olds off the graphs</a:t>
            </a:r>
            <a:r>
              <a:rPr lang="cs-CZ" sz="1800" dirty="0"/>
              <a:t>. Dotazníková část u rodičů a učitelů – na mladé působí filmy jednoznačně škodlivě, jejich chování je negativně ovlivněno</a:t>
            </a:r>
            <a:endParaRPr lang="en-GB" sz="1800" dirty="0"/>
          </a:p>
          <a:p>
            <a:endParaRPr lang="en-GB" dirty="0"/>
          </a:p>
        </p:txBody>
      </p:sp>
      <p:pic>
        <p:nvPicPr>
          <p:cNvPr id="6" name="Picture 2" descr="http://www.reminisce.com/wp-content/uploads/2012/02/tres.jpg">
            <a:extLst>
              <a:ext uri="{FF2B5EF4-FFF2-40B4-BE49-F238E27FC236}">
                <a16:creationId xmlns:a16="http://schemas.microsoft.com/office/drawing/2014/main" id="{17A28DD2-8DEA-4A12-B736-583FFE95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7" y="3579097"/>
            <a:ext cx="4097208" cy="32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rekwinnert.com/wp-content/uploads/2014/11/252.jpg">
            <a:extLst>
              <a:ext uri="{FF2B5EF4-FFF2-40B4-BE49-F238E27FC236}">
                <a16:creationId xmlns:a16="http://schemas.microsoft.com/office/drawing/2014/main" id="{1FA1574C-0A20-4EDA-B53B-E8B4D3AF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7" y="3579097"/>
            <a:ext cx="4097208" cy="32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479"/>
            <a:ext cx="4491559" cy="60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idnes.cz/12/042/cl6/OB429c04_bububu.JPG">
            <a:extLst>
              <a:ext uri="{FF2B5EF4-FFF2-40B4-BE49-F238E27FC236}">
                <a16:creationId xmlns:a16="http://schemas.microsoft.com/office/drawing/2014/main" id="{98703A54-8F27-4782-BC89-B4676938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91" y="410479"/>
            <a:ext cx="8110834" cy="60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9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210BF7-5A51-4F37-BAD2-2004D3687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03B1B-5651-4E40-84AE-E34C0DA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40. až 60. léta 20. století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9E07C4-48C3-4516-91C5-95F3C9DB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Werthamovy</a:t>
            </a:r>
            <a:r>
              <a:rPr lang="cs-CZ" sz="1600" dirty="0"/>
              <a:t> studie – 50. léta, obsahová analýza komiksů a snaha vysvětlit úrazy dětí jejich napodobováním komiksových hrdinů</a:t>
            </a:r>
          </a:p>
          <a:p>
            <a:r>
              <a:rPr lang="cs-CZ" sz="1600" dirty="0"/>
              <a:t>Frankfurtská škola, T. </a:t>
            </a:r>
            <a:r>
              <a:rPr lang="cs-CZ" sz="1600" dirty="0" err="1"/>
              <a:t>Adorno</a:t>
            </a:r>
            <a:r>
              <a:rPr lang="cs-CZ" sz="1600" dirty="0"/>
              <a:t> – marxistická kritika „nízké“ kultury</a:t>
            </a:r>
          </a:p>
          <a:p>
            <a:r>
              <a:rPr lang="cs-CZ" sz="1600" dirty="0"/>
              <a:t>Televize – </a:t>
            </a:r>
            <a:r>
              <a:rPr lang="cs-CZ" sz="1600" dirty="0" err="1"/>
              <a:t>serializace</a:t>
            </a:r>
            <a:r>
              <a:rPr lang="cs-CZ" sz="1600" dirty="0"/>
              <a:t>, reklama, </a:t>
            </a:r>
            <a:r>
              <a:rPr lang="cs-CZ" sz="1600" dirty="0" err="1"/>
              <a:t>parasociální</a:t>
            </a:r>
            <a:r>
              <a:rPr lang="cs-CZ" sz="1600" dirty="0"/>
              <a:t> vztahy</a:t>
            </a:r>
          </a:p>
          <a:p>
            <a:r>
              <a:rPr lang="cs-CZ" sz="1600" dirty="0"/>
              <a:t>Behaviorismus a experimenty. Albert Bandura </a:t>
            </a:r>
            <a:r>
              <a:rPr lang="cs-CZ" sz="1600" i="1" dirty="0"/>
              <a:t>Nepřímé posílení /</a:t>
            </a:r>
            <a:r>
              <a:rPr lang="cs-CZ" sz="1600" dirty="0"/>
              <a:t> </a:t>
            </a:r>
            <a:r>
              <a:rPr lang="cs-CZ" sz="1600" i="1" dirty="0"/>
              <a:t>teorie sociálního učení </a:t>
            </a:r>
            <a:r>
              <a:rPr lang="cs-CZ" sz="1600" dirty="0"/>
              <a:t>(viz </a:t>
            </a:r>
            <a:r>
              <a:rPr lang="cs-CZ" sz="1600" dirty="0" err="1"/>
              <a:t>bobo</a:t>
            </a:r>
            <a:r>
              <a:rPr lang="cs-CZ" sz="1600" dirty="0"/>
              <a:t> </a:t>
            </a:r>
            <a:r>
              <a:rPr lang="cs-CZ" sz="1600" dirty="0" err="1"/>
              <a:t>doll</a:t>
            </a:r>
            <a:r>
              <a:rPr lang="cs-CZ" sz="1600" dirty="0"/>
              <a:t> experiment)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6" name="Picture 2" descr="https://lightlit.files.wordpress.com/2014/07/1984_by_alcook-d4z39dh.jpg">
            <a:extLst>
              <a:ext uri="{FF2B5EF4-FFF2-40B4-BE49-F238E27FC236}">
                <a16:creationId xmlns:a16="http://schemas.microsoft.com/office/drawing/2014/main" id="{ED22C92D-44D5-4927-B447-6C4CD3DB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17" y="3701987"/>
            <a:ext cx="2048236" cy="3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jUiWTj2k9ms/VSEGBu0iKyI/AAAAAAAAGxw/BvqvAGQcwoc/s1600/krypto.gif">
            <a:extLst>
              <a:ext uri="{FF2B5EF4-FFF2-40B4-BE49-F238E27FC236}">
                <a16:creationId xmlns:a16="http://schemas.microsoft.com/office/drawing/2014/main" id="{9777E9D9-73EE-4A77-AF79-A585C3F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9" y="3701988"/>
            <a:ext cx="6259917" cy="3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EC4CE0-DA1C-4DE2-A111-269290A9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1" y="3694696"/>
            <a:ext cx="3123878" cy="31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71" y="55781"/>
            <a:ext cx="1542881" cy="23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9" y="2920969"/>
            <a:ext cx="2955636" cy="38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9" y="-53140"/>
            <a:ext cx="3842118" cy="297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49" y="-279771"/>
            <a:ext cx="2955636" cy="39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52" y="2148895"/>
            <a:ext cx="2971295" cy="46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2" y="2095095"/>
            <a:ext cx="3009344" cy="46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57" y="55781"/>
            <a:ext cx="2327564" cy="21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32" y="3672416"/>
            <a:ext cx="2052227" cy="317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8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AEB44-6B94-48AF-B634-E1BF653DA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B4F214-6461-411D-A4A4-55B13D06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24" y="803431"/>
            <a:ext cx="2781126" cy="3982570"/>
          </a:xfrm>
          <a:prstGeom prst="rect">
            <a:avLst/>
          </a:prstGeom>
        </p:spPr>
      </p:pic>
      <p:pic>
        <p:nvPicPr>
          <p:cNvPr id="9" name="Obrázek 8" descr="Dehydrovaní mladí Číňané umírají u počítačových her – Novinky.cz - Mozilla Firefox">
            <a:extLst>
              <a:ext uri="{FF2B5EF4-FFF2-40B4-BE49-F238E27FC236}">
                <a16:creationId xmlns:a16="http://schemas.microsoft.com/office/drawing/2014/main" id="{D1392CBA-9F29-4B1B-9CCE-514853314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10840" r="14030"/>
          <a:stretch/>
        </p:blipFill>
        <p:spPr>
          <a:xfrm>
            <a:off x="3126" y="41576"/>
            <a:ext cx="5556000" cy="35735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C962411-5821-4A47-BB59-3FCFA1042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38" t="11517" r="15751" b="6117"/>
          <a:stretch/>
        </p:blipFill>
        <p:spPr>
          <a:xfrm>
            <a:off x="231242" y="2794716"/>
            <a:ext cx="5591155" cy="40217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0DC478-FC66-4B27-A550-B3ABFD9D0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77" y="826891"/>
            <a:ext cx="2754116" cy="39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8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17fa241-dc0d-4a19-bd23-9d6e79d0e5e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7909</TotalTime>
  <Words>892</Words>
  <Application>Microsoft Office PowerPoint</Application>
  <PresentationFormat>Širokoúhlá obrazovka</PresentationFormat>
  <Paragraphs>90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Presentation_MU_EN</vt:lpstr>
      <vt:lpstr>Psychologie médií úvod</vt:lpstr>
      <vt:lpstr>Prezentace aplikace PowerPoint</vt:lpstr>
      <vt:lpstr>Prezentace aplikace PowerPoint</vt:lpstr>
      <vt:lpstr>Silné a negativní účinky</vt:lpstr>
      <vt:lpstr>Prezentace aplikace PowerPoint</vt:lpstr>
      <vt:lpstr>Prezentace aplikace PowerPoint</vt:lpstr>
      <vt:lpstr>40. až 60. léta 20. století</vt:lpstr>
      <vt:lpstr>Prezentace aplikace PowerPoint</vt:lpstr>
      <vt:lpstr>Prezentace aplikace PowerPoint</vt:lpstr>
      <vt:lpstr>Prezentace aplikace PowerPoint</vt:lpstr>
      <vt:lpstr>Prezentace aplikace PowerPoint</vt:lpstr>
      <vt:lpstr>Média mají minimální účinek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Smíšené účinky</vt:lpstr>
      <vt:lpstr>Prezentace aplikace PowerPoint</vt:lpstr>
      <vt:lpstr>Prezentace aplikace PowerPoint</vt:lpstr>
      <vt:lpstr>Překážky</vt:lpstr>
      <vt:lpstr>Model zvýšené náchylnosti k mediálním účinkům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323</cp:revision>
  <cp:lastPrinted>2019-11-20T13:22:53Z</cp:lastPrinted>
  <dcterms:created xsi:type="dcterms:W3CDTF">2019-04-11T21:46:02Z</dcterms:created>
  <dcterms:modified xsi:type="dcterms:W3CDTF">2024-02-21T12:54:15Z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