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7" r:id="rId2"/>
    <p:sldId id="268" r:id="rId3"/>
    <p:sldId id="269" r:id="rId4"/>
    <p:sldId id="271" r:id="rId5"/>
    <p:sldId id="272" r:id="rId6"/>
    <p:sldId id="274" r:id="rId7"/>
    <p:sldId id="281" r:id="rId8"/>
    <p:sldId id="283" r:id="rId9"/>
    <p:sldId id="282" r:id="rId10"/>
    <p:sldId id="284" r:id="rId11"/>
    <p:sldId id="285" r:id="rId12"/>
    <p:sldId id="287" r:id="rId13"/>
    <p:sldId id="276" r:id="rId14"/>
    <p:sldId id="277" r:id="rId15"/>
    <p:sldId id="2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749A3E-E6DF-4408-82C9-9C8BAE06C479}" type="datetimeFigureOut">
              <a:rPr lang="en-GB" smtClean="0"/>
              <a:t>02/04/2024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357E27-11A3-4878-ABEA-535621F58664}" type="slidenum">
              <a:rPr lang="en-GB" smtClean="0"/>
              <a:t>‹#›</a:t>
            </a:fld>
            <a:endParaRPr lang="en-GB"/>
          </a:p>
        </p:txBody>
      </p:sp>
    </p:spTree>
    <p:extLst>
      <p:ext uri="{BB962C8B-B14F-4D97-AF65-F5344CB8AC3E}">
        <p14:creationId xmlns:p14="http://schemas.microsoft.com/office/powerpoint/2010/main" val="1768333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20be355886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20be355886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20be355886_0_0:notes"/>
          <p:cNvSpPr txBox="1">
            <a:spLocks noGrp="1"/>
          </p:cNvSpPr>
          <p:nvPr>
            <p:ph type="sldNum" idx="12"/>
          </p:nvPr>
        </p:nvSpPr>
        <p:spPr>
          <a:xfrm>
            <a:off x="3884613" y="8685213"/>
            <a:ext cx="2971800" cy="4587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t>3</a:t>
            </a:fld>
            <a:endParaRPr/>
          </a:p>
        </p:txBody>
      </p:sp>
      <p:sp>
        <p:nvSpPr>
          <p:cNvPr id="155" name="Google Shape;155;g120be355886_0_0:notes"/>
          <p:cNvSpPr/>
          <p:nvPr/>
        </p:nvSpPr>
        <p:spPr>
          <a:xfrm>
            <a:off x="4278240" y="10156680"/>
            <a:ext cx="3279960" cy="53352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chemeClr val="dk1"/>
              </a:buClr>
              <a:buSzPts val="1800"/>
              <a:buFont typeface="Calibri"/>
              <a:buNone/>
            </a:pPr>
            <a:fld id="{00000000-1234-1234-1234-123412341234}" type="slidenum">
              <a:rPr lang="en-US" sz="1800" b="0" i="0" u="none" strike="noStrike" cap="none">
                <a:solidFill>
                  <a:schemeClr val="dk1"/>
                </a:solidFill>
                <a:latin typeface="Calibri"/>
                <a:ea typeface="Calibri"/>
                <a:cs typeface="Calibri"/>
                <a:sym typeface="Calibri"/>
              </a:rPr>
              <a:t>3</a:t>
            </a:fld>
            <a:endParaRPr sz="1400" b="0" i="0" u="none" strike="noStrike" cap="none">
              <a:solidFill>
                <a:srgbClr val="000000"/>
              </a:solidFill>
              <a:latin typeface="Times New Roman"/>
              <a:ea typeface="Times New Roman"/>
              <a:cs typeface="Times New Roman"/>
              <a:sym typeface="Times New Roman"/>
            </a:endParaRPr>
          </a:p>
        </p:txBody>
      </p:sp>
      <p:sp>
        <p:nvSpPr>
          <p:cNvPr id="156" name="Google Shape;156;g120be355886_0_0:notes"/>
          <p:cNvSpPr>
            <a:spLocks noGrp="1" noRot="1" noChangeAspect="1"/>
          </p:cNvSpPr>
          <p:nvPr>
            <p:ph type="sldImg" idx="2"/>
          </p:nvPr>
        </p:nvSpPr>
        <p:spPr>
          <a:xfrm>
            <a:off x="217488" y="812800"/>
            <a:ext cx="7123112" cy="4008438"/>
          </a:xfrm>
          <a:custGeom>
            <a:avLst/>
            <a:gdLst/>
            <a:ahLst/>
            <a:cxnLst/>
            <a:rect l="l" t="t" r="r" b="b"/>
            <a:pathLst>
              <a:path w="120000" h="120000" extrusionOk="0">
                <a:moveTo>
                  <a:pt x="0" y="0"/>
                </a:moveTo>
                <a:lnTo>
                  <a:pt x="120000" y="0"/>
                </a:lnTo>
                <a:lnTo>
                  <a:pt x="120000" y="120000"/>
                </a:lnTo>
                <a:lnTo>
                  <a:pt x="0" y="120000"/>
                </a:lnTo>
                <a:close/>
              </a:path>
            </a:pathLst>
          </a:custGeom>
          <a:solidFill>
            <a:schemeClr val="accent1"/>
          </a:solidFill>
          <a:ln w="25400" cap="flat" cmpd="sng">
            <a:solidFill>
              <a:srgbClr val="31538F"/>
            </a:solidFill>
            <a:prstDash val="solid"/>
            <a:round/>
            <a:headEnd type="none" w="sm" len="sm"/>
            <a:tailEnd type="none" w="sm" len="sm"/>
          </a:ln>
        </p:spPr>
      </p:sp>
      <p:sp>
        <p:nvSpPr>
          <p:cNvPr id="157" name="Google Shape;157;g120be355886_0_0:notes"/>
          <p:cNvSpPr txBox="1">
            <a:spLocks noGrp="1"/>
          </p:cNvSpPr>
          <p:nvPr>
            <p:ph type="body" idx="1"/>
          </p:nvPr>
        </p:nvSpPr>
        <p:spPr>
          <a:xfrm>
            <a:off x="755280" y="5078520"/>
            <a:ext cx="6048300" cy="48117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20be355886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9" name="Google Shape;169;g120be355886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20be355886_0_1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5" name="Google Shape;175;g120be355886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20be355886_0_29:notes"/>
          <p:cNvSpPr txBox="1">
            <a:spLocks noGrp="1"/>
          </p:cNvSpPr>
          <p:nvPr>
            <p:ph type="sldNum" idx="12"/>
          </p:nvPr>
        </p:nvSpPr>
        <p:spPr>
          <a:xfrm>
            <a:off x="3884613" y="8685213"/>
            <a:ext cx="2971800" cy="458700"/>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t>6</a:t>
            </a:fld>
            <a:endParaRPr/>
          </a:p>
        </p:txBody>
      </p:sp>
      <p:sp>
        <p:nvSpPr>
          <p:cNvPr id="189" name="Google Shape;189;g120be355886_0_29:notes"/>
          <p:cNvSpPr/>
          <p:nvPr/>
        </p:nvSpPr>
        <p:spPr>
          <a:xfrm>
            <a:off x="4278240" y="10156680"/>
            <a:ext cx="3279960" cy="53352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chemeClr val="dk1"/>
              </a:buClr>
              <a:buSzPts val="1800"/>
              <a:buFont typeface="Calibri"/>
              <a:buNone/>
            </a:pPr>
            <a:fld id="{00000000-1234-1234-1234-123412341234}" type="slidenum">
              <a:rPr lang="en-US" sz="1800" b="0" i="0" u="none" strike="noStrike" cap="none">
                <a:solidFill>
                  <a:schemeClr val="dk1"/>
                </a:solidFill>
                <a:latin typeface="Calibri"/>
                <a:ea typeface="Calibri"/>
                <a:cs typeface="Calibri"/>
                <a:sym typeface="Calibri"/>
              </a:rPr>
              <a:t>6</a:t>
            </a:fld>
            <a:endParaRPr sz="1400" b="0" i="0" u="none" strike="noStrike" cap="none">
              <a:solidFill>
                <a:srgbClr val="000000"/>
              </a:solidFill>
              <a:latin typeface="Times New Roman"/>
              <a:ea typeface="Times New Roman"/>
              <a:cs typeface="Times New Roman"/>
              <a:sym typeface="Times New Roman"/>
            </a:endParaRPr>
          </a:p>
        </p:txBody>
      </p:sp>
      <p:sp>
        <p:nvSpPr>
          <p:cNvPr id="190" name="Google Shape;190;g120be355886_0_29:notes"/>
          <p:cNvSpPr>
            <a:spLocks noGrp="1" noRot="1" noChangeAspect="1"/>
          </p:cNvSpPr>
          <p:nvPr>
            <p:ph type="sldImg" idx="2"/>
          </p:nvPr>
        </p:nvSpPr>
        <p:spPr>
          <a:xfrm>
            <a:off x="215900" y="812800"/>
            <a:ext cx="7127875" cy="4010025"/>
          </a:xfrm>
          <a:custGeom>
            <a:avLst/>
            <a:gdLst/>
            <a:ahLst/>
            <a:cxnLst/>
            <a:rect l="l" t="t" r="r" b="b"/>
            <a:pathLst>
              <a:path w="120000" h="120000" extrusionOk="0">
                <a:moveTo>
                  <a:pt x="0" y="0"/>
                </a:moveTo>
                <a:lnTo>
                  <a:pt x="120000" y="0"/>
                </a:lnTo>
                <a:lnTo>
                  <a:pt x="120000" y="120000"/>
                </a:lnTo>
                <a:lnTo>
                  <a:pt x="0" y="120000"/>
                </a:lnTo>
                <a:close/>
              </a:path>
            </a:pathLst>
          </a:custGeom>
          <a:solidFill>
            <a:schemeClr val="accent1"/>
          </a:solidFill>
          <a:ln w="25400" cap="flat" cmpd="sng">
            <a:solidFill>
              <a:srgbClr val="31538F"/>
            </a:solidFill>
            <a:prstDash val="solid"/>
            <a:round/>
            <a:headEnd type="none" w="sm" len="sm"/>
            <a:tailEnd type="none" w="sm" len="sm"/>
          </a:ln>
        </p:spPr>
      </p:sp>
      <p:sp>
        <p:nvSpPr>
          <p:cNvPr id="191" name="Google Shape;191;g120be355886_0_29:notes"/>
          <p:cNvSpPr txBox="1">
            <a:spLocks noGrp="1"/>
          </p:cNvSpPr>
          <p:nvPr>
            <p:ph type="body" idx="1"/>
          </p:nvPr>
        </p:nvSpPr>
        <p:spPr>
          <a:xfrm>
            <a:off x="755280" y="5078520"/>
            <a:ext cx="6048300" cy="48117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120be355886_0_4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3" name="Google Shape;203;g120be355886_0_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20be355886_0_4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9" name="Google Shape;209;g120be355886_0_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120be355886_0_5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4" name="Google Shape;214;g120be355886_0_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4A2C6-23E8-640A-37FD-7643577DCE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37EB981-E8A4-12E6-9255-2421F56461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2560C42-FCC1-F7E2-B726-0E6B648D55C5}"/>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5" name="Footer Placeholder 4">
            <a:extLst>
              <a:ext uri="{FF2B5EF4-FFF2-40B4-BE49-F238E27FC236}">
                <a16:creationId xmlns:a16="http://schemas.microsoft.com/office/drawing/2014/main" id="{F7971E7B-503E-81D2-B0B7-31116E61D0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9788E7-B8AB-45F2-4266-E5A71F0553E9}"/>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2146106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AA915-258D-C217-6ECF-9EDC53CAC22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B74FBB-52A9-9396-71BA-5E46570FEC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A3D088-1699-FFE2-F0FA-CB44DA1CC664}"/>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5" name="Footer Placeholder 4">
            <a:extLst>
              <a:ext uri="{FF2B5EF4-FFF2-40B4-BE49-F238E27FC236}">
                <a16:creationId xmlns:a16="http://schemas.microsoft.com/office/drawing/2014/main" id="{8DFBF6C5-FB72-58CD-6565-4B42680205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112AAC-73EB-70AB-B276-7144AF455ABF}"/>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234048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E40B1A-9B59-BEEB-DE9F-9F98BCAC1BA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883827-97F5-E331-A972-583DB1F8E5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9F6BB6-ECC9-A9E1-675A-054AF6AD9B5B}"/>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5" name="Footer Placeholder 4">
            <a:extLst>
              <a:ext uri="{FF2B5EF4-FFF2-40B4-BE49-F238E27FC236}">
                <a16:creationId xmlns:a16="http://schemas.microsoft.com/office/drawing/2014/main" id="{867045F2-F087-21FC-B9DF-2A30379A28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1FF81B-F361-BC01-60F6-CD8036AF17A3}"/>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361807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27541-0304-3B06-ABE2-73E82FB5C5E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CD08F8-7C6D-D1E6-EF96-B09C2867BA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45D50A-B461-7394-299B-E68A68E96A1B}"/>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5" name="Footer Placeholder 4">
            <a:extLst>
              <a:ext uri="{FF2B5EF4-FFF2-40B4-BE49-F238E27FC236}">
                <a16:creationId xmlns:a16="http://schemas.microsoft.com/office/drawing/2014/main" id="{FB84F451-E0AA-82F7-C47F-9092D9B30B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9874FA-4818-CC29-80F1-E8F59F5EAAA5}"/>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2528855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66C8-7054-3349-EA11-E399889FF2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CAF13B0-6882-CEC1-E182-6B9288CF619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B24CA0-2645-BE8E-BADC-59239B19970F}"/>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5" name="Footer Placeholder 4">
            <a:extLst>
              <a:ext uri="{FF2B5EF4-FFF2-40B4-BE49-F238E27FC236}">
                <a16:creationId xmlns:a16="http://schemas.microsoft.com/office/drawing/2014/main" id="{8EF9CD5E-DD8A-7968-0F15-9BA582F991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3A87F5-3D46-C943-8079-C892A698D0BC}"/>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578579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6F128-D704-AC78-C18B-72F097B990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1CE980-68E0-961B-F6A6-EF3E24AE92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E37D606-427B-D055-ED5E-33A2C81136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C5C797B-C570-5DF6-16D6-73CB9D5A2BB2}"/>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6" name="Footer Placeholder 5">
            <a:extLst>
              <a:ext uri="{FF2B5EF4-FFF2-40B4-BE49-F238E27FC236}">
                <a16:creationId xmlns:a16="http://schemas.microsoft.com/office/drawing/2014/main" id="{7F77D38B-5D09-9508-51DB-48350D3245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522A5E-CAF4-B5B3-94F7-9FCD46CB21C0}"/>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3393435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FB7DE-2339-7EF2-A9C7-943C57985BB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AE035A-3F83-C37C-810B-8AE8B98C4F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F75577-AC69-A6EA-546D-9B758F666F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E00A623-E856-7A4F-6E4C-D1FC73BC41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257A74-FCD3-6881-5873-0DB7B80F83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335B5B1-5CD0-10C1-5631-57479251E457}"/>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8" name="Footer Placeholder 7">
            <a:extLst>
              <a:ext uri="{FF2B5EF4-FFF2-40B4-BE49-F238E27FC236}">
                <a16:creationId xmlns:a16="http://schemas.microsoft.com/office/drawing/2014/main" id="{C73057AE-A9CB-5045-4F3D-4AE41C79C6F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46446AF-D318-0CD6-1E5C-A3DBD47356FC}"/>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2382900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F83F3-0680-BEBF-A983-93B830687DA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B3BA2C0-6877-7EA3-0C46-D9EE188776DE}"/>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4" name="Footer Placeholder 3">
            <a:extLst>
              <a:ext uri="{FF2B5EF4-FFF2-40B4-BE49-F238E27FC236}">
                <a16:creationId xmlns:a16="http://schemas.microsoft.com/office/drawing/2014/main" id="{65280D0F-B281-E962-B9CF-37F5B4B6F3C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DE53E3D-4EB6-0B35-069A-8148D3CFE40B}"/>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393345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BF746A-E7A8-54BE-71B7-6F090A4AF1F6}"/>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3" name="Footer Placeholder 2">
            <a:extLst>
              <a:ext uri="{FF2B5EF4-FFF2-40B4-BE49-F238E27FC236}">
                <a16:creationId xmlns:a16="http://schemas.microsoft.com/office/drawing/2014/main" id="{63A1D807-053D-AA26-D697-0979A4D8715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BF02BF2-1AB3-AB1C-272A-8A8A47FCEEF6}"/>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191142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A04C8-7443-86FE-03B5-927700C239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847AEC0-CE4E-0D52-4298-23C9BE50B9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9583637-7DF2-CAA9-D5D6-251051C465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B13573-3656-34FF-2B22-2786F13F4A8A}"/>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6" name="Footer Placeholder 5">
            <a:extLst>
              <a:ext uri="{FF2B5EF4-FFF2-40B4-BE49-F238E27FC236}">
                <a16:creationId xmlns:a16="http://schemas.microsoft.com/office/drawing/2014/main" id="{4B792BD2-EB02-64B7-93F6-20662A1182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3A69D7-6F9C-3969-3B5F-AB69BF428FEC}"/>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2425260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AC12A-A3F4-AC01-8A7E-1548F81DD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B61215-7E0C-308F-1965-5DA5A27FE3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33ACAC-DD25-40E3-C884-E6962EEF9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269A06-9574-87BF-A55C-79E67AEACCA8}"/>
              </a:ext>
            </a:extLst>
          </p:cNvPr>
          <p:cNvSpPr>
            <a:spLocks noGrp="1"/>
          </p:cNvSpPr>
          <p:nvPr>
            <p:ph type="dt" sz="half" idx="10"/>
          </p:nvPr>
        </p:nvSpPr>
        <p:spPr/>
        <p:txBody>
          <a:bodyPr/>
          <a:lstStyle/>
          <a:p>
            <a:fld id="{970996E2-F07B-4A8D-8A1A-A488C8B70A9D}" type="datetimeFigureOut">
              <a:rPr lang="en-GB" smtClean="0"/>
              <a:t>02/04/2024</a:t>
            </a:fld>
            <a:endParaRPr lang="en-GB"/>
          </a:p>
        </p:txBody>
      </p:sp>
      <p:sp>
        <p:nvSpPr>
          <p:cNvPr id="6" name="Footer Placeholder 5">
            <a:extLst>
              <a:ext uri="{FF2B5EF4-FFF2-40B4-BE49-F238E27FC236}">
                <a16:creationId xmlns:a16="http://schemas.microsoft.com/office/drawing/2014/main" id="{AA6280D7-A220-66F1-C8D3-D67AF6FAB7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465555-A488-8601-B7A4-26F26ABA05D5}"/>
              </a:ext>
            </a:extLst>
          </p:cNvPr>
          <p:cNvSpPr>
            <a:spLocks noGrp="1"/>
          </p:cNvSpPr>
          <p:nvPr>
            <p:ph type="sldNum" sz="quarter" idx="12"/>
          </p:nvPr>
        </p:nvSpPr>
        <p:spPr/>
        <p:txBody>
          <a:bodyPr/>
          <a:lstStyle/>
          <a:p>
            <a:fld id="{79370E94-6F6C-4592-9B4F-4EB05AE93B80}" type="slidenum">
              <a:rPr lang="en-GB" smtClean="0"/>
              <a:t>‹#›</a:t>
            </a:fld>
            <a:endParaRPr lang="en-GB"/>
          </a:p>
        </p:txBody>
      </p:sp>
    </p:spTree>
    <p:extLst>
      <p:ext uri="{BB962C8B-B14F-4D97-AF65-F5344CB8AC3E}">
        <p14:creationId xmlns:p14="http://schemas.microsoft.com/office/powerpoint/2010/main" val="63759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D7B70-831D-7EA7-1922-355ACB26B9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E45E2A-239A-AA37-2071-91369EF89E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4F4458-9F79-5B43-DC9C-6AB1DB27EC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70996E2-F07B-4A8D-8A1A-A488C8B70A9D}" type="datetimeFigureOut">
              <a:rPr lang="en-GB" smtClean="0"/>
              <a:t>02/04/2024</a:t>
            </a:fld>
            <a:endParaRPr lang="en-GB"/>
          </a:p>
        </p:txBody>
      </p:sp>
      <p:sp>
        <p:nvSpPr>
          <p:cNvPr id="5" name="Footer Placeholder 4">
            <a:extLst>
              <a:ext uri="{FF2B5EF4-FFF2-40B4-BE49-F238E27FC236}">
                <a16:creationId xmlns:a16="http://schemas.microsoft.com/office/drawing/2014/main" id="{8AE28B26-74DC-AB67-1314-91B61B4481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B9AEDDA3-282D-F17F-CB49-1714673C90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9370E94-6F6C-4592-9B4F-4EB05AE93B80}" type="slidenum">
              <a:rPr lang="en-GB" smtClean="0"/>
              <a:t>‹#›</a:t>
            </a:fld>
            <a:endParaRPr lang="en-GB"/>
          </a:p>
        </p:txBody>
      </p:sp>
    </p:spTree>
    <p:extLst>
      <p:ext uri="{BB962C8B-B14F-4D97-AF65-F5344CB8AC3E}">
        <p14:creationId xmlns:p14="http://schemas.microsoft.com/office/powerpoint/2010/main" val="4283544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hyperlink" Target="https://www.ecb.europa.eu/pub/pdf/scpwps/ecb.wp2253~cf7b9d7539.e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dium.com/@teamwarren/heres-how-we-can-break-up-big-tech-9ad9e0da324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ZWz2QSloFrw"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forbes.com/sites/betsyatkins/2019/06/07/facebook-strong-arms-investors-who-want-zuckerberg-out/?sh=6112f660590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collaborate.unpri.org/group/17356/strea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theguardian.com/film/1999/dec/29/world.new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6-I0W-_kPXY&amp;ab_channel=yazzfetto" TargetMode="External"/><Relationship Id="rId2" Type="http://schemas.openxmlformats.org/officeDocument/2006/relationships/hyperlink" Target="https://www.theguardian.com/world/2022/aug/22/chinese-censors-alter-ending-of-minions-the-rise-of-gru-fil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out.com/film/2022/6/14/6-disney-films-banned-other-countries-lgbtq-content#rebelltitem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120be355886_0_14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5100" b="1"/>
              <a:t>Mediální vlastnictví</a:t>
            </a:r>
            <a:endParaRPr sz="51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0F392-4C00-A8E0-9769-0E79CEF672EE}"/>
              </a:ext>
            </a:extLst>
          </p:cNvPr>
          <p:cNvSpPr>
            <a:spLocks noGrp="1"/>
          </p:cNvSpPr>
          <p:nvPr>
            <p:ph type="title"/>
          </p:nvPr>
        </p:nvSpPr>
        <p:spPr/>
        <p:txBody>
          <a:bodyPr/>
          <a:lstStyle/>
          <a:p>
            <a:r>
              <a:rPr lang="cs-CZ" dirty="0"/>
              <a:t>Koncentrace – jak se měří?</a:t>
            </a:r>
            <a:endParaRPr lang="en-GB" dirty="0"/>
          </a:p>
        </p:txBody>
      </p:sp>
      <p:sp>
        <p:nvSpPr>
          <p:cNvPr id="3" name="Content Placeholder 2">
            <a:extLst>
              <a:ext uri="{FF2B5EF4-FFF2-40B4-BE49-F238E27FC236}">
                <a16:creationId xmlns:a16="http://schemas.microsoft.com/office/drawing/2014/main" id="{63C60D87-01DA-1CFC-BFF5-90D014A7A443}"/>
              </a:ext>
            </a:extLst>
          </p:cNvPr>
          <p:cNvSpPr>
            <a:spLocks noGrp="1"/>
          </p:cNvSpPr>
          <p:nvPr>
            <p:ph idx="1"/>
          </p:nvPr>
        </p:nvSpPr>
        <p:spPr/>
        <p:txBody>
          <a:bodyPr>
            <a:normAutofit fontScale="70000" lnSpcReduction="20000"/>
          </a:bodyPr>
          <a:lstStyle/>
          <a:p>
            <a:r>
              <a:rPr lang="cs-CZ" dirty="0"/>
              <a:t>Příklad studie Evropské Centrální Banky:</a:t>
            </a:r>
          </a:p>
          <a:p>
            <a:r>
              <a:rPr lang="en-GB" dirty="0"/>
              <a:t>Concentration, market power and dynamism in the euro area </a:t>
            </a:r>
            <a:endParaRPr lang="cs-CZ" dirty="0"/>
          </a:p>
          <a:p>
            <a:r>
              <a:rPr lang="en-GB" dirty="0">
                <a:hlinkClick r:id="rId2"/>
              </a:rPr>
              <a:t>https://www.ecb.europa.eu/pub/pdf/scpwps/ecb.wp2253~cf7b9d7539.en.pdf</a:t>
            </a:r>
            <a:r>
              <a:rPr lang="cs-CZ" dirty="0"/>
              <a:t> </a:t>
            </a:r>
          </a:p>
          <a:p>
            <a:r>
              <a:rPr lang="en-GB" dirty="0"/>
              <a:t>Abstract We examine the degree of market power in the big four countries of the euro area using macro and firm micro data. We focus on three main indicators of market power in and across countries: namely, the concentration ratios, the markup and the degree of economic dynamism. For the macro database we use the sectoral data of KLEMs and for the micro data we use a combination of Orbis and </a:t>
            </a:r>
            <a:r>
              <a:rPr lang="en-GB" dirty="0" err="1"/>
              <a:t>iBACH</a:t>
            </a:r>
            <a:r>
              <a:rPr lang="en-GB" dirty="0"/>
              <a:t> (dating from 2006 onwards). We find that, in contrast to the situation in the US, market power metrics have been relatively stable over recent years and – in terms of the markup specifically – marginally trending down since the late 1990s, driven largely by Manufacturing. In terms of the debate as to the merits of market concentration, we find (relying on results for Manufacturing) that firms in sectors which exhibit high concentration, but are categorized as ‘high tech’ users, generally have higher TFP growth rates. By contrast, markups tend to display a bi-modal distribution when looked at through the lens of high concentration and high tech usage. These results would tend to confirm that the rise in market power documented for other economies is not obviously a euro area phenomenon and that welfare and policy analysis of market concentration is inevitably complex.</a:t>
            </a:r>
          </a:p>
        </p:txBody>
      </p:sp>
    </p:spTree>
    <p:extLst>
      <p:ext uri="{BB962C8B-B14F-4D97-AF65-F5344CB8AC3E}">
        <p14:creationId xmlns:p14="http://schemas.microsoft.com/office/powerpoint/2010/main" val="1051674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BC265-49B2-7C0E-7008-1AEC26E6C24B}"/>
              </a:ext>
            </a:extLst>
          </p:cNvPr>
          <p:cNvSpPr>
            <a:spLocks noGrp="1"/>
          </p:cNvSpPr>
          <p:nvPr>
            <p:ph type="title"/>
          </p:nvPr>
        </p:nvSpPr>
        <p:spPr/>
        <p:txBody>
          <a:bodyPr/>
          <a:lstStyle/>
          <a:p>
            <a:r>
              <a:rPr lang="cs-CZ" dirty="0"/>
              <a:t>Non-technical summary (</a:t>
            </a:r>
            <a:r>
              <a:rPr lang="en-GB" dirty="0"/>
              <a:t>quote)</a:t>
            </a:r>
          </a:p>
        </p:txBody>
      </p:sp>
      <p:sp>
        <p:nvSpPr>
          <p:cNvPr id="3" name="Content Placeholder 2">
            <a:extLst>
              <a:ext uri="{FF2B5EF4-FFF2-40B4-BE49-F238E27FC236}">
                <a16:creationId xmlns:a16="http://schemas.microsoft.com/office/drawing/2014/main" id="{C74B407C-8FFD-1C6E-1A62-1FA14C301EC4}"/>
              </a:ext>
            </a:extLst>
          </p:cNvPr>
          <p:cNvSpPr>
            <a:spLocks noGrp="1"/>
          </p:cNvSpPr>
          <p:nvPr>
            <p:ph idx="1"/>
          </p:nvPr>
        </p:nvSpPr>
        <p:spPr/>
        <p:txBody>
          <a:bodyPr>
            <a:normAutofit fontScale="92500" lnSpcReduction="20000"/>
          </a:bodyPr>
          <a:lstStyle/>
          <a:p>
            <a:r>
              <a:rPr lang="en-GB" dirty="0"/>
              <a:t>There is an increasing public policy debate as to whether market power of firms in the economy has become “too big”. By market power we mean, (</a:t>
            </a:r>
            <a:r>
              <a:rPr lang="en-GB" dirty="0" err="1"/>
              <a:t>i</a:t>
            </a:r>
            <a:r>
              <a:rPr lang="en-GB" dirty="0"/>
              <a:t>) in terms of the market share taken by a few companies (relative to historical trends) and (ii) the extent to which firms can price above their (marginal) costs. A number of recent studies have documented that in particular in the United States, but also potentially at the global level, firm concentration ratios appear to be on the rise while the degree of imperfect competition (as proxied by the markup, i.e. the price marginal cost ratio) is rising. We have, however, far less information about the degree and evolution of market power and competitive intensity in the euro area. This Discussion Paper aims to contribute to our understanding by means of a comprehensive approach which considers the evolution of macro and micro data based firm markups, firm concentration and economic dynamics in the four largest euro area countries. </a:t>
            </a:r>
          </a:p>
        </p:txBody>
      </p:sp>
    </p:spTree>
    <p:extLst>
      <p:ext uri="{BB962C8B-B14F-4D97-AF65-F5344CB8AC3E}">
        <p14:creationId xmlns:p14="http://schemas.microsoft.com/office/powerpoint/2010/main" val="2737099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34CC2-CFF7-BE39-7FEB-E22F98F3F795}"/>
              </a:ext>
            </a:extLst>
          </p:cNvPr>
          <p:cNvSpPr>
            <a:spLocks noGrp="1"/>
          </p:cNvSpPr>
          <p:nvPr>
            <p:ph type="title"/>
          </p:nvPr>
        </p:nvSpPr>
        <p:spPr/>
        <p:txBody>
          <a:bodyPr/>
          <a:lstStyle/>
          <a:p>
            <a:r>
              <a:rPr lang="sk-SK" dirty="0"/>
              <a:t>T</a:t>
            </a:r>
            <a:r>
              <a:rPr lang="en-GB" dirty="0" err="1"/>
              <a:t>ech</a:t>
            </a:r>
            <a:r>
              <a:rPr lang="en-GB" dirty="0"/>
              <a:t> monopolies</a:t>
            </a:r>
          </a:p>
        </p:txBody>
      </p:sp>
      <p:sp>
        <p:nvSpPr>
          <p:cNvPr id="3" name="Content Placeholder 2">
            <a:extLst>
              <a:ext uri="{FF2B5EF4-FFF2-40B4-BE49-F238E27FC236}">
                <a16:creationId xmlns:a16="http://schemas.microsoft.com/office/drawing/2014/main" id="{45ADE136-3361-0F1B-1AB0-E2DA1E52969C}"/>
              </a:ext>
            </a:extLst>
          </p:cNvPr>
          <p:cNvSpPr>
            <a:spLocks noGrp="1"/>
          </p:cNvSpPr>
          <p:nvPr>
            <p:ph idx="1"/>
          </p:nvPr>
        </p:nvSpPr>
        <p:spPr/>
        <p:txBody>
          <a:bodyPr/>
          <a:lstStyle/>
          <a:p>
            <a:pPr marL="0" indent="0">
              <a:buNone/>
            </a:pPr>
            <a:r>
              <a:rPr lang="en-GB" dirty="0"/>
              <a:t>Elizabeth Warren: </a:t>
            </a:r>
            <a:r>
              <a:rPr lang="en-GB" b="1" i="0" dirty="0">
                <a:solidFill>
                  <a:srgbClr val="292929"/>
                </a:solidFill>
                <a:effectLst/>
                <a:latin typeface="sohne"/>
              </a:rPr>
              <a:t>Here’s how we can break up Big Tech</a:t>
            </a:r>
            <a:endParaRPr lang="en-GB" dirty="0"/>
          </a:p>
          <a:p>
            <a:r>
              <a:rPr lang="en-GB" dirty="0">
                <a:hlinkClick r:id="rId2"/>
              </a:rPr>
              <a:t>https://medium.com/@teamwarren/heres-how-we-can-break-up-big-tech-9ad9e0da324c</a:t>
            </a:r>
            <a:r>
              <a:rPr lang="en-GB" dirty="0"/>
              <a:t> </a:t>
            </a:r>
            <a:endParaRPr lang="sk-SK" dirty="0"/>
          </a:p>
          <a:p>
            <a:pPr marL="0" indent="0">
              <a:buNone/>
            </a:pPr>
            <a:r>
              <a:rPr lang="sk-SK" dirty="0"/>
              <a:t>Amy Klobuchar: </a:t>
            </a:r>
            <a:r>
              <a:rPr lang="en-GB" b="1" i="0" dirty="0">
                <a:solidFill>
                  <a:srgbClr val="0F1111"/>
                </a:solidFill>
                <a:effectLst/>
                <a:latin typeface="Amazon Ember"/>
              </a:rPr>
              <a:t>Antitrust: Taking on Monopoly Power from the Gilded Age to the Digital Age</a:t>
            </a:r>
          </a:p>
          <a:p>
            <a:pPr marL="0" indent="0">
              <a:buNone/>
            </a:pPr>
            <a:endParaRPr lang="en-GB" dirty="0"/>
          </a:p>
        </p:txBody>
      </p:sp>
    </p:spTree>
    <p:extLst>
      <p:ext uri="{BB962C8B-B14F-4D97-AF65-F5344CB8AC3E}">
        <p14:creationId xmlns:p14="http://schemas.microsoft.com/office/powerpoint/2010/main" val="2447116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g120be355886_0_41"/>
          <p:cNvSpPr txBox="1">
            <a:spLocks noGrp="1"/>
          </p:cNvSpPr>
          <p:nvPr>
            <p:ph type="title"/>
          </p:nvPr>
        </p:nvSpPr>
        <p:spPr>
          <a:xfrm>
            <a:off x="838200" y="500062"/>
            <a:ext cx="10515600" cy="13257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a:t>Freedman, D. (2014) “Metrics, models and the meaning of media ownership.”</a:t>
            </a:r>
            <a:br>
              <a:rPr lang="en-US"/>
            </a:br>
            <a:endParaRPr/>
          </a:p>
        </p:txBody>
      </p:sp>
      <p:sp>
        <p:nvSpPr>
          <p:cNvPr id="206" name="Google Shape;206;g120be355886_0_41"/>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ts val="2800"/>
              <a:buNone/>
            </a:pPr>
            <a:r>
              <a:rPr lang="en-US"/>
              <a:t>Proč je koncentrace vlastnictví problémem?</a:t>
            </a:r>
            <a:endParaRPr/>
          </a:p>
          <a:p>
            <a:pPr marL="0" lvl="0" indent="0" algn="l" rtl="0">
              <a:lnSpc>
                <a:spcPct val="90000"/>
              </a:lnSpc>
              <a:spcBef>
                <a:spcPts val="1000"/>
              </a:spcBef>
              <a:spcAft>
                <a:spcPts val="0"/>
              </a:spcAft>
              <a:buClr>
                <a:schemeClr val="dk1"/>
              </a:buClr>
              <a:buSzPts val="2800"/>
              <a:buNone/>
            </a:pPr>
            <a:r>
              <a:rPr lang="en-US"/>
              <a:t>Je nedemokratická, protože omezuje kulturní rozmanitost, protože podrývá schopnost občanů získat a dělit se o informace a myšlenky, které jsou zásadní pro informované rozhodování o věcech veřejných a navíc proto, že přispívá ke komodifikaci kulturního průmyslu/ů, transformuje je z motoru symbolické interakce v motor kapitalistické akumulace.</a:t>
            </a:r>
            <a:endParaRPr/>
          </a:p>
          <a:p>
            <a:pPr marL="0" lvl="0" indent="0" algn="l" rtl="0">
              <a:lnSpc>
                <a:spcPct val="90000"/>
              </a:lnSpc>
              <a:spcBef>
                <a:spcPts val="1000"/>
              </a:spcBef>
              <a:spcAft>
                <a:spcPts val="0"/>
              </a:spcAft>
              <a:buClr>
                <a:schemeClr val="dk1"/>
              </a:buClr>
              <a:buSzPts val="2800"/>
              <a:buNone/>
            </a:pPr>
            <a:r>
              <a:rPr lang="en-US"/>
              <a:t>Někteří ze zakladatelů komunikačních a kulturálních studií chápali různorodé vlastnictví jako zásadní podmínku, která umožní médiím naplnit nezávislou, kreativní a kritickou roli ve veřejném životě. Například Lazarsfeld a Merton (1948) argumentovali, že média přispívají k udržování sociálního a ekonomického systému.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g120be355886_0_46"/>
          <p:cNvSpPr txBox="1">
            <a:spLocks noGrp="1"/>
          </p:cNvSpPr>
          <p:nvPr>
            <p:ph type="body" idx="4294967295"/>
          </p:nvPr>
        </p:nvSpPr>
        <p:spPr>
          <a:xfrm>
            <a:off x="838200" y="1170870"/>
            <a:ext cx="10515600" cy="43512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n-US"/>
              <a:t>V tomto článku jsou propojené tři přístupy k analýze mediálního vlastnictví s cílem poskytnout ucelený obraz problémů a potenciálních řešení. </a:t>
            </a:r>
            <a:endParaRPr/>
          </a:p>
          <a:p>
            <a:pPr marL="0" lvl="0" indent="0" algn="l" rtl="0">
              <a:lnSpc>
                <a:spcPct val="90000"/>
              </a:lnSpc>
              <a:spcBef>
                <a:spcPts val="1000"/>
              </a:spcBef>
              <a:spcAft>
                <a:spcPts val="0"/>
              </a:spcAft>
              <a:buClr>
                <a:schemeClr val="dk1"/>
              </a:buClr>
              <a:buSzPts val="2800"/>
              <a:buNone/>
            </a:pPr>
            <a:r>
              <a:rPr lang="en-US"/>
              <a:t>Článek má 3 části:</a:t>
            </a:r>
            <a:endParaRPr/>
          </a:p>
          <a:p>
            <a:pPr marL="514350" lvl="0" indent="-514350" algn="l" rtl="0">
              <a:lnSpc>
                <a:spcPct val="90000"/>
              </a:lnSpc>
              <a:spcBef>
                <a:spcPts val="1000"/>
              </a:spcBef>
              <a:spcAft>
                <a:spcPts val="0"/>
              </a:spcAft>
              <a:buClr>
                <a:schemeClr val="dk1"/>
              </a:buClr>
              <a:buSzPts val="2800"/>
              <a:buAutoNum type="arabicPeriod"/>
            </a:pPr>
            <a:r>
              <a:rPr lang="en-US"/>
              <a:t>Kritika spoléhání se na kvantitativní data.</a:t>
            </a:r>
            <a:endParaRPr/>
          </a:p>
          <a:p>
            <a:pPr marL="514350" lvl="0" indent="-514350" algn="l" rtl="0">
              <a:lnSpc>
                <a:spcPct val="90000"/>
              </a:lnSpc>
              <a:spcBef>
                <a:spcPts val="1000"/>
              </a:spcBef>
              <a:spcAft>
                <a:spcPts val="0"/>
              </a:spcAft>
              <a:buClr>
                <a:schemeClr val="dk1"/>
              </a:buClr>
              <a:buSzPts val="2800"/>
              <a:buAutoNum type="arabicPeriod"/>
            </a:pPr>
            <a:r>
              <a:rPr lang="en-US"/>
              <a:t>Diskuse normativních modelů, především pluralitních modelů mediálního vlastnictví.</a:t>
            </a:r>
            <a:endParaRPr/>
          </a:p>
          <a:p>
            <a:pPr marL="514350" lvl="0" indent="-514350" algn="l" rtl="0">
              <a:lnSpc>
                <a:spcPct val="90000"/>
              </a:lnSpc>
              <a:spcBef>
                <a:spcPts val="1000"/>
              </a:spcBef>
              <a:spcAft>
                <a:spcPts val="0"/>
              </a:spcAft>
              <a:buClr>
                <a:schemeClr val="dk1"/>
              </a:buClr>
              <a:buSzPts val="2800"/>
              <a:buAutoNum type="arabicPeriod"/>
            </a:pPr>
            <a:r>
              <a:rPr lang="en-US"/>
              <a:t>Diskuse mediálního vlastnictví ve vztahu k systému myšlení a činů, které privilegují určité způsoby myšlení o světě a o jeho uspořádání.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g120be355886_0_5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Kvantitativní data</a:t>
            </a:r>
            <a:endParaRPr/>
          </a:p>
        </p:txBody>
      </p:sp>
      <p:sp>
        <p:nvSpPr>
          <p:cNvPr id="217" name="Google Shape;217;g120be355886_0_5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Kvantitativní data ohledně koncentrace vlastnictví jsou považované za zlatý standard, jsou základem politiky založené na důkazech. </a:t>
            </a:r>
            <a:endParaRPr/>
          </a:p>
          <a:p>
            <a:pPr marL="0" lvl="0" indent="0" algn="l" rtl="0">
              <a:lnSpc>
                <a:spcPct val="90000"/>
              </a:lnSpc>
              <a:spcBef>
                <a:spcPts val="1000"/>
              </a:spcBef>
              <a:spcAft>
                <a:spcPts val="0"/>
              </a:spcAft>
              <a:buClr>
                <a:schemeClr val="dk1"/>
              </a:buClr>
              <a:buSzPts val="2800"/>
              <a:buNone/>
            </a:pPr>
            <a:r>
              <a:rPr lang="en-US"/>
              <a:t>2 problémy:</a:t>
            </a:r>
            <a:endParaRPr/>
          </a:p>
          <a:p>
            <a:pPr marL="514350" lvl="0" indent="-514350" algn="l" rtl="0">
              <a:lnSpc>
                <a:spcPct val="90000"/>
              </a:lnSpc>
              <a:spcBef>
                <a:spcPts val="1000"/>
              </a:spcBef>
              <a:spcAft>
                <a:spcPts val="0"/>
              </a:spcAft>
              <a:buClr>
                <a:schemeClr val="dk1"/>
              </a:buClr>
              <a:buSzPts val="2800"/>
              <a:buAutoNum type="arabicPeriod"/>
            </a:pPr>
            <a:r>
              <a:rPr lang="en-US"/>
              <a:t>Data jsou většinou dodávaná a požadovaná komerčními organizacemi a jsou z malého počtu elitních zdrojů.</a:t>
            </a:r>
            <a:endParaRPr/>
          </a:p>
          <a:p>
            <a:pPr marL="514350" lvl="0" indent="-514350" algn="l" rtl="0">
              <a:lnSpc>
                <a:spcPct val="90000"/>
              </a:lnSpc>
              <a:spcBef>
                <a:spcPts val="1000"/>
              </a:spcBef>
              <a:spcAft>
                <a:spcPts val="0"/>
              </a:spcAft>
              <a:buClr>
                <a:schemeClr val="dk1"/>
              </a:buClr>
              <a:buSzPts val="2800"/>
              <a:buAutoNum type="arabicPeriod"/>
            </a:pPr>
            <a:r>
              <a:rPr lang="en-US"/>
              <a:t>Přístup založený na datech teoreticky chrání před zaujatostí, neznamená to ale nutně, že fakta nebudou vybíraná selektivně nebo posuzovaná selektivně.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Doyle - soutěž</a:t>
            </a:r>
            <a:endParaRPr/>
          </a:p>
        </p:txBody>
      </p:sp>
      <p:sp>
        <p:nvSpPr>
          <p:cNvPr id="152" name="Google Shape;152;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US"/>
              <a:t>Firmy soutěží na trhu, hlavní tržní struktury jsou na jedné straně perfektní soutěž a nedokonalá soutěž a na druhé monopol.  Perfektní soutěž (trhy jsou vysoce soutěživé a otevřené, každá firma má nulovou tržní sílu) a monopol (jedna firma má absolutní kontrolu nad trhem) stojí na opačných pólech.  Většina firem působí na trzích, které jsou mezi těmito extrémy. V reálných podmínkách je obtížné najít trh na kterém je soutěž perfektní. Pokud je na trhu jenom několik prodejců, ale existuje aspoň nějaká soutěž tak mluvíme o oligopolu. Oligopol je nejčastější tržní struktura ve které soutěží média. V mnoha sektorech mediálního průmyslu je dominantních několik málo firem, protože  velké firmy jsou značně zvýhodněné (tzv. economies of scope (rozsah) – výroba vícero druhů produktů – and of scale (množství) – velké počáteční náklady a nízké distribuční náklady). Oligopolu se dá zabránit regulací (vládní politika) a pokud schází intervence, dominantní firmy fungují jako bariéra pro vstup na trh.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120be355886_0_0"/>
          <p:cNvSpPr/>
          <p:nvPr/>
        </p:nvSpPr>
        <p:spPr>
          <a:xfrm>
            <a:off x="598714" y="273679"/>
            <a:ext cx="10961915" cy="1145016"/>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0" tIns="35250" rIns="0" bIns="0" anchor="ctr" anchorCtr="0">
            <a:noAutofit/>
          </a:bodyPr>
          <a:lstStyle/>
          <a:p>
            <a:pPr marL="0" marR="0" lvl="0" indent="0" algn="ctr" rtl="0">
              <a:lnSpc>
                <a:spcPct val="93000"/>
              </a:lnSpc>
              <a:spcBef>
                <a:spcPts val="0"/>
              </a:spcBef>
              <a:spcAft>
                <a:spcPts val="0"/>
              </a:spcAft>
              <a:buClr>
                <a:srgbClr val="000000"/>
              </a:buClr>
              <a:buSzPts val="3991"/>
              <a:buFont typeface="Arial"/>
              <a:buNone/>
            </a:pPr>
            <a:r>
              <a:rPr lang="en-US" sz="3991" b="0" i="0" u="none" strike="noStrike" cap="none" dirty="0">
                <a:solidFill>
                  <a:srgbClr val="000000"/>
                </a:solidFill>
                <a:latin typeface="Arial"/>
                <a:ea typeface="Arial"/>
                <a:cs typeface="Arial"/>
                <a:sym typeface="Arial"/>
              </a:rPr>
              <a:t>Media markets – prone to market failure</a:t>
            </a:r>
            <a:endParaRPr sz="1400" b="0" i="0" u="none" strike="noStrike" cap="none" dirty="0">
              <a:solidFill>
                <a:srgbClr val="000000"/>
              </a:solidFill>
              <a:latin typeface="Arial"/>
              <a:ea typeface="Arial"/>
              <a:cs typeface="Arial"/>
              <a:sym typeface="Arial"/>
            </a:endParaRPr>
          </a:p>
        </p:txBody>
      </p:sp>
      <p:sp>
        <p:nvSpPr>
          <p:cNvPr id="160" name="Google Shape;160;g120be355886_0_0"/>
          <p:cNvSpPr/>
          <p:nvPr/>
        </p:nvSpPr>
        <p:spPr>
          <a:xfrm>
            <a:off x="990601" y="1560647"/>
            <a:ext cx="10570028" cy="4726674"/>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0" tIns="17625" rIns="0" bIns="0" anchor="t" anchorCtr="0">
            <a:noAutofit/>
          </a:bodyPr>
          <a:lstStyle/>
          <a:p>
            <a:pPr marL="391584" marR="0" lvl="0" indent="-292300" rtl="0">
              <a:lnSpc>
                <a:spcPct val="93000"/>
              </a:lnSpc>
              <a:spcBef>
                <a:spcPts val="0"/>
              </a:spcBef>
              <a:spcAft>
                <a:spcPts val="0"/>
              </a:spcAft>
              <a:buClr>
                <a:srgbClr val="000000"/>
              </a:buClr>
              <a:buSzPts val="2177"/>
              <a:buFont typeface="Arial"/>
              <a:buNone/>
            </a:pPr>
            <a:r>
              <a:rPr lang="en-US" sz="2177" b="0" i="0" u="none" strike="noStrike" cap="none" dirty="0">
                <a:solidFill>
                  <a:srgbClr val="000000"/>
                </a:solidFill>
                <a:latin typeface="Arial"/>
                <a:ea typeface="Arial"/>
                <a:cs typeface="Arial"/>
                <a:sym typeface="Arial"/>
              </a:rPr>
              <a:t>    James Curran summarizes the impact of media concentration in the following way, ‘the first is that private concentration of symbolic power potentially distorts the democratic process. ... The second … is that the power potentially at the disposal of media moguls tends to be exerted in a  one-sided way. ... The third … is that the concentration of market power can stifle competition’.</a:t>
            </a:r>
            <a:endParaRPr sz="1400" b="0" i="0" u="none" strike="noStrike" cap="none" dirty="0">
              <a:solidFill>
                <a:srgbClr val="000000"/>
              </a:solidFill>
              <a:latin typeface="Arial"/>
              <a:ea typeface="Arial"/>
              <a:cs typeface="Arial"/>
              <a:sym typeface="Arial"/>
            </a:endParaRPr>
          </a:p>
          <a:p>
            <a:pPr marL="391584" marR="0" lvl="0" indent="-292300" algn="l" rtl="0">
              <a:lnSpc>
                <a:spcPct val="93000"/>
              </a:lnSpc>
              <a:spcBef>
                <a:spcPts val="0"/>
              </a:spcBef>
              <a:spcAft>
                <a:spcPts val="0"/>
              </a:spcAft>
              <a:buClr>
                <a:srgbClr val="000000"/>
              </a:buClr>
              <a:buSzPts val="2177"/>
              <a:buFont typeface="Arial"/>
              <a:buNone/>
            </a:pPr>
            <a:endParaRPr sz="2177" b="0" i="0" u="none" strike="noStrike" cap="none" dirty="0">
              <a:solidFill>
                <a:srgbClr val="000000"/>
              </a:solidFill>
              <a:latin typeface="Arial"/>
              <a:ea typeface="Arial"/>
              <a:cs typeface="Arial"/>
              <a:sym typeface="Arial"/>
            </a:endParaRPr>
          </a:p>
          <a:p>
            <a:pPr marL="391584" marR="0" lvl="0" indent="-292300" algn="l" rtl="0">
              <a:lnSpc>
                <a:spcPct val="93000"/>
              </a:lnSpc>
              <a:spcBef>
                <a:spcPts val="0"/>
              </a:spcBef>
              <a:spcAft>
                <a:spcPts val="0"/>
              </a:spcAft>
              <a:buClr>
                <a:srgbClr val="000000"/>
              </a:buClr>
              <a:buSzPts val="2177"/>
              <a:buFont typeface="Arial"/>
              <a:buNone/>
            </a:pPr>
            <a:r>
              <a:rPr lang="en-US" sz="2177" b="0" i="0" u="none" strike="noStrike" cap="none" dirty="0">
                <a:solidFill>
                  <a:srgbClr val="000000"/>
                </a:solidFill>
                <a:latin typeface="Arial"/>
                <a:ea typeface="Arial"/>
                <a:cs typeface="Arial"/>
                <a:sym typeface="Arial"/>
              </a:rPr>
              <a:t>    And this is a very short segment with James Curran on why media concentration is a problem:</a:t>
            </a:r>
            <a:endParaRPr sz="1400" b="0" i="0" u="none" strike="noStrike" cap="none" dirty="0">
              <a:solidFill>
                <a:srgbClr val="000000"/>
              </a:solidFill>
              <a:latin typeface="Arial"/>
              <a:ea typeface="Arial"/>
              <a:cs typeface="Arial"/>
              <a:sym typeface="Arial"/>
            </a:endParaRPr>
          </a:p>
          <a:p>
            <a:pPr marL="391584" marR="0" lvl="0" indent="-292300" algn="l" rtl="0">
              <a:lnSpc>
                <a:spcPct val="93000"/>
              </a:lnSpc>
              <a:spcBef>
                <a:spcPts val="0"/>
              </a:spcBef>
              <a:spcAft>
                <a:spcPts val="0"/>
              </a:spcAft>
              <a:buClr>
                <a:srgbClr val="000000"/>
              </a:buClr>
              <a:buSzPts val="2177"/>
              <a:buFont typeface="Arial"/>
              <a:buNone/>
            </a:pPr>
            <a:r>
              <a:rPr lang="en-US" sz="2177" b="0" i="0" u="sng" strike="noStrike" cap="none" dirty="0">
                <a:solidFill>
                  <a:srgbClr val="CCCCFF"/>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https://www.youtube.com/watch?v=ZWz2QSloFrw</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120be355886_0_1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Facebook a tzv. dual class structure of stock</a:t>
            </a:r>
            <a:endParaRPr/>
          </a:p>
        </p:txBody>
      </p:sp>
      <p:sp>
        <p:nvSpPr>
          <p:cNvPr id="172" name="Google Shape;172;g120be355886_0_12"/>
          <p:cNvSpPr txBox="1">
            <a:spLocks noGrp="1"/>
          </p:cNvSpPr>
          <p:nvPr>
            <p:ph type="body" idx="1"/>
          </p:nvPr>
        </p:nvSpPr>
        <p:spPr>
          <a:xfrm>
            <a:off x="838200" y="1382486"/>
            <a:ext cx="10515600" cy="4794339"/>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90000"/>
              </a:lnSpc>
              <a:spcBef>
                <a:spcPts val="0"/>
              </a:spcBef>
              <a:spcAft>
                <a:spcPts val="0"/>
              </a:spcAft>
              <a:buClr>
                <a:schemeClr val="dk1"/>
              </a:buClr>
              <a:buSzPts val="2800"/>
              <a:buChar char="•"/>
            </a:pPr>
            <a:r>
              <a:rPr lang="en-US" dirty="0"/>
              <a:t>Facebook has a dual-class structure in place which means that individual and institutional shareholders have Class A stock where one share equals one vote; Zuckerberg, executive management and directors are Class B voters in which one share equals 10 votes.</a:t>
            </a:r>
            <a:endParaRPr dirty="0"/>
          </a:p>
          <a:p>
            <a:pPr marL="228600" lvl="0" indent="-228600" algn="l" rtl="0">
              <a:lnSpc>
                <a:spcPct val="90000"/>
              </a:lnSpc>
              <a:spcBef>
                <a:spcPts val="1000"/>
              </a:spcBef>
              <a:spcAft>
                <a:spcPts val="0"/>
              </a:spcAft>
              <a:buClr>
                <a:schemeClr val="dk1"/>
              </a:buClr>
              <a:buSzPts val="2800"/>
              <a:buChar char="•"/>
            </a:pPr>
            <a:r>
              <a:rPr lang="en-US" u="sng" dirty="0">
                <a:solidFill>
                  <a:schemeClr val="hlink"/>
                </a:solidFill>
                <a:hlinkClick r:id="rId3"/>
              </a:rPr>
              <a:t>https://www.forbes.com/sites/betsyatkins/2019/06/07/facebook-strong-arms-investors-who-want-zuckerberg-out/?sh=6112f6605901</a:t>
            </a:r>
            <a:r>
              <a:rPr lang="en-US" dirty="0"/>
              <a:t> </a:t>
            </a:r>
          </a:p>
          <a:p>
            <a:pPr marL="228600" lvl="0" indent="-228600" algn="l" rtl="0">
              <a:lnSpc>
                <a:spcPct val="90000"/>
              </a:lnSpc>
              <a:spcBef>
                <a:spcPts val="1000"/>
              </a:spcBef>
              <a:spcAft>
                <a:spcPts val="0"/>
              </a:spcAft>
              <a:buClr>
                <a:schemeClr val="dk1"/>
              </a:buClr>
              <a:buSzPts val="2800"/>
              <a:buChar char="•"/>
            </a:pPr>
            <a:r>
              <a:rPr lang="en-GB" b="0" i="0" dirty="0">
                <a:effectLst/>
                <a:latin typeface="Alright Sans"/>
              </a:rPr>
              <a:t>Shareholders request that our Board take all practicable steps in its control to initiate and adopt a recapitalization plan for all outstanding stock to have one vote per share. We recommend that this be done through a phase-out process in which the board would, within seven years or other timeframe justified by the board, establish fair and appropriate mechanisms through which disproportionate rights of Class B shareholders could be eliminated. This is not intended to unnecessarily limit our Board's judgment in crafting the requested change in accordance with applicable laws and existing contracts.</a:t>
            </a:r>
          </a:p>
          <a:p>
            <a:pPr marL="228600" lvl="0" indent="-228600" algn="l" rtl="0">
              <a:lnSpc>
                <a:spcPct val="90000"/>
              </a:lnSpc>
              <a:spcBef>
                <a:spcPts val="1000"/>
              </a:spcBef>
              <a:spcAft>
                <a:spcPts val="0"/>
              </a:spcAft>
              <a:buClr>
                <a:schemeClr val="dk1"/>
              </a:buClr>
              <a:buSzPts val="2800"/>
              <a:buChar char="•"/>
            </a:pPr>
            <a:r>
              <a:rPr lang="en-GB" dirty="0">
                <a:hlinkClick r:id="rId4"/>
              </a:rPr>
              <a:t>https://collaborate.unpri.org/group/17356/stream</a:t>
            </a:r>
            <a:r>
              <a:rPr lang="en-GB" dirty="0">
                <a:solidFill>
                  <a:srgbClr val="808080"/>
                </a:solidFill>
                <a:latin typeface="Alright Sans"/>
              </a:rPr>
              <a:t> </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g120be355886_0_1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Regulace médií</a:t>
            </a:r>
            <a:endParaRPr/>
          </a:p>
        </p:txBody>
      </p:sp>
      <p:sp>
        <p:nvSpPr>
          <p:cNvPr id="178" name="Google Shape;178;g120be355886_0_17"/>
          <p:cNvSpPr txBox="1">
            <a:spLocks noGrp="1"/>
          </p:cNvSpPr>
          <p:nvPr>
            <p:ph type="body" idx="1"/>
          </p:nvPr>
        </p:nvSpPr>
        <p:spPr>
          <a:xfrm>
            <a:off x="838200" y="1543050"/>
            <a:ext cx="10515600" cy="4949700"/>
          </a:xfrm>
          <a:prstGeom prst="rect">
            <a:avLst/>
          </a:prstGeom>
          <a:noFill/>
          <a:ln>
            <a:noFill/>
          </a:ln>
        </p:spPr>
        <p:txBody>
          <a:bodyPr spcFirstLastPara="1" wrap="square" lIns="91425" tIns="45700" rIns="91425" bIns="45700" anchor="t" anchorCtr="0">
            <a:normAutofit fontScale="92500"/>
          </a:bodyPr>
          <a:lstStyle/>
          <a:p>
            <a:pPr marL="457200" lvl="0" indent="-342900" algn="l" rtl="0">
              <a:lnSpc>
                <a:spcPct val="80000"/>
              </a:lnSpc>
              <a:spcBef>
                <a:spcPts val="0"/>
              </a:spcBef>
              <a:spcAft>
                <a:spcPts val="0"/>
              </a:spcAft>
              <a:buClr>
                <a:srgbClr val="000000"/>
              </a:buClr>
              <a:buSzPts val="1800"/>
              <a:buFont typeface="Arial"/>
              <a:buChar char="•"/>
            </a:pPr>
            <a:r>
              <a:rPr lang="en-US">
                <a:solidFill>
                  <a:srgbClr val="000000"/>
                </a:solidFill>
                <a:latin typeface="Arial"/>
                <a:ea typeface="Arial"/>
                <a:cs typeface="Arial"/>
                <a:sym typeface="Arial"/>
              </a:rPr>
              <a:t>Feintuck, M. (1999). </a:t>
            </a:r>
            <a:r>
              <a:rPr lang="en-US" i="1">
                <a:solidFill>
                  <a:srgbClr val="000000"/>
                </a:solidFill>
                <a:latin typeface="Arial"/>
                <a:ea typeface="Arial"/>
                <a:cs typeface="Arial"/>
                <a:sym typeface="Arial"/>
              </a:rPr>
              <a:t>Media Regulation: Public Interest and the Law.</a:t>
            </a:r>
            <a:r>
              <a:rPr lang="en-US">
                <a:solidFill>
                  <a:srgbClr val="000000"/>
                </a:solidFill>
                <a:latin typeface="Arial"/>
                <a:ea typeface="Arial"/>
                <a:cs typeface="Arial"/>
                <a:sym typeface="Arial"/>
              </a:rPr>
              <a:t> Edinburgh: Edinburgh University Press.</a:t>
            </a:r>
            <a:endParaRPr/>
          </a:p>
          <a:p>
            <a:pPr marL="606239" lvl="0" indent="-604799" algn="l" rtl="0">
              <a:lnSpc>
                <a:spcPct val="80000"/>
              </a:lnSpc>
              <a:spcBef>
                <a:spcPts val="573"/>
              </a:spcBef>
              <a:spcAft>
                <a:spcPts val="0"/>
              </a:spcAft>
              <a:buClr>
                <a:srgbClr val="000000"/>
              </a:buClr>
              <a:buSzPts val="2800"/>
              <a:buNone/>
            </a:pPr>
            <a:r>
              <a:rPr lang="en-US">
                <a:solidFill>
                  <a:srgbClr val="000000"/>
                </a:solidFill>
                <a:latin typeface="Arial"/>
                <a:ea typeface="Arial"/>
                <a:cs typeface="Arial"/>
                <a:sym typeface="Arial"/>
              </a:rPr>
              <a:t>Regulation is justified on the grounds of:</a:t>
            </a:r>
            <a:endParaRPr/>
          </a:p>
          <a:p>
            <a:pPr marL="457200" lvl="0" indent="-342900" algn="l" rtl="0">
              <a:lnSpc>
                <a:spcPct val="80000"/>
              </a:lnSpc>
              <a:spcBef>
                <a:spcPts val="573"/>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enabling effective communication. This notion is closely related to the freedom of speech ideal, as reflected, for example, in the First Amendment to the US Constitution or in Article 10 of the “European Convention on Human Rights”</a:t>
            </a:r>
            <a:endParaRPr/>
          </a:p>
          <a:p>
            <a:pPr marL="457200" lvl="0" indent="-342900" algn="l" rtl="0">
              <a:lnSpc>
                <a:spcPct val="80000"/>
              </a:lnSpc>
              <a:spcBef>
                <a:spcPts val="0"/>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diversity which Feintuck relates specifically to political debate and cultural identities</a:t>
            </a:r>
            <a:endParaRPr/>
          </a:p>
          <a:p>
            <a:pPr marL="457200" lvl="0" indent="-342900" algn="l" rtl="0">
              <a:lnSpc>
                <a:spcPct val="80000"/>
              </a:lnSpc>
              <a:spcBef>
                <a:spcPts val="0"/>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economic interest - benefits of undistorted competitive markets</a:t>
            </a:r>
            <a:endParaRPr/>
          </a:p>
          <a:p>
            <a:pPr marL="457200" lvl="0" indent="-342900" algn="l" rtl="0">
              <a:lnSpc>
                <a:spcPct val="80000"/>
              </a:lnSpc>
              <a:spcBef>
                <a:spcPts val="0"/>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public interest - broadcasting in the public interest should guarantee universally accessible quality service (defined differently in the different national systems of public service broadcasting), diversity as well as national political and/or cultural interest.</a:t>
            </a:r>
            <a:endParaRPr/>
          </a:p>
          <a:p>
            <a:pPr marL="228600" lvl="0" indent="-64135"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g120be355886_0_29"/>
          <p:cNvSpPr/>
          <p:nvPr/>
        </p:nvSpPr>
        <p:spPr>
          <a:xfrm>
            <a:off x="235903" y="274975"/>
            <a:ext cx="9974448" cy="114372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81625" tIns="42450" rIns="81625" bIns="82950" anchor="b" anchorCtr="0">
            <a:noAutofit/>
          </a:bodyPr>
          <a:lstStyle/>
          <a:p>
            <a:pPr marL="0" marR="0" lvl="0" indent="0" algn="l" rtl="0">
              <a:lnSpc>
                <a:spcPct val="100000"/>
              </a:lnSpc>
              <a:spcBef>
                <a:spcPts val="0"/>
              </a:spcBef>
              <a:spcAft>
                <a:spcPts val="0"/>
              </a:spcAft>
              <a:buClr>
                <a:srgbClr val="000000"/>
              </a:buClr>
              <a:buSzPts val="3991"/>
              <a:buFont typeface="Arial"/>
              <a:buNone/>
            </a:pPr>
            <a:r>
              <a:rPr lang="en-US" sz="3991" b="0" i="0" u="none" strike="noStrike" cap="none">
                <a:solidFill>
                  <a:srgbClr val="000000"/>
                </a:solidFill>
                <a:latin typeface="Arial"/>
                <a:ea typeface="Arial"/>
                <a:cs typeface="Arial"/>
                <a:sym typeface="Arial"/>
              </a:rPr>
              <a:t>Media regulation - techniques</a:t>
            </a:r>
            <a:endParaRPr sz="1400" b="0" i="0" u="none" strike="noStrike" cap="none">
              <a:solidFill>
                <a:srgbClr val="000000"/>
              </a:solidFill>
              <a:latin typeface="Arial"/>
              <a:ea typeface="Arial"/>
              <a:cs typeface="Arial"/>
              <a:sym typeface="Arial"/>
            </a:endParaRPr>
          </a:p>
        </p:txBody>
      </p:sp>
      <p:sp>
        <p:nvSpPr>
          <p:cNvPr id="194" name="Google Shape;194;g120be355886_0_29"/>
          <p:cNvSpPr/>
          <p:nvPr/>
        </p:nvSpPr>
        <p:spPr>
          <a:xfrm>
            <a:off x="235900" y="1447425"/>
            <a:ext cx="11407500" cy="4572504"/>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81625" tIns="42450" rIns="81625" bIns="42450" anchor="t" anchorCtr="0">
            <a:noAutofit/>
          </a:bodyPr>
          <a:lstStyle/>
          <a:p>
            <a:pPr marL="0" marR="0" lvl="0" indent="0" algn="l" rtl="0">
              <a:lnSpc>
                <a:spcPct val="80000"/>
              </a:lnSpc>
              <a:spcBef>
                <a:spcPts val="0"/>
              </a:spcBef>
              <a:spcAft>
                <a:spcPts val="0"/>
              </a:spcAft>
              <a:buNone/>
            </a:pPr>
            <a:r>
              <a:rPr lang="en-US" sz="2540" b="0" i="0" u="none" strike="noStrike" cap="none">
                <a:solidFill>
                  <a:srgbClr val="000000"/>
                </a:solidFill>
                <a:latin typeface="Arial"/>
                <a:ea typeface="Arial"/>
                <a:cs typeface="Arial"/>
                <a:sym typeface="Arial"/>
              </a:rPr>
              <a:t>Feintuck – 3 types: structural, behavioural and content regulation</a:t>
            </a:r>
            <a:endParaRPr sz="1400" b="0" i="0" u="none" strike="noStrike" cap="none">
              <a:solidFill>
                <a:srgbClr val="000000"/>
              </a:solidFill>
              <a:latin typeface="Arial"/>
              <a:ea typeface="Arial"/>
              <a:cs typeface="Arial"/>
              <a:sym typeface="Arial"/>
            </a:endParaRPr>
          </a:p>
          <a:p>
            <a:pPr marL="457200" marR="0" lvl="0" indent="0" algn="l" rtl="0">
              <a:lnSpc>
                <a:spcPct val="80000"/>
              </a:lnSpc>
              <a:spcBef>
                <a:spcPts val="520"/>
              </a:spcBef>
              <a:spcAft>
                <a:spcPts val="0"/>
              </a:spcAft>
              <a:buNone/>
            </a:pPr>
            <a:endParaRPr sz="2540"/>
          </a:p>
          <a:p>
            <a:pPr marL="0" marR="0" lvl="0" indent="0" algn="l" rtl="0">
              <a:lnSpc>
                <a:spcPct val="80000"/>
              </a:lnSpc>
              <a:spcBef>
                <a:spcPts val="520"/>
              </a:spcBef>
              <a:spcAft>
                <a:spcPts val="0"/>
              </a:spcAft>
              <a:buNone/>
            </a:pPr>
            <a:r>
              <a:rPr lang="en-US" sz="2540" b="0" i="0" u="none" strike="noStrike" cap="none">
                <a:solidFill>
                  <a:srgbClr val="000000"/>
                </a:solidFill>
                <a:latin typeface="Arial"/>
                <a:ea typeface="Arial"/>
                <a:cs typeface="Arial"/>
                <a:sym typeface="Arial"/>
              </a:rPr>
              <a:t>In shorthand, “content regulation” refers to limitations being imposed on what cannot or must be broadcast or published, while “structural regulation” refers to limits on the extent of that which can be owned within any market by any one corporate entity, and, in effect, “behavioural regulation” generally serves to limit how property held can be used in relation to its impact on actual or potential competitors.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7B6AD-0AD5-3ACD-E959-5CE1FCF46618}"/>
              </a:ext>
            </a:extLst>
          </p:cNvPr>
          <p:cNvSpPr>
            <a:spLocks noGrp="1"/>
          </p:cNvSpPr>
          <p:nvPr>
            <p:ph type="title"/>
          </p:nvPr>
        </p:nvSpPr>
        <p:spPr/>
        <p:txBody>
          <a:bodyPr/>
          <a:lstStyle/>
          <a:p>
            <a:r>
              <a:rPr lang="sk-SK" dirty="0"/>
              <a:t>Příklady c</a:t>
            </a:r>
            <a:r>
              <a:rPr lang="en-GB" dirty="0" err="1"/>
              <a:t>enzur</a:t>
            </a:r>
            <a:r>
              <a:rPr lang="sk-SK" dirty="0"/>
              <a:t>y</a:t>
            </a:r>
            <a:endParaRPr lang="en-GB" dirty="0"/>
          </a:p>
        </p:txBody>
      </p:sp>
      <p:sp>
        <p:nvSpPr>
          <p:cNvPr id="3" name="Content Placeholder 2">
            <a:extLst>
              <a:ext uri="{FF2B5EF4-FFF2-40B4-BE49-F238E27FC236}">
                <a16:creationId xmlns:a16="http://schemas.microsoft.com/office/drawing/2014/main" id="{BD4B6392-241D-1E3A-DBA0-54B572EF6E14}"/>
              </a:ext>
            </a:extLst>
          </p:cNvPr>
          <p:cNvSpPr>
            <a:spLocks noGrp="1"/>
          </p:cNvSpPr>
          <p:nvPr>
            <p:ph idx="1"/>
          </p:nvPr>
        </p:nvSpPr>
        <p:spPr>
          <a:xfrm>
            <a:off x="838200" y="1422400"/>
            <a:ext cx="10515600" cy="4754563"/>
          </a:xfrm>
        </p:spPr>
        <p:txBody>
          <a:bodyPr>
            <a:normAutofit fontScale="92500" lnSpcReduction="10000"/>
          </a:bodyPr>
          <a:lstStyle/>
          <a:p>
            <a:r>
              <a:rPr lang="en-GB" dirty="0"/>
              <a:t>Anna a Kr</a:t>
            </a:r>
            <a:r>
              <a:rPr lang="sk-SK" dirty="0"/>
              <a:t>ál</a:t>
            </a:r>
          </a:p>
          <a:p>
            <a:pPr algn="l" fontAlgn="base"/>
            <a:r>
              <a:rPr lang="en-GB" b="0" i="0" dirty="0">
                <a:solidFill>
                  <a:srgbClr val="121212"/>
                </a:solidFill>
                <a:effectLst/>
                <a:latin typeface="GuardianTextEgyptian"/>
              </a:rPr>
              <a:t>The king in question is the 19th century King Mongkut, who employed an English governess, Anna </a:t>
            </a:r>
            <a:r>
              <a:rPr lang="en-GB" b="0" i="0" dirty="0" err="1">
                <a:solidFill>
                  <a:srgbClr val="121212"/>
                </a:solidFill>
                <a:effectLst/>
                <a:latin typeface="GuardianTextEgyptian"/>
              </a:rPr>
              <a:t>Leonowens</a:t>
            </a:r>
            <a:r>
              <a:rPr lang="en-GB" b="0" i="0" dirty="0">
                <a:solidFill>
                  <a:srgbClr val="121212"/>
                </a:solidFill>
                <a:effectLst/>
                <a:latin typeface="GuardianTextEgyptian"/>
              </a:rPr>
              <a:t>, played by Foster, to care for his 50-odd children. In contrast to official Thai history, which records that the couple's relationship was formal and distant, the Hollywood film portrays them as having been extremely close.</a:t>
            </a:r>
          </a:p>
          <a:p>
            <a:pPr algn="l" fontAlgn="base"/>
            <a:r>
              <a:rPr lang="en-GB" b="0" i="0" dirty="0">
                <a:solidFill>
                  <a:srgbClr val="121212"/>
                </a:solidFill>
                <a:effectLst/>
                <a:latin typeface="GuardianTextEgyptian"/>
              </a:rPr>
              <a:t>Anna and the King follows the interpretation of the 1956 film The King and I, which was also banned in Thailand, partly because it showed the king eating with common chopsticks when he should have been using a spoon.</a:t>
            </a:r>
          </a:p>
          <a:p>
            <a:r>
              <a:rPr lang="en-GB" b="0" i="0" dirty="0">
                <a:solidFill>
                  <a:srgbClr val="121212"/>
                </a:solidFill>
                <a:effectLst/>
                <a:latin typeface="GuardianTextEgyptian"/>
              </a:rPr>
              <a:t>The ban is based on a 1930 censorship law which prohibits film-makers from portraying the Thai monarchy in a disrespectful way. Violators of the law face a seven-year prison sentence.</a:t>
            </a:r>
            <a:endParaRPr lang="sk-SK" b="0" i="0" dirty="0">
              <a:solidFill>
                <a:srgbClr val="121212"/>
              </a:solidFill>
              <a:effectLst/>
              <a:latin typeface="GuardianTextEgyptian"/>
            </a:endParaRPr>
          </a:p>
          <a:p>
            <a:r>
              <a:rPr lang="en-GB" dirty="0">
                <a:hlinkClick r:id="rId2"/>
              </a:rPr>
              <a:t>https://www.theguardian.com/film/1999/dec/29/world.news</a:t>
            </a:r>
            <a:r>
              <a:rPr lang="sk-SK" dirty="0"/>
              <a:t> </a:t>
            </a:r>
            <a:endParaRPr lang="en-GB" dirty="0"/>
          </a:p>
        </p:txBody>
      </p:sp>
    </p:spTree>
    <p:extLst>
      <p:ext uri="{BB962C8B-B14F-4D97-AF65-F5344CB8AC3E}">
        <p14:creationId xmlns:p14="http://schemas.microsoft.com/office/powerpoint/2010/main" val="1835408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20CA3-5ED0-C2C6-30E5-7F36F2ADD70F}"/>
              </a:ext>
            </a:extLst>
          </p:cNvPr>
          <p:cNvSpPr>
            <a:spLocks noGrp="1"/>
          </p:cNvSpPr>
          <p:nvPr>
            <p:ph type="title"/>
          </p:nvPr>
        </p:nvSpPr>
        <p:spPr/>
        <p:txBody>
          <a:bodyPr/>
          <a:lstStyle/>
          <a:p>
            <a:r>
              <a:rPr lang="en-GB" dirty="0"/>
              <a:t>C</a:t>
            </a:r>
            <a:r>
              <a:rPr lang="cs-CZ" dirty="0"/>
              <a:t>enzura filmů</a:t>
            </a:r>
            <a:endParaRPr lang="en-GB" dirty="0"/>
          </a:p>
        </p:txBody>
      </p:sp>
      <p:sp>
        <p:nvSpPr>
          <p:cNvPr id="3" name="Content Placeholder 2">
            <a:extLst>
              <a:ext uri="{FF2B5EF4-FFF2-40B4-BE49-F238E27FC236}">
                <a16:creationId xmlns:a16="http://schemas.microsoft.com/office/drawing/2014/main" id="{F4505764-7276-59B7-3E87-16F2AEB0C1E0}"/>
              </a:ext>
            </a:extLst>
          </p:cNvPr>
          <p:cNvSpPr>
            <a:spLocks noGrp="1"/>
          </p:cNvSpPr>
          <p:nvPr>
            <p:ph idx="1"/>
          </p:nvPr>
        </p:nvSpPr>
        <p:spPr/>
        <p:txBody>
          <a:bodyPr/>
          <a:lstStyle/>
          <a:p>
            <a:r>
              <a:rPr lang="en-GB" b="0" i="0" dirty="0">
                <a:solidFill>
                  <a:srgbClr val="121212"/>
                </a:solidFill>
                <a:effectLst/>
                <a:latin typeface="GH Guardian Headline"/>
              </a:rPr>
              <a:t>Chinese censors alter ending of Minions: The Rise of Gru film</a:t>
            </a:r>
          </a:p>
          <a:p>
            <a:r>
              <a:rPr lang="en-GB" dirty="0">
                <a:hlinkClick r:id="rId2"/>
              </a:rPr>
              <a:t>https://www.theguardian.com/world/2022/aug/22/chinese-censors-alter-ending-of-minions-the-rise-of-gru-film</a:t>
            </a:r>
            <a:r>
              <a:rPr lang="cs-CZ" dirty="0"/>
              <a:t> </a:t>
            </a:r>
          </a:p>
          <a:p>
            <a:r>
              <a:rPr lang="en-GB" b="0" i="0" dirty="0">
                <a:solidFill>
                  <a:srgbClr val="121212"/>
                </a:solidFill>
                <a:effectLst/>
                <a:latin typeface="GuardianTextEgyptian"/>
              </a:rPr>
              <a:t>According to posts and screenshots of the film, shared on Weibo, a platform similar to Twitter, there is an addendum by censors showing that Wild Knuckles, a main character in the heist film, was caught by police and served 20 years in jail.</a:t>
            </a:r>
            <a:r>
              <a:rPr lang="cs-CZ" b="0" i="0" dirty="0">
                <a:solidFill>
                  <a:srgbClr val="121212"/>
                </a:solidFill>
                <a:effectLst/>
                <a:latin typeface="GuardianTextEgyptian"/>
              </a:rPr>
              <a:t> </a:t>
            </a:r>
          </a:p>
          <a:p>
            <a:r>
              <a:rPr lang="en-GB" dirty="0">
                <a:hlinkClick r:id="rId3"/>
              </a:rPr>
              <a:t>https://www.youtube.com/watch?v=6-I0W-_kPXY&amp;ab_channel=yazzfetto</a:t>
            </a:r>
            <a:r>
              <a:rPr lang="cs-CZ" dirty="0">
                <a:solidFill>
                  <a:srgbClr val="121212"/>
                </a:solidFill>
                <a:latin typeface="GuardianTextEgyptian"/>
              </a:rPr>
              <a:t> </a:t>
            </a:r>
            <a:endParaRPr lang="en-GB" dirty="0"/>
          </a:p>
        </p:txBody>
      </p:sp>
    </p:spTree>
    <p:extLst>
      <p:ext uri="{BB962C8B-B14F-4D97-AF65-F5344CB8AC3E}">
        <p14:creationId xmlns:p14="http://schemas.microsoft.com/office/powerpoint/2010/main" val="3415499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0CDFE-6C45-DE9B-600E-96982CC81E7B}"/>
              </a:ext>
            </a:extLst>
          </p:cNvPr>
          <p:cNvSpPr>
            <a:spLocks noGrp="1"/>
          </p:cNvSpPr>
          <p:nvPr>
            <p:ph type="title"/>
          </p:nvPr>
        </p:nvSpPr>
        <p:spPr/>
        <p:txBody>
          <a:bodyPr/>
          <a:lstStyle/>
          <a:p>
            <a:r>
              <a:rPr lang="sk-SK" dirty="0"/>
              <a:t>LGBTQ</a:t>
            </a:r>
            <a:r>
              <a:rPr lang="en-GB" dirty="0"/>
              <a:t>+</a:t>
            </a:r>
            <a:r>
              <a:rPr lang="sk-SK" dirty="0"/>
              <a:t> - zakázané filmy</a:t>
            </a:r>
            <a:endParaRPr lang="en-GB" dirty="0"/>
          </a:p>
        </p:txBody>
      </p:sp>
      <p:sp>
        <p:nvSpPr>
          <p:cNvPr id="3" name="Content Placeholder 2">
            <a:extLst>
              <a:ext uri="{FF2B5EF4-FFF2-40B4-BE49-F238E27FC236}">
                <a16:creationId xmlns:a16="http://schemas.microsoft.com/office/drawing/2014/main" id="{F6F2E54B-24ED-D2D7-0F29-145EEEFEC13A}"/>
              </a:ext>
            </a:extLst>
          </p:cNvPr>
          <p:cNvSpPr>
            <a:spLocks noGrp="1"/>
          </p:cNvSpPr>
          <p:nvPr>
            <p:ph idx="1"/>
          </p:nvPr>
        </p:nvSpPr>
        <p:spPr/>
        <p:txBody>
          <a:bodyPr/>
          <a:lstStyle/>
          <a:p>
            <a:r>
              <a:rPr lang="en-GB" dirty="0">
                <a:hlinkClick r:id="rId2"/>
              </a:rPr>
              <a:t>https://www.out.com/film/2022/6/14/6-disney-films-banned-other-countries-lgbtq-content#rebelltitem3</a:t>
            </a:r>
            <a:r>
              <a:rPr lang="sk-SK" dirty="0"/>
              <a:t> </a:t>
            </a:r>
            <a:endParaRPr lang="en-GB" dirty="0"/>
          </a:p>
          <a:p>
            <a:endParaRPr lang="en-GB" dirty="0"/>
          </a:p>
        </p:txBody>
      </p:sp>
    </p:spTree>
    <p:extLst>
      <p:ext uri="{BB962C8B-B14F-4D97-AF65-F5344CB8AC3E}">
        <p14:creationId xmlns:p14="http://schemas.microsoft.com/office/powerpoint/2010/main" val="411564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1757</Words>
  <Application>Microsoft Office PowerPoint</Application>
  <PresentationFormat>Widescreen</PresentationFormat>
  <Paragraphs>66</Paragraphs>
  <Slides>15</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Alright Sans</vt:lpstr>
      <vt:lpstr>Amazon Ember</vt:lpstr>
      <vt:lpstr>Aptos</vt:lpstr>
      <vt:lpstr>Aptos Display</vt:lpstr>
      <vt:lpstr>Arial</vt:lpstr>
      <vt:lpstr>Calibri</vt:lpstr>
      <vt:lpstr>GH Guardian Headline</vt:lpstr>
      <vt:lpstr>GuardianTextEgyptian</vt:lpstr>
      <vt:lpstr>sohne</vt:lpstr>
      <vt:lpstr>Times New Roman</vt:lpstr>
      <vt:lpstr>Office Theme</vt:lpstr>
      <vt:lpstr>Mediální vlastnictví</vt:lpstr>
      <vt:lpstr>Doyle - soutěž</vt:lpstr>
      <vt:lpstr>PowerPoint Presentation</vt:lpstr>
      <vt:lpstr>Facebook a tzv. dual class structure of stock</vt:lpstr>
      <vt:lpstr>Regulace médií</vt:lpstr>
      <vt:lpstr>PowerPoint Presentation</vt:lpstr>
      <vt:lpstr>Příklady cenzury</vt:lpstr>
      <vt:lpstr>Cenzura filmů</vt:lpstr>
      <vt:lpstr>LGBTQ+ - zakázané filmy</vt:lpstr>
      <vt:lpstr>Koncentrace – jak se měří?</vt:lpstr>
      <vt:lpstr>Non-technical summary (quote)</vt:lpstr>
      <vt:lpstr>Tech monopolies</vt:lpstr>
      <vt:lpstr>Freedman, D. (2014) “Metrics, models and the meaning of media ownership.” </vt:lpstr>
      <vt:lpstr>PowerPoint Presentation</vt:lpstr>
      <vt:lpstr>Kvantitativní data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Mediální vlastnictví</dc:title>
  <dc:creator>Monika Metykova</dc:creator>
  <cp:lastModifiedBy>Monika Metykova</cp:lastModifiedBy>
  <cp:revision>1</cp:revision>
  <dcterms:created xsi:type="dcterms:W3CDTF">2024-04-02T07:52:46Z</dcterms:created>
  <dcterms:modified xsi:type="dcterms:W3CDTF">2024-04-02T07:53:19Z</dcterms:modified>
</cp:coreProperties>
</file>