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78" r:id="rId13"/>
    <p:sldId id="281" r:id="rId14"/>
    <p:sldId id="284" r:id="rId15"/>
    <p:sldId id="286" r:id="rId16"/>
    <p:sldId id="288" r:id="rId17"/>
    <p:sldId id="290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92" r:id="rId28"/>
    <p:sldId id="276" r:id="rId29"/>
    <p:sldId id="283" r:id="rId30"/>
    <p:sldId id="282" r:id="rId31"/>
    <p:sldId id="285" r:id="rId32"/>
    <p:sldId id="287" r:id="rId33"/>
    <p:sldId id="289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FE89-C84D-35D9-2A80-50D56B74C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FB6CE-2E88-ECFA-D97F-CEFDA312D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96A88-112B-8DAF-7974-51152EE2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81C9-95D2-45CC-B1DD-F70C3EA2C03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C09D8-ADBC-0602-15B4-AAB82C23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65F52-6BA5-DF76-0F2C-67BD47DE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03B-B882-4C6E-8F8A-3BD10387D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27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524A0-0F6A-3B7C-8A11-F5899331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A8AC1-A8C5-6A78-62B1-07B7471BA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CD78D-21E3-EDEC-7786-A92AEF82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81C9-95D2-45CC-B1DD-F70C3EA2C03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A5446-3920-B7C8-3D59-A11D3898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A9E3E-72F7-8D42-B5E1-29B4B0E3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03B-B882-4C6E-8F8A-3BD10387D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2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B1022C-2610-714F-346C-5A3683BA4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B1F8A-DDCD-228C-61F4-F3BF98787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3D1F8-3822-07C0-BC84-5B0515B7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81C9-95D2-45CC-B1DD-F70C3EA2C03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5F46-2EBF-EDF1-F73F-24E9FE0A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1754F-B98A-C4F5-2E27-FDC4E849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03B-B882-4C6E-8F8A-3BD10387D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7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5FFD9-F004-139C-352C-A1B4BBE4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8E1F1-BC34-FB56-5889-300DFB322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93E2F-57FC-F535-6B0F-98B24762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81C9-95D2-45CC-B1DD-F70C3EA2C03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08B8E-BB94-9953-1D59-A54FF97E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8F83A-6421-8D83-70E2-5E9C7C5F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03B-B882-4C6E-8F8A-3BD10387D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80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B231-EE07-1786-67AB-E9D7E315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6F11A-49D8-AB93-AEF1-0CED4D5D0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A89C-36B8-78DC-0F86-B4A3EBD9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81C9-95D2-45CC-B1DD-F70C3EA2C03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9FDB0-1F58-2346-178B-6D39E787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504A3-77F3-5663-355F-E87FA193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03B-B882-4C6E-8F8A-3BD10387D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3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176A-C43A-47E7-FE82-C8B1EC7B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8FD9F-F3BC-C0AC-2691-16DBF0BC6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3ED84-873D-A63C-787C-D654A0274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0EEF6-BF5B-AC22-FDD9-6AE91B237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81C9-95D2-45CC-B1DD-F70C3EA2C03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FB452-8C57-F70B-7747-09A3516F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2DF69-2414-0027-AC3E-08268E61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03B-B882-4C6E-8F8A-3BD10387D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7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2AE5-84E4-7E82-A51E-B875556A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DA03-C02C-92DC-7D42-77A14B34F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AA2DF-7A9E-CBC8-9BC8-33A5421B9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8DC9C-960C-41A7-0A84-10B20E39F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B83AF-2340-4F12-AD5E-BE3F01E1A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D62BE-533B-CFAE-EB9D-62161871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81C9-95D2-45CC-B1DD-F70C3EA2C03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E72885-1846-1CD8-8772-2E0A257B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F8EF8-57FB-DD95-2003-D1B3B753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03B-B882-4C6E-8F8A-3BD10387D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39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EE04D-1CE8-BDD4-6B34-F01C421F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66A9D-4BFA-881E-A4EC-9B3B455B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81C9-95D2-45CC-B1DD-F70C3EA2C03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7BCE8-569F-D6EF-CC09-2C0D617C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2F2EF-4908-2DF3-C0DF-2A17DB53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03B-B882-4C6E-8F8A-3BD10387D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5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88222-47DF-9D6D-5ECC-CD9F2538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81C9-95D2-45CC-B1DD-F70C3EA2C03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34743-3963-39BF-6806-B6B167DE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82314-0F43-7F2B-A563-3525EAAC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03B-B882-4C6E-8F8A-3BD10387D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9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F5B4-D7B5-8882-58C6-8034B3A1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4173C-E4F0-6618-B729-A7A9188EA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97E03-F71F-7DE1-0972-D65B226B8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20172-E62F-3CAF-C791-912F411E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81C9-95D2-45CC-B1DD-F70C3EA2C03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70DBE-3487-F1B6-7DD7-80917DFB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F6704-5240-BF98-55D6-201EA59F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03B-B882-4C6E-8F8A-3BD10387D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0D24-C8D5-EE6A-D1E3-4323A5B4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FFB38-FB28-DDCF-DD1B-31342DC39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91B0C-742F-B0F5-2014-D1DE71C44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E6186-5914-A2C4-13B4-E492FF65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81C9-95D2-45CC-B1DD-F70C3EA2C03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F8A05-F647-0166-ADA2-7A9EC9BC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C5C39-E096-1946-74E4-1FE2BBFC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03B-B882-4C6E-8F8A-3BD10387D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83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ADF9D-4481-DDF9-013A-3C45F5BD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4DB2C-317F-C7D7-27F1-B5556239B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BAC11-7282-4E75-AD20-755334027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81C9-95D2-45CC-B1DD-F70C3EA2C03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C2832-8D7C-7DBF-106E-946C36B0F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13999-71D8-F877-DD22-15D1D813D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C03B-B882-4C6E-8F8A-3BD10387D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news.com/news/margot-robbie-oscar-snub-reaction-barbie/" TargetMode="External"/><Relationship Id="rId2" Type="http://schemas.openxmlformats.org/officeDocument/2006/relationships/hyperlink" Target="https://www.cbsnews.com/news/oscars-nominations-2024-academy-awards-lis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orbes.com/profile/ryan-kaji/?sh=3bb13de26f3c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E076-02C3-128F-C261-A91B16D1C0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</a:t>
            </a:r>
            <a:r>
              <a:rPr lang="sk-SK" dirty="0"/>
              <a:t>litická ekonomie médií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30CF4-625F-B3E8-1C56-3AB0E1E08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Závěrečný kvíz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795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AE5AA-6D99-95E5-2392-4B3261C600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356485"/>
            <a:ext cx="10515600" cy="1325563"/>
          </a:xfrm>
        </p:spPr>
        <p:txBody>
          <a:bodyPr>
            <a:normAutofit/>
          </a:bodyPr>
          <a:lstStyle/>
          <a:p>
            <a:r>
              <a:rPr lang="sk-SK" sz="2800" dirty="0">
                <a:latin typeface="+mn-lt"/>
              </a:rPr>
              <a:t>Kapitalismus má své přednosti, ale jaké problémy se nám nedaří řešit? 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99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887D-33E6-B09A-ED71-E22009728E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4560" y="2997518"/>
            <a:ext cx="10515600" cy="132556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 výskumu Deutsche Bank „Mapping the World</a:t>
            </a:r>
            <a: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sk-SK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Prices 2019“ v přepočtu na HDP byl iPhone XS nejdržší v Brazílii (2050 USD), 164 procent ceny v USA. Které z těchto zemí se v ceně  iPhonu nejvíc blíží USA?</a:t>
            </a:r>
            <a:br>
              <a:rPr lang="sk-SK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Česká republika</a:t>
            </a:r>
            <a:b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Turecko</a:t>
            </a:r>
            <a:b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Hong Kong</a:t>
            </a:r>
            <a:b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Německo</a:t>
            </a:r>
            <a:b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Japonsko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8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7E7A-9080-5583-6DAA-809538DD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Highest paid 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actors </a:t>
            </a:r>
            <a:r>
              <a:rPr lang="sk-SK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202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k-SK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(Forbes) Top 10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7B5E9-3480-D6BD-BEA8-1CB30220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 Affleck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Jennifer Aniston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 Cruise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Damon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Leonardo DiCaprio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Ryan Gosling 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Margot Robbie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Adam Sandler 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Jason Statham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Denzel Washington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l" fontAlgn="auto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3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BD4F9-1B19-C522-6052-4027EDA2B5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7760" y="16224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Bob Dylan </a:t>
            </a:r>
            <a:r>
              <a:rPr lang="en-GB" dirty="0" err="1"/>
              <a:t>prodal</a:t>
            </a:r>
            <a:r>
              <a:rPr lang="en-GB" dirty="0"/>
              <a:t> </a:t>
            </a:r>
            <a:r>
              <a:rPr lang="cs-CZ" dirty="0"/>
              <a:t>celý svůj katalog 600 písniček, za jakou cenu?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39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BB220-7017-021B-397C-E619678A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10 Best-selling Video Games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DC38E-9818-09E4-59A4-62E3B6F0E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Marvel’s Spider Man II </a:t>
            </a:r>
          </a:p>
          <a:p>
            <a:pPr marL="0" indent="0">
              <a:buNone/>
            </a:pPr>
            <a:r>
              <a:rPr lang="en-GB" dirty="0"/>
              <a:t>EA Sports FC 24</a:t>
            </a:r>
          </a:p>
          <a:p>
            <a:pPr marL="0" indent="0">
              <a:buNone/>
            </a:pPr>
            <a:r>
              <a:rPr lang="en-GB" dirty="0"/>
              <a:t>Star Wars Jedi: Survivor</a:t>
            </a:r>
          </a:p>
          <a:p>
            <a:pPr marL="0" indent="0">
              <a:buNone/>
            </a:pPr>
            <a:r>
              <a:rPr lang="en-GB" dirty="0"/>
              <a:t>Mortal Kombat 1</a:t>
            </a:r>
          </a:p>
          <a:p>
            <a:pPr marL="0" indent="0">
              <a:buNone/>
            </a:pPr>
            <a:r>
              <a:rPr lang="en-GB" dirty="0"/>
              <a:t>Hogwarts Legacy</a:t>
            </a:r>
          </a:p>
          <a:p>
            <a:pPr marL="0" indent="0">
              <a:buNone/>
            </a:pPr>
            <a:r>
              <a:rPr lang="en-GB" dirty="0"/>
              <a:t>Call of Duty: Modern Warfare II</a:t>
            </a:r>
          </a:p>
          <a:p>
            <a:pPr marL="0" indent="0">
              <a:buNone/>
            </a:pPr>
            <a:r>
              <a:rPr lang="en-GB" dirty="0"/>
              <a:t>Call of Duty: Modern Warfare III</a:t>
            </a:r>
          </a:p>
          <a:p>
            <a:pPr marL="0" indent="0">
              <a:buNone/>
            </a:pPr>
            <a:r>
              <a:rPr lang="en-GB" dirty="0"/>
              <a:t>The Legend of Zelda: Tears of the Kingdom</a:t>
            </a:r>
          </a:p>
          <a:p>
            <a:pPr marL="0" indent="0">
              <a:buNone/>
            </a:pPr>
            <a:r>
              <a:rPr lang="en-GB" dirty="0"/>
              <a:t>Madden NFL 24</a:t>
            </a:r>
          </a:p>
          <a:p>
            <a:pPr marL="0" indent="0">
              <a:buNone/>
            </a:pPr>
            <a:r>
              <a:rPr lang="en-GB" dirty="0"/>
              <a:t>Diablo IV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594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9169-5687-B724-1979-DC6A9904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Kdo</a:t>
            </a:r>
            <a:r>
              <a:rPr lang="en-GB" dirty="0"/>
              <a:t> je Ryan </a:t>
            </a:r>
            <a:r>
              <a:rPr lang="en-GB" dirty="0" err="1"/>
              <a:t>Kaji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60FB7-E9A8-4A26-1C5D-B0FDEE3FB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err="1"/>
              <a:t>Jeden</a:t>
            </a:r>
            <a:r>
              <a:rPr lang="en-GB" dirty="0"/>
              <a:t> z </a:t>
            </a:r>
            <a:r>
              <a:rPr lang="sk-SK" dirty="0"/>
              <a:t>nejlépe placených dětských influencers</a:t>
            </a:r>
            <a:endParaRPr lang="en-GB" dirty="0"/>
          </a:p>
          <a:p>
            <a:pPr marL="514350" indent="-514350">
              <a:buAutoNum type="arabicPeriod"/>
            </a:pPr>
            <a:r>
              <a:rPr lang="sk-SK" dirty="0"/>
              <a:t>Politický ekonom</a:t>
            </a:r>
            <a:endParaRPr lang="en-GB" dirty="0"/>
          </a:p>
          <a:p>
            <a:pPr marL="0" indent="0">
              <a:buNone/>
            </a:pPr>
            <a:r>
              <a:rPr lang="sk-SK" dirty="0"/>
              <a:t>3. Dětská filmová hvězda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27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A0DC-DC18-7DF3-D823-29FFF0E9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Prav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divé nebo nepravdivé tvrzení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DC95F-552B-3787-5836-8E39F3A48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České republice kromě vysílání veřejné služby také existuje tisk veřejné služby. </a:t>
            </a:r>
          </a:p>
          <a:p>
            <a:r>
              <a:rPr lang="sk-SK" dirty="0"/>
              <a:t>Vláda </a:t>
            </a:r>
            <a:r>
              <a:rPr lang="cs-CZ" dirty="0"/>
              <a:t>může regulovat trh, aby zajistila svobodu projevu. </a:t>
            </a:r>
          </a:p>
          <a:p>
            <a:r>
              <a:rPr lang="cs-CZ" dirty="0"/>
              <a:t>Demokratické vlády nikdy nemůžou omezit svobodu slova. </a:t>
            </a:r>
          </a:p>
          <a:p>
            <a:r>
              <a:rPr lang="cs-CZ" dirty="0"/>
              <a:t>Sociální sítě nelze regulovat ve veřejném zájmu.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417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0B8E-3F07-2590-9010-07BC2B2167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9520" y="2766218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Co charakterizuje formu kapitalismu ve které dnes žijeme (shrnutí ve 2 minutách)?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7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C2BE-4F03-3160-5877-65CB004329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6160" y="2386965"/>
            <a:ext cx="10515600" cy="1325563"/>
          </a:xfrm>
        </p:spPr>
        <p:txBody>
          <a:bodyPr/>
          <a:lstStyle/>
          <a:p>
            <a:r>
              <a:rPr lang="sk-SK" dirty="0"/>
              <a:t>Odpovědi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890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2A318-A785-AB59-1131-400B00A571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7920" y="1409065"/>
            <a:ext cx="10515600" cy="4351338"/>
          </a:xfrm>
        </p:spPr>
        <p:txBody>
          <a:bodyPr/>
          <a:lstStyle/>
          <a:p>
            <a:r>
              <a:rPr lang="sk-SK" dirty="0"/>
              <a:t>Co charakterizuje přístup politické ekonomie médií ve 2 minutách?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14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2A318-A785-AB59-1131-400B00A571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7920" y="1409065"/>
            <a:ext cx="10515600" cy="4351338"/>
          </a:xfrm>
        </p:spPr>
        <p:txBody>
          <a:bodyPr/>
          <a:lstStyle/>
          <a:p>
            <a:r>
              <a:rPr lang="sk-SK" dirty="0"/>
              <a:t>Co charakterizuje přístup politické ekonomie médií ve 2 minutách?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628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F116D-FD89-49C3-119A-3128B29048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0229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Pravdivé tvrzení nebo nepravdivé?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ové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komunikační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řešení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pro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chudob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žen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Chudoba žen je důležitou otázkou ve studiu komunikace a médií. P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politické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genderované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Pojmy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např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kapitál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globální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které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podrobuje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kritice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také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genderované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852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C6644-E8B7-252B-C935-44DE08A210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5520" y="921385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Který „technologický gigant“ vlastní: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 Facebook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/Meta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 Google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 Facebook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/Meta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LinkedIn Microsoft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210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FCF1-4D9A-08E7-327E-C36764A6EE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4880" y="1470025"/>
            <a:ext cx="10515600" cy="4351338"/>
          </a:xfrm>
        </p:spPr>
        <p:txBody>
          <a:bodyPr/>
          <a:lstStyle/>
          <a:p>
            <a:r>
              <a:rPr lang="sk-SK" dirty="0"/>
              <a:t>Proč je koncentrace vlastnictví médií nežádoucí ve 2 minutách?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58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6688D-CD32-03F9-833B-80A53E9E7F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456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Smith – považovaný za zakladatele politické ekonomie – se domníval, že bohatství národ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ů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má morální dimenzi. Co z jeho myšlení vás v tomto ohledu překvapilo z pozice člověka, který žije v 21. století – pozitivně nebo negativně?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706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AFCAF-D345-5B39-3261-FFDA8B3F4C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4720" y="1165225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Kdo z nich není politickým ekonomem?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 McChesney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Smith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Locke (1632-1704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otec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liberalismu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Karl Marx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003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B6575-5842-9C90-771B-E79BD7E74D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5840" y="1602105"/>
            <a:ext cx="10515600" cy="4351338"/>
          </a:xfrm>
        </p:spPr>
        <p:txBody>
          <a:bodyPr/>
          <a:lstStyle/>
          <a:p>
            <a:r>
              <a:rPr lang="sk-SK" dirty="0"/>
              <a:t>Pojmenujete mediální produkty, které existují ve více podobách/platfomách ve 2 minutách.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930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E339-7966-193F-D009-275729026F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944563"/>
            <a:ext cx="10515600" cy="5130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Pravdivé tvrzení nebo nepravdivé: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ekonomických mechanismech rozhodují tři typy ekonomických aktérů: konzumenti, firmy a vlády. P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Všechny mediální firmy jsou komerční organizace a předpoklad, že každé rozhodnutí komerční firmy se řídí maximalizací zisku je správné. N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Oligopolu se dá zabránit regulací (vládní politika) a pokud schází intervence, dominantní firmy fungují jako bariéra pro vstup na trh. P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Přístup k regulaci mediálního vlastnictví je neutrální, neřídí se širšími ideologickými pozicemi. N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187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AE5AA-6D99-95E5-2392-4B3261C600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356485"/>
            <a:ext cx="10515600" cy="1325563"/>
          </a:xfrm>
        </p:spPr>
        <p:txBody>
          <a:bodyPr>
            <a:normAutofit/>
          </a:bodyPr>
          <a:lstStyle/>
          <a:p>
            <a:r>
              <a:rPr lang="sk-SK" sz="2800" dirty="0">
                <a:latin typeface="+mn-lt"/>
              </a:rPr>
              <a:t>Kapitalismus má své přednosti, ale jaké problémy se nám nedaří řešit? 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735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E256-50E9-7927-F3F6-BD1A379C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5525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 výskumu Deutsche Bank „Mapping the World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Prices 2019“ v přepočtu na HDP byl iPhone XS nejdržší v Brazílii (2050 USD), 164 procent ceny v USA. Které z těchto zemí se v ceně  iPhonu nejvíc blíží USA?</a:t>
            </a:r>
            <a:b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Česká republika 119 procent</a:t>
            </a: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Turecko 150 procent</a:t>
            </a: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Hong Kong 101 procent</a:t>
            </a: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Německo 117 procent</a:t>
            </a: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Japonsko 100 procent</a:t>
            </a: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83705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7E7A-9080-5583-6DAA-809538DD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sk-SK" sz="2800" b="1" dirty="0"/>
              <a:t>Highest paid </a:t>
            </a:r>
            <a:r>
              <a:rPr lang="en-GB" sz="2800" b="1" dirty="0"/>
              <a:t>actors </a:t>
            </a:r>
            <a:r>
              <a:rPr lang="sk-SK" sz="2800" b="1" dirty="0"/>
              <a:t>of 202</a:t>
            </a:r>
            <a:r>
              <a:rPr lang="en-GB" sz="2800" b="1" dirty="0"/>
              <a:t>3</a:t>
            </a:r>
            <a:r>
              <a:rPr lang="sk-SK" sz="2800" b="1" dirty="0"/>
              <a:t> (Forbes) Top 10</a:t>
            </a: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7B5E9-3480-D6BD-BEA8-1CB30220B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10515600" cy="594360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b="1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Denzel Washington - $24 million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Oscar winner, 69, appeared in "The Equalizer 3" in 2023. The film grossed more than $191 million globally, according to Box Office Mojo. 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b="1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Ben Affleck - $38 million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Affleck not only starred as Nike exec Phil Knight in "Air," but he also directed and produced the movie, which raked in more than $90 million globally. The 51-year-old also starred in the film "Hypnotic." Although many stars have endorsement deals – like Affleck's endorsement of Dunkin' – the list only includes their income from their entertainment gigs. 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b="1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Jason Statham (tie) - $41 million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Statham, 56, led the Adam Cay directed "The Beekeeper" this year. The star is no stranger to action-packed films. In 2023 he starred in "</a:t>
            </a:r>
            <a:r>
              <a:rPr lang="en-GB" sz="3000" kern="0" dirty="0" err="1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Expendibles</a:t>
            </a: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," "Meg 2: The Trench" and "Fast X." 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b="1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Leonardo DiCaprio (tie) - $41 million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49-year-old Oscar winner starred in 2023's "Killers of the Flower Moon." The Martin Scorsese directed film received </a:t>
            </a:r>
            <a:r>
              <a:rPr lang="en-GB" sz="3000" u="sng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10 Oscar nominations</a:t>
            </a: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b="1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Jennifer Aniston - $42 million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Anniston stars in "The Morning Show," which was in its third season this year. She also starred alongside Adam Sandler in the Netflix movie "Murder Mystery 2.“</a:t>
            </a:r>
            <a:r>
              <a:rPr lang="en-GB" sz="30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55-year-old also appears in commercials for several ads – from Smart Water to </a:t>
            </a:r>
            <a:r>
              <a:rPr lang="en-GB" sz="3000" kern="0" dirty="0" err="1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Aveno</a:t>
            </a: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and has her own haircare company, </a:t>
            </a:r>
            <a:r>
              <a:rPr lang="en-GB" sz="3000" kern="0" dirty="0" err="1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LolaVie</a:t>
            </a: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But her income from those ventures is not included in the acting salary used to compile this list. 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b="1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Matt Damon (tie) - $43 million 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53-year-old starred as Leslie Groves in "Oppenheimer," which was one of the top movies of the summer and earned a whopping 13 Oscar nomination. The Christopher Nolan film also raked in more than $957 million worldwide. Damon was also a producer on "Air," starring his pal Ben Affleck. 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b="1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Ryan Gosling (tie) -$43 million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Playing Ken in "Barbie," not only earned Gosling, 43, an Oscar nomination for best supporting actor, but likely a big payday. The blockbuster hit raked in more than $1.4 billion worldwide, making it the highest grossing film of the year. 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b="1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Tom Cruise - $45 million 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Coming of the heels of 2022's hit "Top Gun," Cruise, 61, returned to the long-running "Mission: Impossible" series for "Dead Reckoning Part One." It grossed more than $567 million worldwide. 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b="1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Margot Robbie - $59 million 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Robbie, 33, played the iconic role of "stereotypical Barbie" in Greta </a:t>
            </a:r>
            <a:r>
              <a:rPr lang="en-GB" sz="3000" kern="0" dirty="0" err="1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Grewig's</a:t>
            </a: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"Barbie" movie. The highest grossing movie of the year, Barbie raked in more than $636 in its first weekend in the U.S. It went on to surpass more than a $1 billion worldwide. Robbie was also the movie's producer. But she and director </a:t>
            </a:r>
            <a:r>
              <a:rPr lang="en-GB" sz="3000" kern="0" dirty="0" err="1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Gerwig</a:t>
            </a: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were </a:t>
            </a:r>
            <a:r>
              <a:rPr lang="en-GB" sz="3000" u="sng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seen as snubbed by the Oscars</a:t>
            </a: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when neither received a nomination. 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b="1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Adam Sandler - $73 million 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kern="0" dirty="0">
                <a:solidFill>
                  <a:srgbClr val="10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Sandler owns his own production company, Happy Madison Productions, which produces many of his films, including "Murder Mystery 2," for Netflix. The 57-year-old extended his deal with Netflix in 2020 to produce four more films for the streaming service.</a:t>
            </a:r>
            <a:endParaRPr lang="en-GB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 fontAlgn="auto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38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F116D-FD89-49C3-119A-3128B29048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0229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Pravdivé tvrzení nebo nepravdivé?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ové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komunikační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řešení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pro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chudob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žen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Chudoba žen je důležitou otázkou ve studiu komunikace a médií.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politické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genderované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Pojmy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např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kapitál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globální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které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podrobuje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kritice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také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genderované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531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BD4F9-1B19-C522-6052-4027EDA2B5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7760" y="16224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Bob Dylan </a:t>
            </a:r>
            <a:r>
              <a:rPr lang="en-GB" dirty="0" err="1"/>
              <a:t>prodal</a:t>
            </a:r>
            <a:r>
              <a:rPr lang="en-GB" dirty="0"/>
              <a:t> </a:t>
            </a:r>
            <a:r>
              <a:rPr lang="cs-CZ" dirty="0"/>
              <a:t>celý svůj katalog 600 písniček, za jakou cenu? Odhaduje se USD 300 million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743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BB220-7017-021B-397C-E619678A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10 Best-selling Video Games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DC38E-9818-09E4-59A4-62E3B6F0E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10. EA Sports FC 24</a:t>
            </a:r>
          </a:p>
          <a:p>
            <a:pPr marL="0" indent="0">
              <a:buNone/>
            </a:pPr>
            <a:r>
              <a:rPr lang="en-GB" dirty="0"/>
              <a:t>9. Star Wars Jedi: Survivor</a:t>
            </a:r>
          </a:p>
          <a:p>
            <a:pPr marL="0" indent="0">
              <a:buNone/>
            </a:pPr>
            <a:r>
              <a:rPr lang="en-GB" dirty="0"/>
              <a:t>8. Mortal Kombat 1</a:t>
            </a:r>
          </a:p>
          <a:p>
            <a:pPr marL="0" indent="0">
              <a:buNone/>
            </a:pPr>
            <a:r>
              <a:rPr lang="en-GB" dirty="0"/>
              <a:t>7. Call of Duty: Modern Warfare II</a:t>
            </a:r>
          </a:p>
          <a:p>
            <a:pPr marL="0" indent="0">
              <a:buNone/>
            </a:pPr>
            <a:r>
              <a:rPr lang="en-GB" dirty="0"/>
              <a:t>6. Diablo IV</a:t>
            </a:r>
          </a:p>
          <a:p>
            <a:pPr marL="0" indent="0">
              <a:buNone/>
            </a:pPr>
            <a:r>
              <a:rPr lang="en-GB" dirty="0"/>
              <a:t>5. The Legend of Zelda: Tears of the Kingdom</a:t>
            </a:r>
          </a:p>
          <a:p>
            <a:pPr marL="0" indent="0">
              <a:buNone/>
            </a:pPr>
            <a:r>
              <a:rPr lang="en-GB" dirty="0"/>
              <a:t>4. Marvel’s Spider Man II</a:t>
            </a:r>
          </a:p>
          <a:p>
            <a:pPr marL="0" indent="0">
              <a:buNone/>
            </a:pPr>
            <a:r>
              <a:rPr lang="en-GB" dirty="0"/>
              <a:t>3. Madden NFL 24</a:t>
            </a:r>
          </a:p>
          <a:p>
            <a:pPr marL="0" indent="0">
              <a:buNone/>
            </a:pPr>
            <a:r>
              <a:rPr lang="en-GB" dirty="0"/>
              <a:t>2. Call of Duty: Modern Warfare III</a:t>
            </a:r>
          </a:p>
          <a:p>
            <a:pPr marL="0" indent="0">
              <a:buNone/>
            </a:pPr>
            <a:r>
              <a:rPr lang="en-GB" dirty="0"/>
              <a:t>1. Hogwarts Legacy</a:t>
            </a:r>
          </a:p>
        </p:txBody>
      </p:sp>
    </p:spTree>
    <p:extLst>
      <p:ext uri="{BB962C8B-B14F-4D97-AF65-F5344CB8AC3E}">
        <p14:creationId xmlns:p14="http://schemas.microsoft.com/office/powerpoint/2010/main" val="2114973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9169-5687-B724-1979-DC6A9904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Kdo</a:t>
            </a:r>
            <a:r>
              <a:rPr lang="en-GB" dirty="0"/>
              <a:t> je Ryan </a:t>
            </a:r>
            <a:r>
              <a:rPr lang="en-GB" dirty="0" err="1"/>
              <a:t>Kaji</a:t>
            </a:r>
            <a:r>
              <a:rPr lang="en-GB" dirty="0"/>
              <a:t>?</a:t>
            </a:r>
            <a:br>
              <a:rPr lang="sk-SK" dirty="0"/>
            </a:br>
            <a:r>
              <a:rPr lang="sk-SK" sz="3600" dirty="0">
                <a:hlinkClick r:id="rId2"/>
              </a:rPr>
              <a:t>https://www.forbes.com/profile/ryan-kaji/?sh=3bb13de26f3c</a:t>
            </a:r>
            <a:r>
              <a:rPr lang="sk-SK" sz="3600" dirty="0"/>
              <a:t> </a:t>
            </a:r>
            <a:endParaRPr lang="en-GB" sz="3600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F666C9F-CCD7-015F-CB0F-D56A16925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421763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A0DC-DC18-7DF3-D823-29FFF0E9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Prav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divé nebo nepravdivé tvrzení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DC95F-552B-3787-5836-8E39F3A48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České republice kromě vysílání veřejné služby také existuje tisk veřejné služby. N</a:t>
            </a:r>
          </a:p>
          <a:p>
            <a:r>
              <a:rPr lang="sk-SK" dirty="0"/>
              <a:t>Vláda </a:t>
            </a:r>
            <a:r>
              <a:rPr lang="cs-CZ" dirty="0"/>
              <a:t>může regulovat trh, aby zajistila svobodu projevu. P </a:t>
            </a:r>
          </a:p>
          <a:p>
            <a:r>
              <a:rPr lang="cs-CZ" dirty="0"/>
              <a:t>Demokratické vlády nikdy nemůžou omezit svobodu slova. P </a:t>
            </a:r>
          </a:p>
          <a:p>
            <a:r>
              <a:rPr lang="cs-CZ" dirty="0"/>
              <a:t>Sociální sítě nelze regulovat ve veřejném zájmu.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639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0B8E-3F07-2590-9010-07BC2B2167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9520" y="2766218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Co charakterizuje formu kapitalismu ve které dnes žijeme (shrnutí ve 2 minutách)?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1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C6644-E8B7-252B-C935-44DE08A210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5520" y="921385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Který „technologický gigant“ vlastní: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LinkedIn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48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FCF1-4D9A-08E7-327E-C36764A6EE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4880" y="1470025"/>
            <a:ext cx="10515600" cy="4351338"/>
          </a:xfrm>
        </p:spPr>
        <p:txBody>
          <a:bodyPr/>
          <a:lstStyle/>
          <a:p>
            <a:r>
              <a:rPr lang="sk-SK" dirty="0"/>
              <a:t>Proč je koncentrace vlastnictví médií nežádoucí ve 2 minutách?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87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6688D-CD32-03F9-833B-80A53E9E7F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456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Smith – považovaný za zakladatele politické ekonomie – se domníval, že bohatství národ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ů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má morální dimenzi. Co z jeho myšlení vás v tomto ohledu překvapilo z pozice člověka, který žije v 21. století – pozitivně nebo negativně?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12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AFCAF-D345-5B39-3261-FFDA8B3F4C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4720" y="1165225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Kdo z nich není politickým ekonomem?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 McChesney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Smith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Locke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Karl Marx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32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B6575-5842-9C90-771B-E79BD7E74D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5840" y="1602105"/>
            <a:ext cx="10515600" cy="4351338"/>
          </a:xfrm>
        </p:spPr>
        <p:txBody>
          <a:bodyPr/>
          <a:lstStyle/>
          <a:p>
            <a:r>
              <a:rPr lang="sk-SK" dirty="0"/>
              <a:t>Pojmenujete mediální produkty, které existují ve více podobách/platfomách ve 2 minutách.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18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E339-7966-193F-D009-275729026F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944563"/>
            <a:ext cx="10515600" cy="5130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Pravdivé tvrzení nebo nepravdivé: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ekonomických mechanismech rozhodují tři typy ekonomických aktérů: konzumenti, firmy a vlády.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Všechny mediální firmy jsou komerční organizace a předpoklad, že každé rozhodnutí komerční firmy se řídí maximalizací zisku je správné.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Oligopolu se dá zabránit regulací (vládní politika) a pokud schází intervence, dominantní firmy fungují jako bariéra pro vstup na trh.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Přístup k regulaci mediálního vlastnictví je neutrální, neřídí se širšími ideologickými pozicemi.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039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1623</Words>
  <Application>Microsoft Office PowerPoint</Application>
  <PresentationFormat>Widescreen</PresentationFormat>
  <Paragraphs>126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Symbol</vt:lpstr>
      <vt:lpstr>Office Theme</vt:lpstr>
      <vt:lpstr>Politická ekonomie médií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Kapitalismus má své přednosti, ale jaké problémy se nám nedaří řešit? </vt:lpstr>
      <vt:lpstr>Podle výskumu Deutsche Bank „Mapping the World’s Prices 2019“ v přepočtu na HDP byl iPhone XS nejdržší v Brazílii (2050 USD), 164 procent ceny v USA. Které z těchto zemí se v ceně  iPhonu nejvíc blíží USA?  Česká republika Turecko Hong Kong Německo Japonsko </vt:lpstr>
      <vt:lpstr>Highest paid actors of 2023 (Forbes) Top 10</vt:lpstr>
      <vt:lpstr>PowerPoint Presentation</vt:lpstr>
      <vt:lpstr>10 Best-selling Video Games in the US</vt:lpstr>
      <vt:lpstr>Kdo je Ryan Kaji?</vt:lpstr>
      <vt:lpstr>Pravdivé nebo nepravdivé tvrzení</vt:lpstr>
      <vt:lpstr>Co charakterizuje formu kapitalismu ve které dnes žijeme (shrnutí ve 2 minutách)? </vt:lpstr>
      <vt:lpstr>Odpovědi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Kapitalismus má své přednosti, ale jaké problémy se nám nedaří řešit? </vt:lpstr>
      <vt:lpstr>Podle výskumu Deutsche Bank „Mapping the World’s Prices 2019“ v přepočtu na HDP byl iPhone XS nejdržší v Brazílii (2050 USD), 164 procent ceny v USA. Které z těchto zemí se v ceně  iPhonu nejvíc blíží USA?  Česká republika 119 procent Turecko 150 procent Hong Kong 101 procent Německo 117 procent Japonsko 100 procent </vt:lpstr>
      <vt:lpstr>Highest paid actors of 2023 (Forbes) Top 10</vt:lpstr>
      <vt:lpstr>PowerPoint Presentation</vt:lpstr>
      <vt:lpstr>10 Best-selling Video Games in the US</vt:lpstr>
      <vt:lpstr>Kdo je Ryan Kaji? https://www.forbes.com/profile/ryan-kaji/?sh=3bb13de26f3c </vt:lpstr>
      <vt:lpstr>Pravdivé nebo nepravdivé tvrzení</vt:lpstr>
      <vt:lpstr>Co charakterizuje formu kapitalismu ve které dnes žijeme (shrnutí ve 2 minutách)?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Metykova</dc:creator>
  <cp:lastModifiedBy>Monika Metykova</cp:lastModifiedBy>
  <cp:revision>25</cp:revision>
  <dcterms:created xsi:type="dcterms:W3CDTF">2023-04-17T22:30:41Z</dcterms:created>
  <dcterms:modified xsi:type="dcterms:W3CDTF">2024-04-03T06:51:17Z</dcterms:modified>
</cp:coreProperties>
</file>