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67" r:id="rId2"/>
    <p:sldId id="268" r:id="rId3"/>
    <p:sldId id="269" r:id="rId4"/>
    <p:sldId id="271" r:id="rId5"/>
    <p:sldId id="272" r:id="rId6"/>
    <p:sldId id="274" r:id="rId7"/>
    <p:sldId id="281" r:id="rId8"/>
    <p:sldId id="283" r:id="rId9"/>
    <p:sldId id="282" r:id="rId10"/>
    <p:sldId id="284" r:id="rId11"/>
    <p:sldId id="285" r:id="rId12"/>
    <p:sldId id="287" r:id="rId13"/>
    <p:sldId id="276" r:id="rId14"/>
    <p:sldId id="277" r:id="rId15"/>
    <p:sldId id="278" r:id="rId16"/>
    <p:sldId id="288" r:id="rId17"/>
    <p:sldId id="298" r:id="rId18"/>
    <p:sldId id="289" r:id="rId19"/>
    <p:sldId id="290" r:id="rId20"/>
    <p:sldId id="291" r:id="rId21"/>
    <p:sldId id="270" r:id="rId22"/>
    <p:sldId id="292" r:id="rId23"/>
    <p:sldId id="293" r:id="rId24"/>
    <p:sldId id="273" r:id="rId25"/>
    <p:sldId id="275" r:id="rId26"/>
    <p:sldId id="294" r:id="rId27"/>
    <p:sldId id="296" r:id="rId28"/>
    <p:sldId id="297" r:id="rId29"/>
    <p:sldId id="260" r:id="rId30"/>
    <p:sldId id="258" r:id="rId31"/>
    <p:sldId id="261" r:id="rId32"/>
    <p:sldId id="262" r:id="rId33"/>
    <p:sldId id="259" r:id="rId34"/>
    <p:sldId id="263" r:id="rId35"/>
    <p:sldId id="264" r:id="rId36"/>
    <p:sldId id="265" r:id="rId37"/>
    <p:sldId id="266" r:id="rId38"/>
    <p:sldId id="279" r:id="rId39"/>
    <p:sldId id="280" r:id="rId40"/>
    <p:sldId id="299"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506CBE-C51A-443D-BE11-9D9A9789FF48}" type="datetimeFigureOut">
              <a:rPr lang="en-GB" smtClean="0"/>
              <a:t>02/04/2024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D303EE-6269-4A3C-BFB6-38540AC15945}" type="slidenum">
              <a:rPr lang="en-GB" smtClean="0"/>
              <a:t>‹#›</a:t>
            </a:fld>
            <a:endParaRPr lang="en-GB"/>
          </a:p>
        </p:txBody>
      </p:sp>
    </p:spTree>
    <p:extLst>
      <p:ext uri="{BB962C8B-B14F-4D97-AF65-F5344CB8AC3E}">
        <p14:creationId xmlns:p14="http://schemas.microsoft.com/office/powerpoint/2010/main" val="181203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120be355886_0_1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120be355886_0_1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8" name="Google Shape;88;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4" name="Google Shape;94;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6" name="Google Shape;106;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2" name="Google Shape;112;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8" name="Google Shape;118;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4" name="Google Shape;124;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6" name="Google Shape;136;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2" name="Google Shape;142;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9" name="Google Shape;149;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120be355886_0_0:notes"/>
          <p:cNvSpPr txBox="1">
            <a:spLocks noGrp="1"/>
          </p:cNvSpPr>
          <p:nvPr>
            <p:ph type="sldNum" idx="12"/>
          </p:nvPr>
        </p:nvSpPr>
        <p:spPr>
          <a:xfrm>
            <a:off x="3884613" y="8685213"/>
            <a:ext cx="2971800" cy="458700"/>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SzPts val="1200"/>
              <a:buNone/>
            </a:pPr>
            <a:fld id="{00000000-1234-1234-1234-123412341234}" type="slidenum">
              <a:rPr lang="en-US" sz="1200"/>
              <a:t>3</a:t>
            </a:fld>
            <a:endParaRPr/>
          </a:p>
        </p:txBody>
      </p:sp>
      <p:sp>
        <p:nvSpPr>
          <p:cNvPr id="155" name="Google Shape;155;g120be355886_0_0:notes"/>
          <p:cNvSpPr/>
          <p:nvPr/>
        </p:nvSpPr>
        <p:spPr>
          <a:xfrm>
            <a:off x="4278240" y="10156680"/>
            <a:ext cx="3279960" cy="53352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chemeClr val="dk1"/>
              </a:buClr>
              <a:buSzPts val="1800"/>
              <a:buFont typeface="Calibri"/>
              <a:buNone/>
            </a:pPr>
            <a:fld id="{00000000-1234-1234-1234-123412341234}" type="slidenum">
              <a:rPr lang="en-US" sz="1800" b="0" i="0" u="none" strike="noStrike" cap="none">
                <a:solidFill>
                  <a:schemeClr val="dk1"/>
                </a:solidFill>
                <a:latin typeface="Calibri"/>
                <a:ea typeface="Calibri"/>
                <a:cs typeface="Calibri"/>
                <a:sym typeface="Calibri"/>
              </a:rPr>
              <a:t>3</a:t>
            </a:fld>
            <a:endParaRPr sz="1400" b="0" i="0" u="none" strike="noStrike" cap="none">
              <a:solidFill>
                <a:srgbClr val="000000"/>
              </a:solidFill>
              <a:latin typeface="Times New Roman"/>
              <a:ea typeface="Times New Roman"/>
              <a:cs typeface="Times New Roman"/>
              <a:sym typeface="Times New Roman"/>
            </a:endParaRPr>
          </a:p>
        </p:txBody>
      </p:sp>
      <p:sp>
        <p:nvSpPr>
          <p:cNvPr id="156" name="Google Shape;156;g120be355886_0_0:notes"/>
          <p:cNvSpPr>
            <a:spLocks noGrp="1" noRot="1" noChangeAspect="1"/>
          </p:cNvSpPr>
          <p:nvPr>
            <p:ph type="sldImg" idx="2"/>
          </p:nvPr>
        </p:nvSpPr>
        <p:spPr>
          <a:xfrm>
            <a:off x="217488" y="812800"/>
            <a:ext cx="7123112" cy="4008438"/>
          </a:xfrm>
          <a:custGeom>
            <a:avLst/>
            <a:gdLst/>
            <a:ahLst/>
            <a:cxnLst/>
            <a:rect l="l" t="t" r="r" b="b"/>
            <a:pathLst>
              <a:path w="120000" h="120000" extrusionOk="0">
                <a:moveTo>
                  <a:pt x="0" y="0"/>
                </a:moveTo>
                <a:lnTo>
                  <a:pt x="120000" y="0"/>
                </a:lnTo>
                <a:lnTo>
                  <a:pt x="120000" y="120000"/>
                </a:lnTo>
                <a:lnTo>
                  <a:pt x="0" y="120000"/>
                </a:lnTo>
                <a:close/>
              </a:path>
            </a:pathLst>
          </a:custGeom>
          <a:solidFill>
            <a:schemeClr val="accent1"/>
          </a:solidFill>
          <a:ln w="25400" cap="flat" cmpd="sng">
            <a:solidFill>
              <a:srgbClr val="31538F"/>
            </a:solidFill>
            <a:prstDash val="solid"/>
            <a:round/>
            <a:headEnd type="none" w="sm" len="sm"/>
            <a:tailEnd type="none" w="sm" len="sm"/>
          </a:ln>
        </p:spPr>
      </p:sp>
      <p:sp>
        <p:nvSpPr>
          <p:cNvPr id="157" name="Google Shape;157;g120be355886_0_0:notes"/>
          <p:cNvSpPr txBox="1">
            <a:spLocks noGrp="1"/>
          </p:cNvSpPr>
          <p:nvPr>
            <p:ph type="body" idx="1"/>
          </p:nvPr>
        </p:nvSpPr>
        <p:spPr>
          <a:xfrm>
            <a:off x="755280" y="5078520"/>
            <a:ext cx="6048300" cy="48117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120be355886_0_1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9" name="Google Shape;169;g120be355886_0_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120be355886_0_1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5" name="Google Shape;175;g120be355886_0_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120be355886_0_29:notes"/>
          <p:cNvSpPr txBox="1">
            <a:spLocks noGrp="1"/>
          </p:cNvSpPr>
          <p:nvPr>
            <p:ph type="sldNum" idx="12"/>
          </p:nvPr>
        </p:nvSpPr>
        <p:spPr>
          <a:xfrm>
            <a:off x="3884613" y="8685213"/>
            <a:ext cx="2971800" cy="458700"/>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SzPts val="1200"/>
              <a:buNone/>
            </a:pPr>
            <a:fld id="{00000000-1234-1234-1234-123412341234}" type="slidenum">
              <a:rPr lang="en-US" sz="1200"/>
              <a:t>6</a:t>
            </a:fld>
            <a:endParaRPr/>
          </a:p>
        </p:txBody>
      </p:sp>
      <p:sp>
        <p:nvSpPr>
          <p:cNvPr id="189" name="Google Shape;189;g120be355886_0_29:notes"/>
          <p:cNvSpPr/>
          <p:nvPr/>
        </p:nvSpPr>
        <p:spPr>
          <a:xfrm>
            <a:off x="4278240" y="10156680"/>
            <a:ext cx="3279960" cy="53352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chemeClr val="dk1"/>
              </a:buClr>
              <a:buSzPts val="1800"/>
              <a:buFont typeface="Calibri"/>
              <a:buNone/>
            </a:pPr>
            <a:fld id="{00000000-1234-1234-1234-123412341234}" type="slidenum">
              <a:rPr lang="en-US" sz="1800" b="0" i="0" u="none" strike="noStrike" cap="none">
                <a:solidFill>
                  <a:schemeClr val="dk1"/>
                </a:solidFill>
                <a:latin typeface="Calibri"/>
                <a:ea typeface="Calibri"/>
                <a:cs typeface="Calibri"/>
                <a:sym typeface="Calibri"/>
              </a:rPr>
              <a:t>6</a:t>
            </a:fld>
            <a:endParaRPr sz="1400" b="0" i="0" u="none" strike="noStrike" cap="none">
              <a:solidFill>
                <a:srgbClr val="000000"/>
              </a:solidFill>
              <a:latin typeface="Times New Roman"/>
              <a:ea typeface="Times New Roman"/>
              <a:cs typeface="Times New Roman"/>
              <a:sym typeface="Times New Roman"/>
            </a:endParaRPr>
          </a:p>
        </p:txBody>
      </p:sp>
      <p:sp>
        <p:nvSpPr>
          <p:cNvPr id="190" name="Google Shape;190;g120be355886_0_29:notes"/>
          <p:cNvSpPr>
            <a:spLocks noGrp="1" noRot="1" noChangeAspect="1"/>
          </p:cNvSpPr>
          <p:nvPr>
            <p:ph type="sldImg" idx="2"/>
          </p:nvPr>
        </p:nvSpPr>
        <p:spPr>
          <a:xfrm>
            <a:off x="215900" y="812800"/>
            <a:ext cx="7127875" cy="4010025"/>
          </a:xfrm>
          <a:custGeom>
            <a:avLst/>
            <a:gdLst/>
            <a:ahLst/>
            <a:cxnLst/>
            <a:rect l="l" t="t" r="r" b="b"/>
            <a:pathLst>
              <a:path w="120000" h="120000" extrusionOk="0">
                <a:moveTo>
                  <a:pt x="0" y="0"/>
                </a:moveTo>
                <a:lnTo>
                  <a:pt x="120000" y="0"/>
                </a:lnTo>
                <a:lnTo>
                  <a:pt x="120000" y="120000"/>
                </a:lnTo>
                <a:lnTo>
                  <a:pt x="0" y="120000"/>
                </a:lnTo>
                <a:close/>
              </a:path>
            </a:pathLst>
          </a:custGeom>
          <a:solidFill>
            <a:schemeClr val="accent1"/>
          </a:solidFill>
          <a:ln w="25400" cap="flat" cmpd="sng">
            <a:solidFill>
              <a:srgbClr val="31538F"/>
            </a:solidFill>
            <a:prstDash val="solid"/>
            <a:round/>
            <a:headEnd type="none" w="sm" len="sm"/>
            <a:tailEnd type="none" w="sm" len="sm"/>
          </a:ln>
        </p:spPr>
      </p:sp>
      <p:sp>
        <p:nvSpPr>
          <p:cNvPr id="191" name="Google Shape;191;g120be355886_0_29:notes"/>
          <p:cNvSpPr txBox="1">
            <a:spLocks noGrp="1"/>
          </p:cNvSpPr>
          <p:nvPr>
            <p:ph type="body" idx="1"/>
          </p:nvPr>
        </p:nvSpPr>
        <p:spPr>
          <a:xfrm>
            <a:off x="755280" y="5078520"/>
            <a:ext cx="6048300" cy="48117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120be355886_0_4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3" name="Google Shape;203;g120be355886_0_4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120be355886_0_4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9" name="Google Shape;209;g120be355886_0_4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g120be355886_0_5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4" name="Google Shape;214;g120be355886_0_5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22A01-2AC1-5130-39EF-D4140EF83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BFE5C94-44F0-C9EB-92D3-021165695E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77B44E7-FA94-28F2-BFFF-21A31A157BE5}"/>
              </a:ext>
            </a:extLst>
          </p:cNvPr>
          <p:cNvSpPr>
            <a:spLocks noGrp="1"/>
          </p:cNvSpPr>
          <p:nvPr>
            <p:ph type="dt" sz="half" idx="10"/>
          </p:nvPr>
        </p:nvSpPr>
        <p:spPr/>
        <p:txBody>
          <a:bodyPr/>
          <a:lstStyle/>
          <a:p>
            <a:fld id="{AF1A8DD1-EC92-4177-BDD6-0715718357C7}" type="datetimeFigureOut">
              <a:rPr lang="en-GB" smtClean="0"/>
              <a:t>02/04/2024</a:t>
            </a:fld>
            <a:endParaRPr lang="en-GB"/>
          </a:p>
        </p:txBody>
      </p:sp>
      <p:sp>
        <p:nvSpPr>
          <p:cNvPr id="5" name="Footer Placeholder 4">
            <a:extLst>
              <a:ext uri="{FF2B5EF4-FFF2-40B4-BE49-F238E27FC236}">
                <a16:creationId xmlns:a16="http://schemas.microsoft.com/office/drawing/2014/main" id="{48C77D0D-DE0B-9E83-21AA-D17B05C416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EF00CB-AE51-6918-9D37-FBB6F42C4460}"/>
              </a:ext>
            </a:extLst>
          </p:cNvPr>
          <p:cNvSpPr>
            <a:spLocks noGrp="1"/>
          </p:cNvSpPr>
          <p:nvPr>
            <p:ph type="sldNum" sz="quarter" idx="12"/>
          </p:nvPr>
        </p:nvSpPr>
        <p:spPr/>
        <p:txBody>
          <a:bodyPr/>
          <a:lstStyle/>
          <a:p>
            <a:fld id="{B9A5862D-F429-439C-B8C0-79EACA0ED5D4}" type="slidenum">
              <a:rPr lang="en-GB" smtClean="0"/>
              <a:t>‹#›</a:t>
            </a:fld>
            <a:endParaRPr lang="en-GB"/>
          </a:p>
        </p:txBody>
      </p:sp>
    </p:spTree>
    <p:extLst>
      <p:ext uri="{BB962C8B-B14F-4D97-AF65-F5344CB8AC3E}">
        <p14:creationId xmlns:p14="http://schemas.microsoft.com/office/powerpoint/2010/main" val="320142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190A6-BE8B-AC72-A3AD-104AB9B8029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E380127-C262-ABD0-7A53-2776037FDA7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CFA6F8-6AB4-E50C-A268-7B1405EC472E}"/>
              </a:ext>
            </a:extLst>
          </p:cNvPr>
          <p:cNvSpPr>
            <a:spLocks noGrp="1"/>
          </p:cNvSpPr>
          <p:nvPr>
            <p:ph type="dt" sz="half" idx="10"/>
          </p:nvPr>
        </p:nvSpPr>
        <p:spPr/>
        <p:txBody>
          <a:bodyPr/>
          <a:lstStyle/>
          <a:p>
            <a:fld id="{AF1A8DD1-EC92-4177-BDD6-0715718357C7}" type="datetimeFigureOut">
              <a:rPr lang="en-GB" smtClean="0"/>
              <a:t>02/04/2024</a:t>
            </a:fld>
            <a:endParaRPr lang="en-GB"/>
          </a:p>
        </p:txBody>
      </p:sp>
      <p:sp>
        <p:nvSpPr>
          <p:cNvPr id="5" name="Footer Placeholder 4">
            <a:extLst>
              <a:ext uri="{FF2B5EF4-FFF2-40B4-BE49-F238E27FC236}">
                <a16:creationId xmlns:a16="http://schemas.microsoft.com/office/drawing/2014/main" id="{504953D8-1E80-E954-CFB3-069908C0A8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03037B-1604-DB00-4F7B-7984C9EC5A07}"/>
              </a:ext>
            </a:extLst>
          </p:cNvPr>
          <p:cNvSpPr>
            <a:spLocks noGrp="1"/>
          </p:cNvSpPr>
          <p:nvPr>
            <p:ph type="sldNum" sz="quarter" idx="12"/>
          </p:nvPr>
        </p:nvSpPr>
        <p:spPr/>
        <p:txBody>
          <a:bodyPr/>
          <a:lstStyle/>
          <a:p>
            <a:fld id="{B9A5862D-F429-439C-B8C0-79EACA0ED5D4}" type="slidenum">
              <a:rPr lang="en-GB" smtClean="0"/>
              <a:t>‹#›</a:t>
            </a:fld>
            <a:endParaRPr lang="en-GB"/>
          </a:p>
        </p:txBody>
      </p:sp>
    </p:spTree>
    <p:extLst>
      <p:ext uri="{BB962C8B-B14F-4D97-AF65-F5344CB8AC3E}">
        <p14:creationId xmlns:p14="http://schemas.microsoft.com/office/powerpoint/2010/main" val="308373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FAF33C-85F7-6A3F-5880-8775723068C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EB345AC-CCBB-4010-9935-F6C99616E80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E2F1891-ED08-CA2C-6223-6E2CB883D9E3}"/>
              </a:ext>
            </a:extLst>
          </p:cNvPr>
          <p:cNvSpPr>
            <a:spLocks noGrp="1"/>
          </p:cNvSpPr>
          <p:nvPr>
            <p:ph type="dt" sz="half" idx="10"/>
          </p:nvPr>
        </p:nvSpPr>
        <p:spPr/>
        <p:txBody>
          <a:bodyPr/>
          <a:lstStyle/>
          <a:p>
            <a:fld id="{AF1A8DD1-EC92-4177-BDD6-0715718357C7}" type="datetimeFigureOut">
              <a:rPr lang="en-GB" smtClean="0"/>
              <a:t>02/04/2024</a:t>
            </a:fld>
            <a:endParaRPr lang="en-GB"/>
          </a:p>
        </p:txBody>
      </p:sp>
      <p:sp>
        <p:nvSpPr>
          <p:cNvPr id="5" name="Footer Placeholder 4">
            <a:extLst>
              <a:ext uri="{FF2B5EF4-FFF2-40B4-BE49-F238E27FC236}">
                <a16:creationId xmlns:a16="http://schemas.microsoft.com/office/drawing/2014/main" id="{D945A738-C153-F975-0CF6-8E9E8FEF92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9AD71AC-068A-0E83-2F9B-77B9E9ED517A}"/>
              </a:ext>
            </a:extLst>
          </p:cNvPr>
          <p:cNvSpPr>
            <a:spLocks noGrp="1"/>
          </p:cNvSpPr>
          <p:nvPr>
            <p:ph type="sldNum" sz="quarter" idx="12"/>
          </p:nvPr>
        </p:nvSpPr>
        <p:spPr/>
        <p:txBody>
          <a:bodyPr/>
          <a:lstStyle/>
          <a:p>
            <a:fld id="{B9A5862D-F429-439C-B8C0-79EACA0ED5D4}" type="slidenum">
              <a:rPr lang="en-GB" smtClean="0"/>
              <a:t>‹#›</a:t>
            </a:fld>
            <a:endParaRPr lang="en-GB"/>
          </a:p>
        </p:txBody>
      </p:sp>
    </p:spTree>
    <p:extLst>
      <p:ext uri="{BB962C8B-B14F-4D97-AF65-F5344CB8AC3E}">
        <p14:creationId xmlns:p14="http://schemas.microsoft.com/office/powerpoint/2010/main" val="4105705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85C98-5BBF-CD10-A538-A3A601F93A6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219EF9A-2BE5-F96D-CFD6-EB25146D4C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18E86DD-8945-C198-7497-E42D55D073DB}"/>
              </a:ext>
            </a:extLst>
          </p:cNvPr>
          <p:cNvSpPr>
            <a:spLocks noGrp="1"/>
          </p:cNvSpPr>
          <p:nvPr>
            <p:ph type="dt" sz="half" idx="10"/>
          </p:nvPr>
        </p:nvSpPr>
        <p:spPr/>
        <p:txBody>
          <a:bodyPr/>
          <a:lstStyle/>
          <a:p>
            <a:fld id="{AF1A8DD1-EC92-4177-BDD6-0715718357C7}" type="datetimeFigureOut">
              <a:rPr lang="en-GB" smtClean="0"/>
              <a:t>02/04/2024</a:t>
            </a:fld>
            <a:endParaRPr lang="en-GB"/>
          </a:p>
        </p:txBody>
      </p:sp>
      <p:sp>
        <p:nvSpPr>
          <p:cNvPr id="5" name="Footer Placeholder 4">
            <a:extLst>
              <a:ext uri="{FF2B5EF4-FFF2-40B4-BE49-F238E27FC236}">
                <a16:creationId xmlns:a16="http://schemas.microsoft.com/office/drawing/2014/main" id="{FCB400BD-0A31-61DB-2194-E1458E45A5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6918E0B-8275-6E43-29CA-5B1B6492275C}"/>
              </a:ext>
            </a:extLst>
          </p:cNvPr>
          <p:cNvSpPr>
            <a:spLocks noGrp="1"/>
          </p:cNvSpPr>
          <p:nvPr>
            <p:ph type="sldNum" sz="quarter" idx="12"/>
          </p:nvPr>
        </p:nvSpPr>
        <p:spPr/>
        <p:txBody>
          <a:bodyPr/>
          <a:lstStyle/>
          <a:p>
            <a:fld id="{B9A5862D-F429-439C-B8C0-79EACA0ED5D4}" type="slidenum">
              <a:rPr lang="en-GB" smtClean="0"/>
              <a:t>‹#›</a:t>
            </a:fld>
            <a:endParaRPr lang="en-GB"/>
          </a:p>
        </p:txBody>
      </p:sp>
    </p:spTree>
    <p:extLst>
      <p:ext uri="{BB962C8B-B14F-4D97-AF65-F5344CB8AC3E}">
        <p14:creationId xmlns:p14="http://schemas.microsoft.com/office/powerpoint/2010/main" val="331645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4C86D-998A-45EB-C0E5-BD74D02166A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940E3A5-15CF-E9A4-B086-5219DD8C29E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4EEEFCD-33AB-96ED-F7DD-5D96117ABBD5}"/>
              </a:ext>
            </a:extLst>
          </p:cNvPr>
          <p:cNvSpPr>
            <a:spLocks noGrp="1"/>
          </p:cNvSpPr>
          <p:nvPr>
            <p:ph type="dt" sz="half" idx="10"/>
          </p:nvPr>
        </p:nvSpPr>
        <p:spPr/>
        <p:txBody>
          <a:bodyPr/>
          <a:lstStyle/>
          <a:p>
            <a:fld id="{AF1A8DD1-EC92-4177-BDD6-0715718357C7}" type="datetimeFigureOut">
              <a:rPr lang="en-GB" smtClean="0"/>
              <a:t>02/04/2024</a:t>
            </a:fld>
            <a:endParaRPr lang="en-GB"/>
          </a:p>
        </p:txBody>
      </p:sp>
      <p:sp>
        <p:nvSpPr>
          <p:cNvPr id="5" name="Footer Placeholder 4">
            <a:extLst>
              <a:ext uri="{FF2B5EF4-FFF2-40B4-BE49-F238E27FC236}">
                <a16:creationId xmlns:a16="http://schemas.microsoft.com/office/drawing/2014/main" id="{50A0D7BA-300B-E6DC-B8C0-BA6C03AE0B2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4E33DB3-6FA1-7ABA-8927-B3F9F942D17A}"/>
              </a:ext>
            </a:extLst>
          </p:cNvPr>
          <p:cNvSpPr>
            <a:spLocks noGrp="1"/>
          </p:cNvSpPr>
          <p:nvPr>
            <p:ph type="sldNum" sz="quarter" idx="12"/>
          </p:nvPr>
        </p:nvSpPr>
        <p:spPr/>
        <p:txBody>
          <a:bodyPr/>
          <a:lstStyle/>
          <a:p>
            <a:fld id="{B9A5862D-F429-439C-B8C0-79EACA0ED5D4}" type="slidenum">
              <a:rPr lang="en-GB" smtClean="0"/>
              <a:t>‹#›</a:t>
            </a:fld>
            <a:endParaRPr lang="en-GB"/>
          </a:p>
        </p:txBody>
      </p:sp>
    </p:spTree>
    <p:extLst>
      <p:ext uri="{BB962C8B-B14F-4D97-AF65-F5344CB8AC3E}">
        <p14:creationId xmlns:p14="http://schemas.microsoft.com/office/powerpoint/2010/main" val="195213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9DC42-E08F-9EB0-E036-3D5CB68629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C7BA554-2F67-19AA-7181-249BFC7A88B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4A26714-C02F-7331-0A3F-47D24E168E8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720F7A5-3C20-3CB9-53D3-AC195D61C2BD}"/>
              </a:ext>
            </a:extLst>
          </p:cNvPr>
          <p:cNvSpPr>
            <a:spLocks noGrp="1"/>
          </p:cNvSpPr>
          <p:nvPr>
            <p:ph type="dt" sz="half" idx="10"/>
          </p:nvPr>
        </p:nvSpPr>
        <p:spPr/>
        <p:txBody>
          <a:bodyPr/>
          <a:lstStyle/>
          <a:p>
            <a:fld id="{AF1A8DD1-EC92-4177-BDD6-0715718357C7}" type="datetimeFigureOut">
              <a:rPr lang="en-GB" smtClean="0"/>
              <a:t>02/04/2024</a:t>
            </a:fld>
            <a:endParaRPr lang="en-GB"/>
          </a:p>
        </p:txBody>
      </p:sp>
      <p:sp>
        <p:nvSpPr>
          <p:cNvPr id="6" name="Footer Placeholder 5">
            <a:extLst>
              <a:ext uri="{FF2B5EF4-FFF2-40B4-BE49-F238E27FC236}">
                <a16:creationId xmlns:a16="http://schemas.microsoft.com/office/drawing/2014/main" id="{899E8427-F56A-22E6-9296-992B56FB057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BC5A1F0-D739-3219-D1D8-7B3289322EA9}"/>
              </a:ext>
            </a:extLst>
          </p:cNvPr>
          <p:cNvSpPr>
            <a:spLocks noGrp="1"/>
          </p:cNvSpPr>
          <p:nvPr>
            <p:ph type="sldNum" sz="quarter" idx="12"/>
          </p:nvPr>
        </p:nvSpPr>
        <p:spPr/>
        <p:txBody>
          <a:bodyPr/>
          <a:lstStyle/>
          <a:p>
            <a:fld id="{B9A5862D-F429-439C-B8C0-79EACA0ED5D4}" type="slidenum">
              <a:rPr lang="en-GB" smtClean="0"/>
              <a:t>‹#›</a:t>
            </a:fld>
            <a:endParaRPr lang="en-GB"/>
          </a:p>
        </p:txBody>
      </p:sp>
    </p:spTree>
    <p:extLst>
      <p:ext uri="{BB962C8B-B14F-4D97-AF65-F5344CB8AC3E}">
        <p14:creationId xmlns:p14="http://schemas.microsoft.com/office/powerpoint/2010/main" val="378692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19A70-4897-DA8E-BC3F-181526FD0B3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943AB45-E70F-36A2-77CE-9EF123324B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3E5BC1-F04E-9F03-7CA2-84C0AC9D606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C9C81FC-9660-CB51-45F2-EB58138461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9245DBA-F8A1-89DB-D6D7-A829C06A909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7BA2B57-9D9A-43BD-41B7-DB367A4CEF95}"/>
              </a:ext>
            </a:extLst>
          </p:cNvPr>
          <p:cNvSpPr>
            <a:spLocks noGrp="1"/>
          </p:cNvSpPr>
          <p:nvPr>
            <p:ph type="dt" sz="half" idx="10"/>
          </p:nvPr>
        </p:nvSpPr>
        <p:spPr/>
        <p:txBody>
          <a:bodyPr/>
          <a:lstStyle/>
          <a:p>
            <a:fld id="{AF1A8DD1-EC92-4177-BDD6-0715718357C7}" type="datetimeFigureOut">
              <a:rPr lang="en-GB" smtClean="0"/>
              <a:t>02/04/2024</a:t>
            </a:fld>
            <a:endParaRPr lang="en-GB"/>
          </a:p>
        </p:txBody>
      </p:sp>
      <p:sp>
        <p:nvSpPr>
          <p:cNvPr id="8" name="Footer Placeholder 7">
            <a:extLst>
              <a:ext uri="{FF2B5EF4-FFF2-40B4-BE49-F238E27FC236}">
                <a16:creationId xmlns:a16="http://schemas.microsoft.com/office/drawing/2014/main" id="{52867070-4FAA-9086-0086-1D0B421517A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5839C74-3BC7-4209-0274-B3B316D42FFB}"/>
              </a:ext>
            </a:extLst>
          </p:cNvPr>
          <p:cNvSpPr>
            <a:spLocks noGrp="1"/>
          </p:cNvSpPr>
          <p:nvPr>
            <p:ph type="sldNum" sz="quarter" idx="12"/>
          </p:nvPr>
        </p:nvSpPr>
        <p:spPr/>
        <p:txBody>
          <a:bodyPr/>
          <a:lstStyle/>
          <a:p>
            <a:fld id="{B9A5862D-F429-439C-B8C0-79EACA0ED5D4}" type="slidenum">
              <a:rPr lang="en-GB" smtClean="0"/>
              <a:t>‹#›</a:t>
            </a:fld>
            <a:endParaRPr lang="en-GB"/>
          </a:p>
        </p:txBody>
      </p:sp>
    </p:spTree>
    <p:extLst>
      <p:ext uri="{BB962C8B-B14F-4D97-AF65-F5344CB8AC3E}">
        <p14:creationId xmlns:p14="http://schemas.microsoft.com/office/powerpoint/2010/main" val="4189315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FF447-140D-D617-E743-B365809B4E5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EA82C75-CE89-C3A1-910F-B6F77F6B8AF9}"/>
              </a:ext>
            </a:extLst>
          </p:cNvPr>
          <p:cNvSpPr>
            <a:spLocks noGrp="1"/>
          </p:cNvSpPr>
          <p:nvPr>
            <p:ph type="dt" sz="half" idx="10"/>
          </p:nvPr>
        </p:nvSpPr>
        <p:spPr/>
        <p:txBody>
          <a:bodyPr/>
          <a:lstStyle/>
          <a:p>
            <a:fld id="{AF1A8DD1-EC92-4177-BDD6-0715718357C7}" type="datetimeFigureOut">
              <a:rPr lang="en-GB" smtClean="0"/>
              <a:t>02/04/2024</a:t>
            </a:fld>
            <a:endParaRPr lang="en-GB"/>
          </a:p>
        </p:txBody>
      </p:sp>
      <p:sp>
        <p:nvSpPr>
          <p:cNvPr id="4" name="Footer Placeholder 3">
            <a:extLst>
              <a:ext uri="{FF2B5EF4-FFF2-40B4-BE49-F238E27FC236}">
                <a16:creationId xmlns:a16="http://schemas.microsoft.com/office/drawing/2014/main" id="{B0B9BE16-466B-12AE-715B-075EEAC9B94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D3E4004-53C4-E5F5-8563-D1B51B3ABE47}"/>
              </a:ext>
            </a:extLst>
          </p:cNvPr>
          <p:cNvSpPr>
            <a:spLocks noGrp="1"/>
          </p:cNvSpPr>
          <p:nvPr>
            <p:ph type="sldNum" sz="quarter" idx="12"/>
          </p:nvPr>
        </p:nvSpPr>
        <p:spPr/>
        <p:txBody>
          <a:bodyPr/>
          <a:lstStyle/>
          <a:p>
            <a:fld id="{B9A5862D-F429-439C-B8C0-79EACA0ED5D4}" type="slidenum">
              <a:rPr lang="en-GB" smtClean="0"/>
              <a:t>‹#›</a:t>
            </a:fld>
            <a:endParaRPr lang="en-GB"/>
          </a:p>
        </p:txBody>
      </p:sp>
    </p:spTree>
    <p:extLst>
      <p:ext uri="{BB962C8B-B14F-4D97-AF65-F5344CB8AC3E}">
        <p14:creationId xmlns:p14="http://schemas.microsoft.com/office/powerpoint/2010/main" val="2191596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16B963-602C-79C4-ECD0-07A71A9AFC5F}"/>
              </a:ext>
            </a:extLst>
          </p:cNvPr>
          <p:cNvSpPr>
            <a:spLocks noGrp="1"/>
          </p:cNvSpPr>
          <p:nvPr>
            <p:ph type="dt" sz="half" idx="10"/>
          </p:nvPr>
        </p:nvSpPr>
        <p:spPr/>
        <p:txBody>
          <a:bodyPr/>
          <a:lstStyle/>
          <a:p>
            <a:fld id="{AF1A8DD1-EC92-4177-BDD6-0715718357C7}" type="datetimeFigureOut">
              <a:rPr lang="en-GB" smtClean="0"/>
              <a:t>02/04/2024</a:t>
            </a:fld>
            <a:endParaRPr lang="en-GB"/>
          </a:p>
        </p:txBody>
      </p:sp>
      <p:sp>
        <p:nvSpPr>
          <p:cNvPr id="3" name="Footer Placeholder 2">
            <a:extLst>
              <a:ext uri="{FF2B5EF4-FFF2-40B4-BE49-F238E27FC236}">
                <a16:creationId xmlns:a16="http://schemas.microsoft.com/office/drawing/2014/main" id="{BA6EE13D-EE97-A8F2-5110-D15913185C7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F3C2B43-EE81-2E5E-B13C-F9F36D17251E}"/>
              </a:ext>
            </a:extLst>
          </p:cNvPr>
          <p:cNvSpPr>
            <a:spLocks noGrp="1"/>
          </p:cNvSpPr>
          <p:nvPr>
            <p:ph type="sldNum" sz="quarter" idx="12"/>
          </p:nvPr>
        </p:nvSpPr>
        <p:spPr/>
        <p:txBody>
          <a:bodyPr/>
          <a:lstStyle/>
          <a:p>
            <a:fld id="{B9A5862D-F429-439C-B8C0-79EACA0ED5D4}" type="slidenum">
              <a:rPr lang="en-GB" smtClean="0"/>
              <a:t>‹#›</a:t>
            </a:fld>
            <a:endParaRPr lang="en-GB"/>
          </a:p>
        </p:txBody>
      </p:sp>
    </p:spTree>
    <p:extLst>
      <p:ext uri="{BB962C8B-B14F-4D97-AF65-F5344CB8AC3E}">
        <p14:creationId xmlns:p14="http://schemas.microsoft.com/office/powerpoint/2010/main" val="3484696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5DF8-0C18-390E-2852-38FDCDB80C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6D8F5C9-83CF-C473-8F4B-0B83058FAC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204717C-6C76-7BF9-4880-FE81D07CFE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A1FDF0-58B5-5030-0D7B-A0E3A5A88260}"/>
              </a:ext>
            </a:extLst>
          </p:cNvPr>
          <p:cNvSpPr>
            <a:spLocks noGrp="1"/>
          </p:cNvSpPr>
          <p:nvPr>
            <p:ph type="dt" sz="half" idx="10"/>
          </p:nvPr>
        </p:nvSpPr>
        <p:spPr/>
        <p:txBody>
          <a:bodyPr/>
          <a:lstStyle/>
          <a:p>
            <a:fld id="{AF1A8DD1-EC92-4177-BDD6-0715718357C7}" type="datetimeFigureOut">
              <a:rPr lang="en-GB" smtClean="0"/>
              <a:t>02/04/2024</a:t>
            </a:fld>
            <a:endParaRPr lang="en-GB"/>
          </a:p>
        </p:txBody>
      </p:sp>
      <p:sp>
        <p:nvSpPr>
          <p:cNvPr id="6" name="Footer Placeholder 5">
            <a:extLst>
              <a:ext uri="{FF2B5EF4-FFF2-40B4-BE49-F238E27FC236}">
                <a16:creationId xmlns:a16="http://schemas.microsoft.com/office/drawing/2014/main" id="{8AC403E9-EB83-132B-5D31-54BD7AB8970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9C5D150-8EB2-0A5E-6467-65A62463FAD9}"/>
              </a:ext>
            </a:extLst>
          </p:cNvPr>
          <p:cNvSpPr>
            <a:spLocks noGrp="1"/>
          </p:cNvSpPr>
          <p:nvPr>
            <p:ph type="sldNum" sz="quarter" idx="12"/>
          </p:nvPr>
        </p:nvSpPr>
        <p:spPr/>
        <p:txBody>
          <a:bodyPr/>
          <a:lstStyle/>
          <a:p>
            <a:fld id="{B9A5862D-F429-439C-B8C0-79EACA0ED5D4}" type="slidenum">
              <a:rPr lang="en-GB" smtClean="0"/>
              <a:t>‹#›</a:t>
            </a:fld>
            <a:endParaRPr lang="en-GB"/>
          </a:p>
        </p:txBody>
      </p:sp>
    </p:spTree>
    <p:extLst>
      <p:ext uri="{BB962C8B-B14F-4D97-AF65-F5344CB8AC3E}">
        <p14:creationId xmlns:p14="http://schemas.microsoft.com/office/powerpoint/2010/main" val="3487547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03929-EB4C-DB6A-DA64-5C195053DF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A70F023-0B28-880D-9EC3-B33D22CA95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08D4F2F-BB53-60B2-C9EC-4AF6B5E16D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F17654-6F02-7FEE-94B6-8073F06A48E1}"/>
              </a:ext>
            </a:extLst>
          </p:cNvPr>
          <p:cNvSpPr>
            <a:spLocks noGrp="1"/>
          </p:cNvSpPr>
          <p:nvPr>
            <p:ph type="dt" sz="half" idx="10"/>
          </p:nvPr>
        </p:nvSpPr>
        <p:spPr/>
        <p:txBody>
          <a:bodyPr/>
          <a:lstStyle/>
          <a:p>
            <a:fld id="{AF1A8DD1-EC92-4177-BDD6-0715718357C7}" type="datetimeFigureOut">
              <a:rPr lang="en-GB" smtClean="0"/>
              <a:t>02/04/2024</a:t>
            </a:fld>
            <a:endParaRPr lang="en-GB"/>
          </a:p>
        </p:txBody>
      </p:sp>
      <p:sp>
        <p:nvSpPr>
          <p:cNvPr id="6" name="Footer Placeholder 5">
            <a:extLst>
              <a:ext uri="{FF2B5EF4-FFF2-40B4-BE49-F238E27FC236}">
                <a16:creationId xmlns:a16="http://schemas.microsoft.com/office/drawing/2014/main" id="{5AACFE7E-DB5C-DB88-41AF-EED91CD27B3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3880515-B02B-992E-0158-6691B8580059}"/>
              </a:ext>
            </a:extLst>
          </p:cNvPr>
          <p:cNvSpPr>
            <a:spLocks noGrp="1"/>
          </p:cNvSpPr>
          <p:nvPr>
            <p:ph type="sldNum" sz="quarter" idx="12"/>
          </p:nvPr>
        </p:nvSpPr>
        <p:spPr/>
        <p:txBody>
          <a:bodyPr/>
          <a:lstStyle/>
          <a:p>
            <a:fld id="{B9A5862D-F429-439C-B8C0-79EACA0ED5D4}" type="slidenum">
              <a:rPr lang="en-GB" smtClean="0"/>
              <a:t>‹#›</a:t>
            </a:fld>
            <a:endParaRPr lang="en-GB"/>
          </a:p>
        </p:txBody>
      </p:sp>
    </p:spTree>
    <p:extLst>
      <p:ext uri="{BB962C8B-B14F-4D97-AF65-F5344CB8AC3E}">
        <p14:creationId xmlns:p14="http://schemas.microsoft.com/office/powerpoint/2010/main" val="3856308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9B4CAB-3C40-2BA2-CC6F-B146291935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6956DEC-B52D-182D-A8A0-F973E7879FC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0540523-CB2D-BFE6-E516-060B4C6BD4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F1A8DD1-EC92-4177-BDD6-0715718357C7}" type="datetimeFigureOut">
              <a:rPr lang="en-GB" smtClean="0"/>
              <a:t>02/04/2024</a:t>
            </a:fld>
            <a:endParaRPr lang="en-GB"/>
          </a:p>
        </p:txBody>
      </p:sp>
      <p:sp>
        <p:nvSpPr>
          <p:cNvPr id="5" name="Footer Placeholder 4">
            <a:extLst>
              <a:ext uri="{FF2B5EF4-FFF2-40B4-BE49-F238E27FC236}">
                <a16:creationId xmlns:a16="http://schemas.microsoft.com/office/drawing/2014/main" id="{21A4226E-C29B-43F2-7D0E-118D0714F5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5F8A4D36-AE49-F3CA-C7B2-498D11487D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9A5862D-F429-439C-B8C0-79EACA0ED5D4}" type="slidenum">
              <a:rPr lang="en-GB" smtClean="0"/>
              <a:t>‹#›</a:t>
            </a:fld>
            <a:endParaRPr lang="en-GB"/>
          </a:p>
        </p:txBody>
      </p:sp>
    </p:spTree>
    <p:extLst>
      <p:ext uri="{BB962C8B-B14F-4D97-AF65-F5344CB8AC3E}">
        <p14:creationId xmlns:p14="http://schemas.microsoft.com/office/powerpoint/2010/main" val="17871400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hyperlink" Target="https://www.ecb.europa.eu/pub/pdf/scpwps/ecb.wp2253~cf7b9d7539.en.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dium.com/@teamwarren/heres-how-we-can-break-up-big-tech-9ad9e0da324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kosmas.cz/edice/2221/harlequin-sladky-zivot/" TargetMode="External"/><Relationship Id="rId2" Type="http://schemas.openxmlformats.org/officeDocument/2006/relationships/hyperlink" Target="https://www.millsandboon.co.uk/" TargetMode="External"/><Relationship Id="rId1" Type="http://schemas.openxmlformats.org/officeDocument/2006/relationships/slideLayout" Target="../slideLayouts/slideLayout2.xml"/><Relationship Id="rId6" Type="http://schemas.openxmlformats.org/officeDocument/2006/relationships/hyperlink" Target="https://www.nasenakladatelstvi.cz/" TargetMode="External"/><Relationship Id="rId5" Type="http://schemas.openxmlformats.org/officeDocument/2006/relationships/hyperlink" Target="https://www.kosmas.cz/edice/2223/harlequin-historicka-romance/" TargetMode="External"/><Relationship Id="rId4" Type="http://schemas.openxmlformats.org/officeDocument/2006/relationships/hyperlink" Target="https://www.kosmas.cz/edice/2222/harlequin-desire/"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brummiegourmand.com/category/brum-blogger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indymedia.or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youtube.com/watch?v=AqnSHi8HEeQ&amp;ab_channel=TEDxTalks"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ZWz2QSloFrw"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hyperlink" Target="https://www.youtube.com/watch?v=iq5lX-j6Prg" TargetMode="External"/><Relationship Id="rId2" Type="http://schemas.openxmlformats.org/officeDocument/2006/relationships/hyperlink" Target="https://www.youtube.com/watch?v=dIuaW9YWqEU"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hyperlink" Target="https://www.youtube.com/watch?v=D8qAGQQbZd0&amp;ab_channel=AmanpourandCompany"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www.youtube.com/watch?v=d1vjNW01XCg&amp;ab_channel=CBCNews%3ATheNationa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forbes.com/sites/betsyatkins/2019/06/07/facebook-strong-arms-investors-who-want-zuckerberg-out/?sh=6112f660590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collaborate.unpri.org/group/17356/stream" TargetMode="External"/></Relationships>
</file>

<file path=ppt/slides/_rels/slide40.xml.rels><?xml version="1.0" encoding="UTF-8" standalone="yes"?>
<Relationships xmlns="http://schemas.openxmlformats.org/package/2006/relationships"><Relationship Id="rId2" Type="http://schemas.openxmlformats.org/officeDocument/2006/relationships/hyperlink" Target="https://www.youtube.com/watch?v=wqn3gR1WTcA&amp;ab_channel=LastWeekTonigh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theguardian.com/film/1999/dec/29/world.new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6-I0W-_kPXY&amp;ab_channel=yazzfetto" TargetMode="External"/><Relationship Id="rId2" Type="http://schemas.openxmlformats.org/officeDocument/2006/relationships/hyperlink" Target="https://www.theguardian.com/world/2022/aug/22/chinese-censors-alter-ending-of-minions-the-rise-of-gru-fil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out.com/film/2022/6/14/6-disney-films-banned-other-countries-lgbtq-content#rebelltitem3"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g120be355886_0_140"/>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5100" b="1"/>
              <a:t>Mediální vlastnictví</a:t>
            </a:r>
            <a:endParaRPr sz="5100" b="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0F392-4C00-A8E0-9769-0E79CEF672EE}"/>
              </a:ext>
            </a:extLst>
          </p:cNvPr>
          <p:cNvSpPr>
            <a:spLocks noGrp="1"/>
          </p:cNvSpPr>
          <p:nvPr>
            <p:ph type="title"/>
          </p:nvPr>
        </p:nvSpPr>
        <p:spPr/>
        <p:txBody>
          <a:bodyPr/>
          <a:lstStyle/>
          <a:p>
            <a:r>
              <a:rPr lang="cs-CZ" dirty="0"/>
              <a:t>Koncentrace – jak se měří?</a:t>
            </a:r>
            <a:endParaRPr lang="en-GB" dirty="0"/>
          </a:p>
        </p:txBody>
      </p:sp>
      <p:sp>
        <p:nvSpPr>
          <p:cNvPr id="3" name="Content Placeholder 2">
            <a:extLst>
              <a:ext uri="{FF2B5EF4-FFF2-40B4-BE49-F238E27FC236}">
                <a16:creationId xmlns:a16="http://schemas.microsoft.com/office/drawing/2014/main" id="{63C60D87-01DA-1CFC-BFF5-90D014A7A443}"/>
              </a:ext>
            </a:extLst>
          </p:cNvPr>
          <p:cNvSpPr>
            <a:spLocks noGrp="1"/>
          </p:cNvSpPr>
          <p:nvPr>
            <p:ph idx="1"/>
          </p:nvPr>
        </p:nvSpPr>
        <p:spPr/>
        <p:txBody>
          <a:bodyPr>
            <a:normAutofit fontScale="70000" lnSpcReduction="20000"/>
          </a:bodyPr>
          <a:lstStyle/>
          <a:p>
            <a:r>
              <a:rPr lang="cs-CZ" dirty="0"/>
              <a:t>Příklad studie Evropské Centrální Banky:</a:t>
            </a:r>
          </a:p>
          <a:p>
            <a:r>
              <a:rPr lang="en-GB" dirty="0"/>
              <a:t>Concentration, market power and dynamism in the euro area </a:t>
            </a:r>
            <a:endParaRPr lang="cs-CZ" dirty="0"/>
          </a:p>
          <a:p>
            <a:r>
              <a:rPr lang="en-GB" dirty="0">
                <a:hlinkClick r:id="rId2"/>
              </a:rPr>
              <a:t>https://www.ecb.europa.eu/pub/pdf/scpwps/ecb.wp2253~cf7b9d7539.en.pdf</a:t>
            </a:r>
            <a:r>
              <a:rPr lang="cs-CZ" dirty="0"/>
              <a:t> </a:t>
            </a:r>
          </a:p>
          <a:p>
            <a:r>
              <a:rPr lang="en-GB" dirty="0"/>
              <a:t>Abstract We examine the degree of market power in the big four countries of the euro area using macro and firm micro data. We focus on three main indicators of market power in and across countries: namely, the concentration ratios, the markup and the degree of economic dynamism. For the macro database we use the sectoral data of KLEMs and for the micro data we use a combination of Orbis and </a:t>
            </a:r>
            <a:r>
              <a:rPr lang="en-GB" dirty="0" err="1"/>
              <a:t>iBACH</a:t>
            </a:r>
            <a:r>
              <a:rPr lang="en-GB" dirty="0"/>
              <a:t> (dating from 2006 onwards). We find that, in contrast to the situation in the US, market power metrics have been relatively stable over recent years and – in terms of the markup specifically – marginally trending down since the late 1990s, driven largely by Manufacturing. In terms of the debate as to the merits of market concentration, we find (relying on results for Manufacturing) that firms in sectors which exhibit high concentration, but are categorized as ‘high tech’ users, generally have higher TFP growth rates. By contrast, markups tend to display a bi-modal distribution when looked at through the lens of high concentration and high tech usage. These results would tend to confirm that the rise in market power documented for other economies is not obviously a euro area phenomenon and that welfare and policy analysis of market concentration is inevitably complex.</a:t>
            </a:r>
          </a:p>
        </p:txBody>
      </p:sp>
    </p:spTree>
    <p:extLst>
      <p:ext uri="{BB962C8B-B14F-4D97-AF65-F5344CB8AC3E}">
        <p14:creationId xmlns:p14="http://schemas.microsoft.com/office/powerpoint/2010/main" val="1051674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BC265-49B2-7C0E-7008-1AEC26E6C24B}"/>
              </a:ext>
            </a:extLst>
          </p:cNvPr>
          <p:cNvSpPr>
            <a:spLocks noGrp="1"/>
          </p:cNvSpPr>
          <p:nvPr>
            <p:ph type="title"/>
          </p:nvPr>
        </p:nvSpPr>
        <p:spPr/>
        <p:txBody>
          <a:bodyPr/>
          <a:lstStyle/>
          <a:p>
            <a:r>
              <a:rPr lang="cs-CZ" dirty="0"/>
              <a:t>Non-technical summary (</a:t>
            </a:r>
            <a:r>
              <a:rPr lang="en-GB" dirty="0"/>
              <a:t>quote)</a:t>
            </a:r>
          </a:p>
        </p:txBody>
      </p:sp>
      <p:sp>
        <p:nvSpPr>
          <p:cNvPr id="3" name="Content Placeholder 2">
            <a:extLst>
              <a:ext uri="{FF2B5EF4-FFF2-40B4-BE49-F238E27FC236}">
                <a16:creationId xmlns:a16="http://schemas.microsoft.com/office/drawing/2014/main" id="{C74B407C-8FFD-1C6E-1A62-1FA14C301EC4}"/>
              </a:ext>
            </a:extLst>
          </p:cNvPr>
          <p:cNvSpPr>
            <a:spLocks noGrp="1"/>
          </p:cNvSpPr>
          <p:nvPr>
            <p:ph idx="1"/>
          </p:nvPr>
        </p:nvSpPr>
        <p:spPr/>
        <p:txBody>
          <a:bodyPr>
            <a:normAutofit fontScale="92500" lnSpcReduction="20000"/>
          </a:bodyPr>
          <a:lstStyle/>
          <a:p>
            <a:r>
              <a:rPr lang="en-GB" dirty="0"/>
              <a:t>There is an increasing public policy debate as to whether market power of firms in the economy has become “too big”. By market power we mean, (</a:t>
            </a:r>
            <a:r>
              <a:rPr lang="en-GB" dirty="0" err="1"/>
              <a:t>i</a:t>
            </a:r>
            <a:r>
              <a:rPr lang="en-GB" dirty="0"/>
              <a:t>) in terms of the market share taken by a few companies (relative to historical trends) and (ii) the extent to which firms can price above their (marginal) costs. A number of recent studies have documented that in particular in the United States, but also potentially at the global level, firm concentration ratios appear to be on the rise while the degree of imperfect competition (as proxied by the markup, i.e. the price marginal cost ratio) is rising. We have, however, far less information about the degree and evolution of market power and competitive intensity in the euro area. This Discussion Paper aims to contribute to our understanding by means of a comprehensive approach which considers the evolution of macro and micro data based firm markups, firm concentration and economic dynamics in the four largest euro area countries. </a:t>
            </a:r>
          </a:p>
        </p:txBody>
      </p:sp>
    </p:spTree>
    <p:extLst>
      <p:ext uri="{BB962C8B-B14F-4D97-AF65-F5344CB8AC3E}">
        <p14:creationId xmlns:p14="http://schemas.microsoft.com/office/powerpoint/2010/main" val="2737099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34CC2-CFF7-BE39-7FEB-E22F98F3F795}"/>
              </a:ext>
            </a:extLst>
          </p:cNvPr>
          <p:cNvSpPr>
            <a:spLocks noGrp="1"/>
          </p:cNvSpPr>
          <p:nvPr>
            <p:ph type="title"/>
          </p:nvPr>
        </p:nvSpPr>
        <p:spPr/>
        <p:txBody>
          <a:bodyPr/>
          <a:lstStyle/>
          <a:p>
            <a:r>
              <a:rPr lang="sk-SK" dirty="0"/>
              <a:t>T</a:t>
            </a:r>
            <a:r>
              <a:rPr lang="en-GB" dirty="0" err="1"/>
              <a:t>ech</a:t>
            </a:r>
            <a:r>
              <a:rPr lang="en-GB" dirty="0"/>
              <a:t> monopolies</a:t>
            </a:r>
          </a:p>
        </p:txBody>
      </p:sp>
      <p:sp>
        <p:nvSpPr>
          <p:cNvPr id="3" name="Content Placeholder 2">
            <a:extLst>
              <a:ext uri="{FF2B5EF4-FFF2-40B4-BE49-F238E27FC236}">
                <a16:creationId xmlns:a16="http://schemas.microsoft.com/office/drawing/2014/main" id="{45ADE136-3361-0F1B-1AB0-E2DA1E52969C}"/>
              </a:ext>
            </a:extLst>
          </p:cNvPr>
          <p:cNvSpPr>
            <a:spLocks noGrp="1"/>
          </p:cNvSpPr>
          <p:nvPr>
            <p:ph idx="1"/>
          </p:nvPr>
        </p:nvSpPr>
        <p:spPr/>
        <p:txBody>
          <a:bodyPr/>
          <a:lstStyle/>
          <a:p>
            <a:pPr marL="0" indent="0">
              <a:buNone/>
            </a:pPr>
            <a:r>
              <a:rPr lang="en-GB" dirty="0"/>
              <a:t>Elizabeth Warren: </a:t>
            </a:r>
            <a:r>
              <a:rPr lang="en-GB" b="1" i="0" dirty="0">
                <a:solidFill>
                  <a:srgbClr val="292929"/>
                </a:solidFill>
                <a:effectLst/>
                <a:latin typeface="sohne"/>
              </a:rPr>
              <a:t>Here’s how we can break up Big Tech</a:t>
            </a:r>
            <a:endParaRPr lang="en-GB" dirty="0"/>
          </a:p>
          <a:p>
            <a:r>
              <a:rPr lang="en-GB" dirty="0">
                <a:hlinkClick r:id="rId2"/>
              </a:rPr>
              <a:t>https://medium.com/@teamwarren/heres-how-we-can-break-up-big-tech-9ad9e0da324c</a:t>
            </a:r>
            <a:r>
              <a:rPr lang="en-GB" dirty="0"/>
              <a:t> </a:t>
            </a:r>
            <a:endParaRPr lang="sk-SK" dirty="0"/>
          </a:p>
          <a:p>
            <a:pPr marL="0" indent="0">
              <a:buNone/>
            </a:pPr>
            <a:r>
              <a:rPr lang="sk-SK" dirty="0"/>
              <a:t>Amy Klobuchar: </a:t>
            </a:r>
            <a:r>
              <a:rPr lang="en-GB" b="1" i="0" dirty="0">
                <a:solidFill>
                  <a:srgbClr val="0F1111"/>
                </a:solidFill>
                <a:effectLst/>
                <a:latin typeface="Amazon Ember"/>
              </a:rPr>
              <a:t>Antitrust: Taking on Monopoly Power from the Gilded Age to the Digital Age</a:t>
            </a:r>
          </a:p>
          <a:p>
            <a:pPr marL="0" indent="0">
              <a:buNone/>
            </a:pPr>
            <a:endParaRPr lang="en-GB" dirty="0"/>
          </a:p>
        </p:txBody>
      </p:sp>
    </p:spTree>
    <p:extLst>
      <p:ext uri="{BB962C8B-B14F-4D97-AF65-F5344CB8AC3E}">
        <p14:creationId xmlns:p14="http://schemas.microsoft.com/office/powerpoint/2010/main" val="2447116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g120be355886_0_41"/>
          <p:cNvSpPr txBox="1">
            <a:spLocks noGrp="1"/>
          </p:cNvSpPr>
          <p:nvPr>
            <p:ph type="title"/>
          </p:nvPr>
        </p:nvSpPr>
        <p:spPr>
          <a:xfrm>
            <a:off x="838200" y="500062"/>
            <a:ext cx="10515600" cy="132570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a:t>Freedman, D. (2014) “Metrics, models and the meaning of media ownership.”</a:t>
            </a:r>
            <a:br>
              <a:rPr lang="en-US"/>
            </a:br>
            <a:endParaRPr/>
          </a:p>
        </p:txBody>
      </p:sp>
      <p:sp>
        <p:nvSpPr>
          <p:cNvPr id="206" name="Google Shape;206;g120be355886_0_41"/>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90000"/>
              </a:lnSpc>
              <a:spcBef>
                <a:spcPts val="0"/>
              </a:spcBef>
              <a:spcAft>
                <a:spcPts val="0"/>
              </a:spcAft>
              <a:buClr>
                <a:schemeClr val="dk1"/>
              </a:buClr>
              <a:buSzPts val="2800"/>
              <a:buNone/>
            </a:pPr>
            <a:r>
              <a:rPr lang="en-US"/>
              <a:t>Proč je koncentrace vlastnictví problémem?</a:t>
            </a:r>
            <a:endParaRPr/>
          </a:p>
          <a:p>
            <a:pPr marL="0" lvl="0" indent="0" algn="l" rtl="0">
              <a:lnSpc>
                <a:spcPct val="90000"/>
              </a:lnSpc>
              <a:spcBef>
                <a:spcPts val="1000"/>
              </a:spcBef>
              <a:spcAft>
                <a:spcPts val="0"/>
              </a:spcAft>
              <a:buClr>
                <a:schemeClr val="dk1"/>
              </a:buClr>
              <a:buSzPts val="2800"/>
              <a:buNone/>
            </a:pPr>
            <a:r>
              <a:rPr lang="en-US"/>
              <a:t>Je nedemokratická, protože omezuje kulturní rozmanitost, protože podrývá schopnost občanů získat a dělit se o informace a myšlenky, které jsou zásadní pro informované rozhodování o věcech veřejných a navíc proto, že přispívá ke komodifikaci kulturního průmyslu/ů, transformuje je z motoru symbolické interakce v motor kapitalistické akumulace.</a:t>
            </a:r>
            <a:endParaRPr/>
          </a:p>
          <a:p>
            <a:pPr marL="0" lvl="0" indent="0" algn="l" rtl="0">
              <a:lnSpc>
                <a:spcPct val="90000"/>
              </a:lnSpc>
              <a:spcBef>
                <a:spcPts val="1000"/>
              </a:spcBef>
              <a:spcAft>
                <a:spcPts val="0"/>
              </a:spcAft>
              <a:buClr>
                <a:schemeClr val="dk1"/>
              </a:buClr>
              <a:buSzPts val="2800"/>
              <a:buNone/>
            </a:pPr>
            <a:r>
              <a:rPr lang="en-US"/>
              <a:t>Někteří ze zakladatelů komunikačních a kulturálních studií chápali různorodé vlastnictví jako zásadní podmínku, která umožní médiím naplnit nezávislou, kreativní a kritickou roli ve veřejném životě. Například Lazarsfeld a Merton (1948) argumentovali, že média přispívají k udržování sociálního a ekonomického systému.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g120be355886_0_46"/>
          <p:cNvSpPr txBox="1">
            <a:spLocks noGrp="1"/>
          </p:cNvSpPr>
          <p:nvPr>
            <p:ph type="body" idx="4294967295"/>
          </p:nvPr>
        </p:nvSpPr>
        <p:spPr>
          <a:xfrm>
            <a:off x="838200" y="1170870"/>
            <a:ext cx="10515600" cy="4351200"/>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0000"/>
              </a:lnSpc>
              <a:spcBef>
                <a:spcPts val="0"/>
              </a:spcBef>
              <a:spcAft>
                <a:spcPts val="0"/>
              </a:spcAft>
              <a:buClr>
                <a:schemeClr val="dk1"/>
              </a:buClr>
              <a:buSzPts val="2800"/>
              <a:buNone/>
            </a:pPr>
            <a:r>
              <a:rPr lang="en-US"/>
              <a:t>V tomto článku jsou propojené tři přístupy k analýze mediálního vlastnictví s cílem poskytnout ucelený obraz problémů a potenciálních řešení. </a:t>
            </a:r>
            <a:endParaRPr/>
          </a:p>
          <a:p>
            <a:pPr marL="0" lvl="0" indent="0" algn="l" rtl="0">
              <a:lnSpc>
                <a:spcPct val="90000"/>
              </a:lnSpc>
              <a:spcBef>
                <a:spcPts val="1000"/>
              </a:spcBef>
              <a:spcAft>
                <a:spcPts val="0"/>
              </a:spcAft>
              <a:buClr>
                <a:schemeClr val="dk1"/>
              </a:buClr>
              <a:buSzPts val="2800"/>
              <a:buNone/>
            </a:pPr>
            <a:r>
              <a:rPr lang="en-US"/>
              <a:t>Článek má 3 části:</a:t>
            </a:r>
            <a:endParaRPr/>
          </a:p>
          <a:p>
            <a:pPr marL="514350" lvl="0" indent="-514350" algn="l" rtl="0">
              <a:lnSpc>
                <a:spcPct val="90000"/>
              </a:lnSpc>
              <a:spcBef>
                <a:spcPts val="1000"/>
              </a:spcBef>
              <a:spcAft>
                <a:spcPts val="0"/>
              </a:spcAft>
              <a:buClr>
                <a:schemeClr val="dk1"/>
              </a:buClr>
              <a:buSzPts val="2800"/>
              <a:buAutoNum type="arabicPeriod"/>
            </a:pPr>
            <a:r>
              <a:rPr lang="en-US"/>
              <a:t>Kritika spoléhání se na kvantitativní data.</a:t>
            </a:r>
            <a:endParaRPr/>
          </a:p>
          <a:p>
            <a:pPr marL="514350" lvl="0" indent="-514350" algn="l" rtl="0">
              <a:lnSpc>
                <a:spcPct val="90000"/>
              </a:lnSpc>
              <a:spcBef>
                <a:spcPts val="1000"/>
              </a:spcBef>
              <a:spcAft>
                <a:spcPts val="0"/>
              </a:spcAft>
              <a:buClr>
                <a:schemeClr val="dk1"/>
              </a:buClr>
              <a:buSzPts val="2800"/>
              <a:buAutoNum type="arabicPeriod"/>
            </a:pPr>
            <a:r>
              <a:rPr lang="en-US"/>
              <a:t>Diskuse normativních modelů, především pluralitních modelů mediálního vlastnictví.</a:t>
            </a:r>
            <a:endParaRPr/>
          </a:p>
          <a:p>
            <a:pPr marL="514350" lvl="0" indent="-514350" algn="l" rtl="0">
              <a:lnSpc>
                <a:spcPct val="90000"/>
              </a:lnSpc>
              <a:spcBef>
                <a:spcPts val="1000"/>
              </a:spcBef>
              <a:spcAft>
                <a:spcPts val="0"/>
              </a:spcAft>
              <a:buClr>
                <a:schemeClr val="dk1"/>
              </a:buClr>
              <a:buSzPts val="2800"/>
              <a:buAutoNum type="arabicPeriod"/>
            </a:pPr>
            <a:r>
              <a:rPr lang="en-US"/>
              <a:t>Diskuse mediálního vlastnictví ve vztahu k systému myšlení a činů, které privilegují určité způsoby myšlení o světě a o jeho uspořádání.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g120be355886_0_50"/>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Kvantitativní data</a:t>
            </a:r>
            <a:endParaRPr/>
          </a:p>
        </p:txBody>
      </p:sp>
      <p:sp>
        <p:nvSpPr>
          <p:cNvPr id="217" name="Google Shape;217;g120be355886_0_50"/>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a:t>Kvantitativní data ohledně koncentrace vlastnictví jsou považované za zlatý standard, jsou základem politiky založené na důkazech. </a:t>
            </a:r>
            <a:endParaRPr/>
          </a:p>
          <a:p>
            <a:pPr marL="0" lvl="0" indent="0" algn="l" rtl="0">
              <a:lnSpc>
                <a:spcPct val="90000"/>
              </a:lnSpc>
              <a:spcBef>
                <a:spcPts val="1000"/>
              </a:spcBef>
              <a:spcAft>
                <a:spcPts val="0"/>
              </a:spcAft>
              <a:buClr>
                <a:schemeClr val="dk1"/>
              </a:buClr>
              <a:buSzPts val="2800"/>
              <a:buNone/>
            </a:pPr>
            <a:r>
              <a:rPr lang="en-US"/>
              <a:t>2 problémy:</a:t>
            </a:r>
            <a:endParaRPr/>
          </a:p>
          <a:p>
            <a:pPr marL="514350" lvl="0" indent="-514350" algn="l" rtl="0">
              <a:lnSpc>
                <a:spcPct val="90000"/>
              </a:lnSpc>
              <a:spcBef>
                <a:spcPts val="1000"/>
              </a:spcBef>
              <a:spcAft>
                <a:spcPts val="0"/>
              </a:spcAft>
              <a:buClr>
                <a:schemeClr val="dk1"/>
              </a:buClr>
              <a:buSzPts val="2800"/>
              <a:buAutoNum type="arabicPeriod"/>
            </a:pPr>
            <a:r>
              <a:rPr lang="en-US"/>
              <a:t>Data jsou většinou dodávaná a požadovaná komerčními organizacemi a jsou z malého počtu elitních zdrojů.</a:t>
            </a:r>
            <a:endParaRPr/>
          </a:p>
          <a:p>
            <a:pPr marL="514350" lvl="0" indent="-514350" algn="l" rtl="0">
              <a:lnSpc>
                <a:spcPct val="90000"/>
              </a:lnSpc>
              <a:spcBef>
                <a:spcPts val="1000"/>
              </a:spcBef>
              <a:spcAft>
                <a:spcPts val="0"/>
              </a:spcAft>
              <a:buClr>
                <a:schemeClr val="dk1"/>
              </a:buClr>
              <a:buSzPts val="2800"/>
              <a:buAutoNum type="arabicPeriod"/>
            </a:pPr>
            <a:r>
              <a:rPr lang="en-US"/>
              <a:t>Přístup založený na datech teoreticky chrání před zaujatostí, neznamená to ale nutně, že fakta nebudou vybíraná selektivně nebo posuzovaná selektivně.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26AB4-6FD3-6A79-1572-16216ED13874}"/>
              </a:ext>
            </a:extLst>
          </p:cNvPr>
          <p:cNvSpPr>
            <a:spLocks noGrp="1"/>
          </p:cNvSpPr>
          <p:nvPr>
            <p:ph type="title"/>
          </p:nvPr>
        </p:nvSpPr>
        <p:spPr/>
        <p:txBody>
          <a:bodyPr/>
          <a:lstStyle/>
          <a:p>
            <a:r>
              <a:rPr lang="sk-SK" dirty="0"/>
              <a:t>Závěrečná seminární práce</a:t>
            </a:r>
            <a:endParaRPr lang="en-GB" dirty="0"/>
          </a:p>
        </p:txBody>
      </p:sp>
      <p:sp>
        <p:nvSpPr>
          <p:cNvPr id="3" name="Content Placeholder 2">
            <a:extLst>
              <a:ext uri="{FF2B5EF4-FFF2-40B4-BE49-F238E27FC236}">
                <a16:creationId xmlns:a16="http://schemas.microsoft.com/office/drawing/2014/main" id="{4A161F75-6657-F63F-6B0D-D5271CAB4170}"/>
              </a:ext>
            </a:extLst>
          </p:cNvPr>
          <p:cNvSpPr>
            <a:spLocks noGrp="1"/>
          </p:cNvSpPr>
          <p:nvPr>
            <p:ph idx="1"/>
          </p:nvPr>
        </p:nvSpPr>
        <p:spPr/>
        <p:txBody>
          <a:bodyPr/>
          <a:lstStyle/>
          <a:p>
            <a:r>
              <a:rPr lang="cs-CZ" sz="2400" dirty="0">
                <a:effectLst/>
                <a:latin typeface="Arial" panose="020B0604020202020204" pitchFamily="34" charset="0"/>
                <a:ea typeface="Arial" panose="020B0604020202020204" pitchFamily="34" charset="0"/>
              </a:rPr>
              <a:t>1. Analýza mediální komodity (</a:t>
            </a:r>
            <a:r>
              <a:rPr lang="cs-CZ" sz="2400" dirty="0">
                <a:solidFill>
                  <a:srgbClr val="000000"/>
                </a:solidFill>
                <a:effectLst/>
                <a:latin typeface="Arial" panose="020B0604020202020204" pitchFamily="34" charset="0"/>
                <a:ea typeface="Times New Roman" panose="02020603050405020304" pitchFamily="18" charset="0"/>
              </a:rPr>
              <a:t>rozsah: 2000 slov, odkazy na literaturu a další zdroje nejsou součástí rozsahu</a:t>
            </a:r>
            <a:r>
              <a:rPr lang="cs-CZ" sz="2400" dirty="0">
                <a:effectLst/>
                <a:latin typeface="Arial" panose="020B0604020202020204" pitchFamily="34" charset="0"/>
                <a:ea typeface="Arial" panose="020B0604020202020204" pitchFamily="34" charset="0"/>
              </a:rPr>
              <a:t>) </a:t>
            </a:r>
            <a:endParaRPr lang="en-GB" sz="2400" dirty="0">
              <a:effectLst/>
              <a:latin typeface="Times New Roman" panose="02020603050405020304" pitchFamily="18" charset="0"/>
              <a:ea typeface="Times New Roman" panose="02020603050405020304" pitchFamily="18" charset="0"/>
            </a:endParaRPr>
          </a:p>
          <a:p>
            <a:r>
              <a:rPr lang="cs-CZ" sz="2400" dirty="0">
                <a:effectLst/>
                <a:latin typeface="Arial" panose="020B0604020202020204" pitchFamily="34" charset="0"/>
                <a:ea typeface="Arial" panose="020B0604020202020204" pitchFamily="34" charset="0"/>
              </a:rPr>
              <a:t>2. Profil mediální organizace (</a:t>
            </a:r>
            <a:r>
              <a:rPr lang="cs-CZ" sz="2400" dirty="0">
                <a:solidFill>
                  <a:srgbClr val="000000"/>
                </a:solidFill>
                <a:effectLst/>
                <a:latin typeface="Arial" panose="020B0604020202020204" pitchFamily="34" charset="0"/>
                <a:ea typeface="Times New Roman" panose="02020603050405020304" pitchFamily="18" charset="0"/>
              </a:rPr>
              <a:t>rozsah: 1000 slov, odkazy na literaturu a další zdroje nejsou součástí rozsahu</a:t>
            </a:r>
            <a:r>
              <a:rPr lang="cs-CZ" sz="2400" dirty="0">
                <a:effectLst/>
                <a:latin typeface="Arial" panose="020B0604020202020204" pitchFamily="34" charset="0"/>
                <a:ea typeface="Arial" panose="020B0604020202020204" pitchFamily="34" charset="0"/>
              </a:rPr>
              <a:t>) </a:t>
            </a:r>
          </a:p>
          <a:p>
            <a:r>
              <a:rPr lang="cs-CZ" sz="2400" dirty="0">
                <a:latin typeface="Arial" panose="020B0604020202020204" pitchFamily="34" charset="0"/>
                <a:ea typeface="Times New Roman" panose="02020603050405020304" pitchFamily="18" charset="0"/>
              </a:rPr>
              <a:t>Podrobné zadání v sylabu předmětu a také v interaktivní osnově předmětu v sekci Úkoly a závěrečná práce</a:t>
            </a:r>
            <a:endParaRPr lang="en-GB" sz="24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8696419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7767D-B0BB-6AA0-609E-3A7DA636235D}"/>
              </a:ext>
            </a:extLst>
          </p:cNvPr>
          <p:cNvSpPr>
            <a:spLocks noGrp="1"/>
          </p:cNvSpPr>
          <p:nvPr>
            <p:ph type="title"/>
          </p:nvPr>
        </p:nvSpPr>
        <p:spPr/>
        <p:txBody>
          <a:bodyPr/>
          <a:lstStyle/>
          <a:p>
            <a:r>
              <a:rPr lang="sk-SK" dirty="0"/>
              <a:t>Komodita - romance pro ženy</a:t>
            </a:r>
            <a:endParaRPr lang="en-GB" dirty="0"/>
          </a:p>
        </p:txBody>
      </p:sp>
      <p:sp>
        <p:nvSpPr>
          <p:cNvPr id="3" name="Content Placeholder 2">
            <a:extLst>
              <a:ext uri="{FF2B5EF4-FFF2-40B4-BE49-F238E27FC236}">
                <a16:creationId xmlns:a16="http://schemas.microsoft.com/office/drawing/2014/main" id="{23617B1A-BFC3-91B3-6215-9AA2C983302F}"/>
              </a:ext>
            </a:extLst>
          </p:cNvPr>
          <p:cNvSpPr>
            <a:spLocks noGrp="1"/>
          </p:cNvSpPr>
          <p:nvPr>
            <p:ph idx="1"/>
          </p:nvPr>
        </p:nvSpPr>
        <p:spPr/>
        <p:txBody>
          <a:bodyPr/>
          <a:lstStyle/>
          <a:p>
            <a:r>
              <a:rPr lang="sk-SK" dirty="0"/>
              <a:t>Harlequin, Mills and Boon, Red</a:t>
            </a:r>
          </a:p>
          <a:p>
            <a:pPr marL="0" indent="0">
              <a:buNone/>
            </a:pPr>
            <a:r>
              <a:rPr lang="en-GB" dirty="0">
                <a:hlinkClick r:id="rId2"/>
              </a:rPr>
              <a:t>https://www.millsandboon.co.uk/</a:t>
            </a:r>
            <a:r>
              <a:rPr lang="sk-SK" dirty="0"/>
              <a:t> </a:t>
            </a:r>
          </a:p>
          <a:p>
            <a:pPr marL="0" indent="0">
              <a:buNone/>
            </a:pPr>
            <a:r>
              <a:rPr lang="en-GB" dirty="0">
                <a:hlinkClick r:id="rId3"/>
              </a:rPr>
              <a:t>https://www.kosmas.cz/edice/2221/harlequin-sladky-zivot/</a:t>
            </a:r>
            <a:r>
              <a:rPr lang="sk-SK" dirty="0"/>
              <a:t> </a:t>
            </a:r>
          </a:p>
          <a:p>
            <a:pPr marL="0" indent="0">
              <a:buNone/>
            </a:pPr>
            <a:r>
              <a:rPr lang="en-GB" dirty="0">
                <a:hlinkClick r:id="rId4"/>
              </a:rPr>
              <a:t>https://www.kosmas.cz/edice/2222/harlequin-desire/</a:t>
            </a:r>
            <a:r>
              <a:rPr lang="sk-SK" dirty="0"/>
              <a:t> </a:t>
            </a:r>
          </a:p>
          <a:p>
            <a:pPr marL="0" indent="0">
              <a:buNone/>
            </a:pPr>
            <a:r>
              <a:rPr lang="en-GB" dirty="0">
                <a:hlinkClick r:id="rId5"/>
              </a:rPr>
              <a:t>https://www.kosmas.cz/edice/2223/harlequin-historicka-romance/</a:t>
            </a:r>
            <a:r>
              <a:rPr lang="sk-SK" dirty="0"/>
              <a:t> </a:t>
            </a:r>
          </a:p>
          <a:p>
            <a:pPr marL="0" indent="0">
              <a:buNone/>
            </a:pPr>
            <a:r>
              <a:rPr lang="en-GB" dirty="0">
                <a:hlinkClick r:id="rId6"/>
              </a:rPr>
              <a:t>https://www.nasenakladatelstvi.cz/</a:t>
            </a:r>
            <a:r>
              <a:rPr lang="sk-SK" dirty="0"/>
              <a:t> </a:t>
            </a:r>
            <a:endParaRPr lang="en-GB" dirty="0"/>
          </a:p>
        </p:txBody>
      </p:sp>
    </p:spTree>
    <p:extLst>
      <p:ext uri="{BB962C8B-B14F-4D97-AF65-F5344CB8AC3E}">
        <p14:creationId xmlns:p14="http://schemas.microsoft.com/office/powerpoint/2010/main" val="8291059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FCB80-796C-5286-286E-ADC25560F690}"/>
              </a:ext>
            </a:extLst>
          </p:cNvPr>
          <p:cNvSpPr>
            <a:spLocks noGrp="1"/>
          </p:cNvSpPr>
          <p:nvPr>
            <p:ph type="title" idx="4294967295"/>
          </p:nvPr>
        </p:nvSpPr>
        <p:spPr>
          <a:xfrm>
            <a:off x="838200" y="2103437"/>
            <a:ext cx="10515600" cy="1325563"/>
          </a:xfrm>
        </p:spPr>
        <p:txBody>
          <a:bodyPr/>
          <a:lstStyle/>
          <a:p>
            <a:r>
              <a:rPr lang="sk-SK" dirty="0"/>
              <a:t>Občanská žurnalistika</a:t>
            </a:r>
            <a:endParaRPr lang="en-GB" dirty="0"/>
          </a:p>
        </p:txBody>
      </p:sp>
    </p:spTree>
    <p:extLst>
      <p:ext uri="{BB962C8B-B14F-4D97-AF65-F5344CB8AC3E}">
        <p14:creationId xmlns:p14="http://schemas.microsoft.com/office/powerpoint/2010/main" val="19354923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Calibri"/>
              <a:buNone/>
            </a:pPr>
            <a:r>
              <a:rPr lang="en-US" sz="4100"/>
              <a:t>Melissa Wall: Citizen Journalism: A retrospective on what we know, an agenda for what we don’t</a:t>
            </a:r>
            <a:endParaRPr sz="4100"/>
          </a:p>
        </p:txBody>
      </p:sp>
      <p:sp>
        <p:nvSpPr>
          <p:cNvPr id="91" name="Google Shape;91;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50800" algn="l" rtl="0">
              <a:lnSpc>
                <a:spcPct val="90000"/>
              </a:lnSpc>
              <a:spcBef>
                <a:spcPts val="0"/>
              </a:spcBef>
              <a:spcAft>
                <a:spcPts val="0"/>
              </a:spcAft>
              <a:buClr>
                <a:schemeClr val="dk1"/>
              </a:buClr>
              <a:buSzPts val="2800"/>
              <a:buNone/>
            </a:pPr>
            <a:r>
              <a:rPr lang="en-US"/>
              <a:t>Článek je z roku 2015 a je shrnutím dosavadního výskumu a nastolením agendy pro budoucí výzkum. </a:t>
            </a:r>
            <a:endParaRPr/>
          </a:p>
          <a:p>
            <a:pPr marL="228600" lvl="0" indent="-50800" algn="l" rtl="0">
              <a:lnSpc>
                <a:spcPct val="90000"/>
              </a:lnSpc>
              <a:spcBef>
                <a:spcPts val="0"/>
              </a:spcBef>
              <a:spcAft>
                <a:spcPts val="0"/>
              </a:spcAft>
              <a:buClr>
                <a:schemeClr val="dk1"/>
              </a:buClr>
              <a:buSzPts val="2800"/>
              <a:buNone/>
            </a:pPr>
            <a:r>
              <a:rPr lang="en-US"/>
              <a:t>Občanská žurnalistika je zásadní součástí přenosu a distribuce zpráv celosvětově, kdyby neexistovala tak bychom přišli o pokrytí mnoha globálních i místních událostí.  </a:t>
            </a:r>
            <a:endParaRPr/>
          </a:p>
          <a:p>
            <a:pPr marL="228600" lvl="0" indent="-50800" algn="l" rtl="0">
              <a:lnSpc>
                <a:spcPct val="90000"/>
              </a:lnSpc>
              <a:spcBef>
                <a:spcPts val="0"/>
              </a:spcBef>
              <a:spcAft>
                <a:spcPts val="0"/>
              </a:spcAft>
              <a:buClr>
                <a:schemeClr val="dk1"/>
              </a:buClr>
              <a:buSzPts val="2800"/>
              <a:buNone/>
            </a:pPr>
            <a:r>
              <a:rPr lang="en-US"/>
              <a:t>(Rozlišení mezi profesionální žurnalistikou, občanskou žurnalistikou a svědectvím - witnessing - bude tématem v naší diskusi.)</a:t>
            </a:r>
            <a:endParaRPr/>
          </a:p>
          <a:p>
            <a:pPr marL="228600" lvl="0" indent="-50800" algn="l" rtl="0">
              <a:lnSpc>
                <a:spcPct val="90000"/>
              </a:lnSpc>
              <a:spcBef>
                <a:spcPts val="0"/>
              </a:spcBef>
              <a:spcAft>
                <a:spcPts val="0"/>
              </a:spcAft>
              <a:buClr>
                <a:schemeClr val="dk1"/>
              </a:buClr>
              <a:buSzPts val="2800"/>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Doyle - soutěž</a:t>
            </a:r>
            <a:endParaRPr/>
          </a:p>
        </p:txBody>
      </p:sp>
      <p:sp>
        <p:nvSpPr>
          <p:cNvPr id="152" name="Google Shape;152;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90000"/>
              </a:lnSpc>
              <a:spcBef>
                <a:spcPts val="0"/>
              </a:spcBef>
              <a:spcAft>
                <a:spcPts val="0"/>
              </a:spcAft>
              <a:buClr>
                <a:schemeClr val="dk1"/>
              </a:buClr>
              <a:buSzPct val="100000"/>
              <a:buNone/>
            </a:pPr>
            <a:r>
              <a:rPr lang="en-US"/>
              <a:t>Firmy soutěží na trhu, hlavní tržní struktury jsou na jedné straně perfektní soutěž a nedokonalá soutěž a na druhé monopol.  Perfektní soutěž (trhy jsou vysoce soutěživé a otevřené, každá firma má nulovou tržní sílu) a monopol (jedna firma má absolutní kontrolu nad trhem) stojí na opačných pólech.  Většina firem působí na trzích, které jsou mezi těmito extrémy. V reálných podmínkách je obtížné najít trh na kterém je soutěž perfektní. Pokud je na trhu jenom několik prodejců, ale existuje aspoň nějaká soutěž tak mluvíme o oligopolu. Oligopol je nejčastější tržní struktura ve které soutěží média. V mnoha sektorech mediálního průmyslu je dominantních několik málo firem, protože  velké firmy jsou značně zvýhodněné (tzv. economies of scope (rozsah) – výroba vícero druhů produktů – and of scale (množství) – velké počáteční náklady a nízké distribuční náklady). Oligopolu se dá zabránit regulací (vládní politika) a pokud schází intervence, dominantní firmy fungují jako bariéra pro vstup na trh.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3"/>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SzPts val="1800"/>
              <a:buNone/>
            </a:pPr>
            <a:r>
              <a:rPr lang="en-US"/>
              <a:t>Co je občanská žurnalistika?</a:t>
            </a:r>
            <a:endParaRPr/>
          </a:p>
        </p:txBody>
      </p:sp>
      <p:sp>
        <p:nvSpPr>
          <p:cNvPr id="97" name="Google Shape;97;p3"/>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SzPts val="1800"/>
              <a:buNone/>
            </a:pPr>
            <a:r>
              <a:rPr lang="en-US"/>
              <a:t>Hodně termínů, hodně nejasností:</a:t>
            </a:r>
            <a:endParaRPr/>
          </a:p>
          <a:p>
            <a:pPr marL="0" lvl="0" indent="0" algn="l" rtl="0">
              <a:lnSpc>
                <a:spcPct val="90000"/>
              </a:lnSpc>
              <a:spcBef>
                <a:spcPts val="1000"/>
              </a:spcBef>
              <a:spcAft>
                <a:spcPts val="0"/>
              </a:spcAft>
              <a:buSzPts val="1800"/>
              <a:buNone/>
            </a:pPr>
            <a:r>
              <a:rPr lang="en-US"/>
              <a:t>občanská žurnalistika, obsahy vyráběné uživateli (user generated contents UGC),  participační žurnalistika</a:t>
            </a:r>
            <a:endParaRPr/>
          </a:p>
          <a:p>
            <a:pPr marL="0" lvl="0" indent="0" algn="l" rtl="0">
              <a:lnSpc>
                <a:spcPct val="90000"/>
              </a:lnSpc>
              <a:spcBef>
                <a:spcPts val="1000"/>
              </a:spcBef>
              <a:spcAft>
                <a:spcPts val="0"/>
              </a:spcAft>
              <a:buSzPts val="1800"/>
              <a:buNone/>
            </a:pPr>
            <a:r>
              <a:rPr lang="en-US"/>
              <a:t>V tomto článku je občanská žurnalistika definovaná jako zpravodajský obsah (text, video, audio, interaktivní obsahy atd.) produkovaný ne-profesionálmi. Takový obsah může zahrnovat jediný moment (např. svědek události), být přerušovaný (např. Twitter feed) nebo produkovaný nepravidelně, jako například hyperlokální obsahy. Článek se zabývá jenom digitální občanskou žurnalistikou.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4"/>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SzPts val="1800"/>
              <a:buNone/>
            </a:pPr>
            <a:r>
              <a:rPr lang="en-US"/>
              <a:t>Profesionální žurnalistika reaguje na žurnalistiku občanskou </a:t>
            </a:r>
            <a:endParaRPr/>
          </a:p>
        </p:txBody>
      </p:sp>
      <p:sp>
        <p:nvSpPr>
          <p:cNvPr id="109" name="Google Shape;109;p4"/>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SzPts val="1800"/>
              <a:buNone/>
            </a:pPr>
            <a:r>
              <a:rPr lang="en-US"/>
              <a:t>V počátku mainstreamové zpravodajské organizace experimentovaly se zahrnutím obsahů od občanů. Tradiční zpravodajské organizace nebyly nadšené a došlo ke “kulturnímu střetu”, profesionální žurnalisté chtěli zachovat svou autoritu. Například BBC viděla občanské obsahy jako zdroj pro storky. Někteří viděli občanské obsahy jako odvádění pozornosti od skutečné novinářské práce. V tomto konfliktu nešlo jenom o kvalitu práce nebo o zdroje, ale také o to, že většina žurnalistů se nechce vzdát svých rutin nebo se dělit o svou autoritu. </a:t>
            </a:r>
            <a:endParaRPr/>
          </a:p>
          <a:p>
            <a:pPr marL="0" lvl="0" indent="0" algn="l" rtl="0">
              <a:lnSpc>
                <a:spcPct val="90000"/>
              </a:lnSpc>
              <a:spcBef>
                <a:spcPts val="1000"/>
              </a:spcBef>
              <a:spcAft>
                <a:spcPts val="0"/>
              </a:spcAft>
              <a:buSzPts val="1800"/>
              <a:buNone/>
            </a:pP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6"/>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SzPts val="1800"/>
              <a:buNone/>
            </a:pPr>
            <a:r>
              <a:rPr lang="en-US"/>
              <a:t>Hyperlokální obsahy</a:t>
            </a:r>
            <a:endParaRPr/>
          </a:p>
        </p:txBody>
      </p:sp>
      <p:sp>
        <p:nvSpPr>
          <p:cNvPr id="115" name="Google Shape;115;p6"/>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SzPts val="1800"/>
              <a:buNone/>
            </a:pPr>
            <a:r>
              <a:rPr lang="en-US" dirty="0" err="1"/>
              <a:t>Občanská</a:t>
            </a:r>
            <a:r>
              <a:rPr lang="en-US" dirty="0"/>
              <a:t> </a:t>
            </a:r>
            <a:r>
              <a:rPr lang="en-US" dirty="0" err="1"/>
              <a:t>žurnalistika</a:t>
            </a:r>
            <a:r>
              <a:rPr lang="en-US" dirty="0"/>
              <a:t> </a:t>
            </a:r>
            <a:r>
              <a:rPr lang="en-US" dirty="0" err="1"/>
              <a:t>má</a:t>
            </a:r>
            <a:r>
              <a:rPr lang="en-US" dirty="0"/>
              <a:t> za </a:t>
            </a:r>
            <a:r>
              <a:rPr lang="en-US" dirty="0" err="1"/>
              <a:t>cíl</a:t>
            </a:r>
            <a:r>
              <a:rPr lang="en-US" dirty="0"/>
              <a:t> </a:t>
            </a:r>
            <a:r>
              <a:rPr lang="en-US" dirty="0" err="1"/>
              <a:t>vylepšit</a:t>
            </a:r>
            <a:r>
              <a:rPr lang="en-US" dirty="0"/>
              <a:t> </a:t>
            </a:r>
            <a:r>
              <a:rPr lang="en-US" dirty="0" err="1"/>
              <a:t>občanský</a:t>
            </a:r>
            <a:r>
              <a:rPr lang="en-US" dirty="0"/>
              <a:t> </a:t>
            </a:r>
            <a:r>
              <a:rPr lang="en-US" dirty="0" err="1"/>
              <a:t>život</a:t>
            </a:r>
            <a:r>
              <a:rPr lang="en-US" dirty="0"/>
              <a:t>. </a:t>
            </a:r>
            <a:r>
              <a:rPr lang="en-US" dirty="0" err="1"/>
              <a:t>Neodmítají</a:t>
            </a:r>
            <a:r>
              <a:rPr lang="en-US" dirty="0"/>
              <a:t> </a:t>
            </a:r>
            <a:r>
              <a:rPr lang="en-US" dirty="0" err="1"/>
              <a:t>žurnalistiku</a:t>
            </a:r>
            <a:r>
              <a:rPr lang="en-US" dirty="0"/>
              <a:t>, </a:t>
            </a:r>
            <a:r>
              <a:rPr lang="en-US" dirty="0" err="1"/>
              <a:t>naopak</a:t>
            </a:r>
            <a:r>
              <a:rPr lang="en-US" dirty="0"/>
              <a:t>, od </a:t>
            </a:r>
            <a:r>
              <a:rPr lang="en-US" dirty="0" err="1"/>
              <a:t>ní</a:t>
            </a:r>
            <a:r>
              <a:rPr lang="en-US" dirty="0"/>
              <a:t> </a:t>
            </a:r>
            <a:r>
              <a:rPr lang="en-US" dirty="0" err="1"/>
              <a:t>očekávají</a:t>
            </a:r>
            <a:r>
              <a:rPr lang="en-US" dirty="0"/>
              <a:t> </a:t>
            </a:r>
            <a:r>
              <a:rPr lang="en-US" dirty="0" err="1"/>
              <a:t>víc</a:t>
            </a:r>
            <a:r>
              <a:rPr lang="en-US" dirty="0"/>
              <a:t>. </a:t>
            </a:r>
            <a:r>
              <a:rPr lang="en-US" dirty="0" err="1"/>
              <a:t>Myslí</a:t>
            </a:r>
            <a:r>
              <a:rPr lang="en-US" dirty="0"/>
              <a:t> </a:t>
            </a:r>
            <a:r>
              <a:rPr lang="en-US" dirty="0" err="1"/>
              <a:t>si</a:t>
            </a:r>
            <a:r>
              <a:rPr lang="en-US" dirty="0"/>
              <a:t>, </a:t>
            </a:r>
            <a:r>
              <a:rPr lang="en-US" dirty="0" err="1"/>
              <a:t>že</a:t>
            </a:r>
            <a:r>
              <a:rPr lang="en-US" dirty="0"/>
              <a:t> bez </a:t>
            </a:r>
            <a:r>
              <a:rPr lang="en-US" dirty="0" err="1"/>
              <a:t>komerčních</a:t>
            </a:r>
            <a:r>
              <a:rPr lang="en-US" dirty="0"/>
              <a:t> </a:t>
            </a:r>
            <a:r>
              <a:rPr lang="en-US" dirty="0" err="1"/>
              <a:t>tlaků</a:t>
            </a:r>
            <a:r>
              <a:rPr lang="en-US" dirty="0"/>
              <a:t> </a:t>
            </a:r>
            <a:r>
              <a:rPr lang="en-US" dirty="0" err="1"/>
              <a:t>budou</a:t>
            </a:r>
            <a:r>
              <a:rPr lang="en-US" dirty="0"/>
              <a:t> </a:t>
            </a:r>
            <a:r>
              <a:rPr lang="en-US" dirty="0" err="1"/>
              <a:t>lépe</a:t>
            </a:r>
            <a:r>
              <a:rPr lang="en-US" dirty="0"/>
              <a:t> </a:t>
            </a:r>
            <a:r>
              <a:rPr lang="en-US" dirty="0" err="1"/>
              <a:t>sloužit</a:t>
            </a:r>
            <a:r>
              <a:rPr lang="en-US" dirty="0"/>
              <a:t> </a:t>
            </a:r>
            <a:r>
              <a:rPr lang="en-US" dirty="0" err="1"/>
              <a:t>svým</a:t>
            </a:r>
            <a:r>
              <a:rPr lang="en-US" dirty="0"/>
              <a:t> </a:t>
            </a:r>
            <a:r>
              <a:rPr lang="en-US" dirty="0" err="1"/>
              <a:t>komunitám</a:t>
            </a:r>
            <a:r>
              <a:rPr lang="en-US" dirty="0"/>
              <a:t>. </a:t>
            </a:r>
            <a:r>
              <a:rPr lang="en-US" dirty="0" err="1"/>
              <a:t>Ovšem</a:t>
            </a:r>
            <a:r>
              <a:rPr lang="en-US" dirty="0"/>
              <a:t> </a:t>
            </a:r>
            <a:r>
              <a:rPr lang="en-US" dirty="0" err="1"/>
              <a:t>hyperlokální</a:t>
            </a:r>
            <a:r>
              <a:rPr lang="en-US" dirty="0"/>
              <a:t> </a:t>
            </a:r>
            <a:r>
              <a:rPr lang="en-US" dirty="0" err="1"/>
              <a:t>iniciativy</a:t>
            </a:r>
            <a:r>
              <a:rPr lang="en-US" dirty="0"/>
              <a:t> </a:t>
            </a:r>
            <a:r>
              <a:rPr lang="en-US" dirty="0" err="1"/>
              <a:t>většinou</a:t>
            </a:r>
            <a:r>
              <a:rPr lang="en-US" dirty="0"/>
              <a:t> </a:t>
            </a:r>
            <a:r>
              <a:rPr lang="en-US" dirty="0" err="1"/>
              <a:t>nejsou</a:t>
            </a:r>
            <a:r>
              <a:rPr lang="en-US" dirty="0"/>
              <a:t> </a:t>
            </a:r>
            <a:r>
              <a:rPr lang="en-US" dirty="0" err="1"/>
              <a:t>dlouhodobě</a:t>
            </a:r>
            <a:r>
              <a:rPr lang="en-US" dirty="0"/>
              <a:t> </a:t>
            </a:r>
            <a:r>
              <a:rPr lang="en-US" dirty="0" err="1"/>
              <a:t>udržitelné</a:t>
            </a:r>
            <a:r>
              <a:rPr lang="en-US" dirty="0"/>
              <a:t>. </a:t>
            </a:r>
            <a:endParaRPr lang="sk-SK" dirty="0"/>
          </a:p>
          <a:p>
            <a:pPr marL="0" lvl="0" indent="0" algn="l" rtl="0">
              <a:lnSpc>
                <a:spcPct val="90000"/>
              </a:lnSpc>
              <a:spcBef>
                <a:spcPts val="1000"/>
              </a:spcBef>
              <a:spcAft>
                <a:spcPts val="0"/>
              </a:spcAft>
              <a:buSzPts val="1800"/>
              <a:buNone/>
            </a:pPr>
            <a:endParaRPr lang="sk-SK" dirty="0"/>
          </a:p>
          <a:p>
            <a:pPr marL="0" lvl="0" indent="0" algn="l" rtl="0">
              <a:lnSpc>
                <a:spcPct val="90000"/>
              </a:lnSpc>
              <a:spcBef>
                <a:spcPts val="1000"/>
              </a:spcBef>
              <a:spcAft>
                <a:spcPts val="0"/>
              </a:spcAft>
              <a:buSzPts val="1800"/>
              <a:buNone/>
            </a:pPr>
            <a:r>
              <a:rPr lang="en-GB" dirty="0">
                <a:hlinkClick r:id="rId3"/>
              </a:rPr>
              <a:t>https://brummiegourmand.com/category/brum-bloggers/</a:t>
            </a:r>
            <a:r>
              <a:rPr lang="sk-SK" dirty="0"/>
              <a:t> </a:t>
            </a:r>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7"/>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SzPts val="1800"/>
              <a:buNone/>
            </a:pPr>
            <a:r>
              <a:rPr lang="en-US"/>
              <a:t>Sociální sítě a občanský novinář jednotlivec</a:t>
            </a:r>
            <a:endParaRPr/>
          </a:p>
        </p:txBody>
      </p:sp>
      <p:sp>
        <p:nvSpPr>
          <p:cNvPr id="121" name="Google Shape;121;p7"/>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SzPts val="1800"/>
              <a:buNone/>
            </a:pPr>
            <a:r>
              <a:rPr lang="en-US"/>
              <a:t>Korporátní platformy umožňovaly formu individualizované občanské žurnalistiky, která vytváří významy prostřednictvím angažování veřejnosti, která se podílí na vytváření obsahů přes komentáře, linking, sdílení atd. Všechno se to děje mimo tradiční média.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8"/>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SzPts val="1800"/>
              <a:buNone/>
            </a:pPr>
            <a:r>
              <a:rPr lang="en-US"/>
              <a:t>Odpor</a:t>
            </a:r>
            <a:endParaRPr/>
          </a:p>
        </p:txBody>
      </p:sp>
      <p:sp>
        <p:nvSpPr>
          <p:cNvPr id="127" name="Google Shape;127;p8"/>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SzPts val="1800"/>
              <a:buNone/>
            </a:pPr>
            <a:r>
              <a:rPr lang="en-US" dirty="0" err="1"/>
              <a:t>Existují</a:t>
            </a:r>
            <a:r>
              <a:rPr lang="en-US" dirty="0"/>
              <a:t> </a:t>
            </a:r>
            <a:r>
              <a:rPr lang="en-US" dirty="0" err="1"/>
              <a:t>formy</a:t>
            </a:r>
            <a:r>
              <a:rPr lang="en-US" dirty="0"/>
              <a:t> </a:t>
            </a:r>
            <a:r>
              <a:rPr lang="en-US" dirty="0" err="1"/>
              <a:t>digitální</a:t>
            </a:r>
            <a:r>
              <a:rPr lang="en-US" dirty="0"/>
              <a:t> </a:t>
            </a:r>
            <a:r>
              <a:rPr lang="en-US" dirty="0" err="1"/>
              <a:t>občanské</a:t>
            </a:r>
            <a:r>
              <a:rPr lang="en-US" dirty="0"/>
              <a:t> </a:t>
            </a:r>
            <a:r>
              <a:rPr lang="en-US" dirty="0" err="1"/>
              <a:t>žurnalistiky</a:t>
            </a:r>
            <a:r>
              <a:rPr lang="en-US" dirty="0"/>
              <a:t>, </a:t>
            </a:r>
            <a:r>
              <a:rPr lang="en-US" dirty="0" err="1"/>
              <a:t>která</a:t>
            </a:r>
            <a:r>
              <a:rPr lang="en-US" dirty="0"/>
              <a:t> </a:t>
            </a:r>
            <a:r>
              <a:rPr lang="en-US" dirty="0" err="1"/>
              <a:t>má</a:t>
            </a:r>
            <a:r>
              <a:rPr lang="en-US" dirty="0"/>
              <a:t> za </a:t>
            </a:r>
            <a:r>
              <a:rPr lang="en-US" dirty="0" err="1"/>
              <a:t>úlohu</a:t>
            </a:r>
            <a:r>
              <a:rPr lang="en-US" dirty="0"/>
              <a:t> </a:t>
            </a:r>
            <a:r>
              <a:rPr lang="en-US" dirty="0" err="1"/>
              <a:t>odpor</a:t>
            </a:r>
            <a:r>
              <a:rPr lang="en-US" dirty="0"/>
              <a:t> </a:t>
            </a:r>
            <a:r>
              <a:rPr lang="en-US" dirty="0" err="1"/>
              <a:t>vůči</a:t>
            </a:r>
            <a:r>
              <a:rPr lang="en-US" dirty="0"/>
              <a:t> </a:t>
            </a:r>
            <a:r>
              <a:rPr lang="en-US" dirty="0" err="1"/>
              <a:t>existujícímu</a:t>
            </a:r>
            <a:r>
              <a:rPr lang="en-US" dirty="0"/>
              <a:t> </a:t>
            </a:r>
            <a:r>
              <a:rPr lang="en-US" dirty="0" err="1"/>
              <a:t>politickému</a:t>
            </a:r>
            <a:r>
              <a:rPr lang="en-US" dirty="0"/>
              <a:t> a </a:t>
            </a:r>
            <a:r>
              <a:rPr lang="en-US" dirty="0" err="1"/>
              <a:t>sociálnímu</a:t>
            </a:r>
            <a:r>
              <a:rPr lang="en-US" dirty="0"/>
              <a:t> </a:t>
            </a:r>
            <a:r>
              <a:rPr lang="en-US" dirty="0" err="1"/>
              <a:t>systému</a:t>
            </a:r>
            <a:r>
              <a:rPr lang="en-US" dirty="0"/>
              <a:t>. </a:t>
            </a:r>
            <a:r>
              <a:rPr lang="en-US" dirty="0" err="1"/>
              <a:t>Taková</a:t>
            </a:r>
            <a:r>
              <a:rPr lang="en-US" dirty="0"/>
              <a:t> </a:t>
            </a:r>
            <a:r>
              <a:rPr lang="en-US" dirty="0" err="1"/>
              <a:t>občanská</a:t>
            </a:r>
            <a:r>
              <a:rPr lang="en-US" dirty="0"/>
              <a:t> </a:t>
            </a:r>
            <a:r>
              <a:rPr lang="en-US" dirty="0" err="1"/>
              <a:t>žurnalistika</a:t>
            </a:r>
            <a:r>
              <a:rPr lang="en-US" dirty="0"/>
              <a:t> je </a:t>
            </a:r>
            <a:r>
              <a:rPr lang="en-US" dirty="0" err="1"/>
              <a:t>kolektivní</a:t>
            </a:r>
            <a:r>
              <a:rPr lang="en-US" dirty="0"/>
              <a:t> a </a:t>
            </a:r>
            <a:r>
              <a:rPr lang="en-US" dirty="0" err="1"/>
              <a:t>združuje</a:t>
            </a:r>
            <a:r>
              <a:rPr lang="en-US" dirty="0"/>
              <a:t> </a:t>
            </a:r>
            <a:r>
              <a:rPr lang="en-US" dirty="0" err="1"/>
              <a:t>aktivisty</a:t>
            </a:r>
            <a:r>
              <a:rPr lang="en-US" dirty="0"/>
              <a:t>, </a:t>
            </a:r>
            <a:r>
              <a:rPr lang="en-US" dirty="0" err="1"/>
              <a:t>kteří</a:t>
            </a:r>
            <a:r>
              <a:rPr lang="en-US" dirty="0"/>
              <a:t> se </a:t>
            </a:r>
            <a:r>
              <a:rPr lang="en-US" dirty="0" err="1"/>
              <a:t>staví</a:t>
            </a:r>
            <a:r>
              <a:rPr lang="en-US" dirty="0"/>
              <a:t>  </a:t>
            </a:r>
            <a:r>
              <a:rPr lang="en-US" dirty="0" err="1"/>
              <a:t>vůči</a:t>
            </a:r>
            <a:r>
              <a:rPr lang="en-US" dirty="0"/>
              <a:t>  </a:t>
            </a:r>
            <a:r>
              <a:rPr lang="en-US" dirty="0" err="1"/>
              <a:t>existujícím</a:t>
            </a:r>
            <a:r>
              <a:rPr lang="en-US" dirty="0"/>
              <a:t> </a:t>
            </a:r>
            <a:r>
              <a:rPr lang="en-US" dirty="0" err="1"/>
              <a:t>mocenským</a:t>
            </a:r>
            <a:r>
              <a:rPr lang="en-US" dirty="0"/>
              <a:t> </a:t>
            </a:r>
            <a:r>
              <a:rPr lang="en-US" dirty="0" err="1"/>
              <a:t>strukturám</a:t>
            </a:r>
            <a:r>
              <a:rPr lang="en-US" dirty="0"/>
              <a:t>. </a:t>
            </a:r>
            <a:r>
              <a:rPr lang="en-US" dirty="0" err="1"/>
              <a:t>Jeden</a:t>
            </a:r>
            <a:r>
              <a:rPr lang="en-US" dirty="0"/>
              <a:t> z </a:t>
            </a:r>
            <a:r>
              <a:rPr lang="en-US" dirty="0" err="1"/>
              <a:t>nejvýznamnějších</a:t>
            </a:r>
            <a:r>
              <a:rPr lang="en-US" dirty="0"/>
              <a:t> a </a:t>
            </a:r>
            <a:r>
              <a:rPr lang="en-US" dirty="0" err="1"/>
              <a:t>prvních</a:t>
            </a:r>
            <a:r>
              <a:rPr lang="en-US" dirty="0"/>
              <a:t> </a:t>
            </a:r>
            <a:r>
              <a:rPr lang="en-US" dirty="0" err="1"/>
              <a:t>příkladů</a:t>
            </a:r>
            <a:r>
              <a:rPr lang="en-US" dirty="0"/>
              <a:t> je </a:t>
            </a:r>
            <a:r>
              <a:rPr lang="en-US" dirty="0" err="1"/>
              <a:t>hnutí</a:t>
            </a:r>
            <a:r>
              <a:rPr lang="en-US" dirty="0"/>
              <a:t> Independent Media Center (IMC), </a:t>
            </a:r>
            <a:r>
              <a:rPr lang="en-US" dirty="0" err="1"/>
              <a:t>radikální</a:t>
            </a:r>
            <a:r>
              <a:rPr lang="en-US" dirty="0"/>
              <a:t>, </a:t>
            </a:r>
            <a:r>
              <a:rPr lang="en-US" dirty="0" err="1"/>
              <a:t>anarchismem</a:t>
            </a:r>
            <a:r>
              <a:rPr lang="en-US" dirty="0"/>
              <a:t> </a:t>
            </a:r>
            <a:r>
              <a:rPr lang="en-US" dirty="0" err="1"/>
              <a:t>inspirovaný</a:t>
            </a:r>
            <a:r>
              <a:rPr lang="en-US" dirty="0"/>
              <a:t> </a:t>
            </a:r>
            <a:r>
              <a:rPr lang="en-US" dirty="0" err="1"/>
              <a:t>projekt</a:t>
            </a:r>
            <a:r>
              <a:rPr lang="en-US" dirty="0"/>
              <a:t>, </a:t>
            </a:r>
            <a:r>
              <a:rPr lang="en-US" dirty="0" err="1"/>
              <a:t>který</a:t>
            </a:r>
            <a:r>
              <a:rPr lang="en-US" dirty="0"/>
              <a:t> </a:t>
            </a:r>
            <a:r>
              <a:rPr lang="en-US" dirty="0" err="1"/>
              <a:t>vyrostl</a:t>
            </a:r>
            <a:r>
              <a:rPr lang="en-US" dirty="0"/>
              <a:t> z </a:t>
            </a:r>
            <a:r>
              <a:rPr lang="en-US" dirty="0" err="1"/>
              <a:t>opozice</a:t>
            </a:r>
            <a:r>
              <a:rPr lang="en-US" dirty="0"/>
              <a:t> </a:t>
            </a:r>
            <a:r>
              <a:rPr lang="en-US" dirty="0" err="1"/>
              <a:t>vůči</a:t>
            </a:r>
            <a:r>
              <a:rPr lang="en-US" dirty="0"/>
              <a:t> </a:t>
            </a:r>
            <a:r>
              <a:rPr lang="en-US" dirty="0" err="1"/>
              <a:t>globální</a:t>
            </a:r>
            <a:r>
              <a:rPr lang="en-US" dirty="0"/>
              <a:t> </a:t>
            </a:r>
            <a:r>
              <a:rPr lang="en-US" dirty="0" err="1"/>
              <a:t>korporátní</a:t>
            </a:r>
            <a:r>
              <a:rPr lang="en-US" dirty="0"/>
              <a:t> </a:t>
            </a:r>
            <a:r>
              <a:rPr lang="en-US" dirty="0" err="1"/>
              <a:t>moci</a:t>
            </a:r>
            <a:r>
              <a:rPr lang="en-US" dirty="0"/>
              <a:t>.  </a:t>
            </a:r>
            <a:endParaRPr lang="sk-SK" dirty="0"/>
          </a:p>
          <a:p>
            <a:pPr marL="0" lvl="0" indent="0" algn="l" rtl="0">
              <a:lnSpc>
                <a:spcPct val="90000"/>
              </a:lnSpc>
              <a:spcBef>
                <a:spcPts val="1000"/>
              </a:spcBef>
              <a:spcAft>
                <a:spcPts val="0"/>
              </a:spcAft>
              <a:buSzPts val="1800"/>
              <a:buNone/>
            </a:pPr>
            <a:r>
              <a:rPr lang="en-GB" dirty="0">
                <a:hlinkClick r:id="rId3"/>
              </a:rPr>
              <a:t>https://indymedia.org/</a:t>
            </a:r>
            <a:r>
              <a:rPr lang="sk-SK" dirty="0"/>
              <a:t> </a:t>
            </a:r>
            <a:endParaRP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5"/>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SzPts val="1800"/>
              <a:buNone/>
            </a:pPr>
            <a:r>
              <a:rPr lang="en-US"/>
              <a:t>Reakce občanů</a:t>
            </a:r>
            <a:endParaRPr/>
          </a:p>
        </p:txBody>
      </p:sp>
      <p:sp>
        <p:nvSpPr>
          <p:cNvPr id="139" name="Google Shape;139;p5"/>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SzPts val="1800"/>
              <a:buNone/>
            </a:pPr>
            <a:r>
              <a:rPr lang="en-US"/>
              <a:t>Výzkumy naznačují, že publikum je skeptické ohledně mainstreamových zpravodajských organizací a víc důvěřují občanské žurnalistice než profesionálnímu zpravodajství. Ovšem existují i výzkumy podle kterých publikum oceňuje naplnění většiny rolí žurnalistů víc v případě profesionálů, až na roli oponenta.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9"/>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SzPts val="1800"/>
              <a:buNone/>
            </a:pPr>
            <a:r>
              <a:rPr lang="en-US"/>
              <a:t>Budoucí trendy</a:t>
            </a:r>
            <a:endParaRPr/>
          </a:p>
        </p:txBody>
      </p:sp>
      <p:sp>
        <p:nvSpPr>
          <p:cNvPr id="145" name="Google Shape;145;p9"/>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Autofit/>
          </a:bodyPr>
          <a:lstStyle/>
          <a:p>
            <a:pPr marL="457200" lvl="0" indent="-317500" algn="l" rtl="0">
              <a:lnSpc>
                <a:spcPct val="90000"/>
              </a:lnSpc>
              <a:spcBef>
                <a:spcPts val="1000"/>
              </a:spcBef>
              <a:spcAft>
                <a:spcPts val="0"/>
              </a:spcAft>
              <a:buSzPts val="1400"/>
              <a:buAutoNum type="arabicPeriod"/>
            </a:pPr>
            <a:r>
              <a:rPr lang="en-US" sz="2400"/>
              <a:t>Výzkum občanské žurnalistiky se musí zaměřit na vliv socializace platformou. Co nás učí sociální média a jejich komunity o logice specifické pro tyto platformy? </a:t>
            </a:r>
            <a:endParaRPr sz="2400"/>
          </a:p>
          <a:p>
            <a:pPr marL="457200" lvl="0" indent="-317500" algn="l" rtl="0">
              <a:lnSpc>
                <a:spcPct val="90000"/>
              </a:lnSpc>
              <a:spcBef>
                <a:spcPts val="0"/>
              </a:spcBef>
              <a:spcAft>
                <a:spcPts val="0"/>
              </a:spcAft>
              <a:buSzPts val="1400"/>
              <a:buAutoNum type="arabicPeriod"/>
            </a:pPr>
            <a:r>
              <a:rPr lang="en-US" sz="2400"/>
              <a:t>Potřebujeme víc zkoumat jak občanská žurnalistika interaguje s rasou, genderem, třídou a jinými kategoriemi marginalizace. </a:t>
            </a:r>
            <a:endParaRPr sz="2400"/>
          </a:p>
          <a:p>
            <a:pPr marL="457200" lvl="0" indent="-381000" algn="l" rtl="0">
              <a:lnSpc>
                <a:spcPct val="90000"/>
              </a:lnSpc>
              <a:spcBef>
                <a:spcPts val="0"/>
              </a:spcBef>
              <a:spcAft>
                <a:spcPts val="0"/>
              </a:spcAft>
              <a:buSzPts val="2400"/>
              <a:buAutoNum type="arabicPeriod"/>
            </a:pPr>
            <a:r>
              <a:rPr lang="en-US" sz="2400"/>
              <a:t>Občanská žurnalistika je považovaná za prostor pro inovaci. </a:t>
            </a:r>
            <a:endParaRPr sz="2400"/>
          </a:p>
          <a:p>
            <a:pPr marL="457200" lvl="0" indent="-381000" algn="l" rtl="0">
              <a:lnSpc>
                <a:spcPct val="90000"/>
              </a:lnSpc>
              <a:spcBef>
                <a:spcPts val="0"/>
              </a:spcBef>
              <a:spcAft>
                <a:spcPts val="0"/>
              </a:spcAft>
              <a:buSzPts val="2400"/>
              <a:buAutoNum type="arabicPeriod"/>
            </a:pPr>
            <a:r>
              <a:rPr lang="en-US" sz="2400"/>
              <a:t>Organizace, které produkují občanskou žurnalistiku jsou zkoumané málo, pozornost se pořád soustředí na mainstreamové organizace. </a:t>
            </a:r>
            <a:endParaRPr sz="2400"/>
          </a:p>
          <a:p>
            <a:pPr marL="457200" lvl="0" indent="-381000" algn="l" rtl="0">
              <a:lnSpc>
                <a:spcPct val="90000"/>
              </a:lnSpc>
              <a:spcBef>
                <a:spcPts val="0"/>
              </a:spcBef>
              <a:spcAft>
                <a:spcPts val="0"/>
              </a:spcAft>
              <a:buSzPts val="2400"/>
              <a:buAutoNum type="arabicPeriod"/>
            </a:pPr>
            <a:r>
              <a:rPr lang="en-US" sz="2400"/>
              <a:t>Máme k dispozici etnografické studie občanské žurnalistiky, potřebujeme ale taky jiné studie. </a:t>
            </a:r>
            <a:endParaRPr sz="2400"/>
          </a:p>
          <a:p>
            <a:pPr marL="457200" lvl="0" indent="-381000" algn="l" rtl="0">
              <a:lnSpc>
                <a:spcPct val="90000"/>
              </a:lnSpc>
              <a:spcBef>
                <a:spcPts val="0"/>
              </a:spcBef>
              <a:spcAft>
                <a:spcPts val="0"/>
              </a:spcAft>
              <a:buSzPts val="2400"/>
              <a:buAutoNum type="arabicPeriod"/>
            </a:pPr>
            <a:r>
              <a:rPr lang="en-US" sz="2400"/>
              <a:t>Dominantní teorie, které se používají ke studiu občanské žurnalistiky zahrnují sociologii žurnalistiky, veřejnou sféru a konvergenci, potřebujeme ale jiné teoretické rámce na vylepšení analýzy občanské žurnalistiky. </a:t>
            </a:r>
            <a:endParaRPr sz="24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EC29A-CAC5-9CB0-E4DB-F4C0DE0C8016}"/>
              </a:ext>
            </a:extLst>
          </p:cNvPr>
          <p:cNvSpPr>
            <a:spLocks noGrp="1"/>
          </p:cNvSpPr>
          <p:nvPr>
            <p:ph type="title"/>
          </p:nvPr>
        </p:nvSpPr>
        <p:spPr/>
        <p:txBody>
          <a:bodyPr>
            <a:normAutofit/>
          </a:bodyPr>
          <a:lstStyle/>
          <a:p>
            <a:r>
              <a:rPr lang="sk-SK" dirty="0"/>
              <a:t>Změny nejsou jenom technologické...</a:t>
            </a:r>
            <a:endParaRPr lang="en-GB" dirty="0"/>
          </a:p>
        </p:txBody>
      </p:sp>
      <p:sp>
        <p:nvSpPr>
          <p:cNvPr id="3" name="Content Placeholder 2">
            <a:extLst>
              <a:ext uri="{FF2B5EF4-FFF2-40B4-BE49-F238E27FC236}">
                <a16:creationId xmlns:a16="http://schemas.microsoft.com/office/drawing/2014/main" id="{7566B67C-66C9-75AD-F788-EFE296A81392}"/>
              </a:ext>
            </a:extLst>
          </p:cNvPr>
          <p:cNvSpPr>
            <a:spLocks noGrp="1"/>
          </p:cNvSpPr>
          <p:nvPr>
            <p:ph idx="1"/>
          </p:nvPr>
        </p:nvSpPr>
        <p:spPr/>
        <p:txBody>
          <a:bodyPr/>
          <a:lstStyle/>
          <a:p>
            <a:r>
              <a:rPr lang="sk-SK" dirty="0"/>
              <a:t>Peter Greste: How Journalism Became One of the Most Dangerous Jobs in the World</a:t>
            </a:r>
          </a:p>
          <a:p>
            <a:r>
              <a:rPr lang="en-GB" dirty="0">
                <a:hlinkClick r:id="rId2"/>
              </a:rPr>
              <a:t>https://www.youtube.com/watch?v=AqnSHi8HEeQ&amp;ab_channel=TEDxTalks</a:t>
            </a:r>
            <a:r>
              <a:rPr lang="sk-SK" dirty="0"/>
              <a:t> </a:t>
            </a:r>
          </a:p>
          <a:p>
            <a:r>
              <a:rPr lang="sk-SK" dirty="0"/>
              <a:t>M</a:t>
            </a:r>
            <a:r>
              <a:rPr lang="cs-CZ" dirty="0"/>
              <a:t>ůže</a:t>
            </a:r>
            <a:r>
              <a:rPr lang="sk-SK" dirty="0"/>
              <a:t> spolupráce mezi novináři, občany, odborníky z jiných oblastí (data, IT atd.) vést ke kvalitnějším obsahům? </a:t>
            </a:r>
          </a:p>
          <a:p>
            <a:pPr marL="0" indent="0">
              <a:buNone/>
            </a:pPr>
            <a:endParaRPr lang="en-GB" dirty="0"/>
          </a:p>
        </p:txBody>
      </p:sp>
    </p:spTree>
    <p:extLst>
      <p:ext uri="{BB962C8B-B14F-4D97-AF65-F5344CB8AC3E}">
        <p14:creationId xmlns:p14="http://schemas.microsoft.com/office/powerpoint/2010/main" val="16499033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F3CA5-5F32-55F2-A510-393CCCA542D8}"/>
              </a:ext>
            </a:extLst>
          </p:cNvPr>
          <p:cNvSpPr>
            <a:spLocks noGrp="1"/>
          </p:cNvSpPr>
          <p:nvPr>
            <p:ph type="title" idx="4294967295"/>
          </p:nvPr>
        </p:nvSpPr>
        <p:spPr>
          <a:xfrm>
            <a:off x="1016000" y="2305685"/>
            <a:ext cx="10515600" cy="1325563"/>
          </a:xfrm>
        </p:spPr>
        <p:txBody>
          <a:bodyPr>
            <a:normAutofit/>
          </a:bodyPr>
          <a:lstStyle/>
          <a:p>
            <a:pPr algn="ctr"/>
            <a:r>
              <a:rPr lang="cs-CZ" sz="4000" b="1" dirty="0">
                <a:effectLst/>
                <a:latin typeface="Arial" panose="020B0604020202020204" pitchFamily="34" charset="0"/>
                <a:ea typeface="DejaVuSerif"/>
              </a:rPr>
              <a:t>Amazon, Google, Facebook, Twitter – nová forma kapitalizmu?</a:t>
            </a:r>
            <a:endParaRPr lang="en-GB" sz="4000" dirty="0"/>
          </a:p>
        </p:txBody>
      </p:sp>
    </p:spTree>
    <p:extLst>
      <p:ext uri="{BB962C8B-B14F-4D97-AF65-F5344CB8AC3E}">
        <p14:creationId xmlns:p14="http://schemas.microsoft.com/office/powerpoint/2010/main" val="39995291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F7EB7-2A43-480C-8B81-8DF31B9F97EF}"/>
              </a:ext>
            </a:extLst>
          </p:cNvPr>
          <p:cNvSpPr>
            <a:spLocks noGrp="1"/>
          </p:cNvSpPr>
          <p:nvPr>
            <p:ph type="title"/>
          </p:nvPr>
        </p:nvSpPr>
        <p:spPr/>
        <p:txBody>
          <a:bodyPr/>
          <a:lstStyle/>
          <a:p>
            <a:r>
              <a:rPr lang="en-GB" dirty="0" err="1"/>
              <a:t>Abstraktn</a:t>
            </a:r>
            <a:r>
              <a:rPr lang="sk-SK" dirty="0"/>
              <a:t>ější pohled na média a společnosti ve kterých fungují</a:t>
            </a:r>
            <a:endParaRPr lang="en-US" dirty="0"/>
          </a:p>
        </p:txBody>
      </p:sp>
      <p:sp>
        <p:nvSpPr>
          <p:cNvPr id="3" name="Content Placeholder 2">
            <a:extLst>
              <a:ext uri="{FF2B5EF4-FFF2-40B4-BE49-F238E27FC236}">
                <a16:creationId xmlns:a16="http://schemas.microsoft.com/office/drawing/2014/main" id="{AC7E30BD-831F-4A3E-9B15-4BD3A111DAB5}"/>
              </a:ext>
            </a:extLst>
          </p:cNvPr>
          <p:cNvSpPr>
            <a:spLocks noGrp="1"/>
          </p:cNvSpPr>
          <p:nvPr>
            <p:ph idx="1"/>
          </p:nvPr>
        </p:nvSpPr>
        <p:spPr/>
        <p:txBody>
          <a:bodyPr/>
          <a:lstStyle/>
          <a:p>
            <a:r>
              <a:rPr lang="sk-SK" dirty="0"/>
              <a:t>Společnosti kapitalistické</a:t>
            </a:r>
          </a:p>
          <a:p>
            <a:r>
              <a:rPr lang="sk-SK" dirty="0"/>
              <a:t>Liberální demokracie</a:t>
            </a:r>
            <a:endParaRPr lang="en-US" dirty="0"/>
          </a:p>
        </p:txBody>
      </p:sp>
    </p:spTree>
    <p:extLst>
      <p:ext uri="{BB962C8B-B14F-4D97-AF65-F5344CB8AC3E}">
        <p14:creationId xmlns:p14="http://schemas.microsoft.com/office/powerpoint/2010/main" val="1711430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g120be355886_0_0"/>
          <p:cNvSpPr/>
          <p:nvPr/>
        </p:nvSpPr>
        <p:spPr>
          <a:xfrm>
            <a:off x="598714" y="273679"/>
            <a:ext cx="10961915" cy="1145016"/>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0" tIns="35250" rIns="0" bIns="0" anchor="ctr" anchorCtr="0">
            <a:noAutofit/>
          </a:bodyPr>
          <a:lstStyle/>
          <a:p>
            <a:pPr marL="0" marR="0" lvl="0" indent="0" algn="ctr" rtl="0">
              <a:lnSpc>
                <a:spcPct val="93000"/>
              </a:lnSpc>
              <a:spcBef>
                <a:spcPts val="0"/>
              </a:spcBef>
              <a:spcAft>
                <a:spcPts val="0"/>
              </a:spcAft>
              <a:buClr>
                <a:srgbClr val="000000"/>
              </a:buClr>
              <a:buSzPts val="3991"/>
              <a:buFont typeface="Arial"/>
              <a:buNone/>
            </a:pPr>
            <a:r>
              <a:rPr lang="en-US" sz="3991" b="0" i="0" u="none" strike="noStrike" cap="none" dirty="0">
                <a:solidFill>
                  <a:srgbClr val="000000"/>
                </a:solidFill>
                <a:latin typeface="Arial"/>
                <a:ea typeface="Arial"/>
                <a:cs typeface="Arial"/>
                <a:sym typeface="Arial"/>
              </a:rPr>
              <a:t>Media markets – prone to market failure</a:t>
            </a:r>
            <a:endParaRPr sz="1400" b="0" i="0" u="none" strike="noStrike" cap="none" dirty="0">
              <a:solidFill>
                <a:srgbClr val="000000"/>
              </a:solidFill>
              <a:latin typeface="Arial"/>
              <a:ea typeface="Arial"/>
              <a:cs typeface="Arial"/>
              <a:sym typeface="Arial"/>
            </a:endParaRPr>
          </a:p>
        </p:txBody>
      </p:sp>
      <p:sp>
        <p:nvSpPr>
          <p:cNvPr id="160" name="Google Shape;160;g120be355886_0_0"/>
          <p:cNvSpPr/>
          <p:nvPr/>
        </p:nvSpPr>
        <p:spPr>
          <a:xfrm>
            <a:off x="990601" y="1560647"/>
            <a:ext cx="10570028" cy="4726674"/>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0" tIns="17625" rIns="0" bIns="0" anchor="t" anchorCtr="0">
            <a:noAutofit/>
          </a:bodyPr>
          <a:lstStyle/>
          <a:p>
            <a:pPr marL="391584" marR="0" lvl="0" indent="-292300" rtl="0">
              <a:lnSpc>
                <a:spcPct val="93000"/>
              </a:lnSpc>
              <a:spcBef>
                <a:spcPts val="0"/>
              </a:spcBef>
              <a:spcAft>
                <a:spcPts val="0"/>
              </a:spcAft>
              <a:buClr>
                <a:srgbClr val="000000"/>
              </a:buClr>
              <a:buSzPts val="2177"/>
              <a:buFont typeface="Arial"/>
              <a:buNone/>
            </a:pPr>
            <a:r>
              <a:rPr lang="en-US" sz="2177" b="0" i="0" u="none" strike="noStrike" cap="none" dirty="0">
                <a:solidFill>
                  <a:srgbClr val="000000"/>
                </a:solidFill>
                <a:latin typeface="Arial"/>
                <a:ea typeface="Arial"/>
                <a:cs typeface="Arial"/>
                <a:sym typeface="Arial"/>
              </a:rPr>
              <a:t>    James Curran summarizes the impact of media concentration in the following way, ‘the first is that private concentration of symbolic power potentially distorts the democratic process. ... The second … is that the power potentially at the disposal of media moguls tends to be exerted in a  one-sided way. ... The third … is that the concentration of market power can stifle competition’.</a:t>
            </a:r>
            <a:endParaRPr sz="1400" b="0" i="0" u="none" strike="noStrike" cap="none" dirty="0">
              <a:solidFill>
                <a:srgbClr val="000000"/>
              </a:solidFill>
              <a:latin typeface="Arial"/>
              <a:ea typeface="Arial"/>
              <a:cs typeface="Arial"/>
              <a:sym typeface="Arial"/>
            </a:endParaRPr>
          </a:p>
          <a:p>
            <a:pPr marL="391584" marR="0" lvl="0" indent="-292300" algn="l" rtl="0">
              <a:lnSpc>
                <a:spcPct val="93000"/>
              </a:lnSpc>
              <a:spcBef>
                <a:spcPts val="0"/>
              </a:spcBef>
              <a:spcAft>
                <a:spcPts val="0"/>
              </a:spcAft>
              <a:buClr>
                <a:srgbClr val="000000"/>
              </a:buClr>
              <a:buSzPts val="2177"/>
              <a:buFont typeface="Arial"/>
              <a:buNone/>
            </a:pPr>
            <a:endParaRPr sz="2177" b="0" i="0" u="none" strike="noStrike" cap="none" dirty="0">
              <a:solidFill>
                <a:srgbClr val="000000"/>
              </a:solidFill>
              <a:latin typeface="Arial"/>
              <a:ea typeface="Arial"/>
              <a:cs typeface="Arial"/>
              <a:sym typeface="Arial"/>
            </a:endParaRPr>
          </a:p>
          <a:p>
            <a:pPr marL="391584" marR="0" lvl="0" indent="-292300" algn="l" rtl="0">
              <a:lnSpc>
                <a:spcPct val="93000"/>
              </a:lnSpc>
              <a:spcBef>
                <a:spcPts val="0"/>
              </a:spcBef>
              <a:spcAft>
                <a:spcPts val="0"/>
              </a:spcAft>
              <a:buClr>
                <a:srgbClr val="000000"/>
              </a:buClr>
              <a:buSzPts val="2177"/>
              <a:buFont typeface="Arial"/>
              <a:buNone/>
            </a:pPr>
            <a:r>
              <a:rPr lang="en-US" sz="2177" b="0" i="0" u="none" strike="noStrike" cap="none" dirty="0">
                <a:solidFill>
                  <a:srgbClr val="000000"/>
                </a:solidFill>
                <a:latin typeface="Arial"/>
                <a:ea typeface="Arial"/>
                <a:cs typeface="Arial"/>
                <a:sym typeface="Arial"/>
              </a:rPr>
              <a:t>    And this is a very short segment with James Curran on why media concentration is a problem:</a:t>
            </a:r>
            <a:endParaRPr sz="1400" b="0" i="0" u="none" strike="noStrike" cap="none" dirty="0">
              <a:solidFill>
                <a:srgbClr val="000000"/>
              </a:solidFill>
              <a:latin typeface="Arial"/>
              <a:ea typeface="Arial"/>
              <a:cs typeface="Arial"/>
              <a:sym typeface="Arial"/>
            </a:endParaRPr>
          </a:p>
          <a:p>
            <a:pPr marL="391584" marR="0" lvl="0" indent="-292300" algn="l" rtl="0">
              <a:lnSpc>
                <a:spcPct val="93000"/>
              </a:lnSpc>
              <a:spcBef>
                <a:spcPts val="0"/>
              </a:spcBef>
              <a:spcAft>
                <a:spcPts val="0"/>
              </a:spcAft>
              <a:buClr>
                <a:srgbClr val="000000"/>
              </a:buClr>
              <a:buSzPts val="2177"/>
              <a:buFont typeface="Arial"/>
              <a:buNone/>
            </a:pPr>
            <a:r>
              <a:rPr lang="en-US" sz="2177" b="0" i="0" u="sng" strike="noStrike" cap="none" dirty="0">
                <a:solidFill>
                  <a:srgbClr val="CCCCFF"/>
                </a:solidFill>
                <a:latin typeface="Arial"/>
                <a:ea typeface="Arial"/>
                <a:cs typeface="Arial"/>
                <a:sym typeface="Arial"/>
                <a:hlinkClick r:id="rId3">
                  <a:extLst>
                    <a:ext uri="{A12FA001-AC4F-418D-AE19-62706E023703}">
                      <ahyp:hlinkClr xmlns:ahyp="http://schemas.microsoft.com/office/drawing/2018/hyperlinkcolor" val="tx"/>
                    </a:ext>
                  </a:extLst>
                </a:hlinkClick>
              </a:rPr>
              <a:t>https://www.youtube.com/watch?v=ZWz2QSloFrw</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D8EA3-6FFB-41B6-AB18-63FDE372AFBE}"/>
              </a:ext>
            </a:extLst>
          </p:cNvPr>
          <p:cNvSpPr>
            <a:spLocks noGrp="1"/>
          </p:cNvSpPr>
          <p:nvPr>
            <p:ph type="title"/>
          </p:nvPr>
        </p:nvSpPr>
        <p:spPr/>
        <p:txBody>
          <a:bodyPr/>
          <a:lstStyle/>
          <a:p>
            <a:r>
              <a:rPr lang="en-GB" dirty="0"/>
              <a:t>Co je </a:t>
            </a:r>
            <a:r>
              <a:rPr lang="en-GB" dirty="0" err="1"/>
              <a:t>kapitalismus</a:t>
            </a:r>
            <a:r>
              <a:rPr lang="en-GB" dirty="0"/>
              <a:t>?</a:t>
            </a:r>
            <a:endParaRPr lang="en-US" dirty="0"/>
          </a:p>
        </p:txBody>
      </p:sp>
      <p:sp>
        <p:nvSpPr>
          <p:cNvPr id="3" name="Content Placeholder 2">
            <a:extLst>
              <a:ext uri="{FF2B5EF4-FFF2-40B4-BE49-F238E27FC236}">
                <a16:creationId xmlns:a16="http://schemas.microsoft.com/office/drawing/2014/main" id="{347E0CAA-4357-4113-992F-50BAF418D1DD}"/>
              </a:ext>
            </a:extLst>
          </p:cNvPr>
          <p:cNvSpPr>
            <a:spLocks noGrp="1"/>
          </p:cNvSpPr>
          <p:nvPr>
            <p:ph idx="1"/>
          </p:nvPr>
        </p:nvSpPr>
        <p:spPr/>
        <p:txBody>
          <a:bodyPr/>
          <a:lstStyle/>
          <a:p>
            <a:r>
              <a:rPr lang="en-US" dirty="0">
                <a:hlinkClick r:id="rId2"/>
              </a:rPr>
              <a:t>https://www.youtube.com/watch?v=dIuaW9YWqEU</a:t>
            </a:r>
            <a:r>
              <a:rPr lang="en-US" dirty="0"/>
              <a:t> </a:t>
            </a:r>
          </a:p>
          <a:p>
            <a:pPr marL="0" indent="0">
              <a:buNone/>
            </a:pPr>
            <a:r>
              <a:rPr lang="en-US" dirty="0"/>
              <a:t>(</a:t>
            </a:r>
            <a:r>
              <a:rPr lang="en-US" dirty="0" err="1"/>
              <a:t>titulky</a:t>
            </a:r>
            <a:r>
              <a:rPr lang="en-US" dirty="0"/>
              <a:t> </a:t>
            </a:r>
            <a:r>
              <a:rPr lang="cs-CZ" dirty="0"/>
              <a:t>taky v češtině</a:t>
            </a:r>
            <a:r>
              <a:rPr lang="en-US" dirty="0"/>
              <a:t>)</a:t>
            </a:r>
            <a:endParaRPr lang="sk-SK" dirty="0"/>
          </a:p>
          <a:p>
            <a:r>
              <a:rPr lang="sk-SK" dirty="0"/>
              <a:t>TEDx Talk:</a:t>
            </a:r>
          </a:p>
          <a:p>
            <a:pPr marL="0" indent="0">
              <a:buNone/>
            </a:pPr>
            <a:r>
              <a:rPr lang="en-US" dirty="0">
                <a:hlinkClick r:id="rId3"/>
              </a:rPr>
              <a:t>https://www.youtube.com/watch?v=iq5lX-j6Prg</a:t>
            </a:r>
            <a:r>
              <a:rPr lang="en-US" dirty="0"/>
              <a:t> </a:t>
            </a:r>
            <a:endParaRPr lang="sk-SK" dirty="0"/>
          </a:p>
          <a:p>
            <a:r>
              <a:rPr lang="sk-SK" dirty="0"/>
              <a:t>Ha-Joon Chang: </a:t>
            </a:r>
            <a:r>
              <a:rPr lang="en-US" b="1" dirty="0"/>
              <a:t>23 </a:t>
            </a:r>
            <a:r>
              <a:rPr lang="en-US" b="1" dirty="0" err="1"/>
              <a:t>věcí</a:t>
            </a:r>
            <a:r>
              <a:rPr lang="en-US" b="1" dirty="0"/>
              <a:t>, </a:t>
            </a:r>
            <a:r>
              <a:rPr lang="en-US" b="1" dirty="0" err="1"/>
              <a:t>které</a:t>
            </a:r>
            <a:r>
              <a:rPr lang="en-US" b="1" dirty="0"/>
              <a:t> </a:t>
            </a:r>
            <a:r>
              <a:rPr lang="en-US" b="1" dirty="0" err="1"/>
              <a:t>vám</a:t>
            </a:r>
            <a:r>
              <a:rPr lang="en-US" b="1" dirty="0"/>
              <a:t> </a:t>
            </a:r>
            <a:r>
              <a:rPr lang="en-US" b="1" dirty="0" err="1"/>
              <a:t>neřeknou</a:t>
            </a:r>
            <a:r>
              <a:rPr lang="en-US" b="1" dirty="0"/>
              <a:t> o </a:t>
            </a:r>
            <a:r>
              <a:rPr lang="en-US" b="1" dirty="0" err="1"/>
              <a:t>kapitalismu</a:t>
            </a:r>
            <a:r>
              <a:rPr lang="sk-SK" b="1" dirty="0"/>
              <a:t> </a:t>
            </a:r>
            <a:r>
              <a:rPr lang="sk-SK" dirty="0"/>
              <a:t>z roku 2013</a:t>
            </a:r>
            <a:endParaRPr lang="en-US" b="1" dirty="0"/>
          </a:p>
          <a:p>
            <a:endParaRPr lang="en-US" dirty="0"/>
          </a:p>
        </p:txBody>
      </p:sp>
    </p:spTree>
    <p:extLst>
      <p:ext uri="{BB962C8B-B14F-4D97-AF65-F5344CB8AC3E}">
        <p14:creationId xmlns:p14="http://schemas.microsoft.com/office/powerpoint/2010/main" val="11893861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FD25A-0E97-48A0-B18F-B53FBD53E168}"/>
              </a:ext>
            </a:extLst>
          </p:cNvPr>
          <p:cNvSpPr>
            <a:spLocks noGrp="1"/>
          </p:cNvSpPr>
          <p:nvPr>
            <p:ph type="title"/>
          </p:nvPr>
        </p:nvSpPr>
        <p:spPr/>
        <p:txBody>
          <a:bodyPr/>
          <a:lstStyle/>
          <a:p>
            <a:r>
              <a:rPr lang="en-GB" dirty="0" err="1"/>
              <a:t>Definice</a:t>
            </a:r>
            <a:r>
              <a:rPr lang="en-GB" dirty="0"/>
              <a:t> </a:t>
            </a:r>
            <a:r>
              <a:rPr lang="en-GB" dirty="0" err="1"/>
              <a:t>kapitalismu</a:t>
            </a:r>
            <a:r>
              <a:rPr lang="en-GB" dirty="0"/>
              <a:t> – Bruce Scott Harvard Business School</a:t>
            </a:r>
            <a:endParaRPr lang="en-US" dirty="0"/>
          </a:p>
        </p:txBody>
      </p:sp>
      <p:sp>
        <p:nvSpPr>
          <p:cNvPr id="3" name="Content Placeholder 2">
            <a:extLst>
              <a:ext uri="{FF2B5EF4-FFF2-40B4-BE49-F238E27FC236}">
                <a16:creationId xmlns:a16="http://schemas.microsoft.com/office/drawing/2014/main" id="{493A90ED-75A4-4353-9378-8F846916F416}"/>
              </a:ext>
            </a:extLst>
          </p:cNvPr>
          <p:cNvSpPr>
            <a:spLocks noGrp="1"/>
          </p:cNvSpPr>
          <p:nvPr>
            <p:ph idx="1"/>
          </p:nvPr>
        </p:nvSpPr>
        <p:spPr/>
        <p:txBody>
          <a:bodyPr>
            <a:normAutofit/>
          </a:bodyPr>
          <a:lstStyle/>
          <a:p>
            <a:pPr marL="0" indent="0">
              <a:buNone/>
            </a:pPr>
            <a:r>
              <a:rPr lang="en-GB" dirty="0"/>
              <a:t>Capitalism is often defined as an economic system where private actors are</a:t>
            </a:r>
            <a:r>
              <a:rPr lang="sk-SK" dirty="0"/>
              <a:t> </a:t>
            </a:r>
            <a:r>
              <a:rPr lang="en-GB" dirty="0"/>
              <a:t>allowed to own and control the use of property in accord with their own interests, and</a:t>
            </a:r>
            <a:r>
              <a:rPr lang="sk-SK" dirty="0"/>
              <a:t> </a:t>
            </a:r>
            <a:r>
              <a:rPr lang="en-GB" dirty="0"/>
              <a:t>where the invisible hand of the pricing mechanism coordinates supply and demand in</a:t>
            </a:r>
            <a:r>
              <a:rPr lang="sk-SK" dirty="0"/>
              <a:t> </a:t>
            </a:r>
            <a:r>
              <a:rPr lang="en-GB" dirty="0"/>
              <a:t>markets in a way that is automatically in the best interests of society. Government, in this</a:t>
            </a:r>
            <a:r>
              <a:rPr lang="sk-SK" dirty="0"/>
              <a:t> </a:t>
            </a:r>
            <a:r>
              <a:rPr lang="en-GB" dirty="0"/>
              <a:t>perspective, is often described as responsible for peace, justice, and tolerable taxes.</a:t>
            </a:r>
            <a:endParaRPr lang="en-US" dirty="0"/>
          </a:p>
        </p:txBody>
      </p:sp>
    </p:spTree>
    <p:extLst>
      <p:ext uri="{BB962C8B-B14F-4D97-AF65-F5344CB8AC3E}">
        <p14:creationId xmlns:p14="http://schemas.microsoft.com/office/powerpoint/2010/main" val="26293409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DDF3C-3407-4193-9D5D-8C084EE0B61B}"/>
              </a:ext>
            </a:extLst>
          </p:cNvPr>
          <p:cNvSpPr>
            <a:spLocks noGrp="1"/>
          </p:cNvSpPr>
          <p:nvPr>
            <p:ph type="title"/>
          </p:nvPr>
        </p:nvSpPr>
        <p:spPr/>
        <p:txBody>
          <a:bodyPr/>
          <a:lstStyle/>
          <a:p>
            <a:r>
              <a:rPr lang="sk-SK" dirty="0"/>
              <a:t>Scott</a:t>
            </a:r>
            <a:r>
              <a:rPr lang="cs-CZ" dirty="0"/>
              <a:t>ův příspěvek</a:t>
            </a:r>
            <a:endParaRPr lang="en-US" dirty="0"/>
          </a:p>
        </p:txBody>
      </p:sp>
      <p:sp>
        <p:nvSpPr>
          <p:cNvPr id="3" name="Content Placeholder 2">
            <a:extLst>
              <a:ext uri="{FF2B5EF4-FFF2-40B4-BE49-F238E27FC236}">
                <a16:creationId xmlns:a16="http://schemas.microsoft.com/office/drawing/2014/main" id="{35D46C1C-3519-4D50-9737-33EEFE4971B2}"/>
              </a:ext>
            </a:extLst>
          </p:cNvPr>
          <p:cNvSpPr>
            <a:spLocks noGrp="1"/>
          </p:cNvSpPr>
          <p:nvPr>
            <p:ph idx="1"/>
          </p:nvPr>
        </p:nvSpPr>
        <p:spPr>
          <a:xfrm>
            <a:off x="838200" y="1512710"/>
            <a:ext cx="10515600" cy="5115631"/>
          </a:xfrm>
        </p:spPr>
        <p:txBody>
          <a:bodyPr>
            <a:noAutofit/>
          </a:bodyPr>
          <a:lstStyle/>
          <a:p>
            <a:pPr marL="0" indent="0">
              <a:lnSpc>
                <a:spcPct val="100000"/>
              </a:lnSpc>
              <a:spcBef>
                <a:spcPts val="600"/>
              </a:spcBef>
              <a:spcAft>
                <a:spcPts val="600"/>
              </a:spcAft>
              <a:buNone/>
            </a:pPr>
            <a:r>
              <a:rPr lang="cs-CZ" sz="2000" dirty="0"/>
              <a:t>C</a:t>
            </a:r>
            <a:r>
              <a:rPr lang="en-GB" sz="2000" dirty="0" err="1"/>
              <a:t>apitalism</a:t>
            </a:r>
            <a:r>
              <a:rPr lang="en-GB" sz="2000" dirty="0"/>
              <a:t> </a:t>
            </a:r>
            <a:r>
              <a:rPr lang="cs-CZ" sz="2000" dirty="0"/>
              <a:t>i</a:t>
            </a:r>
            <a:r>
              <a:rPr lang="en-GB" sz="2000" dirty="0"/>
              <a:t>s a system of indirect governance for economic</a:t>
            </a:r>
            <a:r>
              <a:rPr lang="cs-CZ" sz="2000" dirty="0"/>
              <a:t> </a:t>
            </a:r>
            <a:r>
              <a:rPr lang="en-GB" sz="2000" dirty="0"/>
              <a:t>relationships, where all markets exist within institutional frameworks that are provided by political authorities, i.e. governments. … Capitalism is a three-level system… Markets occupy the first level, where the competition takes place; the institutional foundations that underpin those markets are the second; and the political authority that administers the system is the third. While markets do indeed coordinate supply and demand with the help of the invisible hand in a short term, quasi-static perspective, government coordinates the modernization of market frameworks in accord with changing circumstances, including changing perceptions of societal costs and benefits. In this broader perspective government has two distinct roles, one to administer the existing institutional frameworks, including the provision of infrastructure and the administration of laws and regulations, and the second to mobilize political power to bring about modernization of those frameworks as circumstances and/or societal priorities change. Thus, for a capitalist system to evolve in an effective developmental sense through time, it must have two hands and not one: an invisible hand that is implicit in the pricing mechanism and a visible hand that is explicitly managed by government through a legislature and a bureaucracy.</a:t>
            </a:r>
            <a:endParaRPr lang="en-US" sz="2000" dirty="0"/>
          </a:p>
        </p:txBody>
      </p:sp>
    </p:spTree>
    <p:extLst>
      <p:ext uri="{BB962C8B-B14F-4D97-AF65-F5344CB8AC3E}">
        <p14:creationId xmlns:p14="http://schemas.microsoft.com/office/powerpoint/2010/main" val="37310418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DF1CA-4028-4849-9118-B73AA1687D8D}"/>
              </a:ext>
            </a:extLst>
          </p:cNvPr>
          <p:cNvSpPr>
            <a:spLocks noGrp="1"/>
          </p:cNvSpPr>
          <p:nvPr>
            <p:ph type="title"/>
          </p:nvPr>
        </p:nvSpPr>
        <p:spPr/>
        <p:txBody>
          <a:bodyPr/>
          <a:lstStyle/>
          <a:p>
            <a:r>
              <a:rPr lang="sk-SK" dirty="0"/>
              <a:t>Úkol v malých skupinách</a:t>
            </a:r>
            <a:endParaRPr lang="en-US" dirty="0"/>
          </a:p>
        </p:txBody>
      </p:sp>
      <p:sp>
        <p:nvSpPr>
          <p:cNvPr id="3" name="Content Placeholder 2">
            <a:extLst>
              <a:ext uri="{FF2B5EF4-FFF2-40B4-BE49-F238E27FC236}">
                <a16:creationId xmlns:a16="http://schemas.microsoft.com/office/drawing/2014/main" id="{E41DDBCB-5F07-4B86-971F-6E3CCAF8F52A}"/>
              </a:ext>
            </a:extLst>
          </p:cNvPr>
          <p:cNvSpPr>
            <a:spLocks noGrp="1"/>
          </p:cNvSpPr>
          <p:nvPr>
            <p:ph idx="1"/>
          </p:nvPr>
        </p:nvSpPr>
        <p:spPr/>
        <p:txBody>
          <a:bodyPr/>
          <a:lstStyle/>
          <a:p>
            <a:r>
              <a:rPr lang="sk-SK" dirty="0"/>
              <a:t>Stadia kapitalismu – záleží samozřejmě na kategorizaci – ale se podíváme na:</a:t>
            </a:r>
          </a:p>
          <a:p>
            <a:pPr marL="514350" indent="-514350">
              <a:buAutoNum type="arabicPeriod"/>
            </a:pPr>
            <a:r>
              <a:rPr lang="sk-SK" dirty="0"/>
              <a:t>Merkantilismus </a:t>
            </a:r>
            <a:r>
              <a:rPr lang="en-GB" dirty="0"/>
              <a:t>(</a:t>
            </a:r>
            <a:r>
              <a:rPr lang="sk-SK" dirty="0"/>
              <a:t>m</a:t>
            </a:r>
            <a:r>
              <a:rPr lang="en-GB" dirty="0" err="1"/>
              <a:t>ercantile</a:t>
            </a:r>
            <a:r>
              <a:rPr lang="en-GB" dirty="0"/>
              <a:t> capitalism).</a:t>
            </a:r>
          </a:p>
          <a:p>
            <a:pPr marL="514350" indent="-514350">
              <a:buAutoNum type="arabicPeriod"/>
            </a:pPr>
            <a:r>
              <a:rPr lang="sk-SK" dirty="0"/>
              <a:t>Keynesiánismus </a:t>
            </a:r>
            <a:r>
              <a:rPr lang="en-GB" dirty="0"/>
              <a:t>(Keynesian capitalism).</a:t>
            </a:r>
          </a:p>
          <a:p>
            <a:pPr marL="514350" indent="-514350">
              <a:buAutoNum type="arabicPeriod"/>
            </a:pPr>
            <a:r>
              <a:rPr lang="sk-SK" dirty="0"/>
              <a:t>Fordismus </a:t>
            </a:r>
            <a:r>
              <a:rPr lang="en-GB" dirty="0"/>
              <a:t>(</a:t>
            </a:r>
            <a:r>
              <a:rPr lang="sk-SK" dirty="0"/>
              <a:t>Fordist</a:t>
            </a:r>
            <a:r>
              <a:rPr lang="en-GB" dirty="0"/>
              <a:t> capitalism).</a:t>
            </a:r>
            <a:endParaRPr lang="sk-SK" dirty="0"/>
          </a:p>
          <a:p>
            <a:pPr marL="0" indent="0">
              <a:buNone/>
            </a:pPr>
            <a:r>
              <a:rPr lang="sk-SK" dirty="0"/>
              <a:t>4. Nejnovější fáze – jiná kritika než od Zuboff – už není kapitalismus ale techno- nebo neo-feudalismus. Co to znamená?</a:t>
            </a:r>
          </a:p>
        </p:txBody>
      </p:sp>
    </p:spTree>
    <p:extLst>
      <p:ext uri="{BB962C8B-B14F-4D97-AF65-F5344CB8AC3E}">
        <p14:creationId xmlns:p14="http://schemas.microsoft.com/office/powerpoint/2010/main" val="33088845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FFB38-1E5A-4C0E-815A-85A76F271349}"/>
              </a:ext>
            </a:extLst>
          </p:cNvPr>
          <p:cNvSpPr>
            <a:spLocks noGrp="1"/>
          </p:cNvSpPr>
          <p:nvPr>
            <p:ph type="title"/>
          </p:nvPr>
        </p:nvSpPr>
        <p:spPr/>
        <p:txBody>
          <a:bodyPr/>
          <a:lstStyle/>
          <a:p>
            <a:r>
              <a:rPr lang="en-GB" dirty="0"/>
              <a:t>Shoshana </a:t>
            </a:r>
            <a:r>
              <a:rPr lang="en-GB" dirty="0" err="1"/>
              <a:t>Zuboff</a:t>
            </a:r>
            <a:endParaRPr lang="en-US" dirty="0"/>
          </a:p>
        </p:txBody>
      </p:sp>
      <p:sp>
        <p:nvSpPr>
          <p:cNvPr id="3" name="Content Placeholder 2">
            <a:extLst>
              <a:ext uri="{FF2B5EF4-FFF2-40B4-BE49-F238E27FC236}">
                <a16:creationId xmlns:a16="http://schemas.microsoft.com/office/drawing/2014/main" id="{616ECE41-0683-471C-9DFF-E48E1F43AE20}"/>
              </a:ext>
            </a:extLst>
          </p:cNvPr>
          <p:cNvSpPr>
            <a:spLocks noGrp="1"/>
          </p:cNvSpPr>
          <p:nvPr>
            <p:ph idx="1"/>
          </p:nvPr>
        </p:nvSpPr>
        <p:spPr/>
        <p:txBody>
          <a:bodyPr>
            <a:normAutofit fontScale="92500" lnSpcReduction="20000"/>
          </a:bodyPr>
          <a:lstStyle/>
          <a:p>
            <a:r>
              <a:rPr lang="en-GB" dirty="0"/>
              <a:t>Harvard Business School</a:t>
            </a:r>
          </a:p>
          <a:p>
            <a:r>
              <a:rPr lang="en-GB" dirty="0" err="1"/>
              <a:t>Knihy</a:t>
            </a:r>
            <a:r>
              <a:rPr lang="en-GB" dirty="0"/>
              <a:t>: </a:t>
            </a:r>
          </a:p>
          <a:p>
            <a:pPr marL="0" indent="0">
              <a:buNone/>
            </a:pPr>
            <a:r>
              <a:rPr lang="en-GB" b="1" dirty="0"/>
              <a:t>In The Age Of The Smart Machine: The Future Of Work And Power </a:t>
            </a:r>
            <a:r>
              <a:rPr lang="en-GB" dirty="0"/>
              <a:t>(1988)</a:t>
            </a:r>
          </a:p>
          <a:p>
            <a:pPr marL="0" indent="0">
              <a:buNone/>
            </a:pPr>
            <a:r>
              <a:rPr lang="en-GB" dirty="0"/>
              <a:t>Informa</a:t>
            </a:r>
            <a:r>
              <a:rPr lang="sk-SK" dirty="0"/>
              <a:t>ční technologie možná zhorší nejvíce problematické rysy automatizace, zbaví pracovníky autonomie a ti budou dělat </a:t>
            </a:r>
            <a:r>
              <a:rPr lang="cs-CZ" dirty="0"/>
              <a:t>nedůstojnou práci. </a:t>
            </a:r>
            <a:r>
              <a:rPr lang="sk-SK" dirty="0"/>
              <a:t>Ale pokud budou tyto technologie použité moudře tak budou mít opačný efekt: nabídne víc možností k abstraktnímu a imaginativnímu myšlení a zvrátí proces ztráty dovedností (de-skilling) na který upozorňují marxističtí kritikové práce v kapitalismu. </a:t>
            </a:r>
            <a:r>
              <a:rPr lang="en-GB" dirty="0"/>
              <a:t>(Morozov)</a:t>
            </a:r>
          </a:p>
          <a:p>
            <a:pPr marL="0" indent="0">
              <a:buNone/>
            </a:pPr>
            <a:r>
              <a:rPr lang="en-GB" b="1" dirty="0"/>
              <a:t>The Support Economy: Why Corporations are Failing Individuals and the Next Episode of Capitalism </a:t>
            </a:r>
            <a:r>
              <a:rPr lang="en-GB" dirty="0"/>
              <a:t>(2004)</a:t>
            </a:r>
            <a:endParaRPr lang="en-GB" b="1" dirty="0"/>
          </a:p>
          <a:p>
            <a:pPr marL="0" indent="0">
              <a:buNone/>
            </a:pPr>
            <a:endParaRPr lang="en-GB" dirty="0"/>
          </a:p>
          <a:p>
            <a:endParaRPr lang="en-US" dirty="0"/>
          </a:p>
        </p:txBody>
      </p:sp>
    </p:spTree>
    <p:extLst>
      <p:ext uri="{BB962C8B-B14F-4D97-AF65-F5344CB8AC3E}">
        <p14:creationId xmlns:p14="http://schemas.microsoft.com/office/powerpoint/2010/main" val="42621895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3C5EE-9FCE-4581-97FF-21D4208926BE}"/>
              </a:ext>
            </a:extLst>
          </p:cNvPr>
          <p:cNvSpPr>
            <a:spLocks noGrp="1"/>
          </p:cNvSpPr>
          <p:nvPr>
            <p:ph type="title"/>
          </p:nvPr>
        </p:nvSpPr>
        <p:spPr/>
        <p:txBody>
          <a:bodyPr/>
          <a:lstStyle/>
          <a:p>
            <a:r>
              <a:rPr lang="en-GB" dirty="0"/>
              <a:t>Shoshana </a:t>
            </a:r>
            <a:r>
              <a:rPr lang="en-GB" dirty="0" err="1"/>
              <a:t>Zuboff</a:t>
            </a:r>
            <a:r>
              <a:rPr lang="en-GB" dirty="0"/>
              <a:t> – v</a:t>
            </a:r>
            <a:r>
              <a:rPr lang="sk-SK" dirty="0"/>
              <a:t>íce optimistické počátky</a:t>
            </a:r>
            <a:endParaRPr lang="en-US" dirty="0"/>
          </a:p>
        </p:txBody>
      </p:sp>
      <p:sp>
        <p:nvSpPr>
          <p:cNvPr id="3" name="Content Placeholder 2">
            <a:extLst>
              <a:ext uri="{FF2B5EF4-FFF2-40B4-BE49-F238E27FC236}">
                <a16:creationId xmlns:a16="http://schemas.microsoft.com/office/drawing/2014/main" id="{ABBFE407-3225-450B-AA47-BE30239F01B7}"/>
              </a:ext>
            </a:extLst>
          </p:cNvPr>
          <p:cNvSpPr>
            <a:spLocks noGrp="1"/>
          </p:cNvSpPr>
          <p:nvPr>
            <p:ph idx="1"/>
          </p:nvPr>
        </p:nvSpPr>
        <p:spPr/>
        <p:txBody>
          <a:bodyPr>
            <a:normAutofit/>
          </a:bodyPr>
          <a:lstStyle/>
          <a:p>
            <a:r>
              <a:rPr lang="sk-SK" dirty="0"/>
              <a:t>I v roce </a:t>
            </a:r>
            <a:r>
              <a:rPr lang="en-GB" dirty="0"/>
              <a:t>2009</a:t>
            </a:r>
            <a:r>
              <a:rPr lang="sk-SK" dirty="0"/>
              <a:t> Zuboff tvrdila, že </a:t>
            </a:r>
            <a:r>
              <a:rPr lang="en-GB" dirty="0"/>
              <a:t>Amazon, eBay, a Apple </a:t>
            </a:r>
            <a:r>
              <a:rPr lang="sk-SK" dirty="0"/>
              <a:t>„měly obrovskou hodnotu v tom, že poskytovaly lidem to co chtěly za podmínek, které si sami nastavili ve vlastním prostoru</a:t>
            </a:r>
            <a:r>
              <a:rPr lang="en-GB" dirty="0"/>
              <a:t>.</a:t>
            </a:r>
            <a:r>
              <a:rPr lang="sk-SK" dirty="0"/>
              <a:t>“</a:t>
            </a:r>
            <a:r>
              <a:rPr lang="en-GB" dirty="0"/>
              <a:t> </a:t>
            </a:r>
            <a:r>
              <a:rPr lang="en-GB" dirty="0" err="1"/>
              <a:t>Zuboff</a:t>
            </a:r>
            <a:r>
              <a:rPr lang="en-GB" dirty="0"/>
              <a:t> </a:t>
            </a:r>
            <a:r>
              <a:rPr lang="sk-SK" dirty="0"/>
              <a:t>dospěla k tomuto slunnému závěru po analýze toho jak informační technologie mění společnost a v tomto ohledu byla jednou z těch myslitel</a:t>
            </a:r>
            <a:r>
              <a:rPr lang="cs-CZ" dirty="0"/>
              <a:t>ů</a:t>
            </a:r>
            <a:r>
              <a:rPr lang="sk-SK" dirty="0"/>
              <a:t>, kteří tvrdili, že sme na počátku nové éry – „post-industrální“ </a:t>
            </a:r>
            <a:r>
              <a:rPr lang="en-GB" dirty="0"/>
              <a:t> </a:t>
            </a:r>
            <a:r>
              <a:rPr lang="sk-SK" dirty="0"/>
              <a:t>nebo „post-Fordismus“. </a:t>
            </a:r>
            <a:endParaRPr lang="en-GB" dirty="0"/>
          </a:p>
          <a:p>
            <a:endParaRPr lang="en-GB" dirty="0"/>
          </a:p>
          <a:p>
            <a:r>
              <a:rPr lang="sk-SK" dirty="0"/>
              <a:t>Morozov: </a:t>
            </a:r>
            <a:r>
              <a:rPr lang="en-GB" dirty="0"/>
              <a:t>“</a:t>
            </a:r>
            <a:r>
              <a:rPr lang="sk-SK" dirty="0"/>
              <a:t>Capit</a:t>
            </a:r>
            <a:r>
              <a:rPr lang="en-GB" dirty="0" err="1"/>
              <a:t>alism’s</a:t>
            </a:r>
            <a:r>
              <a:rPr lang="en-GB" dirty="0"/>
              <a:t> new clothes”</a:t>
            </a:r>
            <a:r>
              <a:rPr lang="sk-SK" dirty="0"/>
              <a:t> https://thebaffler.com/latest/capitalisms-new-clothes-morozov</a:t>
            </a:r>
            <a:endParaRPr lang="en-US" dirty="0"/>
          </a:p>
        </p:txBody>
      </p:sp>
    </p:spTree>
    <p:extLst>
      <p:ext uri="{BB962C8B-B14F-4D97-AF65-F5344CB8AC3E}">
        <p14:creationId xmlns:p14="http://schemas.microsoft.com/office/powerpoint/2010/main" val="12923678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6CCC0-EE74-443D-86E4-830D25F17FEF}"/>
              </a:ext>
            </a:extLst>
          </p:cNvPr>
          <p:cNvSpPr>
            <a:spLocks noGrp="1"/>
          </p:cNvSpPr>
          <p:nvPr>
            <p:ph type="title"/>
          </p:nvPr>
        </p:nvSpPr>
        <p:spPr/>
        <p:txBody>
          <a:bodyPr/>
          <a:lstStyle/>
          <a:p>
            <a:r>
              <a:rPr lang="sk-SK" dirty="0"/>
              <a:t>Surveillance capitalism – souhrn tezí</a:t>
            </a:r>
            <a:endParaRPr lang="en-US" dirty="0"/>
          </a:p>
        </p:txBody>
      </p:sp>
      <p:sp>
        <p:nvSpPr>
          <p:cNvPr id="3" name="Content Placeholder 2">
            <a:extLst>
              <a:ext uri="{FF2B5EF4-FFF2-40B4-BE49-F238E27FC236}">
                <a16:creationId xmlns:a16="http://schemas.microsoft.com/office/drawing/2014/main" id="{DB932268-2CD4-4E82-ABEC-6492040C7A3B}"/>
              </a:ext>
            </a:extLst>
          </p:cNvPr>
          <p:cNvSpPr>
            <a:spLocks noGrp="1"/>
          </p:cNvSpPr>
          <p:nvPr>
            <p:ph idx="1"/>
          </p:nvPr>
        </p:nvSpPr>
        <p:spPr/>
        <p:txBody>
          <a:bodyPr>
            <a:normAutofit fontScale="70000" lnSpcReduction="20000"/>
          </a:bodyPr>
          <a:lstStyle/>
          <a:p>
            <a:pPr marL="0" indent="0">
              <a:lnSpc>
                <a:spcPct val="120000"/>
              </a:lnSpc>
              <a:spcBef>
                <a:spcPts val="600"/>
              </a:spcBef>
              <a:spcAft>
                <a:spcPts val="600"/>
              </a:spcAft>
              <a:buNone/>
            </a:pPr>
            <a:r>
              <a:rPr lang="sk-SK" dirty="0"/>
              <a:t>Behaviorální přebytek</a:t>
            </a:r>
          </a:p>
          <a:p>
            <a:pPr marL="0" indent="0">
              <a:lnSpc>
                <a:spcPct val="120000"/>
              </a:lnSpc>
              <a:spcBef>
                <a:spcPts val="600"/>
              </a:spcBef>
              <a:spcAft>
                <a:spcPts val="600"/>
              </a:spcAft>
              <a:buNone/>
            </a:pPr>
            <a:r>
              <a:rPr lang="sk-SK" dirty="0"/>
              <a:t>Zuboff používá Google jako typický příklad pro svou teorii. Na počátku Google neměl jasný business model, jedna z komerčních činností bylo licencování vyhledávače jiným webovým stranám, nebyl to ale významný zdroj příjmu. V tomto období mohl Google naplnit optimistické očekávání Zuboff jako tzv. advocacy-oriented firma, t.j. firma zaměřená na posílení postavení konzument</a:t>
            </a:r>
            <a:r>
              <a:rPr lang="cs-CZ" dirty="0"/>
              <a:t>ů </a:t>
            </a:r>
            <a:r>
              <a:rPr lang="sk-SK" dirty="0"/>
              <a:t>(např. sbíraná data sloužila k poskytnutí lepších služeb).   </a:t>
            </a:r>
          </a:p>
          <a:p>
            <a:pPr marL="0" indent="0">
              <a:lnSpc>
                <a:spcPct val="120000"/>
              </a:lnSpc>
              <a:spcBef>
                <a:spcPts val="600"/>
              </a:spcBef>
              <a:spcAft>
                <a:spcPts val="600"/>
              </a:spcAft>
              <a:buNone/>
            </a:pPr>
            <a:r>
              <a:rPr lang="sk-SK" dirty="0"/>
              <a:t>Všechno se změnilo když se Google zaměřil na personalizovanú reklamu, data, která Goggle sbírá slouží k prodeji reklamy a ne pouze k zlepšení poskytovaných služeb</a:t>
            </a:r>
            <a:r>
              <a:rPr lang="en-GB" dirty="0"/>
              <a:t>.</a:t>
            </a:r>
            <a:r>
              <a:rPr lang="sk-SK" dirty="0"/>
              <a:t> D</a:t>
            </a:r>
            <a:r>
              <a:rPr lang="en-GB" dirty="0" err="1"/>
              <a:t>ata</a:t>
            </a:r>
            <a:r>
              <a:rPr lang="sk-SK" dirty="0"/>
              <a:t>, která sbírá jsou za hranicí objektivně existující potřeby sloužit uživatel</a:t>
            </a:r>
            <a:r>
              <a:rPr lang="cs-CZ" dirty="0"/>
              <a:t>ům, Zuboff pojmenovává toto překročení hranice b</a:t>
            </a:r>
            <a:r>
              <a:rPr lang="sk-SK" dirty="0"/>
              <a:t>ehaviorální přebytek. Google je kapitalistická společnost, která chce maximalizovat tento přebytek a proto se vnořuje do našich dat nejenom hlouběji, ale také do větší šířky (nabízí nové služby atd.)  </a:t>
            </a:r>
            <a:endParaRPr lang="en-US" dirty="0"/>
          </a:p>
        </p:txBody>
      </p:sp>
    </p:spTree>
    <p:extLst>
      <p:ext uri="{BB962C8B-B14F-4D97-AF65-F5344CB8AC3E}">
        <p14:creationId xmlns:p14="http://schemas.microsoft.com/office/powerpoint/2010/main" val="2715888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11CAF9-53A7-4C4E-A078-EA8E7880C1FD}"/>
              </a:ext>
            </a:extLst>
          </p:cNvPr>
          <p:cNvSpPr>
            <a:spLocks noGrp="1"/>
          </p:cNvSpPr>
          <p:nvPr>
            <p:ph idx="4294967295"/>
          </p:nvPr>
        </p:nvSpPr>
        <p:spPr>
          <a:xfrm>
            <a:off x="838200" y="431800"/>
            <a:ext cx="10515600" cy="4351338"/>
          </a:xfrm>
        </p:spPr>
        <p:txBody>
          <a:bodyPr>
            <a:noAutofit/>
          </a:bodyPr>
          <a:lstStyle/>
          <a:p>
            <a:pPr marL="0" indent="0">
              <a:lnSpc>
                <a:spcPct val="120000"/>
              </a:lnSpc>
              <a:spcBef>
                <a:spcPts val="600"/>
              </a:spcBef>
              <a:spcAft>
                <a:spcPts val="600"/>
              </a:spcAft>
              <a:buNone/>
            </a:pPr>
            <a:r>
              <a:rPr lang="sk-SK" sz="2000" dirty="0"/>
              <a:t>Kombinace 3 komponent</a:t>
            </a:r>
            <a:r>
              <a:rPr lang="cs-CZ" sz="2000" dirty="0"/>
              <a:t>ů – </a:t>
            </a:r>
            <a:r>
              <a:rPr lang="en-GB" sz="2000" dirty="0" err="1"/>
              <a:t>behavior</a:t>
            </a:r>
            <a:r>
              <a:rPr lang="cs-CZ" sz="2000" dirty="0"/>
              <a:t>ální kontrola, predikce produktů a trhů ve vztahu k budoucímu chování uživatelů – dává kapitalismus dohledu (</a:t>
            </a:r>
            <a:r>
              <a:rPr lang="en-GB" sz="2000" dirty="0"/>
              <a:t>surveillance </a:t>
            </a:r>
            <a:r>
              <a:rPr lang="en-GB" sz="2000" dirty="0" err="1"/>
              <a:t>capitalis</a:t>
            </a:r>
            <a:r>
              <a:rPr lang="cs-CZ" sz="2000" dirty="0"/>
              <a:t>m</a:t>
            </a:r>
            <a:r>
              <a:rPr lang="sk-SK" sz="2000" dirty="0"/>
              <a:t>)</a:t>
            </a:r>
            <a:r>
              <a:rPr lang="en-GB" sz="2000" dirty="0"/>
              <a:t>: ‘a new economic order that claims human</a:t>
            </a:r>
            <a:r>
              <a:rPr lang="sk-SK" sz="2000" dirty="0"/>
              <a:t> </a:t>
            </a:r>
            <a:r>
              <a:rPr lang="en-GB" sz="2000" dirty="0"/>
              <a:t>experience as free raw material for hidden commercial practices of extraction, prediction and</a:t>
            </a:r>
            <a:r>
              <a:rPr lang="sk-SK" sz="2000" dirty="0"/>
              <a:t> </a:t>
            </a:r>
            <a:r>
              <a:rPr lang="en-US" sz="2000" dirty="0"/>
              <a:t>sales’</a:t>
            </a:r>
            <a:r>
              <a:rPr lang="sk-SK" sz="2000" dirty="0"/>
              <a:t>.</a:t>
            </a:r>
          </a:p>
          <a:p>
            <a:pPr marL="0" indent="0">
              <a:lnSpc>
                <a:spcPct val="120000"/>
              </a:lnSpc>
              <a:spcBef>
                <a:spcPts val="600"/>
              </a:spcBef>
              <a:spcAft>
                <a:spcPts val="600"/>
              </a:spcAft>
              <a:buNone/>
            </a:pPr>
            <a:r>
              <a:rPr lang="sk-SK" sz="2000" dirty="0"/>
              <a:t>U predikce chování </a:t>
            </a:r>
            <a:r>
              <a:rPr lang="cs-CZ" sz="2000" dirty="0"/>
              <a:t>uživatelů </a:t>
            </a:r>
            <a:r>
              <a:rPr lang="sk-SK" sz="2000" dirty="0"/>
              <a:t>hrají roli úspory z rozsahu a dosahu, d</a:t>
            </a:r>
            <a:r>
              <a:rPr lang="cs-CZ" sz="2000" dirty="0"/>
              <a:t>ůležité ale je, že: kromě predikce chování se tyto firmy také snaží formovat a modifikovat chování tak, aby si zajistily </a:t>
            </a:r>
            <a:r>
              <a:rPr lang="cs-CZ" sz="2000"/>
              <a:t>garantovaný výsledek</a:t>
            </a:r>
            <a:r>
              <a:rPr lang="cs-CZ" sz="2000" dirty="0"/>
              <a:t>. „Cílem této činnosti není vnutit behaviorální normy ..., ale spíš produkovat chování, které ... vede k žádoucím komerčním výsledkům</a:t>
            </a:r>
            <a:r>
              <a:rPr lang="sk-SK" sz="2000" dirty="0"/>
              <a:t>“</a:t>
            </a:r>
            <a:r>
              <a:rPr lang="en-GB" sz="2000" dirty="0"/>
              <a:t> (p. 201). </a:t>
            </a:r>
            <a:r>
              <a:rPr lang="sk-SK" sz="2000" dirty="0"/>
              <a:t>Kapitalismus dohledu tedy formuje vaše chování teď k tomu, aby lépe predikoval vaše chování později </a:t>
            </a:r>
            <a:r>
              <a:rPr lang="en-GB" sz="2000" dirty="0"/>
              <a:t>(p. 316).</a:t>
            </a:r>
            <a:r>
              <a:rPr lang="sk-SK" sz="2000" dirty="0"/>
              <a:t> </a:t>
            </a:r>
          </a:p>
          <a:p>
            <a:pPr marL="0" indent="0">
              <a:lnSpc>
                <a:spcPct val="120000"/>
              </a:lnSpc>
              <a:spcBef>
                <a:spcPts val="600"/>
              </a:spcBef>
              <a:spcAft>
                <a:spcPts val="600"/>
              </a:spcAft>
              <a:buNone/>
            </a:pPr>
            <a:r>
              <a:rPr lang="sk-SK" sz="2000" dirty="0"/>
              <a:t>Tady se nabízí otázka ohledně povahy chování, které tyto firmy formují, jak píše recenzent knihy: „</a:t>
            </a:r>
            <a:r>
              <a:rPr lang="en-GB" sz="2000" dirty="0"/>
              <a:t>Although the tool might be based on an</a:t>
            </a:r>
            <a:r>
              <a:rPr lang="sk-SK" sz="2000" dirty="0"/>
              <a:t> </a:t>
            </a:r>
            <a:r>
              <a:rPr lang="en-GB" sz="2000" dirty="0"/>
              <a:t>economic logic, the application and the output might certainly be political.</a:t>
            </a:r>
            <a:r>
              <a:rPr lang="sk-SK" sz="2000" dirty="0"/>
              <a:t>“ (Je demokracie v nebezpečí?)</a:t>
            </a:r>
          </a:p>
          <a:p>
            <a:pPr marL="0" indent="0">
              <a:lnSpc>
                <a:spcPct val="120000"/>
              </a:lnSpc>
              <a:spcBef>
                <a:spcPts val="600"/>
              </a:spcBef>
              <a:spcAft>
                <a:spcPts val="600"/>
              </a:spcAft>
              <a:buNone/>
            </a:pPr>
            <a:r>
              <a:rPr lang="sk-SK" sz="2000" dirty="0"/>
              <a:t>Podle Zuboff je kapitalismu dohledu zcela unikátní v historii, nejedná se jenom o „variantu“ nebo „fázi“ kapitalismu. </a:t>
            </a:r>
          </a:p>
          <a:p>
            <a:pPr marL="0" indent="0">
              <a:lnSpc>
                <a:spcPct val="120000"/>
              </a:lnSpc>
              <a:spcBef>
                <a:spcPts val="600"/>
              </a:spcBef>
              <a:spcAft>
                <a:spcPts val="600"/>
              </a:spcAft>
              <a:buNone/>
            </a:pPr>
            <a:r>
              <a:rPr lang="sk-SK" sz="2000" dirty="0"/>
              <a:t>Častá kritika: nenabízí alternativu/řešení</a:t>
            </a:r>
            <a:endParaRPr lang="en-US" sz="2000" dirty="0"/>
          </a:p>
        </p:txBody>
      </p:sp>
    </p:spTree>
    <p:extLst>
      <p:ext uri="{BB962C8B-B14F-4D97-AF65-F5344CB8AC3E}">
        <p14:creationId xmlns:p14="http://schemas.microsoft.com/office/powerpoint/2010/main" val="5989725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FAED7-2655-857D-B04D-9BBD45B83EA6}"/>
              </a:ext>
            </a:extLst>
          </p:cNvPr>
          <p:cNvSpPr>
            <a:spLocks noGrp="1"/>
          </p:cNvSpPr>
          <p:nvPr>
            <p:ph type="title"/>
          </p:nvPr>
        </p:nvSpPr>
        <p:spPr>
          <a:xfrm>
            <a:off x="838200" y="681037"/>
            <a:ext cx="10515600" cy="1325563"/>
          </a:xfrm>
        </p:spPr>
        <p:txBody>
          <a:bodyPr>
            <a:normAutofit fontScale="90000"/>
          </a:bodyPr>
          <a:lstStyle/>
          <a:p>
            <a:r>
              <a:rPr lang="en-GB" b="1" i="0" dirty="0">
                <a:solidFill>
                  <a:srgbClr val="0F0F0F"/>
                </a:solidFill>
                <a:effectLst/>
                <a:latin typeface="YouTube Sans"/>
              </a:rPr>
              <a:t>Shoshana </a:t>
            </a:r>
            <a:r>
              <a:rPr lang="en-GB" b="1" i="0" dirty="0" err="1">
                <a:solidFill>
                  <a:srgbClr val="0F0F0F"/>
                </a:solidFill>
                <a:effectLst/>
                <a:latin typeface="YouTube Sans"/>
              </a:rPr>
              <a:t>Zuboff</a:t>
            </a:r>
            <a:r>
              <a:rPr lang="en-GB" b="1" i="0" dirty="0">
                <a:solidFill>
                  <a:srgbClr val="0F0F0F"/>
                </a:solidFill>
                <a:effectLst/>
                <a:latin typeface="YouTube Sans"/>
              </a:rPr>
              <a:t>: We Need Rights To Protect Us From Big Data Surveillance</a:t>
            </a:r>
            <a:br>
              <a:rPr lang="en-GB" b="1" i="0" dirty="0">
                <a:solidFill>
                  <a:srgbClr val="0F0F0F"/>
                </a:solidFill>
                <a:effectLst/>
                <a:latin typeface="YouTube Sans"/>
              </a:rPr>
            </a:br>
            <a:endParaRPr lang="en-GB" dirty="0"/>
          </a:p>
        </p:txBody>
      </p:sp>
      <p:sp>
        <p:nvSpPr>
          <p:cNvPr id="3" name="Content Placeholder 2">
            <a:extLst>
              <a:ext uri="{FF2B5EF4-FFF2-40B4-BE49-F238E27FC236}">
                <a16:creationId xmlns:a16="http://schemas.microsoft.com/office/drawing/2014/main" id="{DEE31083-FB68-D86A-3D7E-AD6C7365B867}"/>
              </a:ext>
            </a:extLst>
          </p:cNvPr>
          <p:cNvSpPr>
            <a:spLocks noGrp="1"/>
          </p:cNvSpPr>
          <p:nvPr>
            <p:ph idx="1"/>
          </p:nvPr>
        </p:nvSpPr>
        <p:spPr/>
        <p:txBody>
          <a:bodyPr/>
          <a:lstStyle/>
          <a:p>
            <a:r>
              <a:rPr lang="en-GB" dirty="0">
                <a:hlinkClick r:id="rId2"/>
              </a:rPr>
              <a:t>https://www.youtube.com/watch?v=D8qAGQQbZd0&amp;ab_channel=AmanpourandCompany</a:t>
            </a:r>
            <a:r>
              <a:rPr lang="en-GB" dirty="0"/>
              <a:t> </a:t>
            </a:r>
          </a:p>
        </p:txBody>
      </p:sp>
    </p:spTree>
    <p:extLst>
      <p:ext uri="{BB962C8B-B14F-4D97-AF65-F5344CB8AC3E}">
        <p14:creationId xmlns:p14="http://schemas.microsoft.com/office/powerpoint/2010/main" val="16913015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69609-73C6-CBAE-FE82-54608A366DB0}"/>
              </a:ext>
            </a:extLst>
          </p:cNvPr>
          <p:cNvSpPr>
            <a:spLocks noGrp="1"/>
          </p:cNvSpPr>
          <p:nvPr>
            <p:ph type="title"/>
          </p:nvPr>
        </p:nvSpPr>
        <p:spPr>
          <a:xfrm>
            <a:off x="838200" y="681037"/>
            <a:ext cx="10515600" cy="1325563"/>
          </a:xfrm>
        </p:spPr>
        <p:txBody>
          <a:bodyPr>
            <a:normAutofit fontScale="90000"/>
          </a:bodyPr>
          <a:lstStyle/>
          <a:p>
            <a:r>
              <a:rPr lang="en-GB" b="1" i="0" dirty="0">
                <a:solidFill>
                  <a:srgbClr val="0F0F0F"/>
                </a:solidFill>
                <a:effectLst/>
                <a:latin typeface="YouTube Sans"/>
              </a:rPr>
              <a:t>Christopher Wylie on data privacy and social media giants</a:t>
            </a:r>
            <a:br>
              <a:rPr lang="en-GB" b="1" i="0" dirty="0">
                <a:solidFill>
                  <a:srgbClr val="0F0F0F"/>
                </a:solidFill>
                <a:effectLst/>
                <a:latin typeface="YouTube Sans"/>
              </a:rPr>
            </a:br>
            <a:endParaRPr lang="en-GB" dirty="0"/>
          </a:p>
        </p:txBody>
      </p:sp>
      <p:sp>
        <p:nvSpPr>
          <p:cNvPr id="3" name="Content Placeholder 2">
            <a:extLst>
              <a:ext uri="{FF2B5EF4-FFF2-40B4-BE49-F238E27FC236}">
                <a16:creationId xmlns:a16="http://schemas.microsoft.com/office/drawing/2014/main" id="{4015B1D4-41C4-DCC9-34B2-3C61996B6D25}"/>
              </a:ext>
            </a:extLst>
          </p:cNvPr>
          <p:cNvSpPr>
            <a:spLocks noGrp="1"/>
          </p:cNvSpPr>
          <p:nvPr>
            <p:ph idx="1"/>
          </p:nvPr>
        </p:nvSpPr>
        <p:spPr/>
        <p:txBody>
          <a:bodyPr/>
          <a:lstStyle/>
          <a:p>
            <a:r>
              <a:rPr lang="en-GB" b="0" i="0" dirty="0">
                <a:solidFill>
                  <a:srgbClr val="0F0F0F"/>
                </a:solidFill>
                <a:effectLst/>
                <a:latin typeface="Roboto" panose="02000000000000000000" pitchFamily="2" charset="0"/>
              </a:rPr>
              <a:t>The Facebook-Cambridge Analytica </a:t>
            </a:r>
            <a:r>
              <a:rPr lang="en-GB" b="0" i="0" dirty="0" err="1">
                <a:solidFill>
                  <a:srgbClr val="0F0F0F"/>
                </a:solidFill>
                <a:effectLst/>
                <a:latin typeface="Roboto" panose="02000000000000000000" pitchFamily="2" charset="0"/>
              </a:rPr>
              <a:t>whistleblower</a:t>
            </a:r>
            <a:r>
              <a:rPr lang="en-GB" b="0" i="0" dirty="0">
                <a:solidFill>
                  <a:srgbClr val="0F0F0F"/>
                </a:solidFill>
                <a:effectLst/>
                <a:latin typeface="Roboto" panose="02000000000000000000" pitchFamily="2" charset="0"/>
              </a:rPr>
              <a:t> Christopher Wylie tells The National's Ian Hanomansing that governments have the ability to crack down on abuses of data-mining technology, but people need to push for privacy protection.</a:t>
            </a:r>
          </a:p>
          <a:p>
            <a:r>
              <a:rPr lang="en-GB" dirty="0">
                <a:hlinkClick r:id="rId2"/>
              </a:rPr>
              <a:t>https://www.youtube.com/watch?v=d1vjNW01XCg&amp;ab_channel=CBCNews%3ATheNational</a:t>
            </a:r>
            <a:r>
              <a:rPr lang="en-GB" dirty="0">
                <a:solidFill>
                  <a:srgbClr val="0F0F0F"/>
                </a:solidFill>
                <a:latin typeface="Roboto" panose="02000000000000000000" pitchFamily="2" charset="0"/>
              </a:rPr>
              <a:t> </a:t>
            </a:r>
            <a:endParaRPr lang="en-GB" dirty="0"/>
          </a:p>
        </p:txBody>
      </p:sp>
    </p:spTree>
    <p:extLst>
      <p:ext uri="{BB962C8B-B14F-4D97-AF65-F5344CB8AC3E}">
        <p14:creationId xmlns:p14="http://schemas.microsoft.com/office/powerpoint/2010/main" val="1187135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g120be355886_0_12"/>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Facebook a tzv. dual class structure of stock</a:t>
            </a:r>
            <a:endParaRPr/>
          </a:p>
        </p:txBody>
      </p:sp>
      <p:sp>
        <p:nvSpPr>
          <p:cNvPr id="172" name="Google Shape;172;g120be355886_0_12"/>
          <p:cNvSpPr txBox="1">
            <a:spLocks noGrp="1"/>
          </p:cNvSpPr>
          <p:nvPr>
            <p:ph type="body" idx="1"/>
          </p:nvPr>
        </p:nvSpPr>
        <p:spPr>
          <a:xfrm>
            <a:off x="838200" y="1382486"/>
            <a:ext cx="10515600" cy="4794339"/>
          </a:xfrm>
          <a:prstGeom prst="rect">
            <a:avLst/>
          </a:prstGeom>
          <a:noFill/>
          <a:ln>
            <a:noFill/>
          </a:ln>
        </p:spPr>
        <p:txBody>
          <a:bodyPr spcFirstLastPara="1" wrap="square" lIns="91425" tIns="45700" rIns="91425" bIns="45700" anchor="t" anchorCtr="0">
            <a:normAutofit fontScale="85000" lnSpcReduction="20000"/>
          </a:bodyPr>
          <a:lstStyle/>
          <a:p>
            <a:pPr marL="228600" lvl="0" indent="-228600" algn="l" rtl="0">
              <a:lnSpc>
                <a:spcPct val="90000"/>
              </a:lnSpc>
              <a:spcBef>
                <a:spcPts val="0"/>
              </a:spcBef>
              <a:spcAft>
                <a:spcPts val="0"/>
              </a:spcAft>
              <a:buClr>
                <a:schemeClr val="dk1"/>
              </a:buClr>
              <a:buSzPts val="2800"/>
              <a:buChar char="•"/>
            </a:pPr>
            <a:r>
              <a:rPr lang="en-US" dirty="0"/>
              <a:t>Facebook has a dual-class structure in place which means that individual and institutional shareholders have Class A stock where one share equals one vote; Zuckerberg, executive management and directors are Class B voters in which one share equals 10 votes.</a:t>
            </a:r>
            <a:endParaRPr dirty="0"/>
          </a:p>
          <a:p>
            <a:pPr marL="228600" lvl="0" indent="-228600" algn="l" rtl="0">
              <a:lnSpc>
                <a:spcPct val="90000"/>
              </a:lnSpc>
              <a:spcBef>
                <a:spcPts val="1000"/>
              </a:spcBef>
              <a:spcAft>
                <a:spcPts val="0"/>
              </a:spcAft>
              <a:buClr>
                <a:schemeClr val="dk1"/>
              </a:buClr>
              <a:buSzPts val="2800"/>
              <a:buChar char="•"/>
            </a:pPr>
            <a:r>
              <a:rPr lang="en-US" u="sng" dirty="0">
                <a:solidFill>
                  <a:schemeClr val="hlink"/>
                </a:solidFill>
                <a:hlinkClick r:id="rId3"/>
              </a:rPr>
              <a:t>https://www.forbes.com/sites/betsyatkins/2019/06/07/facebook-strong-arms-investors-who-want-zuckerberg-out/?sh=6112f6605901</a:t>
            </a:r>
            <a:r>
              <a:rPr lang="en-US" dirty="0"/>
              <a:t> </a:t>
            </a:r>
          </a:p>
          <a:p>
            <a:pPr marL="228600" lvl="0" indent="-228600" algn="l" rtl="0">
              <a:lnSpc>
                <a:spcPct val="90000"/>
              </a:lnSpc>
              <a:spcBef>
                <a:spcPts val="1000"/>
              </a:spcBef>
              <a:spcAft>
                <a:spcPts val="0"/>
              </a:spcAft>
              <a:buClr>
                <a:schemeClr val="dk1"/>
              </a:buClr>
              <a:buSzPts val="2800"/>
              <a:buChar char="•"/>
            </a:pPr>
            <a:r>
              <a:rPr lang="en-GB" b="0" i="0" dirty="0">
                <a:effectLst/>
                <a:latin typeface="Alright Sans"/>
              </a:rPr>
              <a:t>Shareholders request that our Board take all practicable steps in its control to initiate and adopt a recapitalization plan for all outstanding stock to have one vote per share. We recommend that this be done through a phase-out process in which the board would, within seven years or other timeframe justified by the board, establish fair and appropriate mechanisms through which disproportionate rights of Class B shareholders could be eliminated. This is not intended to unnecessarily limit our Board's judgment in crafting the requested change in accordance with applicable laws and existing contracts.</a:t>
            </a:r>
          </a:p>
          <a:p>
            <a:pPr marL="228600" lvl="0" indent="-228600" algn="l" rtl="0">
              <a:lnSpc>
                <a:spcPct val="90000"/>
              </a:lnSpc>
              <a:spcBef>
                <a:spcPts val="1000"/>
              </a:spcBef>
              <a:spcAft>
                <a:spcPts val="0"/>
              </a:spcAft>
              <a:buClr>
                <a:schemeClr val="dk1"/>
              </a:buClr>
              <a:buSzPts val="2800"/>
              <a:buChar char="•"/>
            </a:pPr>
            <a:r>
              <a:rPr lang="en-GB" dirty="0">
                <a:hlinkClick r:id="rId4"/>
              </a:rPr>
              <a:t>https://collaborate.unpri.org/group/17356/stream</a:t>
            </a:r>
            <a:r>
              <a:rPr lang="en-GB" dirty="0">
                <a:solidFill>
                  <a:srgbClr val="808080"/>
                </a:solidFill>
                <a:latin typeface="Alright Sans"/>
              </a:rPr>
              <a:t> </a:t>
            </a:r>
            <a:endParaRPr dirty="0"/>
          </a:p>
          <a:p>
            <a:pPr marL="228600" lvl="0" indent="-50800" algn="l" rtl="0">
              <a:lnSpc>
                <a:spcPct val="90000"/>
              </a:lnSpc>
              <a:spcBef>
                <a:spcPts val="1000"/>
              </a:spcBef>
              <a:spcAft>
                <a:spcPts val="0"/>
              </a:spcAft>
              <a:buClr>
                <a:schemeClr val="dk1"/>
              </a:buClr>
              <a:buSzPts val="2800"/>
              <a:buNone/>
            </a:pP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B8D42-3C13-D4A3-00E5-EC78A31FFD8C}"/>
              </a:ext>
            </a:extLst>
          </p:cNvPr>
          <p:cNvSpPr>
            <a:spLocks noGrp="1"/>
          </p:cNvSpPr>
          <p:nvPr>
            <p:ph type="title"/>
          </p:nvPr>
        </p:nvSpPr>
        <p:spPr/>
        <p:txBody>
          <a:bodyPr/>
          <a:lstStyle/>
          <a:p>
            <a:r>
              <a:rPr lang="en-GB" b="1" dirty="0"/>
              <a:t>Data brokers</a:t>
            </a:r>
          </a:p>
        </p:txBody>
      </p:sp>
      <p:sp>
        <p:nvSpPr>
          <p:cNvPr id="3" name="Content Placeholder 2">
            <a:extLst>
              <a:ext uri="{FF2B5EF4-FFF2-40B4-BE49-F238E27FC236}">
                <a16:creationId xmlns:a16="http://schemas.microsoft.com/office/drawing/2014/main" id="{2AFA8F8E-E158-DD77-317C-2A31709F89D4}"/>
              </a:ext>
            </a:extLst>
          </p:cNvPr>
          <p:cNvSpPr>
            <a:spLocks noGrp="1"/>
          </p:cNvSpPr>
          <p:nvPr>
            <p:ph idx="1"/>
          </p:nvPr>
        </p:nvSpPr>
        <p:spPr/>
        <p:txBody>
          <a:bodyPr/>
          <a:lstStyle/>
          <a:p>
            <a:r>
              <a:rPr lang="en-GB" dirty="0"/>
              <a:t>Byron Tau: </a:t>
            </a:r>
            <a:r>
              <a:rPr lang="en-GB" b="1" i="0" dirty="0">
                <a:solidFill>
                  <a:srgbClr val="0F1111"/>
                </a:solidFill>
                <a:effectLst/>
                <a:latin typeface="Amazon Ember"/>
              </a:rPr>
              <a:t>Means of Control: How the Hidden Alliance of Tech and Government Is Creating a New American Surveillance State</a:t>
            </a:r>
          </a:p>
          <a:p>
            <a:endParaRPr lang="en-GB" dirty="0"/>
          </a:p>
          <a:p>
            <a:r>
              <a:rPr lang="en-GB" dirty="0"/>
              <a:t>A </a:t>
            </a:r>
            <a:r>
              <a:rPr lang="en-GB" dirty="0" err="1"/>
              <a:t>ve</a:t>
            </a:r>
            <a:r>
              <a:rPr lang="en-GB" dirty="0"/>
              <a:t> v</a:t>
            </a:r>
            <a:r>
              <a:rPr lang="sk-SK" dirty="0"/>
              <a:t>íce komediálním duchu:</a:t>
            </a:r>
          </a:p>
          <a:p>
            <a:pPr marL="0" indent="0">
              <a:buNone/>
            </a:pPr>
            <a:r>
              <a:rPr lang="en-GB" b="1" i="0" dirty="0">
                <a:solidFill>
                  <a:srgbClr val="0F1111"/>
                </a:solidFill>
                <a:effectLst/>
                <a:latin typeface="Amazon Ember"/>
                <a:hlinkClick r:id="rId2"/>
              </a:rPr>
              <a:t>https://www.youtube.com/watch?v=wqn3gR1WTcA&amp;ab_channel=LastWeekTonight</a:t>
            </a:r>
            <a:r>
              <a:rPr lang="sk-SK" b="1">
                <a:solidFill>
                  <a:srgbClr val="0F1111"/>
                </a:solidFill>
                <a:latin typeface="Amazon Ember"/>
              </a:rPr>
              <a:t> </a:t>
            </a:r>
            <a:endParaRPr lang="en-GB" b="1" i="0">
              <a:solidFill>
                <a:srgbClr val="0F1111"/>
              </a:solidFill>
              <a:effectLst/>
              <a:latin typeface="Amazon Ember"/>
            </a:endParaRPr>
          </a:p>
        </p:txBody>
      </p:sp>
    </p:spTree>
    <p:extLst>
      <p:ext uri="{BB962C8B-B14F-4D97-AF65-F5344CB8AC3E}">
        <p14:creationId xmlns:p14="http://schemas.microsoft.com/office/powerpoint/2010/main" val="370419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g120be355886_0_17"/>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Regulace médií</a:t>
            </a:r>
            <a:endParaRPr/>
          </a:p>
        </p:txBody>
      </p:sp>
      <p:sp>
        <p:nvSpPr>
          <p:cNvPr id="178" name="Google Shape;178;g120be355886_0_17"/>
          <p:cNvSpPr txBox="1">
            <a:spLocks noGrp="1"/>
          </p:cNvSpPr>
          <p:nvPr>
            <p:ph type="body" idx="1"/>
          </p:nvPr>
        </p:nvSpPr>
        <p:spPr>
          <a:xfrm>
            <a:off x="838200" y="1543050"/>
            <a:ext cx="10515600" cy="4949700"/>
          </a:xfrm>
          <a:prstGeom prst="rect">
            <a:avLst/>
          </a:prstGeom>
          <a:noFill/>
          <a:ln>
            <a:noFill/>
          </a:ln>
        </p:spPr>
        <p:txBody>
          <a:bodyPr spcFirstLastPara="1" wrap="square" lIns="91425" tIns="45700" rIns="91425" bIns="45700" anchor="t" anchorCtr="0">
            <a:normAutofit fontScale="92500"/>
          </a:bodyPr>
          <a:lstStyle/>
          <a:p>
            <a:pPr marL="457200" lvl="0" indent="-342900" algn="l" rtl="0">
              <a:lnSpc>
                <a:spcPct val="80000"/>
              </a:lnSpc>
              <a:spcBef>
                <a:spcPts val="0"/>
              </a:spcBef>
              <a:spcAft>
                <a:spcPts val="0"/>
              </a:spcAft>
              <a:buClr>
                <a:srgbClr val="000000"/>
              </a:buClr>
              <a:buSzPts val="1800"/>
              <a:buFont typeface="Arial"/>
              <a:buChar char="•"/>
            </a:pPr>
            <a:r>
              <a:rPr lang="en-US">
                <a:solidFill>
                  <a:srgbClr val="000000"/>
                </a:solidFill>
                <a:latin typeface="Arial"/>
                <a:ea typeface="Arial"/>
                <a:cs typeface="Arial"/>
                <a:sym typeface="Arial"/>
              </a:rPr>
              <a:t>Feintuck, M. (1999). </a:t>
            </a:r>
            <a:r>
              <a:rPr lang="en-US" i="1">
                <a:solidFill>
                  <a:srgbClr val="000000"/>
                </a:solidFill>
                <a:latin typeface="Arial"/>
                <a:ea typeface="Arial"/>
                <a:cs typeface="Arial"/>
                <a:sym typeface="Arial"/>
              </a:rPr>
              <a:t>Media Regulation: Public Interest and the Law.</a:t>
            </a:r>
            <a:r>
              <a:rPr lang="en-US">
                <a:solidFill>
                  <a:srgbClr val="000000"/>
                </a:solidFill>
                <a:latin typeface="Arial"/>
                <a:ea typeface="Arial"/>
                <a:cs typeface="Arial"/>
                <a:sym typeface="Arial"/>
              </a:rPr>
              <a:t> Edinburgh: Edinburgh University Press.</a:t>
            </a:r>
            <a:endParaRPr/>
          </a:p>
          <a:p>
            <a:pPr marL="606239" lvl="0" indent="-604799" algn="l" rtl="0">
              <a:lnSpc>
                <a:spcPct val="80000"/>
              </a:lnSpc>
              <a:spcBef>
                <a:spcPts val="573"/>
              </a:spcBef>
              <a:spcAft>
                <a:spcPts val="0"/>
              </a:spcAft>
              <a:buClr>
                <a:srgbClr val="000000"/>
              </a:buClr>
              <a:buSzPts val="2800"/>
              <a:buNone/>
            </a:pPr>
            <a:r>
              <a:rPr lang="en-US">
                <a:solidFill>
                  <a:srgbClr val="000000"/>
                </a:solidFill>
                <a:latin typeface="Arial"/>
                <a:ea typeface="Arial"/>
                <a:cs typeface="Arial"/>
                <a:sym typeface="Arial"/>
              </a:rPr>
              <a:t>Regulation is justified on the grounds of:</a:t>
            </a:r>
            <a:endParaRPr/>
          </a:p>
          <a:p>
            <a:pPr marL="457200" lvl="0" indent="-342900" algn="l" rtl="0">
              <a:lnSpc>
                <a:spcPct val="80000"/>
              </a:lnSpc>
              <a:spcBef>
                <a:spcPts val="573"/>
              </a:spcBef>
              <a:spcAft>
                <a:spcPts val="0"/>
              </a:spcAft>
              <a:buClr>
                <a:srgbClr val="000000"/>
              </a:buClr>
              <a:buSzPts val="1800"/>
              <a:buFont typeface="Arial"/>
              <a:buAutoNum type="arabicPeriod"/>
            </a:pPr>
            <a:r>
              <a:rPr lang="en-US">
                <a:solidFill>
                  <a:srgbClr val="000000"/>
                </a:solidFill>
                <a:latin typeface="Arial"/>
                <a:ea typeface="Arial"/>
                <a:cs typeface="Arial"/>
                <a:sym typeface="Arial"/>
              </a:rPr>
              <a:t>enabling effective communication. This notion is closely related to the freedom of speech ideal, as reflected, for example, in the First Amendment to the US Constitution or in Article 10 of the “European Convention on Human Rights”</a:t>
            </a:r>
            <a:endParaRPr/>
          </a:p>
          <a:p>
            <a:pPr marL="457200" lvl="0" indent="-342900" algn="l" rtl="0">
              <a:lnSpc>
                <a:spcPct val="80000"/>
              </a:lnSpc>
              <a:spcBef>
                <a:spcPts val="0"/>
              </a:spcBef>
              <a:spcAft>
                <a:spcPts val="0"/>
              </a:spcAft>
              <a:buClr>
                <a:srgbClr val="000000"/>
              </a:buClr>
              <a:buSzPts val="1800"/>
              <a:buFont typeface="Arial"/>
              <a:buAutoNum type="arabicPeriod"/>
            </a:pPr>
            <a:r>
              <a:rPr lang="en-US">
                <a:solidFill>
                  <a:srgbClr val="000000"/>
                </a:solidFill>
                <a:latin typeface="Arial"/>
                <a:ea typeface="Arial"/>
                <a:cs typeface="Arial"/>
                <a:sym typeface="Arial"/>
              </a:rPr>
              <a:t>diversity which Feintuck relates specifically to political debate and cultural identities</a:t>
            </a:r>
            <a:endParaRPr/>
          </a:p>
          <a:p>
            <a:pPr marL="457200" lvl="0" indent="-342900" algn="l" rtl="0">
              <a:lnSpc>
                <a:spcPct val="80000"/>
              </a:lnSpc>
              <a:spcBef>
                <a:spcPts val="0"/>
              </a:spcBef>
              <a:spcAft>
                <a:spcPts val="0"/>
              </a:spcAft>
              <a:buClr>
                <a:srgbClr val="000000"/>
              </a:buClr>
              <a:buSzPts val="1800"/>
              <a:buFont typeface="Arial"/>
              <a:buAutoNum type="arabicPeriod"/>
            </a:pPr>
            <a:r>
              <a:rPr lang="en-US">
                <a:solidFill>
                  <a:srgbClr val="000000"/>
                </a:solidFill>
                <a:latin typeface="Arial"/>
                <a:ea typeface="Arial"/>
                <a:cs typeface="Arial"/>
                <a:sym typeface="Arial"/>
              </a:rPr>
              <a:t>economic interest - benefits of undistorted competitive markets</a:t>
            </a:r>
            <a:endParaRPr/>
          </a:p>
          <a:p>
            <a:pPr marL="457200" lvl="0" indent="-342900" algn="l" rtl="0">
              <a:lnSpc>
                <a:spcPct val="80000"/>
              </a:lnSpc>
              <a:spcBef>
                <a:spcPts val="0"/>
              </a:spcBef>
              <a:spcAft>
                <a:spcPts val="0"/>
              </a:spcAft>
              <a:buClr>
                <a:srgbClr val="000000"/>
              </a:buClr>
              <a:buSzPts val="1800"/>
              <a:buFont typeface="Arial"/>
              <a:buAutoNum type="arabicPeriod"/>
            </a:pPr>
            <a:r>
              <a:rPr lang="en-US">
                <a:solidFill>
                  <a:srgbClr val="000000"/>
                </a:solidFill>
                <a:latin typeface="Arial"/>
                <a:ea typeface="Arial"/>
                <a:cs typeface="Arial"/>
                <a:sym typeface="Arial"/>
              </a:rPr>
              <a:t>public interest - broadcasting in the public interest should guarantee universally accessible quality service (defined differently in the different national systems of public service broadcasting), diversity as well as national political and/or cultural interest.</a:t>
            </a:r>
            <a:endParaRPr/>
          </a:p>
          <a:p>
            <a:pPr marL="228600" lvl="0" indent="-64135"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g120be355886_0_29"/>
          <p:cNvSpPr/>
          <p:nvPr/>
        </p:nvSpPr>
        <p:spPr>
          <a:xfrm>
            <a:off x="235903" y="274975"/>
            <a:ext cx="9974448" cy="114372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81625" tIns="42450" rIns="81625" bIns="82950" anchor="b" anchorCtr="0">
            <a:noAutofit/>
          </a:bodyPr>
          <a:lstStyle/>
          <a:p>
            <a:pPr marL="0" marR="0" lvl="0" indent="0" algn="l" rtl="0">
              <a:lnSpc>
                <a:spcPct val="100000"/>
              </a:lnSpc>
              <a:spcBef>
                <a:spcPts val="0"/>
              </a:spcBef>
              <a:spcAft>
                <a:spcPts val="0"/>
              </a:spcAft>
              <a:buClr>
                <a:srgbClr val="000000"/>
              </a:buClr>
              <a:buSzPts val="3991"/>
              <a:buFont typeface="Arial"/>
              <a:buNone/>
            </a:pPr>
            <a:r>
              <a:rPr lang="en-US" sz="3991" b="0" i="0" u="none" strike="noStrike" cap="none">
                <a:solidFill>
                  <a:srgbClr val="000000"/>
                </a:solidFill>
                <a:latin typeface="Arial"/>
                <a:ea typeface="Arial"/>
                <a:cs typeface="Arial"/>
                <a:sym typeface="Arial"/>
              </a:rPr>
              <a:t>Media regulation - techniques</a:t>
            </a:r>
            <a:endParaRPr sz="1400" b="0" i="0" u="none" strike="noStrike" cap="none">
              <a:solidFill>
                <a:srgbClr val="000000"/>
              </a:solidFill>
              <a:latin typeface="Arial"/>
              <a:ea typeface="Arial"/>
              <a:cs typeface="Arial"/>
              <a:sym typeface="Arial"/>
            </a:endParaRPr>
          </a:p>
        </p:txBody>
      </p:sp>
      <p:sp>
        <p:nvSpPr>
          <p:cNvPr id="194" name="Google Shape;194;g120be355886_0_29"/>
          <p:cNvSpPr/>
          <p:nvPr/>
        </p:nvSpPr>
        <p:spPr>
          <a:xfrm>
            <a:off x="235900" y="1447425"/>
            <a:ext cx="11407500" cy="4572504"/>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81625" tIns="42450" rIns="81625" bIns="42450" anchor="t" anchorCtr="0">
            <a:noAutofit/>
          </a:bodyPr>
          <a:lstStyle/>
          <a:p>
            <a:pPr marL="0" marR="0" lvl="0" indent="0" algn="l" rtl="0">
              <a:lnSpc>
                <a:spcPct val="80000"/>
              </a:lnSpc>
              <a:spcBef>
                <a:spcPts val="0"/>
              </a:spcBef>
              <a:spcAft>
                <a:spcPts val="0"/>
              </a:spcAft>
              <a:buNone/>
            </a:pPr>
            <a:r>
              <a:rPr lang="en-US" sz="2540" b="0" i="0" u="none" strike="noStrike" cap="none">
                <a:solidFill>
                  <a:srgbClr val="000000"/>
                </a:solidFill>
                <a:latin typeface="Arial"/>
                <a:ea typeface="Arial"/>
                <a:cs typeface="Arial"/>
                <a:sym typeface="Arial"/>
              </a:rPr>
              <a:t>Feintuck – 3 types: structural, behavioural and content regulation</a:t>
            </a:r>
            <a:endParaRPr sz="1400" b="0" i="0" u="none" strike="noStrike" cap="none">
              <a:solidFill>
                <a:srgbClr val="000000"/>
              </a:solidFill>
              <a:latin typeface="Arial"/>
              <a:ea typeface="Arial"/>
              <a:cs typeface="Arial"/>
              <a:sym typeface="Arial"/>
            </a:endParaRPr>
          </a:p>
          <a:p>
            <a:pPr marL="457200" marR="0" lvl="0" indent="0" algn="l" rtl="0">
              <a:lnSpc>
                <a:spcPct val="80000"/>
              </a:lnSpc>
              <a:spcBef>
                <a:spcPts val="520"/>
              </a:spcBef>
              <a:spcAft>
                <a:spcPts val="0"/>
              </a:spcAft>
              <a:buNone/>
            </a:pPr>
            <a:endParaRPr sz="2540"/>
          </a:p>
          <a:p>
            <a:pPr marL="0" marR="0" lvl="0" indent="0" algn="l" rtl="0">
              <a:lnSpc>
                <a:spcPct val="80000"/>
              </a:lnSpc>
              <a:spcBef>
                <a:spcPts val="520"/>
              </a:spcBef>
              <a:spcAft>
                <a:spcPts val="0"/>
              </a:spcAft>
              <a:buNone/>
            </a:pPr>
            <a:r>
              <a:rPr lang="en-US" sz="2540" b="0" i="0" u="none" strike="noStrike" cap="none">
                <a:solidFill>
                  <a:srgbClr val="000000"/>
                </a:solidFill>
                <a:latin typeface="Arial"/>
                <a:ea typeface="Arial"/>
                <a:cs typeface="Arial"/>
                <a:sym typeface="Arial"/>
              </a:rPr>
              <a:t>In shorthand, “content regulation” refers to limitations being imposed on what cannot or must be broadcast or published, while “structural regulation” refers to limits on the extent of that which can be owned within any market by any one corporate entity, and, in effect, “behavioural regulation” generally serves to limit how property held can be used in relation to its impact on actual or potential competitors.</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7B6AD-0AD5-3ACD-E959-5CE1FCF46618}"/>
              </a:ext>
            </a:extLst>
          </p:cNvPr>
          <p:cNvSpPr>
            <a:spLocks noGrp="1"/>
          </p:cNvSpPr>
          <p:nvPr>
            <p:ph type="title"/>
          </p:nvPr>
        </p:nvSpPr>
        <p:spPr/>
        <p:txBody>
          <a:bodyPr/>
          <a:lstStyle/>
          <a:p>
            <a:r>
              <a:rPr lang="sk-SK" dirty="0"/>
              <a:t>Příklady c</a:t>
            </a:r>
            <a:r>
              <a:rPr lang="en-GB" dirty="0" err="1"/>
              <a:t>enzur</a:t>
            </a:r>
            <a:r>
              <a:rPr lang="sk-SK" dirty="0"/>
              <a:t>y</a:t>
            </a:r>
            <a:endParaRPr lang="en-GB" dirty="0"/>
          </a:p>
        </p:txBody>
      </p:sp>
      <p:sp>
        <p:nvSpPr>
          <p:cNvPr id="3" name="Content Placeholder 2">
            <a:extLst>
              <a:ext uri="{FF2B5EF4-FFF2-40B4-BE49-F238E27FC236}">
                <a16:creationId xmlns:a16="http://schemas.microsoft.com/office/drawing/2014/main" id="{BD4B6392-241D-1E3A-DBA0-54B572EF6E14}"/>
              </a:ext>
            </a:extLst>
          </p:cNvPr>
          <p:cNvSpPr>
            <a:spLocks noGrp="1"/>
          </p:cNvSpPr>
          <p:nvPr>
            <p:ph idx="1"/>
          </p:nvPr>
        </p:nvSpPr>
        <p:spPr>
          <a:xfrm>
            <a:off x="838200" y="1422400"/>
            <a:ext cx="10515600" cy="4754563"/>
          </a:xfrm>
        </p:spPr>
        <p:txBody>
          <a:bodyPr>
            <a:normAutofit fontScale="92500" lnSpcReduction="10000"/>
          </a:bodyPr>
          <a:lstStyle/>
          <a:p>
            <a:r>
              <a:rPr lang="en-GB" dirty="0"/>
              <a:t>Anna a Kr</a:t>
            </a:r>
            <a:r>
              <a:rPr lang="sk-SK" dirty="0"/>
              <a:t>ál</a:t>
            </a:r>
          </a:p>
          <a:p>
            <a:pPr algn="l" fontAlgn="base"/>
            <a:r>
              <a:rPr lang="en-GB" b="0" i="0" dirty="0">
                <a:solidFill>
                  <a:srgbClr val="121212"/>
                </a:solidFill>
                <a:effectLst/>
                <a:latin typeface="GuardianTextEgyptian"/>
              </a:rPr>
              <a:t>The king in question is the 19th century King Mongkut, who employed an English governess, Anna </a:t>
            </a:r>
            <a:r>
              <a:rPr lang="en-GB" b="0" i="0" dirty="0" err="1">
                <a:solidFill>
                  <a:srgbClr val="121212"/>
                </a:solidFill>
                <a:effectLst/>
                <a:latin typeface="GuardianTextEgyptian"/>
              </a:rPr>
              <a:t>Leonowens</a:t>
            </a:r>
            <a:r>
              <a:rPr lang="en-GB" b="0" i="0" dirty="0">
                <a:solidFill>
                  <a:srgbClr val="121212"/>
                </a:solidFill>
                <a:effectLst/>
                <a:latin typeface="GuardianTextEgyptian"/>
              </a:rPr>
              <a:t>, played by Foster, to care for his 50-odd children. In contrast to official Thai history, which records that the couple's relationship was formal and distant, the Hollywood film portrays them as having been extremely close.</a:t>
            </a:r>
          </a:p>
          <a:p>
            <a:pPr algn="l" fontAlgn="base"/>
            <a:r>
              <a:rPr lang="en-GB" b="0" i="0" dirty="0">
                <a:solidFill>
                  <a:srgbClr val="121212"/>
                </a:solidFill>
                <a:effectLst/>
                <a:latin typeface="GuardianTextEgyptian"/>
              </a:rPr>
              <a:t>Anna and the King follows the interpretation of the 1956 film The King and I, which was also banned in Thailand, partly because it showed the king eating with common chopsticks when he should have been using a spoon.</a:t>
            </a:r>
          </a:p>
          <a:p>
            <a:r>
              <a:rPr lang="en-GB" b="0" i="0" dirty="0">
                <a:solidFill>
                  <a:srgbClr val="121212"/>
                </a:solidFill>
                <a:effectLst/>
                <a:latin typeface="GuardianTextEgyptian"/>
              </a:rPr>
              <a:t>The ban is based on a 1930 censorship law which prohibits film-makers from portraying the Thai monarchy in a disrespectful way. Violators of the law face a seven-year prison sentence.</a:t>
            </a:r>
            <a:endParaRPr lang="sk-SK" b="0" i="0" dirty="0">
              <a:solidFill>
                <a:srgbClr val="121212"/>
              </a:solidFill>
              <a:effectLst/>
              <a:latin typeface="GuardianTextEgyptian"/>
            </a:endParaRPr>
          </a:p>
          <a:p>
            <a:r>
              <a:rPr lang="en-GB" dirty="0">
                <a:hlinkClick r:id="rId2"/>
              </a:rPr>
              <a:t>https://www.theguardian.com/film/1999/dec/29/world.news</a:t>
            </a:r>
            <a:r>
              <a:rPr lang="sk-SK" dirty="0"/>
              <a:t> </a:t>
            </a:r>
            <a:endParaRPr lang="en-GB" dirty="0"/>
          </a:p>
        </p:txBody>
      </p:sp>
    </p:spTree>
    <p:extLst>
      <p:ext uri="{BB962C8B-B14F-4D97-AF65-F5344CB8AC3E}">
        <p14:creationId xmlns:p14="http://schemas.microsoft.com/office/powerpoint/2010/main" val="1835408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20CA3-5ED0-C2C6-30E5-7F36F2ADD70F}"/>
              </a:ext>
            </a:extLst>
          </p:cNvPr>
          <p:cNvSpPr>
            <a:spLocks noGrp="1"/>
          </p:cNvSpPr>
          <p:nvPr>
            <p:ph type="title"/>
          </p:nvPr>
        </p:nvSpPr>
        <p:spPr/>
        <p:txBody>
          <a:bodyPr/>
          <a:lstStyle/>
          <a:p>
            <a:r>
              <a:rPr lang="en-GB" dirty="0"/>
              <a:t>C</a:t>
            </a:r>
            <a:r>
              <a:rPr lang="cs-CZ" dirty="0"/>
              <a:t>enzura filmů</a:t>
            </a:r>
            <a:endParaRPr lang="en-GB" dirty="0"/>
          </a:p>
        </p:txBody>
      </p:sp>
      <p:sp>
        <p:nvSpPr>
          <p:cNvPr id="3" name="Content Placeholder 2">
            <a:extLst>
              <a:ext uri="{FF2B5EF4-FFF2-40B4-BE49-F238E27FC236}">
                <a16:creationId xmlns:a16="http://schemas.microsoft.com/office/drawing/2014/main" id="{F4505764-7276-59B7-3E87-16F2AEB0C1E0}"/>
              </a:ext>
            </a:extLst>
          </p:cNvPr>
          <p:cNvSpPr>
            <a:spLocks noGrp="1"/>
          </p:cNvSpPr>
          <p:nvPr>
            <p:ph idx="1"/>
          </p:nvPr>
        </p:nvSpPr>
        <p:spPr/>
        <p:txBody>
          <a:bodyPr/>
          <a:lstStyle/>
          <a:p>
            <a:r>
              <a:rPr lang="en-GB" b="0" i="0" dirty="0">
                <a:solidFill>
                  <a:srgbClr val="121212"/>
                </a:solidFill>
                <a:effectLst/>
                <a:latin typeface="GH Guardian Headline"/>
              </a:rPr>
              <a:t>Chinese censors alter ending of Minions: The Rise of Gru film</a:t>
            </a:r>
          </a:p>
          <a:p>
            <a:r>
              <a:rPr lang="en-GB" dirty="0">
                <a:hlinkClick r:id="rId2"/>
              </a:rPr>
              <a:t>https://www.theguardian.com/world/2022/aug/22/chinese-censors-alter-ending-of-minions-the-rise-of-gru-film</a:t>
            </a:r>
            <a:r>
              <a:rPr lang="cs-CZ" dirty="0"/>
              <a:t> </a:t>
            </a:r>
          </a:p>
          <a:p>
            <a:r>
              <a:rPr lang="en-GB" b="0" i="0" dirty="0">
                <a:solidFill>
                  <a:srgbClr val="121212"/>
                </a:solidFill>
                <a:effectLst/>
                <a:latin typeface="GuardianTextEgyptian"/>
              </a:rPr>
              <a:t>According to posts and screenshots of the film, shared on Weibo, a platform similar to Twitter, there is an addendum by censors showing that Wild Knuckles, a main character in the heist film, was caught by police and served 20 years in jail.</a:t>
            </a:r>
            <a:r>
              <a:rPr lang="cs-CZ" b="0" i="0" dirty="0">
                <a:solidFill>
                  <a:srgbClr val="121212"/>
                </a:solidFill>
                <a:effectLst/>
                <a:latin typeface="GuardianTextEgyptian"/>
              </a:rPr>
              <a:t> </a:t>
            </a:r>
          </a:p>
          <a:p>
            <a:r>
              <a:rPr lang="en-GB" dirty="0">
                <a:hlinkClick r:id="rId3"/>
              </a:rPr>
              <a:t>https://www.youtube.com/watch?v=6-I0W-_kPXY&amp;ab_channel=yazzfetto</a:t>
            </a:r>
            <a:r>
              <a:rPr lang="cs-CZ" dirty="0">
                <a:solidFill>
                  <a:srgbClr val="121212"/>
                </a:solidFill>
                <a:latin typeface="GuardianTextEgyptian"/>
              </a:rPr>
              <a:t> </a:t>
            </a:r>
            <a:endParaRPr lang="en-GB" dirty="0"/>
          </a:p>
        </p:txBody>
      </p:sp>
    </p:spTree>
    <p:extLst>
      <p:ext uri="{BB962C8B-B14F-4D97-AF65-F5344CB8AC3E}">
        <p14:creationId xmlns:p14="http://schemas.microsoft.com/office/powerpoint/2010/main" val="3415499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0CDFE-6C45-DE9B-600E-96982CC81E7B}"/>
              </a:ext>
            </a:extLst>
          </p:cNvPr>
          <p:cNvSpPr>
            <a:spLocks noGrp="1"/>
          </p:cNvSpPr>
          <p:nvPr>
            <p:ph type="title"/>
          </p:nvPr>
        </p:nvSpPr>
        <p:spPr/>
        <p:txBody>
          <a:bodyPr/>
          <a:lstStyle/>
          <a:p>
            <a:r>
              <a:rPr lang="sk-SK" dirty="0"/>
              <a:t>LGBTQ</a:t>
            </a:r>
            <a:r>
              <a:rPr lang="en-GB" dirty="0"/>
              <a:t>+</a:t>
            </a:r>
            <a:r>
              <a:rPr lang="sk-SK" dirty="0"/>
              <a:t> - zakázané filmy</a:t>
            </a:r>
            <a:endParaRPr lang="en-GB" dirty="0"/>
          </a:p>
        </p:txBody>
      </p:sp>
      <p:sp>
        <p:nvSpPr>
          <p:cNvPr id="3" name="Content Placeholder 2">
            <a:extLst>
              <a:ext uri="{FF2B5EF4-FFF2-40B4-BE49-F238E27FC236}">
                <a16:creationId xmlns:a16="http://schemas.microsoft.com/office/drawing/2014/main" id="{F6F2E54B-24ED-D2D7-0F29-145EEEFEC13A}"/>
              </a:ext>
            </a:extLst>
          </p:cNvPr>
          <p:cNvSpPr>
            <a:spLocks noGrp="1"/>
          </p:cNvSpPr>
          <p:nvPr>
            <p:ph idx="1"/>
          </p:nvPr>
        </p:nvSpPr>
        <p:spPr/>
        <p:txBody>
          <a:bodyPr/>
          <a:lstStyle/>
          <a:p>
            <a:r>
              <a:rPr lang="en-GB" dirty="0">
                <a:hlinkClick r:id="rId2"/>
              </a:rPr>
              <a:t>https://www.out.com/film/2022/6/14/6-disney-films-banned-other-countries-lgbtq-content#rebelltitem3</a:t>
            </a:r>
            <a:r>
              <a:rPr lang="sk-SK" dirty="0"/>
              <a:t> </a:t>
            </a:r>
            <a:endParaRPr lang="en-GB" dirty="0"/>
          </a:p>
          <a:p>
            <a:endParaRPr lang="en-GB" dirty="0"/>
          </a:p>
        </p:txBody>
      </p:sp>
    </p:spTree>
    <p:extLst>
      <p:ext uri="{BB962C8B-B14F-4D97-AF65-F5344CB8AC3E}">
        <p14:creationId xmlns:p14="http://schemas.microsoft.com/office/powerpoint/2010/main" val="4115647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3723</Words>
  <Application>Microsoft Office PowerPoint</Application>
  <PresentationFormat>Widescreen</PresentationFormat>
  <Paragraphs>159</Paragraphs>
  <Slides>40</Slides>
  <Notes>17</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40</vt:i4>
      </vt:variant>
    </vt:vector>
  </HeadingPairs>
  <TitlesOfParts>
    <vt:vector size="53" baseType="lpstr">
      <vt:lpstr>Alright Sans</vt:lpstr>
      <vt:lpstr>Amazon Ember</vt:lpstr>
      <vt:lpstr>Aptos</vt:lpstr>
      <vt:lpstr>Aptos Display</vt:lpstr>
      <vt:lpstr>Arial</vt:lpstr>
      <vt:lpstr>Calibri</vt:lpstr>
      <vt:lpstr>GH Guardian Headline</vt:lpstr>
      <vt:lpstr>GuardianTextEgyptian</vt:lpstr>
      <vt:lpstr>Roboto</vt:lpstr>
      <vt:lpstr>sohne</vt:lpstr>
      <vt:lpstr>Times New Roman</vt:lpstr>
      <vt:lpstr>YouTube Sans</vt:lpstr>
      <vt:lpstr>Office Theme</vt:lpstr>
      <vt:lpstr>Mediální vlastnictví</vt:lpstr>
      <vt:lpstr>Doyle - soutěž</vt:lpstr>
      <vt:lpstr>PowerPoint Presentation</vt:lpstr>
      <vt:lpstr>Facebook a tzv. dual class structure of stock</vt:lpstr>
      <vt:lpstr>Regulace médií</vt:lpstr>
      <vt:lpstr>PowerPoint Presentation</vt:lpstr>
      <vt:lpstr>Příklady cenzury</vt:lpstr>
      <vt:lpstr>Cenzura filmů</vt:lpstr>
      <vt:lpstr>LGBTQ+ - zakázané filmy</vt:lpstr>
      <vt:lpstr>Koncentrace – jak se měří?</vt:lpstr>
      <vt:lpstr>Non-technical summary (quote)</vt:lpstr>
      <vt:lpstr>Tech monopolies</vt:lpstr>
      <vt:lpstr>Freedman, D. (2014) “Metrics, models and the meaning of media ownership.” </vt:lpstr>
      <vt:lpstr>PowerPoint Presentation</vt:lpstr>
      <vt:lpstr>Kvantitativní data</vt:lpstr>
      <vt:lpstr>Závěrečná seminární práce</vt:lpstr>
      <vt:lpstr>Komodita - romance pro ženy</vt:lpstr>
      <vt:lpstr>Občanská žurnalistika</vt:lpstr>
      <vt:lpstr>Melissa Wall: Citizen Journalism: A retrospective on what we know, an agenda for what we don’t</vt:lpstr>
      <vt:lpstr>Co je občanská žurnalistika?</vt:lpstr>
      <vt:lpstr>Profesionální žurnalistika reaguje na žurnalistiku občanskou </vt:lpstr>
      <vt:lpstr>Hyperlokální obsahy</vt:lpstr>
      <vt:lpstr>Sociální sítě a občanský novinář jednotlivec</vt:lpstr>
      <vt:lpstr>Odpor</vt:lpstr>
      <vt:lpstr>Reakce občanů</vt:lpstr>
      <vt:lpstr>Budoucí trendy</vt:lpstr>
      <vt:lpstr>Změny nejsou jenom technologické...</vt:lpstr>
      <vt:lpstr>Amazon, Google, Facebook, Twitter – nová forma kapitalizmu?</vt:lpstr>
      <vt:lpstr>Abstraktnější pohled na média a společnosti ve kterých fungují</vt:lpstr>
      <vt:lpstr>Co je kapitalismus?</vt:lpstr>
      <vt:lpstr>Definice kapitalismu – Bruce Scott Harvard Business School</vt:lpstr>
      <vt:lpstr>Scottův příspěvek</vt:lpstr>
      <vt:lpstr>Úkol v malých skupinách</vt:lpstr>
      <vt:lpstr>Shoshana Zuboff</vt:lpstr>
      <vt:lpstr>Shoshana Zuboff – více optimistické počátky</vt:lpstr>
      <vt:lpstr>Surveillance capitalism – souhrn tezí</vt:lpstr>
      <vt:lpstr>PowerPoint Presentation</vt:lpstr>
      <vt:lpstr>Shoshana Zuboff: We Need Rights To Protect Us From Big Data Surveillance </vt:lpstr>
      <vt:lpstr>Christopher Wylie on data privacy and social media giants </vt:lpstr>
      <vt:lpstr>Data brokers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Mediální vlastnictví</dc:title>
  <dc:creator>Monika Metykova</dc:creator>
  <cp:lastModifiedBy>Monika Metykova</cp:lastModifiedBy>
  <cp:revision>14</cp:revision>
  <dcterms:created xsi:type="dcterms:W3CDTF">2024-03-29T19:52:18Z</dcterms:created>
  <dcterms:modified xsi:type="dcterms:W3CDTF">2024-04-02T07:47:03Z</dcterms:modified>
</cp:coreProperties>
</file>