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9" r:id="rId16"/>
    <p:sldId id="270" r:id="rId17"/>
    <p:sldId id="271" r:id="rId18"/>
    <p:sldId id="272" r:id="rId19"/>
    <p:sldId id="273" r:id="rId20"/>
    <p:sldId id="274" r:id="rId21"/>
    <p:sldId id="275" r:id="rId22"/>
    <p:sldId id="301" r:id="rId23"/>
    <p:sldId id="276" r:id="rId24"/>
    <p:sldId id="277" r:id="rId25"/>
    <p:sldId id="278" r:id="rId26"/>
    <p:sldId id="279" r:id="rId27"/>
    <p:sldId id="300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302" r:id="rId36"/>
    <p:sldId id="303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59" name="Google Shape;159;p13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66" name="Google Shape;166;p14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79" name="Google Shape;179;p16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86" name="Google Shape;186;p17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3" name="Google Shape;193;p18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00" name="Google Shape;200;p19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07" name="Google Shape;207;p20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7104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8274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2cfe031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22cfe031a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122cfe031a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26" name="Google Shape;226;p2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3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33" name="Google Shape;233;p23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46" name="Google Shape;246;p2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53" name="Google Shape;253;p26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7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60" name="Google Shape;260;p27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8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67" name="Google Shape;267;p28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74" name="Google Shape;274;p29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68671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59" name="Google Shape;159;p13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43060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22cdcb299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122cdcb29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22cdcb299f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122cdcb299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22cdcb299f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122cdcb299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22cdcb299f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g122cdcb299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00" cy="401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6" name="Google Shape;306;g122cdcb299f_0_16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22cdcb299f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122cdcb299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22cdcb299f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g122cdcb299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22cdcb299f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122cdcb299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22cdcb299f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g122cdcb299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22cdcb299f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g122cdcb299f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22cdcb299f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122cdcb299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22cdcb299f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g122cdcb299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22cdcb299f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122cdcb299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omictimes.indiatimes.com/tech/technology/india-had-longest-internet-shutdown-in-2023-report/articleshow/108462868.cms?from=mdr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domhouse.org/countries/freedom-net/scores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science.com/38094-facts-about-rare-earth-elements-infographic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hyperlink" Target="http://www.mindat.org/loc-720.html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times.com/world-nation/story/2019-07-28/china-rare-earth-tech-pollution-supply-chain-trade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NtNU261NVrg" TargetMode="External"/><Relationship Id="rId5" Type="http://schemas.openxmlformats.org/officeDocument/2006/relationships/hyperlink" Target="https://www.youtube.com/watch?v=4wPYbSjVrVQ" TargetMode="External"/><Relationship Id="rId4" Type="http://schemas.openxmlformats.org/officeDocument/2006/relationships/hyperlink" Target="https://www.youtube.com/watch?v=t_UdqZdFr-w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jJRhn53X2M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encyklopedie.soc.cas.cz/w/Reciprocita" TargetMode="External"/><Relationship Id="rId7" Type="http://schemas.openxmlformats.org/officeDocument/2006/relationships/hyperlink" Target="https://encyklopedie.soc.cas.cz/w/Trh_pr%C3%A1ce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cyklopedie.soc.cas.cz/w/Sociologie_ekonomick%C3%A1" TargetMode="External"/><Relationship Id="rId5" Type="http://schemas.openxmlformats.org/officeDocument/2006/relationships/hyperlink" Target="https://encyklopedie.soc.cas.cz/w/Ekonomika_tr%C5%BEn%C3%AD" TargetMode="External"/><Relationship Id="rId4" Type="http://schemas.openxmlformats.org/officeDocument/2006/relationships/hyperlink" Target="https://encyklopedie.soc.cas.cz/w/Kontrola_soci%C3%A1ln%C3%AD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/>
              <a:t>Politická ekonomie médií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Monika Metykova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m.metykova@sussex.ac.uk; 32153@mail.muni.cz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Je možné termíny hýbat?</a:t>
            </a:r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Odevzdání</a:t>
            </a:r>
            <a:r>
              <a:rPr lang="en-US" dirty="0"/>
              <a:t> je </a:t>
            </a:r>
            <a:r>
              <a:rPr lang="en-US" dirty="0" err="1"/>
              <a:t>možné</a:t>
            </a:r>
            <a:r>
              <a:rPr lang="en-US" dirty="0"/>
              <a:t> </a:t>
            </a:r>
            <a:r>
              <a:rPr lang="en-US" dirty="0" err="1"/>
              <a:t>domluvit</a:t>
            </a:r>
            <a:r>
              <a:rPr lang="en-US" dirty="0"/>
              <a:t> </a:t>
            </a:r>
            <a:r>
              <a:rPr lang="en-US" dirty="0" err="1"/>
              <a:t>dřív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později</a:t>
            </a:r>
            <a:r>
              <a:rPr lang="en-US" dirty="0"/>
              <a:t> </a:t>
            </a:r>
            <a:r>
              <a:rPr lang="en-US" dirty="0" err="1"/>
              <a:t>individuálně</a:t>
            </a:r>
            <a:r>
              <a:rPr lang="en-US" dirty="0"/>
              <a:t>, </a:t>
            </a:r>
            <a:r>
              <a:rPr lang="en-US" dirty="0" err="1"/>
              <a:t>prosím</a:t>
            </a:r>
            <a:r>
              <a:rPr lang="en-US" dirty="0"/>
              <a:t> </a:t>
            </a:r>
            <a:r>
              <a:rPr lang="en-US" dirty="0" err="1"/>
              <a:t>kontaktujte</a:t>
            </a:r>
            <a:r>
              <a:rPr lang="en-US" dirty="0"/>
              <a:t> </a:t>
            </a:r>
            <a:r>
              <a:rPr lang="en-US" dirty="0" err="1"/>
              <a:t>mě</a:t>
            </a:r>
            <a:r>
              <a:rPr lang="en-US" dirty="0"/>
              <a:t> </a:t>
            </a:r>
            <a:r>
              <a:rPr lang="en-US" dirty="0" err="1"/>
              <a:t>ohledně</a:t>
            </a:r>
            <a:r>
              <a:rPr lang="en-US" dirty="0"/>
              <a:t> </a:t>
            </a:r>
            <a:r>
              <a:rPr lang="en-US" dirty="0" err="1"/>
              <a:t>této</a:t>
            </a:r>
            <a:r>
              <a:rPr lang="en-US" dirty="0"/>
              <a:t> </a:t>
            </a:r>
            <a:r>
              <a:rPr lang="en-US" dirty="0" err="1"/>
              <a:t>možnosti</a:t>
            </a:r>
            <a:r>
              <a:rPr lang="en-US" dirty="0"/>
              <a:t>. </a:t>
            </a:r>
            <a:r>
              <a:rPr lang="en-US" dirty="0" err="1"/>
              <a:t>Zkouškové</a:t>
            </a:r>
            <a:r>
              <a:rPr lang="en-US" dirty="0"/>
              <a:t> </a:t>
            </a:r>
            <a:r>
              <a:rPr lang="en-US" dirty="0" err="1"/>
              <a:t>období</a:t>
            </a:r>
            <a:r>
              <a:rPr lang="en-US" dirty="0"/>
              <a:t> </a:t>
            </a:r>
            <a:r>
              <a:rPr lang="en-US" dirty="0" err="1"/>
              <a:t>končí</a:t>
            </a:r>
            <a:r>
              <a:rPr lang="en-US" dirty="0"/>
              <a:t> 2</a:t>
            </a:r>
            <a:r>
              <a:rPr lang="sk-SK" dirty="0"/>
              <a:t>8</a:t>
            </a:r>
            <a:r>
              <a:rPr lang="en-US" dirty="0"/>
              <a:t>.6. 202</a:t>
            </a:r>
            <a:r>
              <a:rPr lang="sk-SK" dirty="0"/>
              <a:t>4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 čem je teto předmět?</a:t>
            </a:r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Cílem předmětu je představit studentům optiku politické ekonomie pro studium médií a mediované komunikace. Přístup politické ekonomie je charakterizován studiem sociálních vztahů, především mocenských vztahů,které stojí za produkcí, distribucí a spotřebou zdrojů, v případě tohoto předmětu zejména se zaměřením na komunikační zdroje. Předmět se zaměří na to, jak funguje komunikační podnikání, například jak se komunikační produkty pohybují prostřednictvím řetězce výrobců k velkoobchodníkům, maloobchodníkům a spotřebitelům, jejichž nákupy jsou přiváděny zpět do nových výrobních procesů. Studenti budou také zkoumat politické a ekonomické procesy, které ovlivňují média, jako jsou modely financování a regulační rámce.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Kořeny, teoretické ukotvení atd. </a:t>
            </a:r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Později se budeme zabývat filosofickými a historickými kořeny politické ekonomie – Adam Smith, David Ricardo, John Stuart Mill, Thomas Malthus, Karl Marx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Teď si ale přiblížíme témata z kurzu „zábavným“ způsobem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533C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Pravdivá informace nebo nepravdivá?</a:t>
            </a:r>
            <a:endParaRPr/>
          </a:p>
        </p:txBody>
      </p:sp>
      <p:sp>
        <p:nvSpPr>
          <p:cNvPr id="162" name="Google Shape;162;p25"/>
          <p:cNvSpPr txBox="1"/>
          <p:nvPr/>
        </p:nvSpPr>
        <p:spPr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182562" marR="0" lvl="0" indent="-18097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Mladí lidi ve věku 18 – 24: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8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1. Konzumují zprávy přes sociální sítě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8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2. Patří mezi věkové kategorie, které konzumují nejvíc zpráv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8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 b="0" i="0" u="none" strike="noStrike" cap="none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Platí za zprávy méně často než starší generace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596900" y="93345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533C"/>
              </a:buClr>
              <a:buSzPts val="4000"/>
              <a:buFont typeface="Arial"/>
              <a:buNone/>
            </a:pPr>
            <a:r>
              <a:rPr lang="en-US" sz="4000" b="0" i="0" u="none" dirty="0" err="1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Který</a:t>
            </a:r>
            <a:r>
              <a:rPr lang="en-US" sz="4000" b="0" i="0" u="none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4000" b="0" i="0" u="none" dirty="0" err="1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těchto</a:t>
            </a:r>
            <a:r>
              <a:rPr lang="en-US" sz="4000" b="0" i="0" u="none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dirty="0" err="1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výrazů</a:t>
            </a:r>
            <a:r>
              <a:rPr lang="en-US" sz="4000" b="0" i="0" u="none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dirty="0" err="1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popisuje</a:t>
            </a:r>
            <a:r>
              <a:rPr lang="en-US" sz="4000" b="0" i="0" u="none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dirty="0" err="1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nový</a:t>
            </a:r>
            <a:r>
              <a:rPr lang="en-US" sz="4000" b="0" i="0" u="none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dirty="0" err="1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způsob</a:t>
            </a:r>
            <a:r>
              <a:rPr lang="en-US" sz="4000" b="0" i="0" u="none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dirty="0" err="1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nepravidelného</a:t>
            </a:r>
            <a:r>
              <a:rPr lang="en-US" sz="4000" b="0" i="0" u="none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dirty="0" err="1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financování</a:t>
            </a:r>
            <a:r>
              <a:rPr lang="en-US" sz="4000" b="0" i="0" u="none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dirty="0" err="1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produkce</a:t>
            </a:r>
            <a:r>
              <a:rPr lang="en-US" sz="4000" b="0" i="0" u="none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dirty="0" err="1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mediálních</a:t>
            </a:r>
            <a:r>
              <a:rPr lang="en-US" sz="4000" b="0" i="0" u="none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dirty="0" err="1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obsahů</a:t>
            </a:r>
            <a:r>
              <a:rPr lang="en-US" sz="4000" b="0" i="0" u="none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sp>
        <p:nvSpPr>
          <p:cNvPr id="169" name="Google Shape;169;p26"/>
          <p:cNvSpPr txBox="1"/>
          <p:nvPr/>
        </p:nvSpPr>
        <p:spPr>
          <a:xfrm>
            <a:off x="609600" y="3024187"/>
            <a:ext cx="10972800" cy="37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514350" marR="0" lvl="0" indent="-5127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Times New Roman"/>
              <a:buAutoNum type="arabicPeriod"/>
            </a:pP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Fundraising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276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Times New Roman"/>
              <a:buAutoNum type="arabicPeriod"/>
            </a:pP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Crowdfunding –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davové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financování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276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Times New Roman"/>
              <a:buAutoNum type="arabicPeriod"/>
            </a:pP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Paywall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276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Times New Roman"/>
              <a:buAutoNum type="arabicPeriod"/>
            </a:pP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Předplatné</a:t>
            </a:r>
            <a:endParaRPr sz="18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1936-137B-F06D-B0D4-7D91DD39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sk-SK" sz="4000" b="0" i="0" u="none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o znamená zkratka GDPR? </a:t>
            </a:r>
            <a:endParaRPr lang="en-GB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C9F5A-3278-9FB5-8DC6-82B87FFDEC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71500" indent="-457200">
              <a:buAutoNum type="arabicPeriod"/>
            </a:pPr>
            <a:r>
              <a:rPr lang="en-GB" sz="2400" dirty="0"/>
              <a:t>General Data Protection Regulation</a:t>
            </a:r>
          </a:p>
          <a:p>
            <a:pPr marL="571500" indent="-457200">
              <a:buAutoNum type="arabicPeriod"/>
            </a:pPr>
            <a:r>
              <a:rPr lang="en-GB" sz="2400" dirty="0"/>
              <a:t>General Data Personal Register</a:t>
            </a:r>
          </a:p>
          <a:p>
            <a:pPr marL="571500" indent="-457200">
              <a:buAutoNum type="arabicPeriod"/>
            </a:pPr>
            <a:r>
              <a:rPr lang="en-GB" sz="2400" dirty="0"/>
              <a:t>Geographical Data Protection Register</a:t>
            </a:r>
          </a:p>
          <a:p>
            <a:pPr marL="571500" indent="-457200">
              <a:buAutoNum type="arabicPeriod"/>
            </a:pPr>
            <a:r>
              <a:rPr lang="en-GB" sz="2400" dirty="0"/>
              <a:t>Geolocation Drive Protection Regulation</a:t>
            </a:r>
          </a:p>
        </p:txBody>
      </p:sp>
    </p:spTree>
    <p:extLst>
      <p:ext uri="{BB962C8B-B14F-4D97-AF65-F5344CB8AC3E}">
        <p14:creationId xmlns:p14="http://schemas.microsoft.com/office/powerpoint/2010/main" val="3417523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CC3300"/>
                </a:solidFill>
              </a:rPr>
              <a:t>Co necharakterizuje tzv. krizi žurnalistiky?</a:t>
            </a:r>
            <a:endParaRPr sz="4000">
              <a:solidFill>
                <a:srgbClr val="CC3300"/>
              </a:solidFill>
            </a:endParaRPr>
          </a:p>
        </p:txBody>
      </p:sp>
      <p:sp>
        <p:nvSpPr>
          <p:cNvPr id="175" name="Google Shape;175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1. Schází původní reportáže, obsahy se replikují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2. Mizí pracovní příležitosti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3. Nejsou noví majitelé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4. Menší počet zdrojů ve zprávách, PR obsahy se dostávájí do zpravodajství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533C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Je informace pravdivá nebo nepravdivá?</a:t>
            </a:r>
            <a:endParaRPr/>
          </a:p>
        </p:txBody>
      </p:sp>
      <p:sp>
        <p:nvSpPr>
          <p:cNvPr id="182" name="Google Shape;182;p28"/>
          <p:cNvSpPr txBox="1"/>
          <p:nvPr/>
        </p:nvSpPr>
        <p:spPr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15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Digitální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technologie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2" marR="0" lvl="0" indent="-18097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Noto Sans Symbols"/>
              <a:buAutoNum type="arabicPeriod"/>
            </a:pP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Zcela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transformují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žurnalistické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pracovní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postupy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2" marR="0" lvl="0" indent="-18097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Noto Sans Symbols"/>
              <a:buAutoNum type="arabicPeriod"/>
            </a:pP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Činí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obyčejných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lidí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novináře</a:t>
            </a:r>
            <a:endParaRPr dirty="0"/>
          </a:p>
          <a:p>
            <a:pPr marL="182562" marR="0" lvl="0" indent="-18097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Noto Sans Symbols"/>
              <a:buAutoNum type="arabicPeriod"/>
            </a:pPr>
            <a:r>
              <a:rPr lang="en-US" sz="2400" b="0" i="0" u="none" strike="noStrike" cap="none" dirty="0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Nenutí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novináře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učit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se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novým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dovednostem</a:t>
            </a:r>
            <a:endParaRPr sz="18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182562" marR="0" lvl="0" indent="-18097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Noto Sans Symbols"/>
              <a:buAutoNum type="arabicPeriod"/>
            </a:pP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Umožňují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konzumentům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zasahovat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profesionálních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obsahů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8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2" marR="0" lvl="0" indent="-5143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Noto Sans Symbols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533C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Můžete seřadit mediální organizace od nejstarší k nejnovější?</a:t>
            </a:r>
            <a:endParaRPr/>
          </a:p>
        </p:txBody>
      </p:sp>
      <p:sp>
        <p:nvSpPr>
          <p:cNvPr id="189" name="Google Shape;189;p29"/>
          <p:cNvSpPr txBox="1"/>
          <p:nvPr/>
        </p:nvSpPr>
        <p:spPr>
          <a:xfrm>
            <a:off x="609600" y="1944687"/>
            <a:ext cx="10972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182562" marR="0" lvl="0" indent="-18097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Buzzfeed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2" marR="0" lvl="0" indent="-18097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The Guardian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2" marR="0" lvl="0" indent="-18097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The BBC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2" marR="0" lvl="0" indent="-18097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Huffington Post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2" marR="0" lvl="0" indent="-18097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The New York Times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2" marR="0" lvl="0" indent="-18097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NPR (National Public Radio z USA)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2" marR="0" lvl="0" indent="-18097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CNN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2" marR="0" lvl="0" indent="-18097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Al Jazeera (English)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533C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Které z těchto filmových studií není v Hollywoodu?</a:t>
            </a:r>
            <a:endParaRPr/>
          </a:p>
        </p:txBody>
      </p:sp>
      <p:sp>
        <p:nvSpPr>
          <p:cNvPr id="196" name="Google Shape;196;p30"/>
          <p:cNvSpPr txBox="1"/>
          <p:nvPr/>
        </p:nvSpPr>
        <p:spPr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15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8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1. Warner Bros.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8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2. MGM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8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3. Fox Star Studios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8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4. Columbia Pictures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8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5. Universal Studios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Kdo? Kde? Kdy?</a:t>
            </a: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Sylabus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Studijní</a:t>
            </a:r>
            <a:r>
              <a:rPr lang="en-US" dirty="0"/>
              <a:t> </a:t>
            </a:r>
            <a:r>
              <a:rPr lang="en-US" dirty="0" err="1"/>
              <a:t>materiály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Termíny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533C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D2533C"/>
                </a:solidFill>
              </a:rPr>
              <a:t>V jakém mediálním průmyslu působí tyto organizace?</a:t>
            </a:r>
            <a:endParaRPr/>
          </a:p>
        </p:txBody>
      </p:sp>
      <p:sp>
        <p:nvSpPr>
          <p:cNvPr id="203" name="Google Shape;203;p31"/>
          <p:cNvSpPr txBox="1"/>
          <p:nvPr/>
        </p:nvSpPr>
        <p:spPr>
          <a:xfrm>
            <a:off x="609600" y="1636294"/>
            <a:ext cx="10972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15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2" marR="0" lvl="0" indent="-18097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EMI, Sony-BMG, Warner, Universal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533C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Kdo je vlastníkem? </a:t>
            </a:r>
            <a:endParaRPr/>
          </a:p>
        </p:txBody>
      </p:sp>
      <p:sp>
        <p:nvSpPr>
          <p:cNvPr id="210" name="Google Shape;210;p32"/>
          <p:cNvSpPr txBox="1"/>
          <p:nvPr/>
        </p:nvSpPr>
        <p:spPr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182562" marR="0" lvl="0" indent="-18097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Al Jazeeru vlastní vláda Kataru.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2" marR="0" lvl="0" indent="-18097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CNN je vlastněna Time Warnerem.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2" marR="0" lvl="0" indent="-18097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Disney vlastní Fox News.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2" marR="0" lvl="0" indent="-18097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Britská vláda vlastní BBC.  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533C"/>
              </a:buClr>
              <a:buSzPct val="100000"/>
              <a:buFont typeface="Arial"/>
              <a:buNone/>
            </a:pPr>
            <a:r>
              <a:rPr lang="en-US" dirty="0" err="1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Která</a:t>
            </a:r>
            <a:r>
              <a:rPr lang="en-US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dirty="0" err="1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těchto</a:t>
            </a:r>
            <a:r>
              <a:rPr lang="en-US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zemí</a:t>
            </a:r>
            <a:r>
              <a:rPr lang="en-US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 v </a:t>
            </a:r>
            <a:r>
              <a:rPr lang="en-US" dirty="0" err="1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roce</a:t>
            </a:r>
            <a:r>
              <a:rPr lang="en-US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 2023 „</a:t>
            </a:r>
            <a:r>
              <a:rPr lang="en-US" dirty="0" err="1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vypla</a:t>
            </a:r>
            <a:r>
              <a:rPr lang="en-US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“ internet (internet shutdown) </a:t>
            </a:r>
            <a:r>
              <a:rPr lang="en-US" dirty="0" err="1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nejd</a:t>
            </a:r>
            <a:r>
              <a:rPr lang="sk-SK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éle</a:t>
            </a:r>
            <a:r>
              <a:rPr lang="en-US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283" name="Google Shape;283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Kuba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Jemen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Indie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Čína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7976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533C"/>
              </a:buClr>
              <a:buSzPct val="100000"/>
              <a:buFont typeface="Arial"/>
              <a:buNone/>
            </a:pPr>
            <a:r>
              <a:rPr lang="sk-SK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Ve k</a:t>
            </a:r>
            <a:r>
              <a:rPr lang="en-US" dirty="0" err="1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ter</a:t>
            </a:r>
            <a:r>
              <a:rPr lang="sk-SK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é</a:t>
            </a:r>
            <a:r>
              <a:rPr lang="en-US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dirty="0" err="1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těchto</a:t>
            </a:r>
            <a:r>
              <a:rPr lang="en-US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zemí</a:t>
            </a:r>
            <a:r>
              <a:rPr lang="en-US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 v </a:t>
            </a:r>
            <a:r>
              <a:rPr lang="en-US" dirty="0" err="1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roce</a:t>
            </a:r>
            <a:r>
              <a:rPr lang="en-US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 202</a:t>
            </a:r>
            <a:r>
              <a:rPr lang="sk-SK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zasáhlo </a:t>
            </a:r>
            <a:r>
              <a:rPr lang="en-US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 „</a:t>
            </a:r>
            <a:r>
              <a:rPr lang="en-US" dirty="0" err="1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vyp</a:t>
            </a:r>
            <a:r>
              <a:rPr lang="sk-SK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nutí</a:t>
            </a:r>
            <a:r>
              <a:rPr lang="en-US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“ internet</a:t>
            </a:r>
            <a:r>
              <a:rPr lang="sk-SK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 (internet shutdown)</a:t>
            </a:r>
            <a:r>
              <a:rPr lang="sk-SK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 nejvíc uživatel</a:t>
            </a:r>
            <a:r>
              <a:rPr lang="cs-CZ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ů</a:t>
            </a:r>
            <a:r>
              <a:rPr lang="en-US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216" name="Google Shape;216;p33"/>
          <p:cNvSpPr txBox="1">
            <a:spLocks noGrp="1"/>
          </p:cNvSpPr>
          <p:nvPr>
            <p:ph type="body" idx="1"/>
          </p:nvPr>
        </p:nvSpPr>
        <p:spPr>
          <a:xfrm>
            <a:off x="838200" y="214153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dirty="0"/>
              <a:t>Rusko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dirty="0"/>
              <a:t>Myanmar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k-SK" dirty="0"/>
              <a:t>Írán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k-SK" dirty="0"/>
              <a:t>Etiopie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1409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Odpovědi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533C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Pravdivá informace nebo nepravdivá?</a:t>
            </a:r>
            <a:endParaRPr/>
          </a:p>
        </p:txBody>
      </p:sp>
      <p:sp>
        <p:nvSpPr>
          <p:cNvPr id="229" name="Google Shape;229;p35"/>
          <p:cNvSpPr txBox="1"/>
          <p:nvPr/>
        </p:nvSpPr>
        <p:spPr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182562" marR="0" lvl="0" indent="-18097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Mladí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lidi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ve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věku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18 – 24: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8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Konzumují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zprávy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přes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sociální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sítě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PRAVDA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8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Patří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mezi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věkové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kategorie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které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konzumují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nejvíc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zpráv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NEPRAVDA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8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Platí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za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zprávy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méně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často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než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starší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generace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PRAVDA</a:t>
            </a:r>
            <a:endParaRPr sz="18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 txBox="1">
            <a:spLocks noGrp="1"/>
          </p:cNvSpPr>
          <p:nvPr>
            <p:ph type="title"/>
          </p:nvPr>
        </p:nvSpPr>
        <p:spPr>
          <a:xfrm>
            <a:off x="596900" y="93345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533C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Který z těchto výrazů popisuje nový způsob nepravidelného financování produkce mediálních obsahů?</a:t>
            </a:r>
            <a:endParaRPr/>
          </a:p>
        </p:txBody>
      </p:sp>
      <p:sp>
        <p:nvSpPr>
          <p:cNvPr id="236" name="Google Shape;236;p36"/>
          <p:cNvSpPr txBox="1"/>
          <p:nvPr/>
        </p:nvSpPr>
        <p:spPr>
          <a:xfrm>
            <a:off x="609600" y="3035073"/>
            <a:ext cx="10972800" cy="37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514350" marR="0" lvl="0" indent="-5127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Times New Roman"/>
              <a:buAutoNum type="arabicPeriod"/>
            </a:pP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Fundraising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276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Times New Roman"/>
              <a:buAutoNum type="arabicPeriod"/>
            </a:pPr>
            <a:r>
              <a:rPr lang="en-US" sz="2400" b="0" i="0" u="none" strike="noStrike" cap="none" dirty="0">
                <a:solidFill>
                  <a:srgbClr val="292934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Crowdfunding –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davové</a:t>
            </a:r>
            <a:r>
              <a:rPr lang="en-US" sz="2400" b="0" i="0" u="none" strike="noStrike" cap="none" dirty="0">
                <a:solidFill>
                  <a:srgbClr val="292934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financování</a:t>
            </a:r>
            <a:endParaRPr sz="1800" b="0" i="0" u="none" strike="noStrike" cap="none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276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Times New Roman"/>
              <a:buAutoNum type="arabicPeriod"/>
            </a:pP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Paywall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276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Times New Roman"/>
              <a:buAutoNum type="arabicPeriod"/>
            </a:pP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Předplatné</a:t>
            </a:r>
            <a:endParaRPr sz="18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1936-137B-F06D-B0D4-7D91DD39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sk-SK" sz="4000" b="0" i="0" u="none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o znamená zkratka GDPR? </a:t>
            </a:r>
            <a:endParaRPr lang="en-GB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C9F5A-3278-9FB5-8DC6-82B87FFDEC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71500" indent="-457200">
              <a:buAutoNum type="arabicPeriod"/>
            </a:pPr>
            <a:r>
              <a:rPr lang="en-GB" sz="2400" dirty="0">
                <a:highlight>
                  <a:srgbClr val="FFFF00"/>
                </a:highlight>
              </a:rPr>
              <a:t>General Data Protection Regulation</a:t>
            </a:r>
          </a:p>
          <a:p>
            <a:pPr marL="571500" indent="-457200">
              <a:buAutoNum type="arabicPeriod"/>
            </a:pPr>
            <a:r>
              <a:rPr lang="en-GB" sz="2400" dirty="0"/>
              <a:t>General Data Personal Register</a:t>
            </a:r>
          </a:p>
          <a:p>
            <a:pPr marL="571500" indent="-457200">
              <a:buAutoNum type="arabicPeriod"/>
            </a:pPr>
            <a:r>
              <a:rPr lang="en-GB" sz="2400" dirty="0"/>
              <a:t>Geographical Data Protection Register</a:t>
            </a:r>
          </a:p>
          <a:p>
            <a:pPr marL="571500" indent="-457200">
              <a:buAutoNum type="arabicPeriod"/>
            </a:pPr>
            <a:r>
              <a:rPr lang="en-GB" sz="2400" dirty="0"/>
              <a:t>Geolocation Drive Protection Regulation</a:t>
            </a:r>
          </a:p>
        </p:txBody>
      </p:sp>
    </p:spTree>
    <p:extLst>
      <p:ext uri="{BB962C8B-B14F-4D97-AF65-F5344CB8AC3E}">
        <p14:creationId xmlns:p14="http://schemas.microsoft.com/office/powerpoint/2010/main" val="1685553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/>
          <p:cNvSpPr txBox="1">
            <a:spLocks noGrp="1"/>
          </p:cNvSpPr>
          <p:nvPr>
            <p:ph type="title"/>
          </p:nvPr>
        </p:nvSpPr>
        <p:spPr>
          <a:xfrm>
            <a:off x="649704" y="273050"/>
            <a:ext cx="1093110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CC3300"/>
                </a:solidFill>
              </a:rPr>
              <a:t>Co necharakterizuje tzv. krizi žurnalistiky?</a:t>
            </a:r>
            <a:endParaRPr sz="4000">
              <a:solidFill>
                <a:srgbClr val="CC3300"/>
              </a:solidFill>
            </a:endParaRPr>
          </a:p>
        </p:txBody>
      </p:sp>
      <p:sp>
        <p:nvSpPr>
          <p:cNvPr id="242" name="Google Shape;242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1. Schází původní reportáže, obsahy se replikují 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2. Mizí pracovní příležitosti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3</a:t>
            </a:r>
            <a:r>
              <a:rPr lang="en-US">
                <a:highlight>
                  <a:srgbClr val="FFFF00"/>
                </a:highlight>
              </a:rPr>
              <a:t>. Nejsou noví majitelé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4. Menší počet zdrojů ve zprávách, PR obsahy se dostávájí do zpravodajství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8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533C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Je informace pravdivá nebo nepravdivá?</a:t>
            </a:r>
            <a:endParaRPr/>
          </a:p>
        </p:txBody>
      </p:sp>
      <p:sp>
        <p:nvSpPr>
          <p:cNvPr id="249" name="Google Shape;249;p38"/>
          <p:cNvSpPr txBox="1"/>
          <p:nvPr/>
        </p:nvSpPr>
        <p:spPr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182562" marR="0" lvl="0" indent="-18097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Digitální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technologie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182562" marR="0" lvl="0" indent="-18097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Noto Sans Symbols"/>
              <a:buAutoNum type="arabicPeriod"/>
            </a:pPr>
            <a:r>
              <a:rPr lang="en-US" sz="2400" b="0" i="0" u="none" strike="noStrike" cap="none" dirty="0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Zcela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transformují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žurnalistické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pracovní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postupy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 NEPRAVDA (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základní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postupy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jsou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stejné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)</a:t>
            </a:r>
            <a:endParaRPr sz="24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182562" marR="0" lvl="0" indent="-18097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Noto Sans Symbols"/>
              <a:buAutoNum type="arabicPeriod"/>
            </a:pPr>
            <a:r>
              <a:rPr lang="en-US" sz="2400" b="0" i="0" u="none" strike="noStrike" cap="none" dirty="0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Činí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 z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obyčejných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lidí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novináře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 NEPRAVDA (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občané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nejsou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profesionální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novináři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)</a:t>
            </a:r>
            <a:endParaRPr sz="2400" dirty="0">
              <a:latin typeface="+mn-lt"/>
            </a:endParaRPr>
          </a:p>
          <a:p>
            <a:pPr marL="182562" marR="0" lvl="0" indent="-18097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Noto Sans Symbols"/>
              <a:buAutoNum type="arabicPeriod"/>
            </a:pPr>
            <a:r>
              <a:rPr lang="en-US" sz="2400" b="0" i="0" u="none" strike="noStrike" cap="none" dirty="0">
                <a:solidFill>
                  <a:srgbClr val="292934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+mn-lt"/>
                <a:ea typeface="Calibri"/>
                <a:cs typeface="Calibri"/>
                <a:sym typeface="Calibri"/>
              </a:rPr>
              <a:t>Nenutí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+mn-lt"/>
                <a:ea typeface="Calibri"/>
                <a:cs typeface="Calibri"/>
                <a:sym typeface="Calibri"/>
              </a:rPr>
              <a:t>novináře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+mn-lt"/>
                <a:ea typeface="Calibri"/>
                <a:cs typeface="Calibri"/>
                <a:sym typeface="Calibri"/>
              </a:rPr>
              <a:t>učit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+mn-lt"/>
                <a:ea typeface="Calibri"/>
                <a:cs typeface="Calibri"/>
                <a:sym typeface="Calibri"/>
              </a:rPr>
              <a:t> se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+mn-lt"/>
                <a:ea typeface="Calibri"/>
                <a:cs typeface="Calibri"/>
                <a:sym typeface="Calibri"/>
              </a:rPr>
              <a:t>novým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+mn-lt"/>
                <a:ea typeface="Calibri"/>
                <a:cs typeface="Calibri"/>
                <a:sym typeface="Calibri"/>
              </a:rPr>
              <a:t>dovednostem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+mn-lt"/>
                <a:ea typeface="Calibri"/>
                <a:cs typeface="Calibri"/>
                <a:sym typeface="Calibri"/>
              </a:rPr>
              <a:t> NEPRAVDA</a:t>
            </a:r>
            <a:endParaRPr sz="24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182562" marR="0" lvl="0" indent="-180974" algn="l" rtl="0"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Noto Sans Symbols"/>
              <a:buAutoNum type="arabicPeriod"/>
            </a:pPr>
            <a:r>
              <a:rPr lang="en-US" sz="2400" b="0" i="0" u="none" strike="noStrike" cap="none" dirty="0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Umožňují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konzumentům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zasahovat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 do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profesionálních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obsahů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+mn-lt"/>
                <a:ea typeface="Arial"/>
                <a:cs typeface="Arial"/>
                <a:sym typeface="Arial"/>
              </a:rPr>
              <a:t> NEPRAVDA (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+mn-lt"/>
                <a:ea typeface="Calibri"/>
                <a:cs typeface="Calibri"/>
                <a:sym typeface="Calibri"/>
              </a:rPr>
              <a:t>zásahy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+mn-lt"/>
                <a:ea typeface="Calibri"/>
                <a:cs typeface="Calibri"/>
                <a:sym typeface="Calibri"/>
              </a:rPr>
              <a:t>konzumentů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+mn-lt"/>
                <a:ea typeface="Calibri"/>
                <a:cs typeface="Calibri"/>
                <a:sym typeface="Calibri"/>
              </a:rPr>
              <a:t>jsou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+mn-lt"/>
                <a:ea typeface="Calibri"/>
                <a:cs typeface="Calibri"/>
                <a:sym typeface="Calibri"/>
              </a:rPr>
              <a:t>omezené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+mn-lt"/>
                <a:ea typeface="Calibri"/>
                <a:cs typeface="Calibri"/>
                <a:sym typeface="Calibri"/>
              </a:rPr>
              <a:t>)</a:t>
            </a:r>
            <a:endParaRPr sz="2400" b="0" i="0" u="none" strike="noStrike" cap="none" dirty="0">
              <a:solidFill>
                <a:srgbClr val="292934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1588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2" marR="0" lvl="0" indent="-5143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Noto Sans Symbols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Jaká příprava?</a:t>
            </a:r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152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/>
              <a:t>Jeden</a:t>
            </a:r>
            <a:r>
              <a:rPr lang="en-US" dirty="0"/>
              <a:t> text </a:t>
            </a:r>
            <a:r>
              <a:rPr lang="en-US" dirty="0" err="1"/>
              <a:t>týdně</a:t>
            </a:r>
            <a:r>
              <a:rPr lang="en-US" dirty="0"/>
              <a:t> – </a:t>
            </a:r>
            <a:r>
              <a:rPr lang="en-US" dirty="0" err="1"/>
              <a:t>povinná</a:t>
            </a:r>
            <a:r>
              <a:rPr lang="en-US" dirty="0"/>
              <a:t> </a:t>
            </a:r>
            <a:r>
              <a:rPr lang="en-US" dirty="0" err="1"/>
              <a:t>četba</a:t>
            </a:r>
            <a:r>
              <a:rPr lang="en-US" dirty="0"/>
              <a:t> – k </a:t>
            </a:r>
            <a:r>
              <a:rPr lang="en-US" dirty="0" err="1"/>
              <a:t>dospozici</a:t>
            </a:r>
            <a:r>
              <a:rPr lang="en-US" dirty="0"/>
              <a:t> v IS </a:t>
            </a:r>
            <a:r>
              <a:rPr lang="en-US" dirty="0" err="1"/>
              <a:t>studijní</a:t>
            </a:r>
            <a:r>
              <a:rPr lang="en-US" dirty="0"/>
              <a:t> </a:t>
            </a:r>
            <a:r>
              <a:rPr lang="en-US" dirty="0" err="1"/>
              <a:t>materiály</a:t>
            </a:r>
            <a:r>
              <a:rPr lang="en-US" dirty="0"/>
              <a:t>. </a:t>
            </a:r>
            <a:r>
              <a:rPr lang="en-US" dirty="0" err="1"/>
              <a:t>Texty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v AJ. </a:t>
            </a:r>
            <a:endParaRPr dirty="0"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/>
              <a:t>Jiná</a:t>
            </a:r>
            <a:r>
              <a:rPr lang="en-US" dirty="0"/>
              <a:t> </a:t>
            </a:r>
            <a:r>
              <a:rPr lang="en-US" dirty="0" err="1"/>
              <a:t>příprava</a:t>
            </a:r>
            <a:r>
              <a:rPr lang="en-US" dirty="0"/>
              <a:t>: </a:t>
            </a:r>
            <a:endParaRPr dirty="0"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 dirty="0" err="1"/>
              <a:t>Seminář</a:t>
            </a:r>
            <a:r>
              <a:rPr lang="en-US" b="1" dirty="0"/>
              <a:t> 9: </a:t>
            </a:r>
            <a:r>
              <a:rPr lang="en-US" dirty="0" err="1"/>
              <a:t>Výzkum</a:t>
            </a:r>
            <a:r>
              <a:rPr lang="en-US" dirty="0"/>
              <a:t> </a:t>
            </a:r>
            <a:r>
              <a:rPr lang="en-US" dirty="0" err="1"/>
              <a:t>komodit</a:t>
            </a:r>
            <a:r>
              <a:rPr lang="en-US" dirty="0"/>
              <a:t> a </a:t>
            </a:r>
            <a:r>
              <a:rPr lang="en-US" dirty="0" err="1"/>
              <a:t>mediálních</a:t>
            </a:r>
            <a:r>
              <a:rPr lang="en-US" dirty="0"/>
              <a:t> </a:t>
            </a:r>
            <a:r>
              <a:rPr lang="en-US" dirty="0" err="1"/>
              <a:t>organizací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V </a:t>
            </a:r>
            <a:r>
              <a:rPr lang="en-US" dirty="0" err="1"/>
              <a:t>tomto</a:t>
            </a:r>
            <a:r>
              <a:rPr lang="en-US" dirty="0"/>
              <a:t> </a:t>
            </a:r>
            <a:r>
              <a:rPr lang="en-US" dirty="0" err="1"/>
              <a:t>semináři</a:t>
            </a:r>
            <a:r>
              <a:rPr lang="en-US" dirty="0"/>
              <a:t> </a:t>
            </a:r>
            <a:r>
              <a:rPr lang="en-US" dirty="0" err="1"/>
              <a:t>aplikujeme</a:t>
            </a:r>
            <a:r>
              <a:rPr lang="en-US" dirty="0"/>
              <a:t> </a:t>
            </a:r>
            <a:r>
              <a:rPr lang="en-US" dirty="0" err="1"/>
              <a:t>své</a:t>
            </a:r>
            <a:r>
              <a:rPr lang="en-US" dirty="0"/>
              <a:t> </a:t>
            </a:r>
            <a:r>
              <a:rPr lang="en-US" dirty="0" err="1"/>
              <a:t>znalosti</a:t>
            </a:r>
            <a:r>
              <a:rPr lang="en-US" dirty="0"/>
              <a:t> z </a:t>
            </a:r>
            <a:r>
              <a:rPr lang="en-US" dirty="0" err="1"/>
              <a:t>kurzu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konkrétní</a:t>
            </a:r>
            <a:r>
              <a:rPr lang="en-US" dirty="0"/>
              <a:t> </a:t>
            </a:r>
            <a:r>
              <a:rPr lang="en-US" dirty="0" err="1"/>
              <a:t>příklady</a:t>
            </a:r>
            <a:r>
              <a:rPr lang="en-US" dirty="0"/>
              <a:t> </a:t>
            </a:r>
            <a:r>
              <a:rPr lang="en-US" dirty="0" err="1"/>
              <a:t>komodit</a:t>
            </a:r>
            <a:r>
              <a:rPr lang="en-US" dirty="0"/>
              <a:t> a </a:t>
            </a:r>
            <a:r>
              <a:rPr lang="en-US" dirty="0" err="1"/>
              <a:t>mediálních</a:t>
            </a:r>
            <a:r>
              <a:rPr lang="en-US" dirty="0"/>
              <a:t> </a:t>
            </a:r>
            <a:r>
              <a:rPr lang="en-US" dirty="0" err="1"/>
              <a:t>organizací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korporací</a:t>
            </a:r>
            <a:r>
              <a:rPr lang="en-US" dirty="0"/>
              <a:t>. </a:t>
            </a:r>
            <a:r>
              <a:rPr lang="en-US" dirty="0" err="1"/>
              <a:t>Cílem</a:t>
            </a:r>
            <a:r>
              <a:rPr lang="en-US" dirty="0"/>
              <a:t> </a:t>
            </a:r>
            <a:r>
              <a:rPr lang="en-US" dirty="0" err="1"/>
              <a:t>semináře</a:t>
            </a:r>
            <a:r>
              <a:rPr lang="en-US" dirty="0"/>
              <a:t> je </a:t>
            </a:r>
            <a:r>
              <a:rPr lang="en-US" dirty="0" err="1"/>
              <a:t>objasnit</a:t>
            </a:r>
            <a:r>
              <a:rPr lang="en-US" dirty="0"/>
              <a:t> </a:t>
            </a:r>
            <a:r>
              <a:rPr lang="en-US" dirty="0" err="1"/>
              <a:t>parametry</a:t>
            </a:r>
            <a:r>
              <a:rPr lang="en-US" dirty="0"/>
              <a:t> pro </a:t>
            </a:r>
            <a:r>
              <a:rPr lang="en-US" dirty="0" err="1"/>
              <a:t>závěrečnou</a:t>
            </a:r>
            <a:r>
              <a:rPr lang="en-US" dirty="0"/>
              <a:t> </a:t>
            </a:r>
            <a:r>
              <a:rPr lang="en-US" dirty="0" err="1"/>
              <a:t>seminární</a:t>
            </a:r>
            <a:r>
              <a:rPr lang="en-US" dirty="0"/>
              <a:t> </a:t>
            </a:r>
            <a:r>
              <a:rPr lang="en-US" dirty="0" err="1"/>
              <a:t>práci</a:t>
            </a:r>
            <a:r>
              <a:rPr lang="en-US" dirty="0"/>
              <a:t>. Pro </a:t>
            </a:r>
            <a:r>
              <a:rPr lang="en-US" dirty="0" err="1"/>
              <a:t>tento</a:t>
            </a:r>
            <a:r>
              <a:rPr lang="en-US" dirty="0"/>
              <a:t> </a:t>
            </a:r>
            <a:r>
              <a:rPr lang="en-US" dirty="0" err="1"/>
              <a:t>seminář</a:t>
            </a:r>
            <a:r>
              <a:rPr lang="en-US" dirty="0"/>
              <a:t>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zadaná</a:t>
            </a:r>
            <a:r>
              <a:rPr lang="en-US" dirty="0"/>
              <a:t> </a:t>
            </a:r>
            <a:r>
              <a:rPr lang="en-US" dirty="0" err="1"/>
              <a:t>žádná</a:t>
            </a:r>
            <a:r>
              <a:rPr lang="en-US" dirty="0"/>
              <a:t> </a:t>
            </a:r>
            <a:r>
              <a:rPr lang="en-US" dirty="0" err="1"/>
              <a:t>nová</a:t>
            </a:r>
            <a:r>
              <a:rPr lang="en-US" dirty="0"/>
              <a:t> </a:t>
            </a:r>
            <a:r>
              <a:rPr lang="en-US" dirty="0" err="1"/>
              <a:t>četba</a:t>
            </a:r>
            <a:r>
              <a:rPr lang="en-US" dirty="0"/>
              <a:t>, </a:t>
            </a:r>
            <a:r>
              <a:rPr lang="en-US" dirty="0" err="1"/>
              <a:t>zamyslete</a:t>
            </a:r>
            <a:r>
              <a:rPr lang="en-US" dirty="0"/>
              <a:t> se ale </a:t>
            </a:r>
            <a:r>
              <a:rPr lang="en-US" dirty="0" err="1"/>
              <a:t>nad</a:t>
            </a:r>
            <a:r>
              <a:rPr lang="en-US" dirty="0"/>
              <a:t>  </a:t>
            </a:r>
            <a:r>
              <a:rPr lang="en-US" dirty="0" err="1"/>
              <a:t>vhodnými</a:t>
            </a:r>
            <a:r>
              <a:rPr lang="en-US" dirty="0"/>
              <a:t> </a:t>
            </a:r>
            <a:r>
              <a:rPr lang="en-US" dirty="0" err="1"/>
              <a:t>mediálními</a:t>
            </a:r>
            <a:r>
              <a:rPr lang="en-US" dirty="0"/>
              <a:t> </a:t>
            </a:r>
            <a:r>
              <a:rPr lang="en-US" dirty="0" err="1"/>
              <a:t>komoditami</a:t>
            </a:r>
            <a:r>
              <a:rPr lang="en-US" dirty="0"/>
              <a:t> a </a:t>
            </a:r>
            <a:r>
              <a:rPr lang="en-US" dirty="0" err="1"/>
              <a:t>organizacemi</a:t>
            </a:r>
            <a:r>
              <a:rPr lang="en-US" dirty="0"/>
              <a:t>/</a:t>
            </a:r>
            <a:r>
              <a:rPr lang="en-US" dirty="0" err="1"/>
              <a:t>korporacemi</a:t>
            </a:r>
            <a:r>
              <a:rPr lang="en-US" dirty="0"/>
              <a:t>. 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9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533C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Můžete seřadit mediální organizace od nejstarší k nejnovější?</a:t>
            </a:r>
            <a:endParaRPr/>
          </a:p>
        </p:txBody>
      </p:sp>
      <p:sp>
        <p:nvSpPr>
          <p:cNvPr id="256" name="Google Shape;256;p39"/>
          <p:cNvSpPr txBox="1"/>
          <p:nvPr/>
        </p:nvSpPr>
        <p:spPr>
          <a:xfrm>
            <a:off x="609600" y="1944687"/>
            <a:ext cx="10972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182562" marR="0" lvl="0" indent="-180974" algn="l" rtl="0">
              <a:spcBef>
                <a:spcPts val="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The Guardian 1821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2" marR="0" lvl="0" indent="-180974" algn="l" rtl="0"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The New York Times 1851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2" marR="0" lvl="0" indent="-180974" algn="l" rtl="0"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CNN 1980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2" marR="0" lvl="0" indent="-180974" algn="l" rtl="0"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The BBC 1922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2" marR="0" lvl="0" indent="-180974" algn="l" rtl="0"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NPR 1970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2" marR="0" lvl="0" indent="-180974" algn="l" rtl="0"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Huffington Post 2005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2" marR="0" lvl="0" indent="-180974" algn="l" rtl="0"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Buzzfeed 2006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2" marR="0" lvl="0" indent="-180974" algn="l" rtl="0"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Al Jazeera English 2006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2" marR="0" lvl="0" indent="-514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533C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Které z těchto filmových studií není v Hollywoodu?</a:t>
            </a:r>
            <a:endParaRPr/>
          </a:p>
        </p:txBody>
      </p:sp>
      <p:sp>
        <p:nvSpPr>
          <p:cNvPr id="263" name="Google Shape;263;p40"/>
          <p:cNvSpPr txBox="1"/>
          <p:nvPr/>
        </p:nvSpPr>
        <p:spPr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15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2" marR="0" lvl="0" indent="-18097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1. Warner Bros.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2" marR="0" lvl="0" indent="-18097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2. MGM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2" marR="0" lvl="0" indent="-18097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 b="0" i="0" u="none" strike="noStrike" cap="none">
                <a:solidFill>
                  <a:srgbClr val="292934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Fox Star Studios (Indie + Walt Disney International)</a:t>
            </a:r>
            <a:endParaRPr sz="1800" b="0" i="0" u="none" strike="noStrike" cap="non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82562" marR="0" lvl="0" indent="-18097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4. Columbia Pictures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2" marR="0" lvl="0" indent="-18097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5. Universal Studios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1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533C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D2533C"/>
                </a:solidFill>
              </a:rPr>
              <a:t>V jakém mediálním průmyslu působí tyto organizace? </a:t>
            </a:r>
            <a:r>
              <a:rPr lang="en-US" sz="4000">
                <a:solidFill>
                  <a:schemeClr val="dk1"/>
                </a:solidFill>
              </a:rPr>
              <a:t>HUDBA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0" name="Google Shape;270;p41"/>
          <p:cNvSpPr txBox="1"/>
          <p:nvPr/>
        </p:nvSpPr>
        <p:spPr>
          <a:xfrm>
            <a:off x="609600" y="1636294"/>
            <a:ext cx="10972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15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2" marR="0" lvl="0" indent="-18097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EMI, Sony-BMG, Warner, Universal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2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533C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Kdo je vlastníkem? </a:t>
            </a:r>
            <a:endParaRPr/>
          </a:p>
        </p:txBody>
      </p:sp>
      <p:sp>
        <p:nvSpPr>
          <p:cNvPr id="277" name="Google Shape;277;p42"/>
          <p:cNvSpPr txBox="1"/>
          <p:nvPr/>
        </p:nvSpPr>
        <p:spPr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182562" marR="0" lvl="0" indent="-18097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Al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Jazeeru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vlastní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vláda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Kataru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. PRAVDA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2" marR="0" lvl="0" indent="-18097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CNN je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vlastněna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Time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Warnerem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. Ne,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vlastníkem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rgbClr val="292934"/>
                </a:solidFill>
              </a:rPr>
              <a:t>je Warner Bros. Discovery (od 2022)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2" marR="0" lvl="0" indent="-18097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Disney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vlastní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Fox News. Ne,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vlastníkem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je Fox Corporation.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2" marR="0" lvl="0" indent="-18097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Britská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vláda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vlastní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rPr>
              <a:t> BBC. 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Ne, BBC je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médium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veřejné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29293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služby</a:t>
            </a:r>
            <a:r>
              <a:rPr lang="en-US" sz="2400" b="0" i="0" u="none" strike="noStrike" cap="none" dirty="0">
                <a:solidFill>
                  <a:srgbClr val="29293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533C"/>
              </a:buClr>
              <a:buSzPct val="100000"/>
              <a:buFont typeface="Arial"/>
              <a:buNone/>
            </a:pPr>
            <a:r>
              <a:rPr lang="en-US" dirty="0" err="1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Která</a:t>
            </a:r>
            <a:r>
              <a:rPr lang="en-US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dirty="0" err="1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těchto</a:t>
            </a:r>
            <a:r>
              <a:rPr lang="en-US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zemí</a:t>
            </a:r>
            <a:r>
              <a:rPr lang="en-US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 v </a:t>
            </a:r>
            <a:r>
              <a:rPr lang="en-US" dirty="0" err="1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roce</a:t>
            </a:r>
            <a:r>
              <a:rPr lang="en-US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 2023 „</a:t>
            </a:r>
            <a:r>
              <a:rPr lang="en-US" dirty="0" err="1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vypla</a:t>
            </a:r>
            <a:r>
              <a:rPr lang="en-US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“ internet (internet shutdown) </a:t>
            </a:r>
            <a:r>
              <a:rPr lang="en-US" dirty="0" err="1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nejd</a:t>
            </a:r>
            <a:r>
              <a:rPr lang="sk-SK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éle</a:t>
            </a:r>
            <a:r>
              <a:rPr lang="en-US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283" name="Google Shape;283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Kuba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Jemen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highlight>
                  <a:srgbClr val="FFFF00"/>
                </a:highlight>
              </a:rPr>
              <a:t>Indie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Čína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>
                <a:hlinkClick r:id="rId3"/>
              </a:rPr>
              <a:t>https://economictimes.indiatimes.com/tech/technology/india-had-longest-internet-shutdown-in-2023-report/articleshow/108462868.cms?from=mdr</a:t>
            </a:r>
            <a:r>
              <a:rPr lang="sk-SK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533C"/>
              </a:buClr>
              <a:buSzPct val="100000"/>
              <a:buFont typeface="Arial"/>
              <a:buNone/>
            </a:pPr>
            <a:r>
              <a:rPr lang="sk-SK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Ve k</a:t>
            </a:r>
            <a:r>
              <a:rPr lang="en-US" dirty="0" err="1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ter</a:t>
            </a:r>
            <a:r>
              <a:rPr lang="sk-SK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é</a:t>
            </a:r>
            <a:r>
              <a:rPr lang="en-US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 z </a:t>
            </a:r>
            <a:r>
              <a:rPr lang="en-US" dirty="0" err="1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těchto</a:t>
            </a:r>
            <a:r>
              <a:rPr lang="en-US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zemí</a:t>
            </a:r>
            <a:r>
              <a:rPr lang="en-US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 v </a:t>
            </a:r>
            <a:r>
              <a:rPr lang="en-US" dirty="0" err="1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roce</a:t>
            </a:r>
            <a:r>
              <a:rPr lang="en-US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 202</a:t>
            </a:r>
            <a:r>
              <a:rPr lang="sk-SK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zasáhlo </a:t>
            </a:r>
            <a:r>
              <a:rPr lang="en-US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 „</a:t>
            </a:r>
            <a:r>
              <a:rPr lang="en-US" dirty="0" err="1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vyp</a:t>
            </a:r>
            <a:r>
              <a:rPr lang="sk-SK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nutí</a:t>
            </a:r>
            <a:r>
              <a:rPr lang="en-US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“ internet</a:t>
            </a:r>
            <a:r>
              <a:rPr lang="sk-SK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 (internet shutdown)</a:t>
            </a:r>
            <a:r>
              <a:rPr lang="sk-SK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 nejvíc uživatel</a:t>
            </a:r>
            <a:r>
              <a:rPr lang="cs-CZ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ů</a:t>
            </a:r>
            <a:r>
              <a:rPr lang="en-US" dirty="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216" name="Google Shape;216;p33"/>
          <p:cNvSpPr txBox="1">
            <a:spLocks noGrp="1"/>
          </p:cNvSpPr>
          <p:nvPr>
            <p:ph type="body" idx="1"/>
          </p:nvPr>
        </p:nvSpPr>
        <p:spPr>
          <a:xfrm>
            <a:off x="838200" y="214153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dirty="0">
                <a:highlight>
                  <a:srgbClr val="FFFF00"/>
                </a:highlight>
              </a:rPr>
              <a:t>Rusko </a:t>
            </a:r>
          </a:p>
          <a:p>
            <a:pPr marL="228600" indent="-228600">
              <a:spcBef>
                <a:spcPts val="0"/>
              </a:spcBef>
              <a:buSzPts val="2800"/>
            </a:pPr>
            <a:r>
              <a:rPr lang="sk-SK" dirty="0"/>
              <a:t>Etiopie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dirty="0"/>
              <a:t>Myanmar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k-SK" dirty="0"/>
              <a:t>Írán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2729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533C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Pravdivá informace nebo nepravdivá?</a:t>
            </a:r>
            <a:endParaRPr/>
          </a:p>
        </p:txBody>
      </p:sp>
      <p:sp>
        <p:nvSpPr>
          <p:cNvPr id="162" name="Google Shape;162;p25"/>
          <p:cNvSpPr txBox="1"/>
          <p:nvPr/>
        </p:nvSpPr>
        <p:spPr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182562" marR="0" lvl="0" indent="-18097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Arial"/>
              <a:buChar char="•"/>
            </a:pPr>
            <a:r>
              <a:rPr lang="sk-SK" sz="24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Podle Internet Freedom Scores organizace Freedom House je status </a:t>
            </a:r>
          </a:p>
          <a:p>
            <a:pPr marL="1588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A299"/>
              </a:buClr>
              <a:buSzPts val="2040"/>
            </a:pPr>
            <a:endParaRPr sz="24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8788" marR="0" lvl="0" indent="-457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AutoNum type="arabicPeriod"/>
            </a:pPr>
            <a:r>
              <a:rPr lang="sk-SK" sz="2400" b="0" i="0" u="none" strike="noStrike" cap="none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Indie, Maďarska a Íráku částečně svobodný. PRAVDA</a:t>
            </a:r>
          </a:p>
          <a:p>
            <a:pPr marL="458788" marR="0" lvl="0" indent="-457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AutoNum type="arabicPeriod"/>
            </a:pPr>
            <a:r>
              <a:rPr lang="sk-SK" sz="24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Ruska, Indie a Saudské Arábie nesvobodný. PRAVDA</a:t>
            </a:r>
          </a:p>
          <a:p>
            <a:pPr marL="458788" marR="0" lvl="0" indent="-457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AutoNum type="arabicPeriod"/>
            </a:pPr>
            <a:r>
              <a:rPr lang="sk-SK" sz="2400" b="0" i="0" u="none" strike="noStrike" cap="none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Srbska, Jižní Afriky a Islandu svobodný. PRAVDA</a:t>
            </a:r>
            <a:endParaRPr lang="sk-SK" sz="2400" b="0" i="0" u="none" strike="noStrike" cap="none" dirty="0">
              <a:solidFill>
                <a:srgbClr val="292934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1588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lang="sk-SK" sz="24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1588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sk-SK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Zdroj: 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  <a:hlinkClick r:id="rId3"/>
              </a:rPr>
              <a:t>https://freedomhouse.org/countries/freedom-net/scores</a:t>
            </a:r>
            <a:r>
              <a:rPr lang="sk-SK" sz="24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endParaRPr sz="24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93706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Než si rozebereme definici, úkol v menších skupinách</a:t>
            </a:r>
            <a:endParaRPr/>
          </a:p>
        </p:txBody>
      </p:sp>
      <p:sp>
        <p:nvSpPr>
          <p:cNvPr id="289" name="Google Shape;289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Naše “závislost” na laptopech, mobilních telefonech, chytrých hodinkách apod.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Kdo je vyrábí? Jaké jsou jejich podmínky práce?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Jak jsou distribuované? Jaké zdroje jsou potřebné k jejich výrobě?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Jak a kde jsou nejčastěji konzumované nebo používané?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Co se s nimi stane az doslouží?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Worst Place on Earth: Baogang Steel and Rare Earth complex</a:t>
            </a:r>
            <a:endParaRPr/>
          </a:p>
        </p:txBody>
      </p:sp>
      <p:sp>
        <p:nvSpPr>
          <p:cNvPr id="295" name="Google Shape;295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In 2009 </a:t>
            </a:r>
            <a:r>
              <a:rPr lang="en-US" u="sng">
                <a:solidFill>
                  <a:schemeClr val="hlink"/>
                </a:solidFill>
                <a:hlinkClick r:id="rId3"/>
              </a:rPr>
              <a:t>China produced 95% of the world's supply of these elements</a:t>
            </a:r>
            <a:r>
              <a:rPr lang="en-US"/>
              <a:t>, and it's estimated that the Bayan Obo mines just north of Baotou contain </a:t>
            </a:r>
            <a:r>
              <a:rPr lang="en-US" u="sng">
                <a:solidFill>
                  <a:schemeClr val="hlink"/>
                </a:solidFill>
                <a:hlinkClick r:id="rId4"/>
              </a:rPr>
              <a:t>70% of the world's reserves</a:t>
            </a:r>
            <a:r>
              <a:rPr lang="en-US"/>
              <a:t>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Zdroj: https://www.bbc.com/future/article/20150402-the-worst-place-on-earth</a:t>
            </a:r>
            <a:endParaRPr/>
          </a:p>
        </p:txBody>
      </p:sp>
      <p:pic>
        <p:nvPicPr>
          <p:cNvPr id="296" name="Google Shape;296;p45" descr="A picture containing grass, sky, outdoor, factory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172200" y="2375325"/>
            <a:ext cx="5181600" cy="32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6"/>
          <p:cNvSpPr txBox="1">
            <a:spLocks noGrp="1"/>
          </p:cNvSpPr>
          <p:nvPr>
            <p:ph type="body" idx="4294967295"/>
          </p:nvPr>
        </p:nvSpPr>
        <p:spPr>
          <a:xfrm>
            <a:off x="914400" y="11144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Zdroj: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https://www.latimes.com/world-nation/story/2019-07-28/china-rare-earth-tech-pollution-supply-chain-trade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Videa k tématu: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BBC:</a:t>
            </a:r>
            <a:endParaRPr u="sng">
              <a:solidFill>
                <a:schemeClr val="hlink"/>
              </a:solidFill>
              <a:hlinkClick r:id="rId4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https://www.youtube.com/watch?v=t_UdqZdFr-w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Al Jazeera: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https://www.youtube.com/watch?v=4wPYbSjVrVQ</a:t>
            </a: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CNBC: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u="sng">
                <a:solidFill>
                  <a:schemeClr val="hlink"/>
                </a:solidFill>
                <a:hlinkClick r:id="rId6"/>
              </a:rPr>
              <a:t>https://www.youtube.com/watch?v=NtNU261NVrg</a:t>
            </a:r>
            <a:r>
              <a:rPr lang="en-US"/>
              <a:t> </a:t>
            </a:r>
            <a:endParaRPr/>
          </a:p>
        </p:txBody>
      </p:sp>
      <p:pic>
        <p:nvPicPr>
          <p:cNvPr id="302" name="Google Shape;302;p46" descr="A picture containing text, outdoor&#10;&#10;Description automatically generated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6762044" y="1086732"/>
            <a:ext cx="5181600" cy="390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Účast</a:t>
            </a:r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Všechny materiály jsou k dispozici v IS.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Pokud se semináře neúčastníte a máte otázky nebo nejasnosti, dejte mi prosím vědět.  </a:t>
            </a:r>
            <a:endParaRPr/>
          </a:p>
          <a:p>
            <a:pPr marL="2286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Pokud se neúčastníte dvou setkání, není problém, ale pokud vymeškáte víc, dejte mi vědět a domluvíme se na náhradě. 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9789" y="1340782"/>
            <a:ext cx="3933052" cy="3621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 je politická ekonomie komunikace?</a:t>
            </a:r>
            <a:endParaRPr/>
          </a:p>
        </p:txBody>
      </p:sp>
      <p:sp>
        <p:nvSpPr>
          <p:cNvPr id="314" name="Google Shape;314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Mosco: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The study of the social relations, particularly the power relations, that mutually constitute the production, distribution, and consumption of resources, including communication resources.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Širší definice</a:t>
            </a:r>
            <a:endParaRPr/>
          </a:p>
        </p:txBody>
      </p:sp>
      <p:sp>
        <p:nvSpPr>
          <p:cNvPr id="320" name="Google Shape;320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study of control and survival in social life; control = political process (how a society organizes itself, manages its affairs and adapts to change); survival = economic because it involves the processes of production and reproduction.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 charakterizuje tento přístup?</a:t>
            </a:r>
            <a:endParaRPr/>
          </a:p>
        </p:txBody>
      </p:sp>
      <p:sp>
        <p:nvSpPr>
          <p:cNvPr id="326" name="Google Shape;326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HISTORY - social change as historical transformation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SOCIAL TOTALITY - a big picture of society, totality of social relations that make up the economic, political, social and cultural areas of life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MORAL PHILOSOPHY - values that help to create social behaviour and moral principles that ought to guide efforts to change it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PRAXIS - unity of thinking and doing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Adam Smith</a:t>
            </a:r>
            <a:endParaRPr/>
          </a:p>
        </p:txBody>
      </p:sp>
      <p:sp>
        <p:nvSpPr>
          <p:cNvPr id="332" name="Google Shape;332;p51"/>
          <p:cNvSpPr txBox="1">
            <a:spLocks noGrp="1"/>
          </p:cNvSpPr>
          <p:nvPr>
            <p:ph type="body" idx="1"/>
          </p:nvPr>
        </p:nvSpPr>
        <p:spPr>
          <a:xfrm>
            <a:off x="838200" y="20542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Považovaný</a:t>
            </a:r>
            <a:r>
              <a:rPr lang="en-US" dirty="0"/>
              <a:t> za </a:t>
            </a:r>
            <a:r>
              <a:rPr lang="en-US" dirty="0" err="1"/>
              <a:t>zakladatele</a:t>
            </a:r>
            <a:r>
              <a:rPr lang="en-US" dirty="0"/>
              <a:t> </a:t>
            </a:r>
            <a:r>
              <a:rPr lang="en-US" dirty="0" err="1"/>
              <a:t>politické</a:t>
            </a:r>
            <a:r>
              <a:rPr lang="en-US" dirty="0"/>
              <a:t> </a:t>
            </a:r>
            <a:r>
              <a:rPr lang="en-US" dirty="0" err="1"/>
              <a:t>ekonomie</a:t>
            </a:r>
            <a:r>
              <a:rPr lang="en-US" dirty="0"/>
              <a:t>, </a:t>
            </a:r>
            <a:r>
              <a:rPr lang="en-US" dirty="0" err="1"/>
              <a:t>byl</a:t>
            </a:r>
            <a:r>
              <a:rPr lang="en-US" dirty="0"/>
              <a:t> </a:t>
            </a:r>
            <a:r>
              <a:rPr lang="en-US" dirty="0" err="1"/>
              <a:t>filosofem</a:t>
            </a:r>
            <a:r>
              <a:rPr lang="en-US" dirty="0"/>
              <a:t>, </a:t>
            </a:r>
            <a:r>
              <a:rPr lang="en-US" dirty="0" err="1"/>
              <a:t>morální</a:t>
            </a:r>
            <a:r>
              <a:rPr lang="en-US" dirty="0"/>
              <a:t> </a:t>
            </a:r>
            <a:r>
              <a:rPr lang="en-US" dirty="0" err="1"/>
              <a:t>dimenze</a:t>
            </a:r>
            <a:r>
              <a:rPr lang="en-US" dirty="0"/>
              <a:t> v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díle</a:t>
            </a:r>
            <a:r>
              <a:rPr lang="en-US" dirty="0"/>
              <a:t>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https://www.youtube.com/watch?v=ejJRhn53X2M</a:t>
            </a:r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Doporučená</a:t>
            </a:r>
            <a:r>
              <a:rPr lang="en-US" dirty="0"/>
              <a:t> </a:t>
            </a:r>
            <a:r>
              <a:rPr lang="en-US" dirty="0" err="1"/>
              <a:t>četba</a:t>
            </a:r>
            <a:r>
              <a:rPr lang="en-US" dirty="0"/>
              <a:t> – </a:t>
            </a:r>
            <a:r>
              <a:rPr lang="en-US" dirty="0" err="1"/>
              <a:t>hlavní</a:t>
            </a:r>
            <a:r>
              <a:rPr lang="en-US" dirty="0"/>
              <a:t> </a:t>
            </a:r>
            <a:r>
              <a:rPr lang="en-US" dirty="0" err="1"/>
              <a:t>teze</a:t>
            </a:r>
            <a:endParaRPr dirty="0"/>
          </a:p>
        </p:txBody>
      </p:sp>
      <p:sp>
        <p:nvSpPr>
          <p:cNvPr id="338" name="Google Shape;338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dirty="0"/>
              <a:t>Calabrese: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cs-CZ" sz="2000" dirty="0"/>
              <a:t>Koncept morální ekonomie (autorem je E. P. Thompson) uplatnil na globální komunikační práva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cs-CZ" sz="2000" dirty="0"/>
              <a:t>Morální ekonomie je diskutovaná v protikladu k tržní ekonomii a obzvlášť k neoliberálnímu ekonomickému řádu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cs-CZ" sz="2000" dirty="0"/>
              <a:t>Sociologická encyklopedie definuje morální ekonomii jako: obecně sdílený konsensus týkající se předpokladů a očekávání upravujících pravidla </a:t>
            </a:r>
            <a:r>
              <a:rPr lang="cs-CZ" sz="2000" u="sng" dirty="0">
                <a:solidFill>
                  <a:schemeClr val="hlink"/>
                </a:solidFill>
                <a:hlinkClick r:id="rId3"/>
              </a:rPr>
              <a:t>reciprocity</a:t>
            </a:r>
            <a:r>
              <a:rPr lang="cs-CZ" sz="2000" dirty="0"/>
              <a:t> v ekon. jednání a stabilizující se v systému </a:t>
            </a:r>
            <a:r>
              <a:rPr lang="cs-CZ" sz="2000" u="sng" dirty="0">
                <a:solidFill>
                  <a:schemeClr val="hlink"/>
                </a:solidFill>
                <a:hlinkClick r:id="rId4"/>
              </a:rPr>
              <a:t>sociální kontroly</a:t>
            </a:r>
            <a:r>
              <a:rPr lang="cs-CZ" sz="2000" dirty="0"/>
              <a:t>. Pojem </a:t>
            </a:r>
            <a:r>
              <a:rPr lang="cs-CZ" sz="2000" i="1" dirty="0"/>
              <a:t>e.m.</a:t>
            </a:r>
            <a:r>
              <a:rPr lang="cs-CZ" sz="2000" dirty="0"/>
              <a:t> vytvořil </a:t>
            </a:r>
            <a:r>
              <a:rPr lang="cs-CZ" sz="2000" i="1" dirty="0"/>
              <a:t>E. P. Thompson</a:t>
            </a:r>
            <a:r>
              <a:rPr lang="cs-CZ" sz="2000" dirty="0"/>
              <a:t> jako název alternativy </a:t>
            </a:r>
            <a:r>
              <a:rPr lang="cs-CZ" sz="2000" u="sng" dirty="0">
                <a:solidFill>
                  <a:schemeClr val="hlink"/>
                </a:solidFill>
                <a:hlinkClick r:id="rId5"/>
              </a:rPr>
              <a:t>tržní ekonomie</a:t>
            </a:r>
            <a:r>
              <a:rPr lang="cs-CZ" sz="2000" dirty="0"/>
              <a:t>, kterou zformovaly povstavší angl. lidové masy v 18. st. Vychází z pojetí soc. antropologie </a:t>
            </a:r>
            <a:r>
              <a:rPr lang="cs-CZ" sz="2000" i="1" dirty="0"/>
              <a:t>É. Durkheima</a:t>
            </a:r>
            <a:r>
              <a:rPr lang="cs-CZ" sz="2000" dirty="0"/>
              <a:t> a </a:t>
            </a:r>
            <a:r>
              <a:rPr lang="cs-CZ" sz="2000" i="1" dirty="0"/>
              <a:t>B. Malinowského</a:t>
            </a:r>
            <a:r>
              <a:rPr lang="cs-CZ" sz="2000" dirty="0"/>
              <a:t> a souvisí s konceptem „sociální vkořeněnosti“ ekon. jednání v tradičních ekonomikách v pojetí </a:t>
            </a:r>
            <a:r>
              <a:rPr lang="cs-CZ" sz="2000" i="1" dirty="0"/>
              <a:t>K. Polányiho</a:t>
            </a:r>
            <a:r>
              <a:rPr lang="cs-CZ" sz="2000" dirty="0"/>
              <a:t> (viz </a:t>
            </a:r>
            <a:r>
              <a:rPr lang="cs-CZ" sz="2000" u="sng" dirty="0">
                <a:solidFill>
                  <a:schemeClr val="hlink"/>
                </a:solidFill>
                <a:hlinkClick r:id="rId6"/>
              </a:rPr>
              <a:t>ekonomická sociologie</a:t>
            </a:r>
            <a:r>
              <a:rPr lang="cs-CZ" sz="2000" dirty="0"/>
              <a:t>). Zatímco původně byly proti sobě – hist. i systémově – stavěny „tržní“ a „morální“ ekonomie, v současných analýzách se prokazuje nutná „vkořeněnost“ i tržní ekonomiky, ovšem s přesunem morálních kritérií a pravidel reciprocity z trhu zboží na </a:t>
            </a:r>
            <a:r>
              <a:rPr lang="cs-CZ" sz="2000" u="sng" dirty="0">
                <a:solidFill>
                  <a:schemeClr val="hlink"/>
                </a:solidFill>
                <a:hlinkClick r:id="rId7"/>
              </a:rPr>
              <a:t>trh práce</a:t>
            </a:r>
            <a:r>
              <a:rPr lang="cs-CZ" sz="2000" dirty="0"/>
              <a:t>. Oproti </a:t>
            </a:r>
            <a:r>
              <a:rPr lang="cs-CZ" sz="2000" i="1" dirty="0"/>
              <a:t>Marxově</a:t>
            </a:r>
            <a:r>
              <a:rPr lang="cs-CZ" sz="2000" dirty="0"/>
              <a:t> tezi o komodifikaci pracovní síly v kapitalismu je její zhodnocování ve státě blahobytu postupně morálně svazováno.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3"/>
          <p:cNvSpPr txBox="1">
            <a:spLocks noGrp="1"/>
          </p:cNvSpPr>
          <p:nvPr>
            <p:ph type="body" idx="4294967295"/>
          </p:nvPr>
        </p:nvSpPr>
        <p:spPr>
          <a:xfrm>
            <a:off x="733778" y="1035403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Meehan a Wasko: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Text je reakcí na kritiky studií ve tradici pol. ek. médií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Staví do protikladu tradici pol. ek. médií a její kritický přístup, především kritiku kapitalismu a novější studie z oblasti media industry studies, media economics, screen industry studies, production studies, or creative industry studies, které opomíjí kontext kapitalismu a jsou spíš oslavného charakteru.  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4"/>
          <p:cNvSpPr txBox="1">
            <a:spLocks noGrp="1"/>
          </p:cNvSpPr>
          <p:nvPr>
            <p:ph type="body" idx="4294967295"/>
          </p:nvPr>
        </p:nvSpPr>
        <p:spPr>
          <a:xfrm>
            <a:off x="1042987" y="1068388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Fuchs, C. a V. Mosco: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Krize kapitalismu a obnovený zájem o dílo Karla Marxe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4 role médií v kapitalistické ekonomii: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/>
              <a:t>Média ve formě komodity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/>
              <a:t>Média ve formě ideologie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/>
              <a:t>Percepce médií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/>
              <a:t>Alternativní média  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5"/>
          <p:cNvSpPr txBox="1">
            <a:spLocks noGrp="1"/>
          </p:cNvSpPr>
          <p:nvPr>
            <p:ph type="body" idx="4294967295"/>
          </p:nvPr>
        </p:nvSpPr>
        <p:spPr>
          <a:xfrm>
            <a:off x="838200" y="1253331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Theocarakis: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Pojednává o práci jako základu hodnoty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Marxova pracovní teorie hodnoty je hodně známá a debatovaná, Theocarakis ale také pojednává o dalších tradicích, např. v díle Adama Smithe a Davida Ricarda 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Jak budou semináře probíhat</a:t>
            </a:r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Povinná četba pojednává o klíčových teoriích, často se jedná o shrnutí, v semináři probereme klíčové argumenty a pak je budeme aplikovat. Také nabídnu shrnutí tezí doporučené literatury.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Budu vás žádat o vyhledávaní dat, příkladů apod. v seminárních diskusích v menších skupinách.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800"/>
              <a:t>Co dalšího?</a:t>
            </a:r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Diskuse</a:t>
            </a:r>
            <a:r>
              <a:rPr lang="en-US" dirty="0"/>
              <a:t> - </a:t>
            </a:r>
            <a:r>
              <a:rPr lang="en-US" dirty="0" err="1"/>
              <a:t>kontroverze</a:t>
            </a:r>
            <a:r>
              <a:rPr lang="en-US" dirty="0"/>
              <a:t>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problém</a:t>
            </a:r>
            <a:r>
              <a:rPr lang="en-US" dirty="0"/>
              <a:t>, ale s </a:t>
            </a:r>
            <a:r>
              <a:rPr lang="en-US" dirty="0" err="1"/>
              <a:t>respektem</a:t>
            </a:r>
            <a:endParaRPr dirty="0"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Pozdní</a:t>
            </a:r>
            <a:r>
              <a:rPr lang="en-US" dirty="0"/>
              <a:t> </a:t>
            </a:r>
            <a:r>
              <a:rPr lang="en-US" dirty="0" err="1"/>
              <a:t>příchod</a:t>
            </a:r>
            <a:r>
              <a:rPr lang="en-US" dirty="0"/>
              <a:t> </a:t>
            </a:r>
            <a:r>
              <a:rPr lang="en-US" dirty="0" err="1"/>
              <a:t>lepší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absence. </a:t>
            </a:r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Příklady</a:t>
            </a:r>
            <a:r>
              <a:rPr lang="en-US" dirty="0"/>
              <a:t>, </a:t>
            </a:r>
            <a:r>
              <a:rPr lang="en-US" dirty="0" err="1"/>
              <a:t>zkušenosti</a:t>
            </a:r>
            <a:r>
              <a:rPr lang="en-US" dirty="0"/>
              <a:t>, </a:t>
            </a:r>
            <a:r>
              <a:rPr lang="en-US" dirty="0" err="1"/>
              <a:t>znalosti</a:t>
            </a:r>
            <a:r>
              <a:rPr lang="en-US" dirty="0"/>
              <a:t> z </a:t>
            </a:r>
            <a:r>
              <a:rPr lang="en-US" dirty="0" err="1"/>
              <a:t>jiných</a:t>
            </a:r>
            <a:r>
              <a:rPr lang="en-US" dirty="0"/>
              <a:t> </a:t>
            </a:r>
            <a:r>
              <a:rPr lang="en-US" dirty="0" err="1"/>
              <a:t>předmětů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vítané</a:t>
            </a:r>
            <a:endParaRPr dirty="0"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Krátké</a:t>
            </a:r>
            <a:r>
              <a:rPr lang="en-US" dirty="0"/>
              <a:t> </a:t>
            </a:r>
            <a:r>
              <a:rPr lang="en-US" dirty="0" err="1"/>
              <a:t>prezentace</a:t>
            </a:r>
            <a:r>
              <a:rPr lang="en-US" dirty="0"/>
              <a:t>?</a:t>
            </a:r>
            <a:endParaRPr dirty="0"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Citace</a:t>
            </a:r>
            <a:r>
              <a:rPr lang="en-US" dirty="0"/>
              <a:t> z </a:t>
            </a:r>
            <a:r>
              <a:rPr lang="en-US" dirty="0" err="1"/>
              <a:t>textů</a:t>
            </a:r>
            <a:r>
              <a:rPr lang="en-US" dirty="0"/>
              <a:t> </a:t>
            </a:r>
            <a:r>
              <a:rPr lang="en-US" dirty="0" err="1"/>
              <a:t>možné</a:t>
            </a:r>
            <a:r>
              <a:rPr lang="en-US" dirty="0"/>
              <a:t> v </a:t>
            </a:r>
            <a:r>
              <a:rPr lang="en-US" dirty="0" err="1"/>
              <a:t>angličtině</a:t>
            </a:r>
            <a:endParaRPr dirty="0"/>
          </a:p>
          <a:p>
            <a:pPr marL="228600" lvl="0" indent="-24193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Uvítám</a:t>
            </a:r>
            <a:r>
              <a:rPr lang="en-US" dirty="0"/>
              <a:t> </a:t>
            </a:r>
            <a:r>
              <a:rPr lang="en-US" dirty="0" err="1"/>
              <a:t>příklady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relevantní</a:t>
            </a:r>
            <a:r>
              <a:rPr lang="en-US" dirty="0"/>
              <a:t> 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během</a:t>
            </a:r>
            <a:r>
              <a:rPr lang="en-US" dirty="0"/>
              <a:t> </a:t>
            </a:r>
            <a:r>
              <a:rPr lang="en-US" dirty="0" err="1"/>
              <a:t>semestru</a:t>
            </a:r>
            <a:r>
              <a:rPr lang="en-US" dirty="0"/>
              <a:t> </a:t>
            </a:r>
            <a:r>
              <a:rPr lang="en-US" dirty="0" err="1"/>
              <a:t>narazíte</a:t>
            </a:r>
            <a:r>
              <a:rPr lang="en-US" dirty="0"/>
              <a:t> </a:t>
            </a:r>
            <a:r>
              <a:rPr lang="en-US" dirty="0" err="1"/>
              <a:t>mimo</a:t>
            </a:r>
            <a:r>
              <a:rPr lang="en-US" dirty="0"/>
              <a:t> </a:t>
            </a:r>
            <a:r>
              <a:rPr lang="en-US" dirty="0" err="1"/>
              <a:t>akademické</a:t>
            </a:r>
            <a:r>
              <a:rPr lang="en-US" dirty="0"/>
              <a:t> </a:t>
            </a:r>
            <a:r>
              <a:rPr lang="en-US" dirty="0" err="1"/>
              <a:t>povinnosti</a:t>
            </a: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Jaké jsou podmínky pro ukončení předmětu?</a:t>
            </a:r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/>
              <a:t>Zakončení:</a:t>
            </a:r>
            <a:r>
              <a:rPr lang="en-US"/>
              <a:t> předmět je zakončen zkouškou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/>
              <a:t>Podmínky pro splnění studijních povinností: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1) Vypracování závěrečné seminární práce (70%)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2) Vypracování dílčích rozprav o vybraných klíčových tezích a představitelích politické ekonomie médií (30%)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Závěrečná seminární práce</a:t>
            </a:r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 dirty="0" err="1"/>
              <a:t>Závěrečná</a:t>
            </a:r>
            <a:r>
              <a:rPr lang="en-US" u="sng" dirty="0"/>
              <a:t> </a:t>
            </a:r>
            <a:r>
              <a:rPr lang="en-US" u="sng" dirty="0" err="1"/>
              <a:t>seminární</a:t>
            </a:r>
            <a:r>
              <a:rPr lang="en-US" u="sng" dirty="0"/>
              <a:t> </a:t>
            </a:r>
            <a:r>
              <a:rPr lang="en-US" u="sng" dirty="0" err="1"/>
              <a:t>práce</a:t>
            </a:r>
            <a:r>
              <a:rPr lang="en-US" u="sng" dirty="0"/>
              <a:t> </a:t>
            </a:r>
            <a:r>
              <a:rPr lang="en-US" u="sng" dirty="0" err="1"/>
              <a:t>má</a:t>
            </a:r>
            <a:r>
              <a:rPr lang="en-US" u="sng" dirty="0"/>
              <a:t> </a:t>
            </a:r>
            <a:r>
              <a:rPr lang="en-US" u="sng" dirty="0" err="1"/>
              <a:t>dvě</a:t>
            </a:r>
            <a:r>
              <a:rPr lang="en-US" u="sng" dirty="0"/>
              <a:t> </a:t>
            </a:r>
            <a:r>
              <a:rPr lang="en-US" u="sng" dirty="0" err="1"/>
              <a:t>části</a:t>
            </a:r>
            <a:r>
              <a:rPr lang="en-US" u="sng" dirty="0"/>
              <a:t>:</a:t>
            </a:r>
            <a:r>
              <a:rPr lang="en-US" dirty="0"/>
              <a:t> </a:t>
            </a:r>
            <a:r>
              <a:rPr lang="en-US" dirty="0" err="1"/>
              <a:t>analýzu</a:t>
            </a:r>
            <a:r>
              <a:rPr lang="en-US" dirty="0"/>
              <a:t> </a:t>
            </a:r>
            <a:r>
              <a:rPr lang="en-US" dirty="0" err="1"/>
              <a:t>komodity</a:t>
            </a:r>
            <a:r>
              <a:rPr lang="en-US" dirty="0"/>
              <a:t> (</a:t>
            </a:r>
            <a:r>
              <a:rPr lang="en-US" dirty="0" err="1"/>
              <a:t>rozsah</a:t>
            </a:r>
            <a:r>
              <a:rPr lang="en-US" dirty="0"/>
              <a:t>: 2000 </a:t>
            </a:r>
            <a:r>
              <a:rPr lang="en-US" dirty="0" err="1"/>
              <a:t>slov</a:t>
            </a:r>
            <a:r>
              <a:rPr lang="en-US" dirty="0"/>
              <a:t>, </a:t>
            </a:r>
            <a:r>
              <a:rPr lang="en-US" dirty="0" err="1"/>
              <a:t>odkazy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literaturu</a:t>
            </a:r>
            <a:r>
              <a:rPr lang="en-US" dirty="0"/>
              <a:t> a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zdroje</a:t>
            </a:r>
            <a:r>
              <a:rPr lang="en-US" dirty="0"/>
              <a:t> </a:t>
            </a:r>
            <a:r>
              <a:rPr lang="en-US" dirty="0" err="1"/>
              <a:t>nejsou</a:t>
            </a:r>
            <a:r>
              <a:rPr lang="en-US" dirty="0"/>
              <a:t> </a:t>
            </a:r>
            <a:r>
              <a:rPr lang="en-US" dirty="0" err="1"/>
              <a:t>součástí</a:t>
            </a:r>
            <a:r>
              <a:rPr lang="en-US" dirty="0"/>
              <a:t> </a:t>
            </a:r>
            <a:r>
              <a:rPr lang="en-US" dirty="0" err="1"/>
              <a:t>rozsahu</a:t>
            </a:r>
            <a:r>
              <a:rPr lang="en-US" dirty="0"/>
              <a:t>) a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mediální</a:t>
            </a:r>
            <a:r>
              <a:rPr lang="en-US" dirty="0"/>
              <a:t> </a:t>
            </a:r>
            <a:r>
              <a:rPr lang="en-US" dirty="0" err="1"/>
              <a:t>organizace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korporace</a:t>
            </a:r>
            <a:r>
              <a:rPr lang="en-US" dirty="0"/>
              <a:t> (</a:t>
            </a:r>
            <a:r>
              <a:rPr lang="en-US" dirty="0" err="1"/>
              <a:t>rozsah</a:t>
            </a:r>
            <a:r>
              <a:rPr lang="en-US" dirty="0"/>
              <a:t>: 1000 </a:t>
            </a:r>
            <a:r>
              <a:rPr lang="en-US" dirty="0" err="1"/>
              <a:t>slov</a:t>
            </a:r>
            <a:r>
              <a:rPr lang="en-US" dirty="0"/>
              <a:t>, </a:t>
            </a:r>
            <a:r>
              <a:rPr lang="en-US" dirty="0" err="1"/>
              <a:t>odkazy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literaturu</a:t>
            </a:r>
            <a:r>
              <a:rPr lang="en-US" dirty="0"/>
              <a:t> a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zdroje</a:t>
            </a:r>
            <a:r>
              <a:rPr lang="en-US" dirty="0"/>
              <a:t> </a:t>
            </a:r>
            <a:r>
              <a:rPr lang="en-US" dirty="0" err="1"/>
              <a:t>nejsou</a:t>
            </a:r>
            <a:r>
              <a:rPr lang="en-US" dirty="0"/>
              <a:t> </a:t>
            </a:r>
            <a:r>
              <a:rPr lang="en-US" dirty="0" err="1"/>
              <a:t>součástí</a:t>
            </a:r>
            <a:r>
              <a:rPr lang="en-US" dirty="0"/>
              <a:t> </a:t>
            </a:r>
            <a:r>
              <a:rPr lang="en-US" dirty="0" err="1"/>
              <a:t>rozsahu</a:t>
            </a:r>
            <a:r>
              <a:rPr lang="en-US" dirty="0"/>
              <a:t>). </a:t>
            </a:r>
            <a:r>
              <a:rPr lang="en-US" dirty="0" err="1"/>
              <a:t>Odevzdání</a:t>
            </a:r>
            <a:r>
              <a:rPr lang="en-US" dirty="0"/>
              <a:t> </a:t>
            </a:r>
            <a:r>
              <a:rPr lang="en-US" dirty="0" err="1"/>
              <a:t>emailem</a:t>
            </a:r>
            <a:r>
              <a:rPr lang="en-US" dirty="0"/>
              <a:t> 10.6. 2024 (28.6. 2024 </a:t>
            </a:r>
            <a:r>
              <a:rPr lang="en-US" dirty="0" err="1"/>
              <a:t>konec</a:t>
            </a:r>
            <a:r>
              <a:rPr lang="en-US" dirty="0"/>
              <a:t> </a:t>
            </a:r>
            <a:r>
              <a:rPr lang="en-US" dirty="0" err="1"/>
              <a:t>zkou</a:t>
            </a:r>
            <a:r>
              <a:rPr lang="sk-SK" dirty="0"/>
              <a:t>škového období</a:t>
            </a:r>
            <a:r>
              <a:rPr lang="en-US" dirty="0"/>
              <a:t>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Podrobné</a:t>
            </a:r>
            <a:r>
              <a:rPr lang="en-US" dirty="0"/>
              <a:t> </a:t>
            </a:r>
            <a:r>
              <a:rPr lang="en-US" dirty="0" err="1"/>
              <a:t>zadání</a:t>
            </a:r>
            <a:r>
              <a:rPr lang="en-US" dirty="0"/>
              <a:t> je v </a:t>
            </a:r>
            <a:r>
              <a:rPr lang="en-US" dirty="0" err="1"/>
              <a:t>sylabu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Dílčí rozpravy</a:t>
            </a:r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 dirty="0" err="1"/>
              <a:t>Rozpravy</a:t>
            </a:r>
            <a:r>
              <a:rPr lang="en-US" u="sng" dirty="0"/>
              <a:t>:</a:t>
            </a:r>
            <a:r>
              <a:rPr lang="en-US" dirty="0"/>
              <a:t> v </a:t>
            </a:r>
            <a:r>
              <a:rPr lang="en-US" dirty="0" err="1"/>
              <a:t>průběhu</a:t>
            </a:r>
            <a:r>
              <a:rPr lang="en-US" dirty="0"/>
              <a:t> </a:t>
            </a:r>
            <a:r>
              <a:rPr lang="en-US" dirty="0" err="1"/>
              <a:t>semestru</a:t>
            </a:r>
            <a:r>
              <a:rPr lang="en-US" dirty="0"/>
              <a:t> </a:t>
            </a:r>
            <a:r>
              <a:rPr lang="en-US" dirty="0" err="1"/>
              <a:t>studenti</a:t>
            </a:r>
            <a:r>
              <a:rPr lang="en-US" dirty="0"/>
              <a:t> </a:t>
            </a:r>
            <a:r>
              <a:rPr lang="en-US" dirty="0" err="1"/>
              <a:t>vypracují</a:t>
            </a:r>
            <a:r>
              <a:rPr lang="en-US" dirty="0"/>
              <a:t> </a:t>
            </a:r>
            <a:r>
              <a:rPr lang="en-US" dirty="0" err="1"/>
              <a:t>dvě</a:t>
            </a:r>
            <a:r>
              <a:rPr lang="en-US" dirty="0"/>
              <a:t> </a:t>
            </a:r>
            <a:r>
              <a:rPr lang="en-US" dirty="0" err="1"/>
              <a:t>krátké</a:t>
            </a:r>
            <a:r>
              <a:rPr lang="en-US" dirty="0"/>
              <a:t> </a:t>
            </a:r>
            <a:r>
              <a:rPr lang="en-US" dirty="0" err="1"/>
              <a:t>rozpravy</a:t>
            </a:r>
            <a:r>
              <a:rPr lang="en-US" dirty="0"/>
              <a:t>: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medailonek</a:t>
            </a:r>
            <a:r>
              <a:rPr lang="en-US" dirty="0"/>
              <a:t> </a:t>
            </a:r>
            <a:r>
              <a:rPr lang="en-US" dirty="0" err="1"/>
              <a:t>představitele</a:t>
            </a:r>
            <a:r>
              <a:rPr lang="en-US" dirty="0"/>
              <a:t>/</a:t>
            </a:r>
            <a:r>
              <a:rPr lang="en-US" dirty="0" err="1"/>
              <a:t>ky</a:t>
            </a:r>
            <a:r>
              <a:rPr lang="en-US" dirty="0"/>
              <a:t> </a:t>
            </a:r>
            <a:r>
              <a:rPr lang="en-US" dirty="0" err="1"/>
              <a:t>politické</a:t>
            </a:r>
            <a:r>
              <a:rPr lang="en-US" dirty="0"/>
              <a:t> </a:t>
            </a:r>
            <a:r>
              <a:rPr lang="en-US" dirty="0" err="1"/>
              <a:t>ekonomie</a:t>
            </a:r>
            <a:r>
              <a:rPr lang="en-US" dirty="0"/>
              <a:t> </a:t>
            </a:r>
            <a:r>
              <a:rPr lang="en-US" dirty="0" err="1"/>
              <a:t>médií</a:t>
            </a:r>
            <a:r>
              <a:rPr lang="en-US" dirty="0"/>
              <a:t> s </a:t>
            </a:r>
            <a:r>
              <a:rPr lang="en-US" dirty="0" err="1"/>
              <a:t>důrazem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přínos</a:t>
            </a:r>
            <a:r>
              <a:rPr lang="en-US" dirty="0"/>
              <a:t> pro </a:t>
            </a:r>
            <a:r>
              <a:rPr lang="en-US" dirty="0" err="1"/>
              <a:t>tento</a:t>
            </a:r>
            <a:r>
              <a:rPr lang="en-US" dirty="0"/>
              <a:t> </a:t>
            </a:r>
            <a:r>
              <a:rPr lang="en-US" dirty="0" err="1"/>
              <a:t>přístup</a:t>
            </a:r>
            <a:r>
              <a:rPr lang="en-US" dirty="0"/>
              <a:t> (</a:t>
            </a:r>
            <a:r>
              <a:rPr lang="en-US" dirty="0" err="1"/>
              <a:t>rozsah</a:t>
            </a:r>
            <a:r>
              <a:rPr lang="en-US" dirty="0"/>
              <a:t> 700 </a:t>
            </a:r>
            <a:r>
              <a:rPr lang="en-US" dirty="0" err="1"/>
              <a:t>slov</a:t>
            </a:r>
            <a:r>
              <a:rPr lang="en-US" dirty="0"/>
              <a:t> bez </a:t>
            </a:r>
            <a:r>
              <a:rPr lang="en-US" dirty="0" err="1"/>
              <a:t>odkazů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literaturu</a:t>
            </a:r>
            <a:r>
              <a:rPr lang="en-US" dirty="0"/>
              <a:t> a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zdroje</a:t>
            </a:r>
            <a:r>
              <a:rPr lang="en-US" dirty="0"/>
              <a:t>).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souhrn</a:t>
            </a:r>
            <a:r>
              <a:rPr lang="en-US" dirty="0"/>
              <a:t> </a:t>
            </a:r>
            <a:r>
              <a:rPr lang="en-US" dirty="0" err="1"/>
              <a:t>klíčových</a:t>
            </a:r>
            <a:r>
              <a:rPr lang="en-US" dirty="0"/>
              <a:t> </a:t>
            </a:r>
            <a:r>
              <a:rPr lang="en-US" dirty="0" err="1"/>
              <a:t>tezí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empirických</a:t>
            </a:r>
            <a:r>
              <a:rPr lang="en-US" dirty="0"/>
              <a:t> </a:t>
            </a:r>
            <a:r>
              <a:rPr lang="en-US" dirty="0" err="1"/>
              <a:t>zjištění</a:t>
            </a:r>
            <a:r>
              <a:rPr lang="en-US" dirty="0"/>
              <a:t> </a:t>
            </a:r>
            <a:r>
              <a:rPr lang="en-US" dirty="0" err="1"/>
              <a:t>odborného</a:t>
            </a:r>
            <a:r>
              <a:rPr lang="en-US" dirty="0"/>
              <a:t> </a:t>
            </a:r>
            <a:r>
              <a:rPr lang="en-US" dirty="0" err="1"/>
              <a:t>textu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je v </a:t>
            </a:r>
            <a:r>
              <a:rPr lang="en-US" dirty="0" err="1"/>
              <a:t>seznamu</a:t>
            </a:r>
            <a:r>
              <a:rPr lang="en-US" dirty="0"/>
              <a:t> </a:t>
            </a:r>
            <a:r>
              <a:rPr lang="en-US" dirty="0" err="1"/>
              <a:t>doporučené</a:t>
            </a:r>
            <a:r>
              <a:rPr lang="en-US" dirty="0"/>
              <a:t> </a:t>
            </a:r>
            <a:r>
              <a:rPr lang="en-US" dirty="0" err="1"/>
              <a:t>literatury</a:t>
            </a:r>
            <a:r>
              <a:rPr lang="en-US" dirty="0"/>
              <a:t>. (</a:t>
            </a:r>
            <a:r>
              <a:rPr lang="en-US" dirty="0" err="1"/>
              <a:t>rozsah</a:t>
            </a:r>
            <a:r>
              <a:rPr lang="en-US" dirty="0"/>
              <a:t> 700 </a:t>
            </a:r>
            <a:r>
              <a:rPr lang="en-US" dirty="0" err="1"/>
              <a:t>slov</a:t>
            </a:r>
            <a:r>
              <a:rPr lang="en-US" dirty="0"/>
              <a:t> bez </a:t>
            </a:r>
            <a:r>
              <a:rPr lang="en-US" dirty="0" err="1"/>
              <a:t>odkazů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literaturu</a:t>
            </a:r>
            <a:r>
              <a:rPr lang="en-US" dirty="0"/>
              <a:t> a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zdroje</a:t>
            </a:r>
            <a:r>
              <a:rPr lang="en-US" dirty="0"/>
              <a:t>). 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2129</Words>
  <Application>Microsoft Office PowerPoint</Application>
  <PresentationFormat>Widescreen</PresentationFormat>
  <Paragraphs>243</Paragraphs>
  <Slides>48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Noto Sans Symbols</vt:lpstr>
      <vt:lpstr>Times New Roman</vt:lpstr>
      <vt:lpstr>Office Theme</vt:lpstr>
      <vt:lpstr>Politická ekonomie médií</vt:lpstr>
      <vt:lpstr>Kdo? Kde? Kdy?</vt:lpstr>
      <vt:lpstr>Jaká příprava?</vt:lpstr>
      <vt:lpstr>Účast</vt:lpstr>
      <vt:lpstr>Jak budou semináře probíhat</vt:lpstr>
      <vt:lpstr>Co dalšího?</vt:lpstr>
      <vt:lpstr>Jaké jsou podmínky pro ukončení předmětu?</vt:lpstr>
      <vt:lpstr>Závěrečná seminární práce</vt:lpstr>
      <vt:lpstr>Dílčí rozpravy</vt:lpstr>
      <vt:lpstr>Je možné termíny hýbat?</vt:lpstr>
      <vt:lpstr>O čem je teto předmět?</vt:lpstr>
      <vt:lpstr>Kořeny, teoretické ukotvení atd. </vt:lpstr>
      <vt:lpstr>Pravdivá informace nebo nepravdivá?</vt:lpstr>
      <vt:lpstr>Který z těchto výrazů popisuje nový způsob nepravidelného financování produkce mediálních obsahů?</vt:lpstr>
      <vt:lpstr>Co znamená zkratka GDPR? </vt:lpstr>
      <vt:lpstr>Co necharakterizuje tzv. krizi žurnalistiky?</vt:lpstr>
      <vt:lpstr>Je informace pravdivá nebo nepravdivá?</vt:lpstr>
      <vt:lpstr>Můžete seřadit mediální organizace od nejstarší k nejnovější?</vt:lpstr>
      <vt:lpstr>Které z těchto filmových studií není v Hollywoodu?</vt:lpstr>
      <vt:lpstr>V jakém mediálním průmyslu působí tyto organizace?</vt:lpstr>
      <vt:lpstr>Kdo je vlastníkem? </vt:lpstr>
      <vt:lpstr>Která z těchto zemí v roce 2023 „vypla“ internet (internet shutdown) nejdéle? </vt:lpstr>
      <vt:lpstr>Ve které z těchto zemí v roce 2023 zasáhlo  „vypnutí“ internetu (internet shutdown) nejvíc uživatelů? </vt:lpstr>
      <vt:lpstr>Odpovědi</vt:lpstr>
      <vt:lpstr>Pravdivá informace nebo nepravdivá?</vt:lpstr>
      <vt:lpstr>Který z těchto výrazů popisuje nový způsob nepravidelného financování produkce mediálních obsahů?</vt:lpstr>
      <vt:lpstr>Co znamená zkratka GDPR? </vt:lpstr>
      <vt:lpstr>Co necharakterizuje tzv. krizi žurnalistiky?</vt:lpstr>
      <vt:lpstr>Je informace pravdivá nebo nepravdivá?</vt:lpstr>
      <vt:lpstr>Můžete seřadit mediální organizace od nejstarší k nejnovější?</vt:lpstr>
      <vt:lpstr>Které z těchto filmových studií není v Hollywoodu?</vt:lpstr>
      <vt:lpstr>V jakém mediálním průmyslu působí tyto organizace? HUDBA</vt:lpstr>
      <vt:lpstr>Kdo je vlastníkem? </vt:lpstr>
      <vt:lpstr>Která z těchto zemí v roce 2023 „vypla“ internet (internet shutdown) nejdéle? </vt:lpstr>
      <vt:lpstr>Ve které z těchto zemí v roce 2023 zasáhlo  „vypnutí“ internetu (internet shutdown) nejvíc uživatelů? </vt:lpstr>
      <vt:lpstr>Pravdivá informace nebo nepravdivá?</vt:lpstr>
      <vt:lpstr>Než si rozebereme definici, úkol v menších skupinách</vt:lpstr>
      <vt:lpstr>The Worst Place on Earth: Baogang Steel and Rare Earth complex</vt:lpstr>
      <vt:lpstr>PowerPoint Presentation</vt:lpstr>
      <vt:lpstr>PowerPoint Presentation</vt:lpstr>
      <vt:lpstr>Co je politická ekonomie komunikace?</vt:lpstr>
      <vt:lpstr>Širší definice</vt:lpstr>
      <vt:lpstr>Co charakterizuje tento přístup?</vt:lpstr>
      <vt:lpstr>Adam Smith</vt:lpstr>
      <vt:lpstr>Doporučená četba – hlavní teze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Politická ekonomie médií</dc:title>
  <dc:creator>Monika Metykova</dc:creator>
  <cp:lastModifiedBy>Monika Metykova</cp:lastModifiedBy>
  <cp:revision>25</cp:revision>
  <dcterms:modified xsi:type="dcterms:W3CDTF">2024-03-25T06:54:51Z</dcterms:modified>
</cp:coreProperties>
</file>