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8" r:id="rId6"/>
    <p:sldId id="287" r:id="rId7"/>
    <p:sldId id="259" r:id="rId8"/>
    <p:sldId id="260" r:id="rId9"/>
    <p:sldId id="264" r:id="rId10"/>
    <p:sldId id="273" r:id="rId11"/>
    <p:sldId id="266" r:id="rId12"/>
    <p:sldId id="268" r:id="rId13"/>
    <p:sldId id="271" r:id="rId14"/>
    <p:sldId id="269" r:id="rId15"/>
    <p:sldId id="263" r:id="rId16"/>
    <p:sldId id="270" r:id="rId17"/>
    <p:sldId id="275" r:id="rId18"/>
    <p:sldId id="284" r:id="rId19"/>
    <p:sldId id="274" r:id="rId20"/>
    <p:sldId id="283" r:id="rId21"/>
    <p:sldId id="282" r:id="rId22"/>
    <p:sldId id="279" r:id="rId23"/>
    <p:sldId id="285" r:id="rId24"/>
    <p:sldId id="277" r:id="rId25"/>
    <p:sldId id="278" r:id="rId26"/>
    <p:sldId id="276" r:id="rId27"/>
    <p:sldId id="281" r:id="rId28"/>
    <p:sldId id="280" r:id="rId29"/>
    <p:sldId id="261" r:id="rId30"/>
    <p:sldId id="257" r:id="rId31"/>
    <p:sldId id="286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4D63D9-D11E-4F5E-8F10-70CF1469E171}">
          <p14:sldIdLst>
            <p14:sldId id="256"/>
            <p14:sldId id="258"/>
            <p14:sldId id="287"/>
            <p14:sldId id="259"/>
            <p14:sldId id="260"/>
            <p14:sldId id="264"/>
            <p14:sldId id="273"/>
            <p14:sldId id="266"/>
            <p14:sldId id="268"/>
            <p14:sldId id="271"/>
            <p14:sldId id="269"/>
            <p14:sldId id="263"/>
            <p14:sldId id="270"/>
            <p14:sldId id="275"/>
            <p14:sldId id="284"/>
            <p14:sldId id="274"/>
            <p14:sldId id="283"/>
            <p14:sldId id="282"/>
            <p14:sldId id="279"/>
            <p14:sldId id="285"/>
            <p14:sldId id="277"/>
            <p14:sldId id="278"/>
            <p14:sldId id="276"/>
            <p14:sldId id="281"/>
            <p14:sldId id="280"/>
            <p14:sldId id="261"/>
            <p14:sldId id="25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R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8799" autoAdjust="0"/>
  </p:normalViewPr>
  <p:slideViewPr>
    <p:cSldViewPr snapToGrid="0">
      <p:cViewPr varScale="1">
        <p:scale>
          <a:sx n="59" d="100"/>
          <a:sy n="59" d="100"/>
        </p:scale>
        <p:origin x="932" y="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5E986-16BF-418F-80CD-0521C593B25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8D626-ED92-476F-9FA5-B8C05BDE5AD3}">
      <dgm:prSet phldrT="[Text]"/>
      <dgm:spPr/>
      <dgm:t>
        <a:bodyPr/>
        <a:lstStyle/>
        <a:p>
          <a:r>
            <a:rPr lang="cs-CZ" dirty="0"/>
            <a:t>Teorie</a:t>
          </a:r>
          <a:endParaRPr lang="en-US" dirty="0"/>
        </a:p>
      </dgm:t>
    </dgm:pt>
    <dgm:pt modelId="{53B41E2F-7BD9-4D70-97CF-00623C0B0524}" type="parTrans" cxnId="{5ED78FFA-4E93-48F4-BD5F-E371796BE6D3}">
      <dgm:prSet/>
      <dgm:spPr/>
      <dgm:t>
        <a:bodyPr/>
        <a:lstStyle/>
        <a:p>
          <a:endParaRPr lang="en-US"/>
        </a:p>
      </dgm:t>
    </dgm:pt>
    <dgm:pt modelId="{CD7216FE-3190-48C9-9A19-8E9C7F08CF74}" type="sibTrans" cxnId="{5ED78FFA-4E93-48F4-BD5F-E371796BE6D3}">
      <dgm:prSet/>
      <dgm:spPr/>
      <dgm:t>
        <a:bodyPr/>
        <a:lstStyle/>
        <a:p>
          <a:endParaRPr lang="en-US"/>
        </a:p>
      </dgm:t>
    </dgm:pt>
    <dgm:pt modelId="{2E5FE4A3-436E-41F5-A161-D18C35B12CFD}">
      <dgm:prSet phldrT="[Text]"/>
      <dgm:spPr/>
      <dgm:t>
        <a:bodyPr/>
        <a:lstStyle/>
        <a:p>
          <a:r>
            <a:rPr lang="cs-CZ" dirty="0"/>
            <a:t>Osobní zájem</a:t>
          </a:r>
          <a:endParaRPr lang="en-US" dirty="0"/>
        </a:p>
      </dgm:t>
    </dgm:pt>
    <dgm:pt modelId="{E8B497CB-EFE6-49D7-A91E-BD18325B58C9}" type="parTrans" cxnId="{DFECF1B9-28F1-4664-8332-14B38E1EE499}">
      <dgm:prSet/>
      <dgm:spPr/>
      <dgm:t>
        <a:bodyPr/>
        <a:lstStyle/>
        <a:p>
          <a:endParaRPr lang="en-US"/>
        </a:p>
      </dgm:t>
    </dgm:pt>
    <dgm:pt modelId="{1F38578A-8046-4E4D-A33D-E2761C03C5A0}" type="sibTrans" cxnId="{DFECF1B9-28F1-4664-8332-14B38E1EE499}">
      <dgm:prSet/>
      <dgm:spPr/>
      <dgm:t>
        <a:bodyPr/>
        <a:lstStyle/>
        <a:p>
          <a:endParaRPr lang="en-US"/>
        </a:p>
      </dgm:t>
    </dgm:pt>
    <dgm:pt modelId="{20805A9D-81D1-4555-B53C-517519628BCB}">
      <dgm:prSet phldrT="[Text]"/>
      <dgm:spPr/>
      <dgm:t>
        <a:bodyPr/>
        <a:lstStyle/>
        <a:p>
          <a:r>
            <a:rPr lang="cs-CZ" dirty="0"/>
            <a:t>Kontext</a:t>
          </a:r>
          <a:endParaRPr lang="en-US" dirty="0"/>
        </a:p>
      </dgm:t>
    </dgm:pt>
    <dgm:pt modelId="{D1664768-77D8-4C0E-A312-1AB4B5263078}" type="parTrans" cxnId="{12A1795C-B73A-499C-A7CF-574151805F02}">
      <dgm:prSet/>
      <dgm:spPr/>
      <dgm:t>
        <a:bodyPr/>
        <a:lstStyle/>
        <a:p>
          <a:endParaRPr lang="en-US"/>
        </a:p>
      </dgm:t>
    </dgm:pt>
    <dgm:pt modelId="{B7E5BCA6-9243-4F92-AC91-54B657BBE77C}" type="sibTrans" cxnId="{12A1795C-B73A-499C-A7CF-574151805F02}">
      <dgm:prSet/>
      <dgm:spPr/>
      <dgm:t>
        <a:bodyPr/>
        <a:lstStyle/>
        <a:p>
          <a:endParaRPr lang="en-US"/>
        </a:p>
      </dgm:t>
    </dgm:pt>
    <dgm:pt modelId="{4FB39C1A-C567-45A5-883D-7905FD5B06EC}">
      <dgm:prSet phldrT="[Text]"/>
      <dgm:spPr/>
      <dgm:t>
        <a:bodyPr/>
        <a:lstStyle/>
        <a:p>
          <a:r>
            <a:rPr lang="cs-CZ" dirty="0"/>
            <a:t>Výzkumný problém/téma</a:t>
          </a:r>
          <a:endParaRPr lang="en-US" dirty="0"/>
        </a:p>
      </dgm:t>
    </dgm:pt>
    <dgm:pt modelId="{29155B46-1B68-4958-8C13-6E453256819C}" type="parTrans" cxnId="{86BCE115-6D27-4B19-9206-747848B08BD3}">
      <dgm:prSet/>
      <dgm:spPr/>
      <dgm:t>
        <a:bodyPr/>
        <a:lstStyle/>
        <a:p>
          <a:endParaRPr lang="en-US"/>
        </a:p>
      </dgm:t>
    </dgm:pt>
    <dgm:pt modelId="{EB0BBF8C-0C92-4C55-94E4-8379246FBFB5}" type="sibTrans" cxnId="{86BCE115-6D27-4B19-9206-747848B08BD3}">
      <dgm:prSet/>
      <dgm:spPr/>
      <dgm:t>
        <a:bodyPr/>
        <a:lstStyle/>
        <a:p>
          <a:endParaRPr lang="en-US"/>
        </a:p>
      </dgm:t>
    </dgm:pt>
    <dgm:pt modelId="{566DF640-C809-4A09-AC07-8D35A7FB32E9}" type="pres">
      <dgm:prSet presAssocID="{1635E986-16BF-418F-80CD-0521C593B25B}" presName="Name0" presStyleCnt="0">
        <dgm:presLayoutVars>
          <dgm:chMax val="4"/>
          <dgm:resizeHandles val="exact"/>
        </dgm:presLayoutVars>
      </dgm:prSet>
      <dgm:spPr/>
    </dgm:pt>
    <dgm:pt modelId="{37F18663-FC0A-4C31-A5E3-8D8EDAFB9B09}" type="pres">
      <dgm:prSet presAssocID="{1635E986-16BF-418F-80CD-0521C593B25B}" presName="ellipse" presStyleLbl="trBgShp" presStyleIdx="0" presStyleCnt="1"/>
      <dgm:spPr/>
    </dgm:pt>
    <dgm:pt modelId="{4E0D7027-621F-48DF-8F66-6D14EB8D0AE9}" type="pres">
      <dgm:prSet presAssocID="{1635E986-16BF-418F-80CD-0521C593B25B}" presName="arrow1" presStyleLbl="fgShp" presStyleIdx="0" presStyleCnt="1"/>
      <dgm:spPr/>
    </dgm:pt>
    <dgm:pt modelId="{F8061DA4-3C41-4C68-BB51-04C175ABA955}" type="pres">
      <dgm:prSet presAssocID="{1635E986-16BF-418F-80CD-0521C593B25B}" presName="rectangle" presStyleLbl="revTx" presStyleIdx="0" presStyleCnt="1">
        <dgm:presLayoutVars>
          <dgm:bulletEnabled val="1"/>
        </dgm:presLayoutVars>
      </dgm:prSet>
      <dgm:spPr/>
    </dgm:pt>
    <dgm:pt modelId="{F08BFA7A-08A2-4FDE-AF64-E53BB0996788}" type="pres">
      <dgm:prSet presAssocID="{2E5FE4A3-436E-41F5-A161-D18C35B12CFD}" presName="item1" presStyleLbl="node1" presStyleIdx="0" presStyleCnt="3">
        <dgm:presLayoutVars>
          <dgm:bulletEnabled val="1"/>
        </dgm:presLayoutVars>
      </dgm:prSet>
      <dgm:spPr/>
    </dgm:pt>
    <dgm:pt modelId="{DACBAE9F-7DE3-4C42-9725-C468FE769B6C}" type="pres">
      <dgm:prSet presAssocID="{20805A9D-81D1-4555-B53C-517519628BCB}" presName="item2" presStyleLbl="node1" presStyleIdx="1" presStyleCnt="3">
        <dgm:presLayoutVars>
          <dgm:bulletEnabled val="1"/>
        </dgm:presLayoutVars>
      </dgm:prSet>
      <dgm:spPr/>
    </dgm:pt>
    <dgm:pt modelId="{F5BB7AB2-C228-475E-9A04-0FD97B0872BD}" type="pres">
      <dgm:prSet presAssocID="{4FB39C1A-C567-45A5-883D-7905FD5B06EC}" presName="item3" presStyleLbl="node1" presStyleIdx="2" presStyleCnt="3">
        <dgm:presLayoutVars>
          <dgm:bulletEnabled val="1"/>
        </dgm:presLayoutVars>
      </dgm:prSet>
      <dgm:spPr/>
    </dgm:pt>
    <dgm:pt modelId="{AD85F9F5-1CA2-4999-94A1-5EEC67631582}" type="pres">
      <dgm:prSet presAssocID="{1635E986-16BF-418F-80CD-0521C593B25B}" presName="funnel" presStyleLbl="trAlignAcc1" presStyleIdx="0" presStyleCnt="1"/>
      <dgm:spPr/>
    </dgm:pt>
  </dgm:ptLst>
  <dgm:cxnLst>
    <dgm:cxn modelId="{86BCE115-6D27-4B19-9206-747848B08BD3}" srcId="{1635E986-16BF-418F-80CD-0521C593B25B}" destId="{4FB39C1A-C567-45A5-883D-7905FD5B06EC}" srcOrd="3" destOrd="0" parTransId="{29155B46-1B68-4958-8C13-6E453256819C}" sibTransId="{EB0BBF8C-0C92-4C55-94E4-8379246FBFB5}"/>
    <dgm:cxn modelId="{5656ED19-66DD-4CB0-AB62-919B5534EECB}" type="presOf" srcId="{2E5FE4A3-436E-41F5-A161-D18C35B12CFD}" destId="{DACBAE9F-7DE3-4C42-9725-C468FE769B6C}" srcOrd="0" destOrd="0" presId="urn:microsoft.com/office/officeart/2005/8/layout/funnel1"/>
    <dgm:cxn modelId="{12A1795C-B73A-499C-A7CF-574151805F02}" srcId="{1635E986-16BF-418F-80CD-0521C593B25B}" destId="{20805A9D-81D1-4555-B53C-517519628BCB}" srcOrd="2" destOrd="0" parTransId="{D1664768-77D8-4C0E-A312-1AB4B5263078}" sibTransId="{B7E5BCA6-9243-4F92-AC91-54B657BBE77C}"/>
    <dgm:cxn modelId="{D3C70845-779D-4573-A7A1-46780016ACA3}" type="presOf" srcId="{20805A9D-81D1-4555-B53C-517519628BCB}" destId="{F08BFA7A-08A2-4FDE-AF64-E53BB0996788}" srcOrd="0" destOrd="0" presId="urn:microsoft.com/office/officeart/2005/8/layout/funnel1"/>
    <dgm:cxn modelId="{1EB7C47A-F168-413F-A35C-7A681AB8BD27}" type="presOf" srcId="{A3C8D626-ED92-476F-9FA5-B8C05BDE5AD3}" destId="{F5BB7AB2-C228-475E-9A04-0FD97B0872BD}" srcOrd="0" destOrd="0" presId="urn:microsoft.com/office/officeart/2005/8/layout/funnel1"/>
    <dgm:cxn modelId="{31AFD9A7-3C89-444D-9BB8-9112328190C9}" type="presOf" srcId="{1635E986-16BF-418F-80CD-0521C593B25B}" destId="{566DF640-C809-4A09-AC07-8D35A7FB32E9}" srcOrd="0" destOrd="0" presId="urn:microsoft.com/office/officeart/2005/8/layout/funnel1"/>
    <dgm:cxn modelId="{DFECF1B9-28F1-4664-8332-14B38E1EE499}" srcId="{1635E986-16BF-418F-80CD-0521C593B25B}" destId="{2E5FE4A3-436E-41F5-A161-D18C35B12CFD}" srcOrd="1" destOrd="0" parTransId="{E8B497CB-EFE6-49D7-A91E-BD18325B58C9}" sibTransId="{1F38578A-8046-4E4D-A33D-E2761C03C5A0}"/>
    <dgm:cxn modelId="{B164BAC2-D059-4B5A-8527-21084ED24050}" type="presOf" srcId="{4FB39C1A-C567-45A5-883D-7905FD5B06EC}" destId="{F8061DA4-3C41-4C68-BB51-04C175ABA955}" srcOrd="0" destOrd="0" presId="urn:microsoft.com/office/officeart/2005/8/layout/funnel1"/>
    <dgm:cxn modelId="{5ED78FFA-4E93-48F4-BD5F-E371796BE6D3}" srcId="{1635E986-16BF-418F-80CD-0521C593B25B}" destId="{A3C8D626-ED92-476F-9FA5-B8C05BDE5AD3}" srcOrd="0" destOrd="0" parTransId="{53B41E2F-7BD9-4D70-97CF-00623C0B0524}" sibTransId="{CD7216FE-3190-48C9-9A19-8E9C7F08CF74}"/>
    <dgm:cxn modelId="{3FD82510-4208-431C-9A85-B00180D6B89C}" type="presParOf" srcId="{566DF640-C809-4A09-AC07-8D35A7FB32E9}" destId="{37F18663-FC0A-4C31-A5E3-8D8EDAFB9B09}" srcOrd="0" destOrd="0" presId="urn:microsoft.com/office/officeart/2005/8/layout/funnel1"/>
    <dgm:cxn modelId="{AA95EBEE-D78B-4D5F-8679-D211CB4BE241}" type="presParOf" srcId="{566DF640-C809-4A09-AC07-8D35A7FB32E9}" destId="{4E0D7027-621F-48DF-8F66-6D14EB8D0AE9}" srcOrd="1" destOrd="0" presId="urn:microsoft.com/office/officeart/2005/8/layout/funnel1"/>
    <dgm:cxn modelId="{5071685E-D1CB-4C14-9D95-F6DC5EBB8CB1}" type="presParOf" srcId="{566DF640-C809-4A09-AC07-8D35A7FB32E9}" destId="{F8061DA4-3C41-4C68-BB51-04C175ABA955}" srcOrd="2" destOrd="0" presId="urn:microsoft.com/office/officeart/2005/8/layout/funnel1"/>
    <dgm:cxn modelId="{24CEC5EA-08EE-487C-A090-7FB3BCA462D2}" type="presParOf" srcId="{566DF640-C809-4A09-AC07-8D35A7FB32E9}" destId="{F08BFA7A-08A2-4FDE-AF64-E53BB0996788}" srcOrd="3" destOrd="0" presId="urn:microsoft.com/office/officeart/2005/8/layout/funnel1"/>
    <dgm:cxn modelId="{13E776AD-210D-482A-8F7E-961F6E3E322B}" type="presParOf" srcId="{566DF640-C809-4A09-AC07-8D35A7FB32E9}" destId="{DACBAE9F-7DE3-4C42-9725-C468FE769B6C}" srcOrd="4" destOrd="0" presId="urn:microsoft.com/office/officeart/2005/8/layout/funnel1"/>
    <dgm:cxn modelId="{9776160C-B8D1-4E96-B9E1-11D734DD1EB5}" type="presParOf" srcId="{566DF640-C809-4A09-AC07-8D35A7FB32E9}" destId="{F5BB7AB2-C228-475E-9A04-0FD97B0872BD}" srcOrd="5" destOrd="0" presId="urn:microsoft.com/office/officeart/2005/8/layout/funnel1"/>
    <dgm:cxn modelId="{CD0AAB43-B8EA-4F11-A574-D9244EB65D51}" type="presParOf" srcId="{566DF640-C809-4A09-AC07-8D35A7FB32E9}" destId="{AD85F9F5-1CA2-4999-94A1-5EEC6763158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18663-FC0A-4C31-A5E3-8D8EDAFB9B09}">
      <dsp:nvSpPr>
        <dsp:cNvPr id="0" name=""/>
        <dsp:cNvSpPr/>
      </dsp:nvSpPr>
      <dsp:spPr>
        <a:xfrm>
          <a:off x="873129" y="207146"/>
          <a:ext cx="3190755" cy="110810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D7027-621F-48DF-8F66-6D14EB8D0AE9}">
      <dsp:nvSpPr>
        <dsp:cNvPr id="0" name=""/>
        <dsp:cNvSpPr/>
      </dsp:nvSpPr>
      <dsp:spPr>
        <a:xfrm>
          <a:off x="2164271" y="2920525"/>
          <a:ext cx="618363" cy="39575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61DA4-3C41-4C68-BB51-04C175ABA955}">
      <dsp:nvSpPr>
        <dsp:cNvPr id="0" name=""/>
        <dsp:cNvSpPr/>
      </dsp:nvSpPr>
      <dsp:spPr>
        <a:xfrm>
          <a:off x="989381" y="3237127"/>
          <a:ext cx="2968144" cy="742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Výzkumný problém/téma</a:t>
          </a:r>
          <a:endParaRPr lang="en-US" sz="1900" kern="1200" dirty="0"/>
        </a:p>
      </dsp:txBody>
      <dsp:txXfrm>
        <a:off x="989381" y="3237127"/>
        <a:ext cx="2968144" cy="742036"/>
      </dsp:txXfrm>
    </dsp:sp>
    <dsp:sp modelId="{F08BFA7A-08A2-4FDE-AF64-E53BB0996788}">
      <dsp:nvSpPr>
        <dsp:cNvPr id="0" name=""/>
        <dsp:cNvSpPr/>
      </dsp:nvSpPr>
      <dsp:spPr>
        <a:xfrm>
          <a:off x="2033178" y="1400835"/>
          <a:ext cx="1113054" cy="1113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Kontext</a:t>
          </a:r>
          <a:endParaRPr lang="en-US" sz="1700" kern="1200" dirty="0"/>
        </a:p>
      </dsp:txBody>
      <dsp:txXfrm>
        <a:off x="2196181" y="1563838"/>
        <a:ext cx="787048" cy="787048"/>
      </dsp:txXfrm>
    </dsp:sp>
    <dsp:sp modelId="{DACBAE9F-7DE3-4C42-9725-C468FE769B6C}">
      <dsp:nvSpPr>
        <dsp:cNvPr id="0" name=""/>
        <dsp:cNvSpPr/>
      </dsp:nvSpPr>
      <dsp:spPr>
        <a:xfrm>
          <a:off x="1236726" y="565797"/>
          <a:ext cx="1113054" cy="1113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Osobní zájem</a:t>
          </a:r>
          <a:endParaRPr lang="en-US" sz="1700" kern="1200" dirty="0"/>
        </a:p>
      </dsp:txBody>
      <dsp:txXfrm>
        <a:off x="1399729" y="728800"/>
        <a:ext cx="787048" cy="787048"/>
      </dsp:txXfrm>
    </dsp:sp>
    <dsp:sp modelId="{F5BB7AB2-C228-475E-9A04-0FD97B0872BD}">
      <dsp:nvSpPr>
        <dsp:cNvPr id="0" name=""/>
        <dsp:cNvSpPr/>
      </dsp:nvSpPr>
      <dsp:spPr>
        <a:xfrm>
          <a:off x="2374515" y="296685"/>
          <a:ext cx="1113054" cy="1113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Teorie</a:t>
          </a:r>
          <a:endParaRPr lang="en-US" sz="1700" kern="1200" dirty="0"/>
        </a:p>
      </dsp:txBody>
      <dsp:txXfrm>
        <a:off x="2537518" y="459688"/>
        <a:ext cx="787048" cy="787048"/>
      </dsp:txXfrm>
    </dsp:sp>
    <dsp:sp modelId="{AD85F9F5-1CA2-4999-94A1-5EEC67631582}">
      <dsp:nvSpPr>
        <dsp:cNvPr id="0" name=""/>
        <dsp:cNvSpPr/>
      </dsp:nvSpPr>
      <dsp:spPr>
        <a:xfrm>
          <a:off x="742036" y="71106"/>
          <a:ext cx="3462834" cy="27702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274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3794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85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5334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121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7805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5389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6396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103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025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106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240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700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077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071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517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083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https://doi.org/10.1080/13603124.2018.148153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Konstrukce výzkumného problému, výzkumné otázky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 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AA16A-C490-4D48-A0E4-F2854CB601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885070-E9A4-4427-B1DC-1941CF27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téma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368D1-B446-405F-B0FD-8DCE89DA5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7524"/>
            <a:ext cx="10753200" cy="4324476"/>
          </a:xfrm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Nejobecnější vymezení předmětu zkoumání </a:t>
            </a:r>
            <a:r>
              <a:rPr lang="cs-CZ" sz="2400" dirty="0"/>
              <a:t>(např. sociální exkluze)</a:t>
            </a:r>
          </a:p>
          <a:p>
            <a:endParaRPr lang="cs-CZ" sz="2400" dirty="0"/>
          </a:p>
          <a:p>
            <a:r>
              <a:rPr lang="cs-CZ" sz="2400" dirty="0"/>
              <a:t>Určuje </a:t>
            </a:r>
            <a:r>
              <a:rPr lang="cs-CZ" sz="2400" dirty="0">
                <a:solidFill>
                  <a:schemeClr val="tx2"/>
                </a:solidFill>
              </a:rPr>
              <a:t>střed perspektivy </a:t>
            </a:r>
            <a:r>
              <a:rPr lang="cs-CZ" sz="2400" dirty="0"/>
              <a:t>v síti jevů (sociální exkluze je středem zájmu, chudoba, </a:t>
            </a:r>
            <a:r>
              <a:rPr lang="cs-CZ" sz="2400" dirty="0" err="1"/>
              <a:t>ghettoizace</a:t>
            </a:r>
            <a:r>
              <a:rPr lang="cs-CZ" sz="2400" dirty="0"/>
              <a:t> a sociální třída jsou „sekundární jevy“, ne naopak)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/>
                </a:solidFill>
              </a:rPr>
              <a:t>Oboustranný vztah </a:t>
            </a:r>
            <a:r>
              <a:rPr lang="cs-CZ" sz="2400" dirty="0"/>
              <a:t>s výzkumným problémem:</a:t>
            </a:r>
          </a:p>
          <a:p>
            <a:pPr lvl="1"/>
            <a:r>
              <a:rPr lang="cs-CZ" sz="1800" dirty="0"/>
              <a:t>VP ho upřesňuje</a:t>
            </a:r>
          </a:p>
          <a:p>
            <a:pPr lvl="1"/>
            <a:r>
              <a:rPr lang="cs-CZ" sz="1800" dirty="0"/>
              <a:t>Z VP vyplývá </a:t>
            </a:r>
          </a:p>
          <a:p>
            <a:pPr lvl="1"/>
            <a:r>
              <a:rPr lang="cs-CZ" sz="1800" dirty="0"/>
              <a:t>Při tvorbě výzkumu lze postupovat oběma směry, fakticky je ale vztah vždy oboustranný</a:t>
            </a:r>
          </a:p>
          <a:p>
            <a:pPr lvl="1"/>
            <a:endParaRPr lang="cs-CZ" sz="1800" dirty="0"/>
          </a:p>
          <a:p>
            <a:r>
              <a:rPr lang="cs-CZ" sz="2400" dirty="0"/>
              <a:t>Často jedno- (aspirace) nebo několikaslovné (studijní aspirace/studijní aspirace studujících VŠ)</a:t>
            </a:r>
          </a:p>
        </p:txBody>
      </p:sp>
    </p:spTree>
    <p:extLst>
      <p:ext uri="{BB962C8B-B14F-4D97-AF65-F5344CB8AC3E}">
        <p14:creationId xmlns:p14="http://schemas.microsoft.com/office/powerpoint/2010/main" val="176169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06A6B-00C0-4851-868C-C80E4E122C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08A0AE-6901-4C47-9FF5-C0DE3F21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43A993-E36B-4E99-9D5E-9C4ACB04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507524"/>
            <a:ext cx="10660573" cy="4275049"/>
          </a:xfrm>
        </p:spPr>
        <p:txBody>
          <a:bodyPr/>
          <a:lstStyle/>
          <a:p>
            <a:r>
              <a:rPr lang="cs-CZ" sz="1800" dirty="0"/>
              <a:t>Vymezení </a:t>
            </a:r>
            <a:r>
              <a:rPr lang="cs-CZ" sz="1800" dirty="0">
                <a:solidFill>
                  <a:schemeClr val="tx2"/>
                </a:solidFill>
              </a:rPr>
              <a:t>výzkumného záměru </a:t>
            </a:r>
            <a:r>
              <a:rPr lang="cs-CZ" sz="1800" dirty="0"/>
              <a:t>(co se děje?)</a:t>
            </a:r>
          </a:p>
          <a:p>
            <a:pPr lvl="1"/>
            <a:r>
              <a:rPr lang="cs-CZ" sz="1400" dirty="0"/>
              <a:t>Jaký je </a:t>
            </a:r>
            <a:r>
              <a:rPr lang="cs-CZ" sz="1400" dirty="0">
                <a:solidFill>
                  <a:schemeClr val="tx2"/>
                </a:solidFill>
              </a:rPr>
              <a:t>původ výzkumného zájmu </a:t>
            </a:r>
            <a:r>
              <a:rPr lang="cs-CZ" sz="1400" dirty="0"/>
              <a:t>(jaké jevy se dějí/sbíhají, co se mění, co není jasné, co je jinak?)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Z jakých </a:t>
            </a:r>
            <a:r>
              <a:rPr lang="cs-CZ" sz="1400" dirty="0"/>
              <a:t>teoretických (</a:t>
            </a:r>
            <a:r>
              <a:rPr lang="cs-CZ" sz="1400" dirty="0" err="1"/>
              <a:t>interpretativismus</a:t>
            </a:r>
            <a:r>
              <a:rPr lang="cs-CZ" sz="1400" dirty="0"/>
              <a:t>, hegeliánství, marxismus) a oborových (filozofie, politologie, marketing) </a:t>
            </a:r>
            <a:r>
              <a:rPr lang="cs-CZ" sz="1400" dirty="0">
                <a:solidFill>
                  <a:schemeClr val="tx2"/>
                </a:solidFill>
              </a:rPr>
              <a:t>pozic se na věc díváme</a:t>
            </a:r>
            <a:r>
              <a:rPr lang="cs-CZ" sz="1400" dirty="0"/>
              <a:t>.</a:t>
            </a:r>
          </a:p>
          <a:p>
            <a:pPr lvl="1"/>
            <a:r>
              <a:rPr lang="cs-CZ" sz="1400" dirty="0"/>
              <a:t>V jakém </a:t>
            </a:r>
            <a:r>
              <a:rPr lang="cs-CZ" sz="1400" dirty="0">
                <a:solidFill>
                  <a:schemeClr val="tx2"/>
                </a:solidFill>
              </a:rPr>
              <a:t>kontextu</a:t>
            </a:r>
            <a:r>
              <a:rPr lang="cs-CZ" sz="1400" dirty="0"/>
              <a:t> je výzkum situován (časovém, institucionálním, geografickém, sociálním, kulturním) </a:t>
            </a:r>
          </a:p>
          <a:p>
            <a:pPr lvl="1"/>
            <a:endParaRPr lang="cs-CZ" sz="1400" dirty="0"/>
          </a:p>
          <a:p>
            <a:r>
              <a:rPr lang="cs-CZ" sz="1800" dirty="0">
                <a:solidFill>
                  <a:schemeClr val="tx2"/>
                </a:solidFill>
              </a:rPr>
              <a:t>Legitimizace</a:t>
            </a:r>
            <a:r>
              <a:rPr lang="cs-CZ" sz="1800" dirty="0"/>
              <a:t> výzkumného záměru (proč je to důležité?)</a:t>
            </a:r>
          </a:p>
          <a:p>
            <a:pPr lvl="1"/>
            <a:r>
              <a:rPr lang="cs-CZ" sz="1400" dirty="0"/>
              <a:t>Proč něco takového zkoumat?</a:t>
            </a:r>
          </a:p>
          <a:p>
            <a:pPr lvl="1"/>
            <a:r>
              <a:rPr lang="cs-CZ" sz="1400" dirty="0"/>
              <a:t>Kdo a proč poptává/zadává?</a:t>
            </a:r>
          </a:p>
          <a:p>
            <a:pPr lvl="1"/>
            <a:r>
              <a:rPr lang="cs-CZ" sz="1400" dirty="0"/>
              <a:t>Proč právě takto?</a:t>
            </a:r>
          </a:p>
          <a:p>
            <a:pPr lvl="1"/>
            <a:endParaRPr lang="cs-CZ" sz="1400" dirty="0"/>
          </a:p>
          <a:p>
            <a:r>
              <a:rPr lang="cs-CZ" sz="1800" dirty="0">
                <a:solidFill>
                  <a:schemeClr val="tx2"/>
                </a:solidFill>
              </a:rPr>
              <a:t>Ústí do formulace výzkumné otázky</a:t>
            </a:r>
          </a:p>
          <a:p>
            <a:pPr lvl="1"/>
            <a:r>
              <a:rPr lang="cs-CZ" sz="1400" dirty="0"/>
              <a:t>…proto si klademe za cíl zkoumat…</a:t>
            </a:r>
          </a:p>
          <a:p>
            <a:pPr lvl="1"/>
            <a:endParaRPr lang="cs-CZ" sz="1400" dirty="0"/>
          </a:p>
          <a:p>
            <a:r>
              <a:rPr lang="cs-CZ" sz="2000" dirty="0"/>
              <a:t>V textu je mu vyhrazen většinou </a:t>
            </a:r>
            <a:r>
              <a:rPr lang="cs-CZ" sz="2000" dirty="0">
                <a:solidFill>
                  <a:schemeClr val="tx2"/>
                </a:solidFill>
              </a:rPr>
              <a:t>úvod</a:t>
            </a:r>
            <a:r>
              <a:rPr lang="cs-CZ" sz="2000" dirty="0"/>
              <a:t> nebo část pro </a:t>
            </a:r>
            <a:r>
              <a:rPr lang="cs-CZ" sz="2000" dirty="0">
                <a:solidFill>
                  <a:schemeClr val="tx2"/>
                </a:solidFill>
              </a:rPr>
              <a:t>přehled literatury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53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F4221-DA06-48DA-8347-013F68610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1B04C4-CD29-4213-8743-7951F86614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A21D88-EDDD-4113-A0A8-F1E04FB4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6D5CC8-10D6-49CF-B701-4AACE8D9517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Osobní zájem a nadšení, zkušenost, zážitek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Údiv, odtažitost, antipatie (nutnost velké motivace a etická rigorosnost)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Profesní/odborná zkušenost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Interakce s jinými odborníky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Mezera ve vědění (identifikované „slepé“ místo v současném vědění).</a:t>
            </a:r>
          </a:p>
          <a:p>
            <a:pPr lvl="1"/>
            <a:r>
              <a:rPr lang="cs-CZ" sz="1200" dirty="0"/>
              <a:t>Nic nevíme</a:t>
            </a:r>
          </a:p>
          <a:p>
            <a:pPr lvl="1"/>
            <a:r>
              <a:rPr lang="cs-CZ" sz="1200" dirty="0"/>
              <a:t>Místní zakotvenost</a:t>
            </a:r>
          </a:p>
          <a:p>
            <a:pPr lvl="1"/>
            <a:r>
              <a:rPr lang="cs-CZ" sz="1200" dirty="0"/>
              <a:t>Populační zakotvenost</a:t>
            </a:r>
          </a:p>
          <a:p>
            <a:pPr lvl="1"/>
            <a:r>
              <a:rPr lang="cs-CZ" sz="1200" dirty="0"/>
              <a:t>Časová zakotvenost</a:t>
            </a:r>
          </a:p>
          <a:p>
            <a:pPr lvl="1"/>
            <a:r>
              <a:rPr lang="cs-CZ" sz="1200" dirty="0"/>
              <a:t>Něco v datech nehraje/něco zajímavého se děje a nejde to vysvětlit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Nenadálá/zvláštní událost (COVID, válka, hurikán, nepokoje)</a:t>
            </a:r>
          </a:p>
          <a:p>
            <a:pPr lvl="1"/>
            <a:r>
              <a:rPr lang="cs-CZ" sz="1100" dirty="0"/>
              <a:t>disruptivní potenciál (entometodologie, kulturní sociologie)</a:t>
            </a:r>
          </a:p>
          <a:p>
            <a:pPr lvl="1"/>
            <a:r>
              <a:rPr lang="cs-CZ" sz="1100" dirty="0"/>
              <a:t>případová studie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Poptávka, zadání, možnosti financování (grantové výzvy)</a:t>
            </a:r>
          </a:p>
          <a:p>
            <a:pPr lvl="1"/>
            <a:r>
              <a:rPr lang="cs-CZ" sz="1100" dirty="0"/>
              <a:t>různá míra volnosti</a:t>
            </a:r>
            <a:endParaRPr lang="cs-CZ" sz="2200" dirty="0"/>
          </a:p>
          <a:p>
            <a:pPr>
              <a:lnSpc>
                <a:spcPct val="100000"/>
              </a:lnSpc>
            </a:pPr>
            <a:r>
              <a:rPr lang="cs-CZ" sz="1600" dirty="0"/>
              <a:t>Dostupnost (zdrojů, terénu, aktérů)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2C347A4-5491-43D8-9F33-5074204F6F15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989615810"/>
              </p:ext>
            </p:extLst>
          </p:nvPr>
        </p:nvGraphicFramePr>
        <p:xfrm>
          <a:off x="6524368" y="1791730"/>
          <a:ext cx="4946907" cy="405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78D7785-4C94-410A-A6AC-EC24832EBBC5}"/>
              </a:ext>
            </a:extLst>
          </p:cNvPr>
          <p:cNvSpPr txBox="1">
            <a:spLocks/>
          </p:cNvSpPr>
          <p:nvPr/>
        </p:nvSpPr>
        <p:spPr>
          <a:xfrm>
            <a:off x="5778031" y="1625256"/>
            <a:ext cx="5693243" cy="1587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341690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4A31AA-B4C1-4725-9840-E7BF787C2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A33974-994F-4DFF-8540-B7561F0E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8" y="460508"/>
            <a:ext cx="10753200" cy="451576"/>
          </a:xfrm>
        </p:spPr>
        <p:txBody>
          <a:bodyPr/>
          <a:lstStyle/>
          <a:p>
            <a:r>
              <a:rPr lang="cs-CZ" dirty="0"/>
              <a:t>Příklad formulace výzkumného problému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4CEBD9-FB16-4148-8675-AED6369C647B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/>
          <a:stretch>
            <a:fillRect/>
          </a:stretch>
        </p:blipFill>
        <p:spPr>
          <a:xfrm>
            <a:off x="718078" y="912084"/>
            <a:ext cx="5219700" cy="283337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73458D-4D57-43BA-9657-46C19C828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78" y="3745463"/>
            <a:ext cx="5219700" cy="2833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5CD522-07AA-4386-87AE-855BD7D3F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856" y="1112107"/>
            <a:ext cx="5909992" cy="36527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0865D2-06A2-4AB1-8EC6-7E9C5D9814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705" y="4764810"/>
            <a:ext cx="5710293" cy="3722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9A4249-7D12-4329-BCDE-1DCCE26E4DA5}"/>
              </a:ext>
            </a:extLst>
          </p:cNvPr>
          <p:cNvSpPr txBox="1"/>
          <p:nvPr/>
        </p:nvSpPr>
        <p:spPr>
          <a:xfrm>
            <a:off x="5989856" y="5137076"/>
            <a:ext cx="609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VP: Péče ve vzdělávacím procesu hraje nezastupitelnou a stále důležitější roli, avšak je pojímána reduktivně (jako emoční) a pohledem potenciálních pečujících (dospělých, vyučujících), nikoliv pohledem potenciálních příjemců péče (mladých studujících).</a:t>
            </a:r>
            <a:endParaRPr lang="en-US" sz="1600" dirty="0">
              <a:latin typeface="+mn-lt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B85364EC-6A8B-4FC8-8CD9-E6E14ACD70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0786362"/>
                  </p:ext>
                </p:extLst>
              </p:nvPr>
            </p:nvGraphicFramePr>
            <p:xfrm>
              <a:off x="11471278" y="6441875"/>
              <a:ext cx="694944" cy="390906"/>
            </p:xfrm>
            <a:graphic>
              <a:graphicData uri="http://schemas.microsoft.com/office/powerpoint/2016/slidezoom">
                <pslz:sldZm>
                  <pslz:sldZmObj sldId="277" cId="1261077199">
                    <pslz:zmPr id="{CC371CDE-BD61-42E0-B7AB-75C06E5A4A3E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94944" cy="3909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extLst>
                  <a:ext uri="{FF2B5EF4-FFF2-40B4-BE49-F238E27FC236}">
                    <a16:creationId xmlns:a16="http://schemas.microsoft.com/office/drawing/2014/main" id="{B85364EC-6A8B-4FC8-8CD9-E6E14ACD70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71278" y="6441875"/>
                <a:ext cx="694944" cy="3909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169F116-18C8-418F-8448-DE5156CC1408}"/>
              </a:ext>
            </a:extLst>
          </p:cNvPr>
          <p:cNvSpPr txBox="1"/>
          <p:nvPr/>
        </p:nvSpPr>
        <p:spPr>
          <a:xfrm>
            <a:off x="3809999" y="8452"/>
            <a:ext cx="8943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</a:rPr>
              <a:t>Bass, L. (2019). Caring for high school students in transcultural spaces: Accessing student voice. </a:t>
            </a:r>
            <a:r>
              <a:rPr lang="en-US" sz="1200" i="1" dirty="0">
                <a:effectLst/>
              </a:rPr>
              <a:t>International Journal of Leadership in Education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22</a:t>
            </a:r>
            <a:r>
              <a:rPr lang="en-US" sz="1200" dirty="0">
                <a:effectLst/>
              </a:rPr>
              <a:t>(4), 421–438. </a:t>
            </a:r>
            <a:r>
              <a:rPr lang="en-US" sz="1200" dirty="0">
                <a:effectLst/>
                <a:hlinkClick r:id="rId9"/>
              </a:rPr>
              <a:t>https://doi.org/10.1080/13603124.2018.1481530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27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073247-5C0F-4FE7-92D3-FE218EF544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5D02BE-DC21-4F79-B294-E542A749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může stát při hledání VP a co s tím?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320D8C-7EAA-4D72-AE89-0DD24077C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Přílišné </a:t>
            </a:r>
            <a:r>
              <a:rPr lang="cs-CZ" dirty="0">
                <a:solidFill>
                  <a:schemeClr val="tx2"/>
                </a:solidFill>
              </a:rPr>
              <a:t>zjednodušení</a:t>
            </a:r>
            <a:r>
              <a:rPr lang="cs-CZ" dirty="0"/>
              <a:t> (např. Mladí lidé hodně užívají OSS jsou tedy závislí…)</a:t>
            </a:r>
          </a:p>
          <a:p>
            <a:pPr lvl="1"/>
            <a:r>
              <a:rPr lang="cs-CZ" dirty="0"/>
              <a:t>Rozvoj </a:t>
            </a:r>
            <a:r>
              <a:rPr lang="cs-CZ" dirty="0">
                <a:solidFill>
                  <a:schemeClr val="tx2"/>
                </a:solidFill>
              </a:rPr>
              <a:t>citlivosti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Historické: Je to opravdu tak, nebo jde jen o dobovou morální paniku?</a:t>
            </a:r>
          </a:p>
          <a:p>
            <a:pPr lvl="2"/>
            <a:r>
              <a:rPr lang="cs-CZ" dirty="0"/>
              <a:t>Kulturní: Je závislost nejvhodnějším konceptem? </a:t>
            </a:r>
          </a:p>
          <a:p>
            <a:pPr lvl="2"/>
            <a:r>
              <a:rPr lang="cs-CZ" dirty="0"/>
              <a:t>Politickou: Kdo rozvíjí tento narativ? (vědění a mluvení = moc)</a:t>
            </a:r>
          </a:p>
          <a:p>
            <a:pPr lvl="2"/>
            <a:r>
              <a:rPr lang="cs-CZ" dirty="0"/>
              <a:t>Kontextová: Je „závislost“ věc „všech“ mladých?; Nenabývá tato „závislost“ nějakých podob, které nejsou „závislostí“?; Zakouší mladí nakládání s FB jako „závislost“?</a:t>
            </a:r>
          </a:p>
          <a:p>
            <a:pPr lvl="1"/>
            <a:r>
              <a:rPr lang="cs-CZ" dirty="0"/>
              <a:t>Studium </a:t>
            </a:r>
            <a:r>
              <a:rPr lang="cs-CZ" dirty="0">
                <a:solidFill>
                  <a:schemeClr val="tx2"/>
                </a:solidFill>
              </a:rPr>
              <a:t>literatury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Odborná: studie, klasické teoretické stati, současné teorie, empirické stati, </a:t>
            </a:r>
            <a:r>
              <a:rPr lang="cs-CZ" dirty="0" err="1"/>
              <a:t>metastudie</a:t>
            </a:r>
            <a:endParaRPr lang="cs-CZ" dirty="0"/>
          </a:p>
          <a:p>
            <a:pPr lvl="2"/>
            <a:r>
              <a:rPr lang="cs-CZ" dirty="0"/>
              <a:t>Neodborné: zpravodajství, beletrie, umění, „věci z internetu“</a:t>
            </a:r>
          </a:p>
          <a:p>
            <a:pPr lvl="1"/>
            <a:r>
              <a:rPr lang="cs-CZ" dirty="0"/>
              <a:t>Studium </a:t>
            </a:r>
            <a:r>
              <a:rPr lang="cs-CZ" dirty="0">
                <a:solidFill>
                  <a:schemeClr val="tx2"/>
                </a:solidFill>
              </a:rPr>
              <a:t>dat</a:t>
            </a:r>
          </a:p>
          <a:p>
            <a:pPr lvl="1"/>
            <a:r>
              <a:rPr lang="cs-CZ" dirty="0"/>
              <a:t>Zavedení </a:t>
            </a:r>
            <a:r>
              <a:rPr lang="cs-CZ" dirty="0">
                <a:solidFill>
                  <a:schemeClr val="tx2"/>
                </a:solidFill>
              </a:rPr>
              <a:t>„třetí proměnné“ </a:t>
            </a:r>
            <a:r>
              <a:rPr lang="cs-CZ" dirty="0"/>
              <a:t>(vrstvy zkoumání/kontextu):</a:t>
            </a:r>
          </a:p>
          <a:p>
            <a:pPr lvl="2"/>
            <a:r>
              <a:rPr lang="cs-CZ" dirty="0"/>
              <a:t>„Populační“: Mladí lidé s diagnostikovanou závislostí x nediagnostikovanou závislostí</a:t>
            </a:r>
          </a:p>
          <a:p>
            <a:pPr lvl="2"/>
            <a:r>
              <a:rPr lang="cs-CZ" dirty="0"/>
              <a:t>Kontextuální: Mladí lidé z různě stabilních rodinných prostředí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Bavte se</a:t>
            </a:r>
            <a:r>
              <a:rPr lang="cs-CZ" dirty="0"/>
              <a:t> s lidmi okolo!</a:t>
            </a:r>
          </a:p>
          <a:p>
            <a:pPr lvl="2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2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D525C-4427-4FD3-8834-41C59E3F4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A7CD4A-271E-4605-BF72-FFA5B8D8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může stát při hledání VP a co s tím?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FDD5A-DB7D-4245-8EC9-3033B29D7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Přílišná </a:t>
            </a:r>
            <a:r>
              <a:rPr lang="cs-CZ" dirty="0">
                <a:solidFill>
                  <a:schemeClr val="tx2"/>
                </a:solidFill>
              </a:rPr>
              <a:t>komplexnost</a:t>
            </a:r>
            <a:r>
              <a:rPr lang="cs-CZ" dirty="0"/>
              <a:t> (strategie naběračky): Spokojenost lidí pracujících v továrnách je dána obecnými materiálními intelektuálními a morální podmínkami, tato komplexita ale </a:t>
            </a:r>
            <a:r>
              <a:rPr lang="cs-CZ"/>
              <a:t>není zkoumaná.</a:t>
            </a:r>
            <a:endParaRPr lang="cs-CZ" dirty="0"/>
          </a:p>
          <a:p>
            <a:pPr lvl="1"/>
            <a:r>
              <a:rPr lang="cs-CZ" dirty="0"/>
              <a:t>Vývojový </a:t>
            </a:r>
            <a:r>
              <a:rPr lang="cs-CZ" dirty="0">
                <a:solidFill>
                  <a:schemeClr val="tx2"/>
                </a:solidFill>
              </a:rPr>
              <a:t>diagram</a:t>
            </a:r>
            <a:r>
              <a:rPr lang="cs-CZ" dirty="0"/>
              <a:t>: nakreslit předpokládané vztahy mezi pojmy:</a:t>
            </a:r>
          </a:p>
          <a:p>
            <a:pPr marL="1200150" lvl="2" indent="-285750">
              <a:buFontTx/>
              <a:buChar char="-"/>
            </a:pPr>
            <a:r>
              <a:rPr lang="cs-CZ" dirty="0"/>
              <a:t>jsou některé součástí jiných? Je možné použít obecnější pojmenování (organizační kultura?, pracovní podmínky? interpersonální vztahy?)</a:t>
            </a:r>
          </a:p>
          <a:p>
            <a:pPr marL="1200150" lvl="2" indent="-285750">
              <a:buFontTx/>
              <a:buChar char="-"/>
            </a:pPr>
            <a:r>
              <a:rPr lang="cs-CZ" dirty="0"/>
              <a:t>nelze některé aspekty vyřadit?</a:t>
            </a:r>
          </a:p>
          <a:p>
            <a:pPr lvl="1"/>
            <a:r>
              <a:rPr lang="cs-CZ" sz="2000" dirty="0"/>
              <a:t>Metoda </a:t>
            </a:r>
            <a:r>
              <a:rPr lang="cs-CZ" sz="2000" dirty="0">
                <a:solidFill>
                  <a:schemeClr val="tx2"/>
                </a:solidFill>
              </a:rPr>
              <a:t>hádanky</a:t>
            </a:r>
            <a:r>
              <a:rPr lang="cs-CZ" sz="2000" dirty="0"/>
              <a:t>: o co nám vlastně jde? Co chceme uhádnout? Co je středem našeho zájmu? Která otázka/problém mě nejvíce zajímá?</a:t>
            </a:r>
          </a:p>
          <a:p>
            <a:pPr lvl="2"/>
            <a:r>
              <a:rPr lang="cs-CZ" dirty="0"/>
              <a:t>použijte třeba tabulku typů výzkumných otázek nebo typů výzkumu s užitím FG (explorační, evaluační apod.)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Bavte se </a:t>
            </a:r>
            <a:r>
              <a:rPr lang="cs-CZ" dirty="0"/>
              <a:t>s lidmi okolo!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4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47AAD-409F-45E5-949D-62D8401D0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345D45-D9CB-4AEB-B897-3ADFA7754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Hlavní znaky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6C942-09C8-492E-855A-CDACE56A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5EBED-82B5-4F8B-B209-0BAB2C19F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Převádí výzkumný problém do </a:t>
            </a:r>
            <a:r>
              <a:rPr lang="cs-CZ" sz="2400" dirty="0">
                <a:solidFill>
                  <a:schemeClr val="tx2"/>
                </a:solidFill>
              </a:rPr>
              <a:t>jedné věty </a:t>
            </a:r>
            <a:r>
              <a:rPr lang="cs-CZ" sz="2400" dirty="0"/>
              <a:t>(nebo několika málo vět) 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Kondenzuje VP</a:t>
            </a:r>
            <a:r>
              <a:rPr lang="cs-CZ" sz="2400" dirty="0"/>
              <a:t> (paradigma/teoreticko-oborovou pozici) + </a:t>
            </a:r>
            <a:r>
              <a:rPr lang="cs-CZ" sz="2400" dirty="0">
                <a:solidFill>
                  <a:schemeClr val="tx2"/>
                </a:solidFill>
              </a:rPr>
              <a:t>implikuje metodu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2"/>
                </a:solidFill>
              </a:rPr>
              <a:t>data a interpretaci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Může přímo „nasedat“ na VP, nebo jej může nově upřesňovat. 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Velmi konkrétně </a:t>
            </a:r>
            <a:r>
              <a:rPr lang="cs-CZ" sz="2400" dirty="0">
                <a:solidFill>
                  <a:schemeClr val="tx2"/>
                </a:solidFill>
              </a:rPr>
              <a:t>vymezují očekávání</a:t>
            </a:r>
            <a:r>
              <a:rPr lang="cs-CZ" sz="2400" dirty="0"/>
              <a:t> od výzkumu.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Implicitní</a:t>
            </a:r>
            <a:r>
              <a:rPr lang="cs-CZ" sz="2400" dirty="0"/>
              <a:t> („cíle“, „účel“, „záměr“,…) nebo </a:t>
            </a:r>
            <a:r>
              <a:rPr lang="cs-CZ" sz="2400" dirty="0">
                <a:solidFill>
                  <a:schemeClr val="tx2"/>
                </a:solidFill>
              </a:rPr>
              <a:t>explicitní</a:t>
            </a:r>
            <a:r>
              <a:rPr lang="cs-CZ" sz="2400" dirty="0"/>
              <a:t> („…proto si klademe (výzkumnou) otázku…“).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42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6B6512-39A3-4DEA-B54A-4307D098E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E2AC9C-6E84-4E8B-B4D5-3FA3933B3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Typy (na základě </a:t>
            </a:r>
            <a:r>
              <a:rPr lang="cs-CZ" dirty="0" err="1"/>
              <a:t>Ritchie</a:t>
            </a:r>
            <a:r>
              <a:rPr lang="cs-CZ" dirty="0"/>
              <a:t> 2003 in </a:t>
            </a:r>
            <a:r>
              <a:rPr lang="cs-CZ" dirty="0" err="1"/>
              <a:t>Rapley</a:t>
            </a:r>
            <a:r>
              <a:rPr lang="cs-CZ" dirty="0"/>
              <a:t> 2022, zpřehledněno)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7F3FCA-3073-4748-9080-D2FBEE70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D04BBFA-F7A8-4E52-8E02-7A011D51B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70298"/>
              </p:ext>
            </p:extLst>
          </p:nvPr>
        </p:nvGraphicFramePr>
        <p:xfrm>
          <a:off x="718799" y="1656804"/>
          <a:ext cx="10752139" cy="441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698">
                  <a:extLst>
                    <a:ext uri="{9D8B030D-6E8A-4147-A177-3AD203B41FA5}">
                      <a16:colId xmlns:a16="http://schemas.microsoft.com/office/drawing/2014/main" val="3750904683"/>
                    </a:ext>
                  </a:extLst>
                </a:gridCol>
                <a:gridCol w="2234429">
                  <a:extLst>
                    <a:ext uri="{9D8B030D-6E8A-4147-A177-3AD203B41FA5}">
                      <a16:colId xmlns:a16="http://schemas.microsoft.com/office/drawing/2014/main" val="2241835760"/>
                    </a:ext>
                  </a:extLst>
                </a:gridCol>
                <a:gridCol w="1545620">
                  <a:extLst>
                    <a:ext uri="{9D8B030D-6E8A-4147-A177-3AD203B41FA5}">
                      <a16:colId xmlns:a16="http://schemas.microsoft.com/office/drawing/2014/main" val="2323183976"/>
                    </a:ext>
                  </a:extLst>
                </a:gridCol>
                <a:gridCol w="4746392">
                  <a:extLst>
                    <a:ext uri="{9D8B030D-6E8A-4147-A177-3AD203B41FA5}">
                      <a16:colId xmlns:a16="http://schemas.microsoft.com/office/drawing/2014/main" val="2631961631"/>
                    </a:ext>
                  </a:extLst>
                </a:gridCol>
              </a:tblGrid>
              <a:tr h="538763">
                <a:tc>
                  <a:txBody>
                    <a:bodyPr/>
                    <a:lstStyle/>
                    <a:p>
                      <a:r>
                        <a:rPr lang="cs-CZ" sz="1600" dirty="0"/>
                        <a:t>Funkce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Otázka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Zaměření 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Příklad prvotního návrhu VO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695567"/>
                  </a:ext>
                </a:extLst>
              </a:tr>
              <a:tr h="982450">
                <a:tc>
                  <a:txBody>
                    <a:bodyPr/>
                    <a:lstStyle/>
                    <a:p>
                      <a:r>
                        <a:rPr lang="cs-CZ" sz="1600" dirty="0" err="1"/>
                        <a:t>Exploratorní</a:t>
                      </a:r>
                      <a:r>
                        <a:rPr lang="cs-CZ" sz="1600" dirty="0"/>
                        <a:t>: popis formy a povahy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 něco existuje, jakou to má povahu?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Význam, konfigurace a struktury, třídy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 lidé zakouší účast na výzkumu?</a:t>
                      </a:r>
                    </a:p>
                    <a:p>
                      <a:endParaRPr lang="cs-CZ" sz="1600" dirty="0"/>
                    </a:p>
                    <a:p>
                      <a:r>
                        <a:rPr lang="cs-CZ" sz="1600" dirty="0"/>
                        <a:t>Jak lze kategorizovat způsoby participace účastníků/</a:t>
                      </a:r>
                      <a:r>
                        <a:rPr lang="cs-CZ" sz="1600" dirty="0" err="1"/>
                        <a:t>ic</a:t>
                      </a:r>
                      <a:r>
                        <a:rPr lang="cs-CZ" sz="1600" dirty="0"/>
                        <a:t> na výzkumu.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83360"/>
                  </a:ext>
                </a:extLst>
              </a:tr>
              <a:tr h="982450">
                <a:tc>
                  <a:txBody>
                    <a:bodyPr/>
                    <a:lstStyle/>
                    <a:p>
                      <a:r>
                        <a:rPr lang="cs-CZ" sz="1600" dirty="0" err="1"/>
                        <a:t>Explanatorní</a:t>
                      </a:r>
                      <a:r>
                        <a:rPr lang="cs-CZ" sz="1600" dirty="0"/>
                        <a:t>: zkoumání důvodů, vztahů mezi entitami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Proč se něco děje, odkud se to bere?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Motivace, původ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Jaké pobídky motivují účastníky/</a:t>
                      </a:r>
                      <a:r>
                        <a:rPr lang="cs-CZ" sz="1600" dirty="0" err="1"/>
                        <a:t>ce</a:t>
                      </a:r>
                      <a:r>
                        <a:rPr lang="cs-CZ" sz="1600" dirty="0"/>
                        <a:t> k účasti na výzkumech?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73932"/>
                  </a:ext>
                </a:extLst>
              </a:tr>
              <a:tr h="760607">
                <a:tc>
                  <a:txBody>
                    <a:bodyPr/>
                    <a:lstStyle/>
                    <a:p>
                      <a:r>
                        <a:rPr lang="cs-CZ" sz="1600" dirty="0"/>
                        <a:t>Evaluativní: posuzování efektivity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Jaký je účinek?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Vlivy, dopady, procesy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Jakým způsobem hodnotí participanti/</a:t>
                      </a:r>
                      <a:r>
                        <a:rPr lang="cs-CZ" sz="1600" dirty="0" err="1"/>
                        <a:t>ky</a:t>
                      </a:r>
                      <a:r>
                        <a:rPr lang="cs-CZ" sz="1600" dirty="0"/>
                        <a:t> proceduru uzavření informovaného souhlasu?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15800"/>
                  </a:ext>
                </a:extLst>
              </a:tr>
              <a:tr h="982450">
                <a:tc>
                  <a:txBody>
                    <a:bodyPr/>
                    <a:lstStyle/>
                    <a:p>
                      <a:r>
                        <a:rPr lang="cs-CZ" sz="1600" dirty="0"/>
                        <a:t>Generativní: rozvoj teorie, strategií a způsobů jednání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 lze něco nového vytvořit?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Potenciál inovace, zlepšení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Jaké pobídky by motivovaly neúčastníky/</a:t>
                      </a:r>
                      <a:r>
                        <a:rPr lang="cs-CZ" sz="1600" dirty="0" err="1"/>
                        <a:t>ce</a:t>
                      </a:r>
                      <a:r>
                        <a:rPr lang="cs-CZ" sz="1600" dirty="0"/>
                        <a:t> k účasti ve výzkumu?</a:t>
                      </a:r>
                    </a:p>
                    <a:p>
                      <a:endParaRPr lang="cs-CZ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03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8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47AAD-409F-45E5-949D-62D8401D0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690E49-5788-4933-B400-97604CD07F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Proměna (exploračně-evaluační otázky)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6C942-09C8-492E-855A-CDACE56A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5EBED-82B5-4F8B-B209-0BAB2C19FE7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Běžně se VO postupně upravuje: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Všimněte si:</a:t>
            </a:r>
          </a:p>
          <a:p>
            <a:pPr lvl="1"/>
            <a:r>
              <a:rPr lang="cs-CZ" sz="1600" dirty="0"/>
              <a:t>mizí „</a:t>
            </a:r>
            <a:r>
              <a:rPr lang="cs-CZ" sz="1600" dirty="0" err="1"/>
              <a:t>impact</a:t>
            </a:r>
            <a:r>
              <a:rPr lang="cs-CZ" sz="1600" dirty="0"/>
              <a:t>“</a:t>
            </a:r>
          </a:p>
          <a:p>
            <a:pPr lvl="1"/>
            <a:r>
              <a:rPr lang="cs-CZ" sz="1600" dirty="0"/>
              <a:t>zpřesnění konceptualizace péče (</a:t>
            </a:r>
            <a:r>
              <a:rPr lang="cs-CZ" sz="1600" dirty="0" err="1"/>
              <a:t>emergency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změnu perspektivy od „působení“ na profesionály na proces a jeho optimalizaci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FD7C4C-45FD-40B0-AC81-E23041A4498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816318" y="1701505"/>
            <a:ext cx="365496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Poslední verze by chtěla rozepsat na podotázky (pak by byla přeformulována), nebo zpřesnit:</a:t>
            </a:r>
          </a:p>
          <a:p>
            <a:pPr lvl="1"/>
            <a:r>
              <a:rPr lang="cs-CZ" sz="1200" dirty="0"/>
              <a:t>Nevíme k čemu se váží „</a:t>
            </a:r>
            <a:r>
              <a:rPr lang="cs-CZ" sz="1200" dirty="0" err="1"/>
              <a:t>challenges</a:t>
            </a:r>
            <a:r>
              <a:rPr lang="cs-CZ" sz="1200" dirty="0"/>
              <a:t>“</a:t>
            </a:r>
          </a:p>
          <a:p>
            <a:pPr lvl="1"/>
            <a:r>
              <a:rPr lang="cs-CZ" sz="1200" dirty="0"/>
              <a:t>Nevíme, proč mají být překonávány (neznáme cíl procesu).</a:t>
            </a:r>
          </a:p>
          <a:p>
            <a:pPr lvl="1"/>
            <a:r>
              <a:rPr lang="cs-CZ" sz="1200" dirty="0"/>
              <a:t>zvážit koncept terminální péče, namísto „</a:t>
            </a:r>
            <a:r>
              <a:rPr lang="cs-CZ" sz="1200" dirty="0" err="1"/>
              <a:t>emergency</a:t>
            </a:r>
            <a:r>
              <a:rPr lang="cs-CZ" sz="1200" dirty="0"/>
              <a:t>“</a:t>
            </a:r>
          </a:p>
          <a:p>
            <a:pPr marL="72000" indent="0">
              <a:buNone/>
            </a:pPr>
            <a:endParaRPr lang="cs-CZ" sz="2000" dirty="0"/>
          </a:p>
          <a:p>
            <a:r>
              <a:rPr lang="cs-CZ" sz="2000" dirty="0"/>
              <a:t>Dva způsoby změny VO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Zdokonalování</a:t>
            </a:r>
            <a:r>
              <a:rPr lang="cs-CZ" sz="1600" dirty="0"/>
              <a:t>: spíše kosmetická úprava, zpřesnění (jádro zůstává nezměněno)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Přerámování</a:t>
            </a:r>
            <a:r>
              <a:rPr lang="cs-CZ" sz="1600" dirty="0"/>
              <a:t>: radikální změna objektu, perspektivy, metody apod.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2BAAB-72E9-4BD8-8014-75E0086A0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99" y="2161577"/>
            <a:ext cx="6711920" cy="22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40CED-B370-4EA6-A5DD-3EC352D63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391BE8-375F-4361-BA10-89C3598F6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 její vztah k teorii a metodě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A8AE0A-0149-4691-97D1-ED1BEC9A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235C0-8DA3-4B32-BD8F-FD3287CF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50883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Slova použitá ve VO odkazují k tomu, jakými „teoretickými brýlemi“ se díváme na svět.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Odkazují k ontologicko-epistemologickým teoriím = souboru předpokladů o tom, jaká je povaha světa, vztahů a jak se dají vůbec zkoumat („baťůžky“ předpokladů o světě, datech a analýze).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endParaRPr lang="cs-CZ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6EB4290-9DE8-4CCC-8776-F00C46647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773511"/>
              </p:ext>
            </p:extLst>
          </p:nvPr>
        </p:nvGraphicFramePr>
        <p:xfrm>
          <a:off x="718800" y="2540161"/>
          <a:ext cx="10753199" cy="344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985">
                  <a:extLst>
                    <a:ext uri="{9D8B030D-6E8A-4147-A177-3AD203B41FA5}">
                      <a16:colId xmlns:a16="http://schemas.microsoft.com/office/drawing/2014/main" val="2335404923"/>
                    </a:ext>
                  </a:extLst>
                </a:gridCol>
                <a:gridCol w="5365114">
                  <a:extLst>
                    <a:ext uri="{9D8B030D-6E8A-4147-A177-3AD203B41FA5}">
                      <a16:colId xmlns:a16="http://schemas.microsoft.com/office/drawing/2014/main" val="785969459"/>
                    </a:ext>
                  </a:extLst>
                </a:gridCol>
                <a:gridCol w="1914550">
                  <a:extLst>
                    <a:ext uri="{9D8B030D-6E8A-4147-A177-3AD203B41FA5}">
                      <a16:colId xmlns:a16="http://schemas.microsoft.com/office/drawing/2014/main" val="3322487544"/>
                    </a:ext>
                  </a:extLst>
                </a:gridCol>
                <a:gridCol w="1914550">
                  <a:extLst>
                    <a:ext uri="{9D8B030D-6E8A-4147-A177-3AD203B41FA5}">
                      <a16:colId xmlns:a16="http://schemas.microsoft.com/office/drawing/2014/main" val="1913024418"/>
                    </a:ext>
                  </a:extLst>
                </a:gridCol>
              </a:tblGrid>
              <a:tr h="376901">
                <a:tc>
                  <a:txBody>
                    <a:bodyPr/>
                    <a:lstStyle/>
                    <a:p>
                      <a:r>
                        <a:rPr lang="cs-CZ" sz="1200" dirty="0"/>
                        <a:t>Slova a slovní spojení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Předpoklad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200" dirty="0"/>
                        <a:t>Analýza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53853"/>
                  </a:ext>
                </a:extLst>
              </a:tr>
              <a:tr h="535597">
                <a:tc>
                  <a:txBody>
                    <a:bodyPr/>
                    <a:lstStyle/>
                    <a:p>
                      <a:r>
                        <a:rPr lang="cs-CZ" sz="1200" dirty="0"/>
                        <a:t>Připisovat, (sociálně) konstruovat význam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Lidé dávají smysl světu kolem sebe a vytváří tak sdílený význam, kolem kterého pak své jednání orientují.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Široká škála, více méně jakákoliv</a:t>
                      </a:r>
                      <a:endParaRPr lang="en-US" sz="12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Tematická analýza</a:t>
                      </a:r>
                    </a:p>
                    <a:p>
                      <a:pPr algn="ctr"/>
                      <a:endParaRPr lang="cs-CZ" sz="1200" dirty="0"/>
                    </a:p>
                    <a:p>
                      <a:pPr algn="ctr"/>
                      <a:r>
                        <a:rPr lang="cs-CZ" sz="1200" dirty="0"/>
                        <a:t>Analýza vycházející ze zakotvená teorie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2285937"/>
                  </a:ext>
                </a:extLst>
              </a:tr>
              <a:tr h="535597">
                <a:tc>
                  <a:txBody>
                    <a:bodyPr/>
                    <a:lstStyle/>
                    <a:p>
                      <a:r>
                        <a:rPr lang="cs-CZ" sz="1200" dirty="0"/>
                        <a:t>Zakoušet, prožívat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Lidé svět okolo sebe zakouší na základě „mentálních obrazů“, které pak dávají smysl tomuto světu.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Nějaký typ fenomenologické analýzy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298216"/>
                  </a:ext>
                </a:extLst>
              </a:tr>
              <a:tr h="615234">
                <a:tc>
                  <a:txBody>
                    <a:bodyPr/>
                    <a:lstStyle/>
                    <a:p>
                      <a:r>
                        <a:rPr lang="cs-CZ" sz="1200" dirty="0"/>
                        <a:t>Diskurz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Promluvy (a jednání) všech se různé prolínají, hierarchizují a vytváří „svazky“, které říkají jak se věci mají. Toto říkání má jistou závaznost a nese sebou vždy prvek moci.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Nějaký typ diskurzivní analýzy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354966"/>
                  </a:ext>
                </a:extLst>
              </a:tr>
              <a:tr h="535597">
                <a:tc>
                  <a:txBody>
                    <a:bodyPr/>
                    <a:lstStyle/>
                    <a:p>
                      <a:r>
                        <a:rPr lang="cs-CZ" sz="1200" dirty="0"/>
                        <a:t>Životní zkušenost, trajektorie, narativ, biografie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Lidský život dává smysl „v celku“ a v časovém horizontu. Tento smysl se odkrývá v „příbězích a vyprávěních“ o životě, vč. zlomů, narušení apod.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Narativní, biografická analýza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27806"/>
                  </a:ext>
                </a:extLst>
              </a:tr>
              <a:tr h="535597">
                <a:tc>
                  <a:txBody>
                    <a:bodyPr/>
                    <a:lstStyle/>
                    <a:p>
                      <a:r>
                        <a:rPr lang="cs-CZ" sz="1200" dirty="0"/>
                        <a:t>Normy, pravidla, řád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Lidé jednají podle zamlčených pravidel, které je možné odhalit třeba v konverzaci. Najít se dají tak, že do běžné konverzace začneme „házet vidle“.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Konverzační analýza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76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43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4668C7-74DF-4BA5-876D-5AEA5C72E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112DB5-642F-4DD2-82A5-115509B5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C940B5-9CC4-4EB5-9564-23C7FE8A6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Mýtus freestyle kvalitativního výzkumu</a:t>
            </a:r>
          </a:p>
          <a:p>
            <a:r>
              <a:rPr lang="cs-CZ" dirty="0"/>
              <a:t>Velká trojice kvalitativního výzkumu</a:t>
            </a:r>
          </a:p>
          <a:p>
            <a:pPr lvl="1"/>
            <a:r>
              <a:rPr lang="cs-CZ" dirty="0"/>
              <a:t>Výzkumné téma</a:t>
            </a:r>
          </a:p>
          <a:p>
            <a:pPr lvl="1"/>
            <a:r>
              <a:rPr lang="cs-CZ" dirty="0"/>
              <a:t>Výzkumný problém</a:t>
            </a:r>
          </a:p>
          <a:p>
            <a:pPr lvl="1"/>
            <a:r>
              <a:rPr lang="cs-CZ" dirty="0"/>
              <a:t>Výzkumná otázka</a:t>
            </a:r>
          </a:p>
          <a:p>
            <a:pPr lvl="1"/>
            <a:r>
              <a:rPr lang="cs-CZ" dirty="0"/>
              <a:t>Řešení nesnází s jejich vytvářením</a:t>
            </a:r>
          </a:p>
          <a:p>
            <a:r>
              <a:rPr lang="cs-CZ" dirty="0"/>
              <a:t>Cvičení a ilustrace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2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40CED-B370-4EA6-A5DD-3EC352D63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391BE8-375F-4361-BA10-89C3598F6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 její vztah k teorii a metodě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A8AE0A-0149-4691-97D1-ED1BEC9A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235C0-8DA3-4B32-BD8F-FD3287CF2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s-CZ" sz="1800" dirty="0"/>
          </a:p>
          <a:p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2ACD66-B2B9-4B90-867E-256AC2C88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728" y="1812718"/>
            <a:ext cx="4127712" cy="30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1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D3775-56A8-498A-A489-12A62ED85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8732F4-968A-4AA3-A0B8-F6965CE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VO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E723B-FF30-47C1-A634-79F6EDD4DE8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Zpátky k výzkumu péče ve vzdělávání: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Dokážete zjistit, kde je výzkumná otázka?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Jak studující </a:t>
            </a:r>
            <a:r>
              <a:rPr lang="cs-CZ" sz="1200" dirty="0" err="1"/>
              <a:t>konstrují</a:t>
            </a:r>
            <a:r>
              <a:rPr lang="cs-CZ" sz="1200" dirty="0"/>
              <a:t> zkušenost péče…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…ve školách… a…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rozlišují různé jednání jako péči…a…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…preferují… 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…od školních představitelů a učitelů…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Proč se někteří deklarují, že o ně není pečováno navzdory úsilí administrátorů a učitelů.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D0795D-37DA-42D1-A0AF-2B7C0BDB6617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Jak by mohla VO znít explicitně?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HVO: Jak studující konstruují zkušenost péče ve školním prostředí?</a:t>
            </a:r>
          </a:p>
          <a:p>
            <a:pPr marL="324000" lvl="1" indent="0">
              <a:buNone/>
            </a:pPr>
            <a:r>
              <a:rPr lang="cs-CZ" sz="1400" dirty="0"/>
              <a:t>VO1: Jaké jednání vyučujících a dalších zaměstnanců/kyň vnímají jako péči/pečující?</a:t>
            </a:r>
          </a:p>
          <a:p>
            <a:pPr marL="324000" lvl="1" indent="0">
              <a:buNone/>
            </a:pPr>
            <a:r>
              <a:rPr lang="cs-CZ" sz="1400" dirty="0"/>
              <a:t>VO2: Jak jednotlivé typy/druhy péče studující diferencují/hierarchizují?</a:t>
            </a:r>
          </a:p>
          <a:p>
            <a:pPr marL="324000" lvl="1" indent="0">
              <a:buNone/>
            </a:pPr>
            <a:r>
              <a:rPr lang="cs-CZ" sz="1400" dirty="0"/>
              <a:t>VO3: Jak studující konstruují pocit vyloučení z péče?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A6E94-0778-4AC3-A373-FDC553348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7" y="2492100"/>
            <a:ext cx="5806229" cy="152632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112D051F-D8B0-49A4-AB27-66672CA43C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8710191"/>
                  </p:ext>
                </p:extLst>
              </p:nvPr>
            </p:nvGraphicFramePr>
            <p:xfrm>
              <a:off x="2595213" y="2127984"/>
              <a:ext cx="527568" cy="296757"/>
            </p:xfrm>
            <a:graphic>
              <a:graphicData uri="http://schemas.microsoft.com/office/powerpoint/2016/slidezoom">
                <pslz:sldZm>
                  <pslz:sldZmObj sldId="270" cId="752768807">
                    <pslz:zmPr id="{4734F1CE-EFD4-422D-A20A-37946299FC8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27568" cy="29675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extLst>
                  <a:ext uri="{FF2B5EF4-FFF2-40B4-BE49-F238E27FC236}">
                    <a16:creationId xmlns:a16="http://schemas.microsoft.com/office/drawing/2014/main" id="{112D051F-D8B0-49A4-AB27-66672CA43C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5213" y="2127984"/>
                <a:ext cx="527568" cy="29675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0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E4E2E-C23E-4834-8A9C-22B32F715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836F8C-E755-4BBD-90FA-021C20BA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tedy celé funguje?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CA3C10-1801-448E-968D-A6A1A977AEC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22335"/>
            <a:ext cx="4779538" cy="4295535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5BA3234-2177-4F2A-AC87-7EE1DE47F75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033492" y="1341656"/>
            <a:ext cx="4438508" cy="3821965"/>
          </a:xfrm>
        </p:spPr>
        <p:txBody>
          <a:bodyPr/>
          <a:lstStyle/>
          <a:p>
            <a:r>
              <a:rPr lang="cs-CZ" dirty="0"/>
              <a:t>VT: obecná „špendlíková hlavička“</a:t>
            </a:r>
          </a:p>
          <a:p>
            <a:endParaRPr lang="cs-CZ" dirty="0"/>
          </a:p>
          <a:p>
            <a:r>
              <a:rPr lang="cs-CZ" dirty="0"/>
              <a:t>VP: popis široký a zevrubný; definice sevřená s jasným tvarem</a:t>
            </a:r>
          </a:p>
          <a:p>
            <a:endParaRPr lang="cs-CZ" dirty="0"/>
          </a:p>
          <a:p>
            <a:r>
              <a:rPr lang="cs-CZ" dirty="0"/>
              <a:t>VO: konkrétní, jasný tvar (velmi málo prostoru pro interpretační volnost)</a:t>
            </a: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EA031DF4-01E2-4B6E-A08B-043EA15AF7C8}"/>
              </a:ext>
            </a:extLst>
          </p:cNvPr>
          <p:cNvSpPr/>
          <p:nvPr/>
        </p:nvSpPr>
        <p:spPr bwMode="auto">
          <a:xfrm>
            <a:off x="2804985" y="1698500"/>
            <a:ext cx="2866767" cy="44482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983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</a:rPr>
              <a:t>Výzkumné téma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ysClr val="windowText" lastClr="000000"/>
              </a:solidFill>
              <a:effectLst/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6C1EDC-F0B6-46C6-862F-FC2440BB2115}"/>
              </a:ext>
            </a:extLst>
          </p:cNvPr>
          <p:cNvCxnSpPr>
            <a:cxnSpLocks/>
          </p:cNvCxnSpPr>
          <p:nvPr/>
        </p:nvCxnSpPr>
        <p:spPr bwMode="auto">
          <a:xfrm>
            <a:off x="4226011" y="2286000"/>
            <a:ext cx="24713" cy="238485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llout: Left Arrow 10">
            <a:extLst>
              <a:ext uri="{FF2B5EF4-FFF2-40B4-BE49-F238E27FC236}">
                <a16:creationId xmlns:a16="http://schemas.microsoft.com/office/drawing/2014/main" id="{3D3CCC7A-CDB4-483A-B8C6-8ECD625D1A7F}"/>
              </a:ext>
            </a:extLst>
          </p:cNvPr>
          <p:cNvSpPr/>
          <p:nvPr/>
        </p:nvSpPr>
        <p:spPr bwMode="auto">
          <a:xfrm>
            <a:off x="4288627" y="3252639"/>
            <a:ext cx="2706962" cy="4448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00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Výzkumný problém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145E2D-E549-4CC0-AA66-A4704F6E37FF}"/>
              </a:ext>
            </a:extLst>
          </p:cNvPr>
          <p:cNvCxnSpPr/>
          <p:nvPr/>
        </p:nvCxnSpPr>
        <p:spPr bwMode="auto">
          <a:xfrm>
            <a:off x="1581665" y="4769708"/>
            <a:ext cx="270696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llout: Left Arrow 15">
            <a:extLst>
              <a:ext uri="{FF2B5EF4-FFF2-40B4-BE49-F238E27FC236}">
                <a16:creationId xmlns:a16="http://schemas.microsoft.com/office/drawing/2014/main" id="{A5BB42E9-7C95-4B21-AD73-37E90DE2EFEE}"/>
              </a:ext>
            </a:extLst>
          </p:cNvPr>
          <p:cNvSpPr/>
          <p:nvPr/>
        </p:nvSpPr>
        <p:spPr bwMode="auto">
          <a:xfrm>
            <a:off x="2998593" y="4806778"/>
            <a:ext cx="3303354" cy="444832"/>
          </a:xfrm>
          <a:prstGeom prst="left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</a:rPr>
              <a:t>Výzkumná otázka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ysClr val="windowText" lastClr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10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CD975-46C8-4BFD-A1D9-04CA2CF5C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1620B9-E30F-4C6E-9531-C0D9D978C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Na základě (</a:t>
            </a:r>
            <a:r>
              <a:rPr lang="cs-CZ" dirty="0" err="1"/>
              <a:t>Chenail</a:t>
            </a:r>
            <a:r>
              <a:rPr lang="cs-CZ" dirty="0"/>
              <a:t>, 1998) mírně upraveno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C0F10C-B324-456C-9F04-365E05BF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VP a VO fungují jako olovnice?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3A8712-2C83-4A4E-9E0D-7AEBCF51A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360370"/>
              </p:ext>
            </p:extLst>
          </p:nvPr>
        </p:nvGraphicFramePr>
        <p:xfrm>
          <a:off x="720725" y="1692275"/>
          <a:ext cx="10752135" cy="437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195">
                  <a:extLst>
                    <a:ext uri="{9D8B030D-6E8A-4147-A177-3AD203B41FA5}">
                      <a16:colId xmlns:a16="http://schemas.microsoft.com/office/drawing/2014/main" val="2795879987"/>
                    </a:ext>
                  </a:extLst>
                </a:gridCol>
                <a:gridCol w="3128211">
                  <a:extLst>
                    <a:ext uri="{9D8B030D-6E8A-4147-A177-3AD203B41FA5}">
                      <a16:colId xmlns:a16="http://schemas.microsoft.com/office/drawing/2014/main" val="1272445240"/>
                    </a:ext>
                  </a:extLst>
                </a:gridCol>
                <a:gridCol w="2107932">
                  <a:extLst>
                    <a:ext uri="{9D8B030D-6E8A-4147-A177-3AD203B41FA5}">
                      <a16:colId xmlns:a16="http://schemas.microsoft.com/office/drawing/2014/main" val="2000459269"/>
                    </a:ext>
                  </a:extLst>
                </a:gridCol>
                <a:gridCol w="2810577">
                  <a:extLst>
                    <a:ext uri="{9D8B030D-6E8A-4147-A177-3AD203B41FA5}">
                      <a16:colId xmlns:a16="http://schemas.microsoft.com/office/drawing/2014/main" val="4212271917"/>
                    </a:ext>
                  </a:extLst>
                </a:gridCol>
                <a:gridCol w="1780220">
                  <a:extLst>
                    <a:ext uri="{9D8B030D-6E8A-4147-A177-3AD203B41FA5}">
                      <a16:colId xmlns:a16="http://schemas.microsoft.com/office/drawing/2014/main" val="3644238309"/>
                    </a:ext>
                  </a:extLst>
                </a:gridCol>
              </a:tblGrid>
              <a:tr h="7829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Původní návrh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První spuštění olovnice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Úprava návrhu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Druhé spuštění olovnice po úpravě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381892"/>
                  </a:ext>
                </a:extLst>
              </a:tr>
              <a:tr h="844066">
                <a:tc>
                  <a:txBody>
                    <a:bodyPr/>
                    <a:lstStyle/>
                    <a:p>
                      <a:r>
                        <a:rPr lang="cs-CZ" sz="1600" dirty="0"/>
                        <a:t>Oblast zájmu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Odesílání dětí s nevinným šelestem ke kardiologickému specialistovi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Posílání dětí ke specialistovi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Odesílání dětí s nevinným šelestem ke kardiologickému specialistovi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Posílání dětí ke specialistovi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382914"/>
                  </a:ext>
                </a:extLst>
              </a:tr>
              <a:tr h="1014983">
                <a:tc>
                  <a:txBody>
                    <a:bodyPr/>
                    <a:lstStyle/>
                    <a:p>
                      <a:r>
                        <a:rPr lang="cs-CZ" sz="1600" dirty="0"/>
                        <a:t>VO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Jakým způsobem proces předání pacienta způsobuje znepokojení rodičů?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Zkoumání procesu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Jaký význam přikládají rodiče aktu odeslání potomka ke kardiologickému specialistovi?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Zkoumání významu procesu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583581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r>
                        <a:rPr lang="cs-CZ" sz="1600" dirty="0"/>
                        <a:t>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Přepisy nahrávek rozhovorů/FG s rodiči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Rozhovory/FG </a:t>
                      </a:r>
                      <a:r>
                        <a:rPr lang="cs-CZ" sz="1600" b="0" dirty="0"/>
                        <a:t>o</a:t>
                      </a:r>
                      <a:r>
                        <a:rPr lang="cs-CZ" sz="1600" dirty="0"/>
                        <a:t> procesu s rodiči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Rozhovory/FG s rodiči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Rozhovory/FG o procesu s rodiči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383591"/>
                  </a:ext>
                </a:extLst>
              </a:tr>
              <a:tr h="1014983">
                <a:tc>
                  <a:txBody>
                    <a:bodyPr/>
                    <a:lstStyle/>
                    <a:p>
                      <a:r>
                        <a:rPr lang="cs-CZ" sz="1600" dirty="0"/>
                        <a:t>Metoda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Diskurzivní analýza nahrávek rozhovorů/FG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Analýza diskurzu v rozhovorech/FG o procesu.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Diskurzivní analýza nahrávek rozhovorů/FG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Analýza diskurzu v rozhovorech/FG o procesu.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3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12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4D977-2B99-426B-8EA8-2ED0C160D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9DED1A-617E-4C0D-AE89-3367864B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„ale“ a uklidnění…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8892F-F983-4886-B462-8A0EDD6AE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je </a:t>
            </a:r>
            <a:r>
              <a:rPr lang="cs-CZ" dirty="0">
                <a:solidFill>
                  <a:schemeClr val="tx2"/>
                </a:solidFill>
              </a:rPr>
              <a:t>„zcitlivující“, ne zotročující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Jde o předpoklady, ne o měřitelné hypotézy. </a:t>
            </a:r>
          </a:p>
          <a:p>
            <a:pPr lvl="1"/>
            <a:r>
              <a:rPr lang="cs-CZ" dirty="0"/>
              <a:t>Dokud není studie hotová, jsou předpoklady </a:t>
            </a:r>
            <a:r>
              <a:rPr lang="cs-CZ" dirty="0">
                <a:solidFill>
                  <a:schemeClr val="tx2"/>
                </a:solidFill>
              </a:rPr>
              <a:t>vždy prozatímní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Důvody:</a:t>
            </a:r>
          </a:p>
          <a:p>
            <a:pPr lvl="1"/>
            <a:r>
              <a:rPr lang="cs-CZ" dirty="0"/>
              <a:t>Něco </a:t>
            </a:r>
            <a:r>
              <a:rPr lang="cs-CZ" dirty="0">
                <a:solidFill>
                  <a:schemeClr val="tx2"/>
                </a:solidFill>
              </a:rPr>
              <a:t>nefunguje/je jinak</a:t>
            </a:r>
            <a:r>
              <a:rPr lang="cs-CZ" dirty="0"/>
              <a:t>: jev se chová jinak, lidé naznačují jiné souvislosti, důvody, smysl, nesedí teoretická perspektiva (není to o moci, je to o „rupturách“)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nedostupnost</a:t>
            </a:r>
            <a:r>
              <a:rPr lang="cs-CZ" dirty="0"/>
              <a:t> jevu/aktérů: lidé o tom nechtějí mluvit, nemám správné lidi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nedostatek prostředků</a:t>
            </a:r>
            <a:r>
              <a:rPr lang="cs-CZ" dirty="0"/>
              <a:t>: čas, peníze, počet lidí v týmu</a:t>
            </a:r>
          </a:p>
          <a:p>
            <a:pPr lvl="1"/>
            <a:endParaRPr lang="cs-CZ" dirty="0"/>
          </a:p>
          <a:p>
            <a:r>
              <a:rPr lang="cs-CZ" dirty="0"/>
              <a:t>Řešení:</a:t>
            </a:r>
          </a:p>
          <a:p>
            <a:pPr lvl="1"/>
            <a:r>
              <a:rPr lang="cs-CZ" dirty="0"/>
              <a:t>Úprava </a:t>
            </a:r>
            <a:r>
              <a:rPr lang="cs-CZ" dirty="0">
                <a:solidFill>
                  <a:schemeClr val="tx2"/>
                </a:solidFill>
              </a:rPr>
              <a:t>předpokladů</a:t>
            </a:r>
          </a:p>
          <a:p>
            <a:pPr lvl="1"/>
            <a:r>
              <a:rPr lang="cs-CZ" dirty="0"/>
              <a:t>Úprava </a:t>
            </a:r>
            <a:r>
              <a:rPr lang="cs-CZ" dirty="0">
                <a:solidFill>
                  <a:schemeClr val="tx2"/>
                </a:solidFill>
              </a:rPr>
              <a:t>realizace výzkumu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85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4C701-FAA4-4F80-A1CF-739767B994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3789A2-F4EF-415D-8475-77FEDEB2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VT, VP, VO v různých kontextech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0CA8B-3ABA-47FA-BE44-63B355ACA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Akademický: </a:t>
            </a:r>
          </a:p>
          <a:p>
            <a:pPr lvl="1"/>
            <a:r>
              <a:rPr lang="cs-CZ" dirty="0"/>
              <a:t>velmi vysoké nároky na </a:t>
            </a:r>
            <a:r>
              <a:rPr lang="cs-CZ" dirty="0" err="1">
                <a:solidFill>
                  <a:schemeClr val="tx2"/>
                </a:solidFill>
              </a:rPr>
              <a:t>rigoroznost</a:t>
            </a:r>
            <a:r>
              <a:rPr lang="cs-CZ" dirty="0">
                <a:solidFill>
                  <a:schemeClr val="tx2"/>
                </a:solidFill>
              </a:rPr>
              <a:t>, komplexitu a přesnost</a:t>
            </a:r>
            <a:r>
              <a:rPr lang="cs-CZ" dirty="0"/>
              <a:t>, </a:t>
            </a:r>
            <a:r>
              <a:rPr lang="cs-CZ" dirty="0">
                <a:solidFill>
                  <a:schemeClr val="tx2"/>
                </a:solidFill>
              </a:rPr>
              <a:t>sevřený styl i pozice v textech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běžná časopisecká struktura i nároky stále více vyžadovány i při kvalitativním výzkumu (dvojsečné)</a:t>
            </a:r>
          </a:p>
          <a:p>
            <a:pPr lvl="1"/>
            <a:endParaRPr lang="cs-CZ" dirty="0"/>
          </a:p>
          <a:p>
            <a:r>
              <a:rPr lang="cs-CZ" dirty="0"/>
              <a:t>Veřejné výstupy nebo vysoce aplikovaný kontext:</a:t>
            </a:r>
          </a:p>
          <a:p>
            <a:pPr lvl="1"/>
            <a:r>
              <a:rPr lang="cs-CZ" dirty="0"/>
              <a:t>nižší nároky, nutnost upřednostňovat </a:t>
            </a:r>
            <a:r>
              <a:rPr lang="cs-CZ" dirty="0">
                <a:solidFill>
                  <a:schemeClr val="tx2"/>
                </a:solidFill>
              </a:rPr>
              <a:t>přístupnost, volnější styl </a:t>
            </a:r>
            <a:r>
              <a:rPr lang="cs-CZ" dirty="0"/>
              <a:t>i nakládání v textech</a:t>
            </a:r>
          </a:p>
          <a:p>
            <a:pPr lvl="1"/>
            <a:r>
              <a:rPr lang="cs-CZ" dirty="0"/>
              <a:t>často uvedené v </a:t>
            </a:r>
            <a:r>
              <a:rPr lang="cs-CZ" dirty="0">
                <a:solidFill>
                  <a:schemeClr val="tx2"/>
                </a:solidFill>
              </a:rPr>
              <a:t>implicitní podobě </a:t>
            </a:r>
          </a:p>
          <a:p>
            <a:pPr lvl="1"/>
            <a:r>
              <a:rPr lang="cs-CZ" dirty="0"/>
              <a:t>důrazné doporučení: aplikovaný výzkum </a:t>
            </a:r>
            <a:r>
              <a:rPr lang="cs-CZ" dirty="0">
                <a:solidFill>
                  <a:schemeClr val="tx2"/>
                </a:solidFill>
              </a:rPr>
              <a:t>neznamená výzkum „naivně </a:t>
            </a:r>
            <a:r>
              <a:rPr lang="cs-CZ" dirty="0" err="1">
                <a:solidFill>
                  <a:schemeClr val="tx2"/>
                </a:solidFill>
              </a:rPr>
              <a:t>induktivistický</a:t>
            </a:r>
            <a:r>
              <a:rPr lang="cs-CZ" dirty="0">
                <a:solidFill>
                  <a:schemeClr val="tx2"/>
                </a:solidFill>
              </a:rPr>
              <a:t>“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98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C85476-5762-4915-AABA-CB78DFAC0DB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3001" y="2216914"/>
            <a:ext cx="3311525" cy="37324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183F6-D030-4377-90C1-0ACAF0139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5DAB9A-D055-4374-A1B0-D5FBA95359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038" y="1994049"/>
            <a:ext cx="3311525" cy="216000"/>
          </a:xfrm>
        </p:spPr>
        <p:txBody>
          <a:bodyPr/>
          <a:lstStyle/>
          <a:p>
            <a:r>
              <a:rPr lang="cs-CZ" sz="1600" dirty="0">
                <a:solidFill>
                  <a:schemeClr val="tx2"/>
                </a:solidFill>
              </a:rPr>
              <a:t>Jaké bude naše výzkumné téma?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055C1-1D1D-45D0-A4BD-525D603110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12825" y="2000912"/>
            <a:ext cx="3311525" cy="216000"/>
          </a:xfrm>
        </p:spPr>
        <p:txBody>
          <a:bodyPr/>
          <a:lstStyle/>
          <a:p>
            <a:r>
              <a:rPr lang="cs-CZ" sz="1600" dirty="0">
                <a:solidFill>
                  <a:schemeClr val="tx2"/>
                </a:solidFill>
              </a:rPr>
              <a:t>Co náš výzkumný problém?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AB8307-C7D9-47DA-89C8-2153E2273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06612" y="1994049"/>
            <a:ext cx="3311525" cy="216000"/>
          </a:xfrm>
        </p:spPr>
        <p:txBody>
          <a:bodyPr/>
          <a:lstStyle/>
          <a:p>
            <a:r>
              <a:rPr lang="cs-CZ" sz="1600" dirty="0">
                <a:solidFill>
                  <a:schemeClr val="tx2"/>
                </a:solidFill>
              </a:rPr>
              <a:t>A výzkumná otázka?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F2EF7C6-7540-4FC3-8026-661C82FC576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039" y="2216915"/>
            <a:ext cx="3311525" cy="3732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261BE3-F4C2-49DB-A5C1-0DC5225D30D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06613" y="2216913"/>
            <a:ext cx="3311525" cy="3732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0CD8DB-87B2-43C0-8FAD-07A83A09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my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BFAC7C-CFEA-4DF8-BB2C-62B2D3BB7285}"/>
              </a:ext>
            </a:extLst>
          </p:cNvPr>
          <p:cNvSpPr txBox="1"/>
          <p:nvPr/>
        </p:nvSpPr>
        <p:spPr>
          <a:xfrm>
            <a:off x="665112" y="1178440"/>
            <a:ext cx="10753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KMSŽ: Nechceme, aby mladí (2. a 4. semestr) studující odcházeli, chceme aby ve studiu zůstávali, můžete pro nás zjistit, jak toho dosáhnout?</a:t>
            </a:r>
            <a:endParaRPr lang="en-US" sz="1200" dirty="0"/>
          </a:p>
          <a:p>
            <a:pPr algn="l"/>
            <a:endParaRPr lang="en-US" sz="11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9515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B049-B7E7-41CF-9FE2-58C6516E3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BC29D3-B40A-41DA-8DE7-61CD30AAD6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Vhodnost výzkumných otázek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5845CE6-147B-4CBF-A41C-0A9F907D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  <a:endParaRPr lang="en-US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9AC5FFAF-3D14-430F-A1C8-88386DB80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396" y="1800225"/>
            <a:ext cx="9666904" cy="3807748"/>
          </a:xfrm>
        </p:spPr>
      </p:pic>
    </p:spTree>
    <p:extLst>
      <p:ext uri="{BB962C8B-B14F-4D97-AF65-F5344CB8AC3E}">
        <p14:creationId xmlns:p14="http://schemas.microsoft.com/office/powerpoint/2010/main" val="378804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FFB26-B605-4F11-9B20-8ACA1D146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F6AF79-7223-4060-8938-184E23FC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1B8C2A-D9E1-4F29-8F46-45B8B1D54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Nadšeně koukat/ptát se nestačí</a:t>
            </a:r>
          </a:p>
          <a:p>
            <a:endParaRPr lang="cs-CZ" dirty="0"/>
          </a:p>
          <a:p>
            <a:r>
              <a:rPr lang="cs-CZ" dirty="0"/>
              <a:t>O ledovci výzkumného tématu, problému a otázky</a:t>
            </a:r>
          </a:p>
          <a:p>
            <a:endParaRPr lang="cs-CZ" dirty="0"/>
          </a:p>
          <a:p>
            <a:r>
              <a:rPr lang="cs-CZ" dirty="0"/>
              <a:t>O způsobech, jak jej nenechat rozpadnout nebo </a:t>
            </a:r>
            <a:r>
              <a:rPr lang="cs-CZ" dirty="0" err="1"/>
              <a:t>nabudřet</a:t>
            </a:r>
            <a:endParaRPr lang="cs-CZ" dirty="0"/>
          </a:p>
          <a:p>
            <a:endParaRPr lang="cs-CZ" dirty="0"/>
          </a:p>
          <a:p>
            <a:r>
              <a:rPr lang="cs-CZ" dirty="0"/>
              <a:t>O vytváření pracovní verze výzkumu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4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FB50EB-407B-4C93-BB01-BD4016CB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14DF31-BCDB-4FDF-BD71-E4CE08FCE2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Tabulka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ACAC22D-73FD-4A77-BF4A-6D91F0C5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Operativa na začátek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729DE7A-7AC3-421D-974C-CA0A5EA70CF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Rezervační systém a post</a:t>
            </a:r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78ECB6E-D416-41F6-860D-C312E005C07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Cílová skupina?</a:t>
            </a:r>
          </a:p>
          <a:p>
            <a:pPr marL="72000" indent="0">
              <a:buNone/>
            </a:pPr>
            <a:r>
              <a:rPr lang="cs-CZ" dirty="0"/>
              <a:t>Termín realizace?</a:t>
            </a:r>
          </a:p>
          <a:p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B5F20DC-7539-40F7-A504-1858B98C835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600" dirty="0"/>
              <a:t>Rezervační formulář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5F8EB83-A2D8-4FE4-8F4B-EC7F3CC97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363" y="2118711"/>
            <a:ext cx="3862206" cy="38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6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1CDD7E-D8C8-4C84-AD9C-199DC95D9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4FD96B-8CA7-4377-846D-7D84FD2FC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16" y="893105"/>
            <a:ext cx="6846116" cy="4139998"/>
          </a:xfrm>
        </p:spPr>
        <p:txBody>
          <a:bodyPr/>
          <a:lstStyle/>
          <a:p>
            <a:r>
              <a:rPr lang="cs-CZ" i="1" dirty="0"/>
              <a:t>„Formulace problému je často zásadnější, než jeho řešení, které může být jen otázkou matematického nebo experimentálního umu“.</a:t>
            </a:r>
            <a:r>
              <a:rPr lang="cs-CZ" dirty="0"/>
              <a:t> (Einstein, </a:t>
            </a:r>
            <a:r>
              <a:rPr lang="cs-CZ" dirty="0" err="1"/>
              <a:t>Infeld</a:t>
            </a:r>
            <a:r>
              <a:rPr lang="cs-CZ" dirty="0"/>
              <a:t> 1938)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i="1" dirty="0"/>
              <a:t>„Kdybych měl hodinu na vyřešení problému, strávil bych 55 minut přemýšlením o problému a pět minut přemýšlením o řešení.“</a:t>
            </a:r>
            <a:r>
              <a:rPr lang="cs-CZ" dirty="0"/>
              <a:t> (Einstein in </a:t>
            </a:r>
            <a:r>
              <a:rPr lang="cs-CZ" dirty="0" err="1"/>
              <a:t>Kozinetz</a:t>
            </a:r>
            <a:r>
              <a:rPr lang="cs-CZ" dirty="0"/>
              <a:t> 2019)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302A4-2E08-4521-A725-51FD546C0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66" y="893105"/>
            <a:ext cx="3740857" cy="49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4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EE81C-8CE8-4950-9FE2-5936C51295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D2A362-130D-4BAD-B02B-96635DEF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„Naivní </a:t>
            </a:r>
            <a:r>
              <a:rPr lang="cs-CZ" sz="3600" dirty="0" err="1"/>
              <a:t>induktivismus</a:t>
            </a:r>
            <a:r>
              <a:rPr lang="cs-CZ" sz="3600" dirty="0"/>
              <a:t>“ v kvalitativním výzkumu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A0801A-AB1A-4060-A99A-6932545C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375"/>
            <a:ext cx="7386032" cy="43556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Na počátku je </a:t>
            </a:r>
            <a:r>
              <a:rPr lang="cs-CZ" sz="2400" dirty="0">
                <a:solidFill>
                  <a:schemeClr val="tx2"/>
                </a:solidFill>
              </a:rPr>
              <a:t>zájem a nadšení pro výzkum</a:t>
            </a:r>
            <a:r>
              <a:rPr lang="cs-CZ" sz="2400" dirty="0"/>
              <a:t>.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Pak je terén, ve kterém </a:t>
            </a:r>
            <a:r>
              <a:rPr lang="cs-CZ" sz="2400" dirty="0">
                <a:solidFill>
                  <a:schemeClr val="tx2"/>
                </a:solidFill>
              </a:rPr>
              <a:t>stačí pozorovat</a:t>
            </a:r>
            <a:r>
              <a:rPr lang="cs-CZ" sz="2400" dirty="0"/>
              <a:t>, aniž víme, co. Ono </a:t>
            </a:r>
            <a:r>
              <a:rPr lang="cs-CZ" sz="2400" dirty="0">
                <a:solidFill>
                  <a:schemeClr val="tx2"/>
                </a:solidFill>
              </a:rPr>
              <a:t>„co“ se vynoří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Vychází z </a:t>
            </a:r>
            <a:r>
              <a:rPr lang="cs-CZ" sz="2400" dirty="0">
                <a:solidFill>
                  <a:schemeClr val="tx2"/>
                </a:solidFill>
              </a:rPr>
              <a:t>antropologického naturalismu </a:t>
            </a:r>
            <a:r>
              <a:rPr lang="cs-CZ" sz="2400" dirty="0"/>
              <a:t>(18. a 19. století.) a z boje o vědeckou legitimitu (x pozitivismus): polní výzkum, deskripce, vytváření teorií.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Později etablování </a:t>
            </a:r>
            <a:r>
              <a:rPr lang="cs-CZ" sz="2400" dirty="0">
                <a:solidFill>
                  <a:schemeClr val="tx2"/>
                </a:solidFill>
              </a:rPr>
              <a:t>zakotvené teorie </a:t>
            </a:r>
            <a:r>
              <a:rPr lang="cs-CZ" sz="2400" dirty="0"/>
              <a:t>(60. léta 20. stol.): teorie se vynořuje z dat.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Rozdíl mezi analytickou dedukcí (teoretický předpoklad-hypotéza-data) a indukcí (data-předpoklad-teorie).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Jakákoliv </a:t>
            </a:r>
            <a:r>
              <a:rPr lang="cs-CZ" sz="2400" dirty="0">
                <a:solidFill>
                  <a:schemeClr val="tx2"/>
                </a:solidFill>
              </a:rPr>
              <a:t>„kontaminace teorií“ </a:t>
            </a:r>
            <a:r>
              <a:rPr lang="cs-CZ" sz="2400" dirty="0"/>
              <a:t>nebo předpoklady zavání pozitivismem a „znásilňuje terén“.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30806-1982-4F5C-AF1A-D95DA859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032" y="3193208"/>
            <a:ext cx="2619375" cy="2239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15ACF-326B-44EF-A3F4-4048C5ADA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2" y="1238065"/>
            <a:ext cx="2619375" cy="174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06BFD8-4350-4056-9F1B-4FA4D6E7812C}"/>
              </a:ext>
            </a:extLst>
          </p:cNvPr>
          <p:cNvSpPr txBox="1"/>
          <p:nvPr/>
        </p:nvSpPr>
        <p:spPr>
          <a:xfrm>
            <a:off x="7438768" y="5472232"/>
            <a:ext cx="4547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Sociální jev </a:t>
            </a:r>
            <a:r>
              <a:rPr lang="cs-CZ" sz="1000" dirty="0" err="1">
                <a:latin typeface="+mn-lt"/>
              </a:rPr>
              <a:t>vybafující</a:t>
            </a:r>
            <a:r>
              <a:rPr lang="cs-CZ" sz="1000" dirty="0">
                <a:latin typeface="+mn-lt"/>
              </a:rPr>
              <a:t> na prostě zkoumajícího nadšeného výzkumníka.</a:t>
            </a:r>
            <a:endParaRPr lang="en-US" sz="1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70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A3959-FBF8-4276-9176-90AA48D76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D1D999-BBD6-4DDB-910F-A9183E4A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760914-A9C1-4574-9562-3937A809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67824"/>
            <a:ext cx="10753200" cy="4324476"/>
          </a:xfrm>
        </p:spPr>
        <p:txBody>
          <a:bodyPr/>
          <a:lstStyle/>
          <a:p>
            <a:r>
              <a:rPr lang="cs-CZ" dirty="0"/>
              <a:t>Je nemožné do terénu vstoupit jako tabula rasa: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Všichni jsme nositeli nějakých hodnot</a:t>
            </a:r>
            <a:r>
              <a:rPr lang="cs-CZ" dirty="0"/>
              <a:t>, postojů, zájmů, apod. (Weber)</a:t>
            </a:r>
          </a:p>
          <a:p>
            <a:pPr lvl="1"/>
            <a:r>
              <a:rPr lang="cs-CZ" dirty="0"/>
              <a:t>Radikálně </a:t>
            </a:r>
            <a:r>
              <a:rPr lang="cs-CZ" dirty="0" err="1"/>
              <a:t>naturalitická</a:t>
            </a:r>
            <a:r>
              <a:rPr lang="cs-CZ" dirty="0"/>
              <a:t> pozice je </a:t>
            </a:r>
            <a:r>
              <a:rPr lang="cs-CZ" dirty="0">
                <a:solidFill>
                  <a:schemeClr val="tx2"/>
                </a:solidFill>
              </a:rPr>
              <a:t>také odrazem jistého druhu teorie </a:t>
            </a:r>
            <a:r>
              <a:rPr lang="cs-CZ" dirty="0"/>
              <a:t>(ontologicko-epistemologické)</a:t>
            </a:r>
          </a:p>
          <a:p>
            <a:r>
              <a:rPr lang="cs-CZ" dirty="0"/>
              <a:t>Riskujeme, že: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Něco podstatného „neuvidíme“ </a:t>
            </a:r>
            <a:r>
              <a:rPr lang="cs-CZ" dirty="0"/>
              <a:t>(naše zakotvení nám dává jen omezenou perspektivu)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Utoneme</a:t>
            </a:r>
            <a:r>
              <a:rPr lang="cs-CZ" dirty="0"/>
              <a:t> ve stále se rozšiřujícím terénu nebo datech (neuvidíme hranice pole a faset jevu)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Ztratíme orientaci </a:t>
            </a:r>
            <a:r>
              <a:rPr lang="cs-CZ" dirty="0"/>
              <a:t>-&gt; výzkum se rozpadne nebo stočí směrem, který nekoresponduje s předchozím stavem nebo předpokladem, nebudeme schopni vybrat si z „nekonečného“ počtu možných hledisek</a:t>
            </a:r>
          </a:p>
          <a:p>
            <a:pPr lvl="1"/>
            <a:r>
              <a:rPr lang="cs-CZ" dirty="0"/>
              <a:t>Nedokážeme přijít s </a:t>
            </a:r>
            <a:r>
              <a:rPr lang="cs-CZ" dirty="0">
                <a:solidFill>
                  <a:schemeClr val="tx2"/>
                </a:solidFill>
              </a:rPr>
              <a:t>žádným „zobecněním“</a:t>
            </a:r>
            <a:r>
              <a:rPr lang="cs-CZ" dirty="0"/>
              <a:t> (každá drobnost je unikátní), čistá deskripce</a:t>
            </a:r>
          </a:p>
          <a:p>
            <a:pPr lvl="1"/>
            <a:r>
              <a:rPr lang="cs-CZ" dirty="0"/>
              <a:t>Budeme do nekonečna </a:t>
            </a:r>
            <a:r>
              <a:rPr lang="cs-CZ" dirty="0">
                <a:solidFill>
                  <a:schemeClr val="tx2"/>
                </a:solidFill>
              </a:rPr>
              <a:t>čekat</a:t>
            </a:r>
            <a:r>
              <a:rPr lang="cs-CZ" dirty="0"/>
              <a:t>, až se „něco vyjeví“.</a:t>
            </a:r>
          </a:p>
          <a:p>
            <a:pPr lvl="1"/>
            <a:r>
              <a:rPr lang="cs-CZ" dirty="0"/>
              <a:t>Budeme </a:t>
            </a:r>
            <a:r>
              <a:rPr lang="cs-CZ" dirty="0">
                <a:solidFill>
                  <a:schemeClr val="tx2"/>
                </a:solidFill>
              </a:rPr>
              <a:t>příliš sebejistí nebo vystrašení</a:t>
            </a:r>
          </a:p>
          <a:p>
            <a:r>
              <a:rPr lang="cs-CZ" dirty="0"/>
              <a:t>Jde o alibi špatně provedeného výzkumu („Otče, odpusť jim, vždyť nevědí, co činí.“ NZ Lukáš 23,34)</a:t>
            </a:r>
          </a:p>
          <a:p>
            <a:pPr marL="324000" lvl="1" indent="0">
              <a:buNone/>
            </a:pP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50FF0-2507-4540-B16E-F5B7D96C3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55A7C6-3316-40DF-BA7B-A5D1111A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 toho tedy ven?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97C2E8-FE14-493F-BD75-7D365A9FF31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0" y="1814426"/>
            <a:ext cx="4027077" cy="402707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D837E8-0754-4DE8-8F66-043EC6F7FC8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Výzkumné téma</a:t>
            </a:r>
          </a:p>
          <a:p>
            <a:endParaRPr lang="cs-CZ" dirty="0"/>
          </a:p>
          <a:p>
            <a:r>
              <a:rPr lang="cs-CZ" dirty="0"/>
              <a:t>Výzkumný problém</a:t>
            </a:r>
          </a:p>
          <a:p>
            <a:endParaRPr lang="cs-CZ" dirty="0"/>
          </a:p>
          <a:p>
            <a:r>
              <a:rPr lang="cs-CZ" dirty="0"/>
              <a:t>Výzkumná otázka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5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E09E7-A698-4AE2-ADBA-8F53D4402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26802F-708D-42CA-B511-5ACAFE49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Povaha a úloha výzkumného problému a výzkumné otázky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18F960-2794-4B6D-811D-BC7B9B8F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7163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Jde o dva pilíře výzkumu, každý hraje jinou roli, ale prozatím je berme jako jeden celek.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Metafora </a:t>
            </a:r>
            <a:r>
              <a:rPr lang="cs-CZ" sz="2000" dirty="0">
                <a:solidFill>
                  <a:schemeClr val="tx2"/>
                </a:solidFill>
              </a:rPr>
              <a:t>lešení</a:t>
            </a:r>
            <a:r>
              <a:rPr lang="cs-CZ" sz="2000" dirty="0"/>
              <a:t> (Turner 2009), metafora </a:t>
            </a:r>
            <a:r>
              <a:rPr lang="cs-CZ" sz="2000" dirty="0">
                <a:solidFill>
                  <a:schemeClr val="tx2"/>
                </a:solidFill>
              </a:rPr>
              <a:t>olovnice</a:t>
            </a:r>
            <a:r>
              <a:rPr lang="cs-CZ" sz="2000" dirty="0"/>
              <a:t> (</a:t>
            </a:r>
            <a:r>
              <a:rPr lang="cs-CZ" sz="2000" dirty="0" err="1"/>
              <a:t>Chenail</a:t>
            </a:r>
            <a:r>
              <a:rPr lang="cs-CZ" sz="2000" dirty="0"/>
              <a:t>, 1998)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Lešení:</a:t>
            </a:r>
          </a:p>
          <a:p>
            <a:pPr lvl="1"/>
            <a:r>
              <a:rPr lang="cs-CZ" sz="1600" dirty="0"/>
              <a:t>Lešení = výzkumný problém/otázka</a:t>
            </a:r>
          </a:p>
          <a:p>
            <a:pPr lvl="1"/>
            <a:r>
              <a:rPr lang="cs-CZ" sz="1600" dirty="0"/>
              <a:t>Dům = výzkum</a:t>
            </a:r>
          </a:p>
          <a:p>
            <a:pPr lvl="1"/>
            <a:r>
              <a:rPr lang="cs-CZ" sz="1600" dirty="0"/>
              <a:t>Interaktivní proces: lešení pomáhá udržovat přehled o povaze (původu), stavu a hranicích domu a umožňuje jej budovat; dům naopak dává smysl lešení a umožňuje mu v dané podobě existovat</a:t>
            </a:r>
          </a:p>
          <a:p>
            <a:pPr lvl="1"/>
            <a:r>
              <a:rPr lang="cs-CZ" sz="1600" dirty="0"/>
              <a:t>Pokud se pohne lešení, dům bude viděn (jiné prvky fasády) a budován jinak (nebudete montovat okap), pokud se ukáže, že dům musí být budován jinak (např. přidán balkon na druhé straně), musí se pohnout lešení.</a:t>
            </a:r>
          </a:p>
          <a:p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D557B5-714D-4E46-BC89-B277CE9B5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84" y="2274755"/>
            <a:ext cx="4131276" cy="29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5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3380E-4A15-41D5-A31D-038E5DF36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F5D49E-AB65-4C52-B1A7-5CACD390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Povaha a úloha výzkumného problému a výzkumné otázky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97161-38E9-4CDC-8ACE-5C30C1A5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cs-CZ" dirty="0"/>
              <a:t>Olovnice:</a:t>
            </a:r>
          </a:p>
          <a:p>
            <a:pPr lvl="1"/>
            <a:r>
              <a:rPr lang="cs-CZ" dirty="0"/>
              <a:t>Olovnice = výzkumná otázka</a:t>
            </a:r>
          </a:p>
          <a:p>
            <a:pPr lvl="1"/>
            <a:r>
              <a:rPr lang="cs-CZ" dirty="0"/>
              <a:t>Měřený materiál = výzkum</a:t>
            </a:r>
          </a:p>
          <a:p>
            <a:pPr lvl="1"/>
            <a:r>
              <a:rPr lang="cs-CZ" dirty="0"/>
              <a:t>Olovnice </a:t>
            </a:r>
            <a:r>
              <a:rPr lang="cs-CZ" dirty="0">
                <a:solidFill>
                  <a:schemeClr val="tx2"/>
                </a:solidFill>
              </a:rPr>
              <a:t>pomáhá udržovat korespondenci </a:t>
            </a:r>
            <a:r>
              <a:rPr lang="cs-CZ" dirty="0"/>
              <a:t>mezi:</a:t>
            </a:r>
          </a:p>
          <a:p>
            <a:pPr lvl="2"/>
            <a:r>
              <a:rPr lang="cs-CZ" dirty="0"/>
              <a:t>„proč“ (výzkumný problém), </a:t>
            </a:r>
          </a:p>
          <a:p>
            <a:pPr lvl="2"/>
            <a:r>
              <a:rPr lang="cs-CZ" dirty="0"/>
              <a:t>„jak“ (výzkumná otázka/metoda), </a:t>
            </a:r>
          </a:p>
          <a:p>
            <a:pPr lvl="2"/>
            <a:r>
              <a:rPr lang="cs-CZ" dirty="0"/>
              <a:t>„čím“ (data/prostředí) a </a:t>
            </a:r>
          </a:p>
          <a:p>
            <a:pPr lvl="2"/>
            <a:r>
              <a:rPr lang="cs-CZ" dirty="0"/>
              <a:t>s „jakým výsledkem“ (interpretace).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E5FA7-7995-46D5-B6BA-934A142A1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567576"/>
            <a:ext cx="2286319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8354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2" ma:contentTypeDescription="Vytvoří nový dokument" ma:contentTypeScope="" ma:versionID="72359b2df4142ca003729f7273f220cf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dce59f788a7fef8cd090ce60642ce818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683cf0-2f86-46a3-acfb-cef0b9bb6a0c">
      <Terms xmlns="http://schemas.microsoft.com/office/infopath/2007/PartnerControls"/>
    </lcf76f155ced4ddcb4097134ff3c332f>
    <TaxCatchAll xmlns="ffe0c3cd-96c8-4906-bde5-6a97e44c1ecb" xsi:nil="true"/>
  </documentManagement>
</p:properties>
</file>

<file path=customXml/itemProps1.xml><?xml version="1.0" encoding="utf-8"?>
<ds:datastoreItem xmlns:ds="http://schemas.openxmlformats.org/officeDocument/2006/customXml" ds:itemID="{C9650C01-B7EC-414F-98B0-C2D88712F2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02EE66-4F04-4897-A3AE-32703921C3D0}"/>
</file>

<file path=customXml/itemProps3.xml><?xml version="1.0" encoding="utf-8"?>
<ds:datastoreItem xmlns:ds="http://schemas.openxmlformats.org/officeDocument/2006/customXml" ds:itemID="{DF72882F-D50C-4628-A564-6F5B554AA368}">
  <ds:schemaRefs>
    <ds:schemaRef ds:uri="http://schemas.microsoft.com/office/2006/metadata/properties"/>
    <ds:schemaRef ds:uri="http://schemas.microsoft.com/office/infopath/2007/PartnerControls"/>
    <ds:schemaRef ds:uri="f0683cf0-2f86-46a3-acfb-cef0b9bb6a0c"/>
    <ds:schemaRef ds:uri="ffe0c3cd-96c8-4906-bde5-6a97e44c1e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0</TotalTime>
  <Words>2489</Words>
  <Application>Microsoft Office PowerPoint</Application>
  <PresentationFormat>Širokoúhlá obrazovka</PresentationFormat>
  <Paragraphs>366</Paragraphs>
  <Slides>28</Slides>
  <Notes>17</Notes>
  <HiddenSlides>6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Tahoma</vt:lpstr>
      <vt:lpstr>Wingdings</vt:lpstr>
      <vt:lpstr>Prezentace_MU_CZ</vt:lpstr>
      <vt:lpstr>Konstrukce výzkumného problému, výzkumné otázky</vt:lpstr>
      <vt:lpstr>O čem to dnes bude</vt:lpstr>
      <vt:lpstr>Operativa na začátek</vt:lpstr>
      <vt:lpstr>Prezentace aplikace PowerPoint</vt:lpstr>
      <vt:lpstr>„Naivní induktivismus“ v kvalitativním výzkumu</vt:lpstr>
      <vt:lpstr>Kritika</vt:lpstr>
      <vt:lpstr>Jak z toho tedy ven?</vt:lpstr>
      <vt:lpstr>Povaha a úloha výzkumného problému a výzkumné otázky</vt:lpstr>
      <vt:lpstr>Povaha a úloha výzkumného problému a výzkumné otázky</vt:lpstr>
      <vt:lpstr>Výzkumné téma</vt:lpstr>
      <vt:lpstr>Výzkumný problém</vt:lpstr>
      <vt:lpstr>Výzkumný problém</vt:lpstr>
      <vt:lpstr>Příklad formulace výzkumného problému</vt:lpstr>
      <vt:lpstr>Co se může stát při hledání VP a co s tím?</vt:lpstr>
      <vt:lpstr>Co se může stát při hledání VP a co s tím?</vt:lpstr>
      <vt:lpstr>Výzkumná otázka</vt:lpstr>
      <vt:lpstr>Výzkumná otázka</vt:lpstr>
      <vt:lpstr>Výzkumná otázka</vt:lpstr>
      <vt:lpstr>Výzkumná otázka</vt:lpstr>
      <vt:lpstr>Výzkumná otázka</vt:lpstr>
      <vt:lpstr>Příklad VO</vt:lpstr>
      <vt:lpstr>Jak to tedy celé funguje?</vt:lpstr>
      <vt:lpstr>Jak VP a VO fungují jako olovnice?</vt:lpstr>
      <vt:lpstr>Důležité „ale“ a uklidnění…</vt:lpstr>
      <vt:lpstr>VT, VP, VO v různých kontextech</vt:lpstr>
      <vt:lpstr>A teď my</vt:lpstr>
      <vt:lpstr>Cvičení</vt:lpstr>
      <vt:lpstr>O čem to dnes bylo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2023-10-09T10:48:57Z</dcterms:created>
  <dcterms:modified xsi:type="dcterms:W3CDTF">2024-03-08T08:31:37Z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0x010100C1E93BCD5A29B44B9B646D67D75871C7</vt:lpwstr>
  </property>
</Properties>
</file>