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7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69" r:id="rId7"/>
    <p:sldId id="265" r:id="rId8"/>
    <p:sldId id="271" r:id="rId9"/>
    <p:sldId id="266" r:id="rId10"/>
    <p:sldId id="267" r:id="rId11"/>
    <p:sldId id="270" r:id="rId12"/>
    <p:sldId id="268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5" autoAdjust="0"/>
    <p:restoredTop sz="80297" autoAdjust="0"/>
  </p:normalViewPr>
  <p:slideViewPr>
    <p:cSldViewPr snapToGrid="0">
      <p:cViewPr varScale="1">
        <p:scale>
          <a:sx n="53" d="100"/>
          <a:sy n="53" d="100"/>
        </p:scale>
        <p:origin x="1168" y="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3795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68348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2765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7A558590-3D19-6C48-A2E2-AA968579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0F2C13CE-A0CC-E748-B805-EB1352FB7D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A34264-82BA-334B-A52D-7C7E390753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FAE87C-EBEA-6046-B188-17A3FDF54E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F2AF076-03BF-A840-9AC6-67D6A53082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3" cy="3240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ogo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97000" y="2618763"/>
            <a:ext cx="5598000" cy="162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CFFDD51A-A9F8-FE4E-B3A4-730012EB1A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CF8514-A699-7446-A004-D53B6C058A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56972E37-6C79-104E-9A2E-0A7D6AE76D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7BC10773-D561-EC40-B870-2EB7E6832C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AAC051C2-3678-DC41-8EFB-F28692213E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0354C595-25A7-D342-992D-A47A315A96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8CCE2A48-C459-CA4C-978D-0CE03EA53F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E44221-4107-1D4F-ACA7-8A5430625C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laticon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Terén už volá! Příprava, prostředí, role a kompetence, realizace 2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451475"/>
            <a:ext cx="11361600" cy="698497"/>
          </a:xfrm>
        </p:spPr>
        <p:txBody>
          <a:bodyPr/>
          <a:lstStyle/>
          <a:p>
            <a:r>
              <a:rPr lang="cs-CZ" dirty="0"/>
              <a:t>ZURn6337 </a:t>
            </a:r>
            <a:r>
              <a:rPr lang="cs-CZ" dirty="0" err="1"/>
              <a:t>Fokusní</a:t>
            </a:r>
            <a:r>
              <a:rPr lang="cs-CZ" dirty="0"/>
              <a:t> skupiny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09AA42-BDDD-BE0D-4555-C515C29D9C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79932E7-9DD4-06DA-5A89-348A9F6F2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čem to dnes bude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0659A5A-38A1-E168-31C8-6E0D74E272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 etickém a profesionálním přístupu k výzkumu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517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EAB2CB7-44F2-4124-B0D3-EF4270A36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pic>
        <p:nvPicPr>
          <p:cNvPr id="6" name="Picture 2" descr="undefined">
            <a:extLst>
              <a:ext uri="{FF2B5EF4-FFF2-40B4-BE49-F238E27FC236}">
                <a16:creationId xmlns:a16="http://schemas.microsoft.com/office/drawing/2014/main" id="{2433100D-A324-40EF-BCB7-B2AAE630B6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00" y="553452"/>
            <a:ext cx="4288860" cy="5438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Byl vězeňský stanfordský experiment podvrh? Nová nahrávka otřásla výzkumem">
            <a:extLst>
              <a:ext uri="{FF2B5EF4-FFF2-40B4-BE49-F238E27FC236}">
                <a16:creationId xmlns:a16="http://schemas.microsoft.com/office/drawing/2014/main" id="{C1601B30-C694-43A4-9E7C-43ACA6A305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6716" y="1826627"/>
            <a:ext cx="5563621" cy="28919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5554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8B1F8DA-C0CB-4F89-9FF3-F650CE3ADF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1B6264-94B2-40D6-9A43-33473B1053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Obecně	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6817465-AAB9-46A7-95D0-EF3299FDD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8950D2-9030-449A-B06B-E88269974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Soubor </a:t>
            </a:r>
            <a:r>
              <a:rPr lang="cs-CZ" dirty="0">
                <a:solidFill>
                  <a:schemeClr val="tx2"/>
                </a:solidFill>
              </a:rPr>
              <a:t>principů a technik k zajištění bezpečného nakládání s účastníky/</a:t>
            </a:r>
            <a:r>
              <a:rPr lang="cs-CZ" dirty="0" err="1">
                <a:solidFill>
                  <a:schemeClr val="tx2"/>
                </a:solidFill>
              </a:rPr>
              <a:t>cemi</a:t>
            </a:r>
            <a:r>
              <a:rPr lang="cs-CZ" dirty="0"/>
              <a:t> výzkumu. Cílem je </a:t>
            </a:r>
            <a:r>
              <a:rPr lang="cs-CZ" dirty="0">
                <a:solidFill>
                  <a:schemeClr val="tx2"/>
                </a:solidFill>
              </a:rPr>
              <a:t>předcházet újmě</a:t>
            </a:r>
            <a:r>
              <a:rPr lang="cs-CZ" dirty="0"/>
              <a:t>.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dirty="0"/>
              <a:t>Základní principy (zakotvené v </a:t>
            </a:r>
            <a:r>
              <a:rPr lang="cs-CZ" dirty="0">
                <a:solidFill>
                  <a:schemeClr val="tx2"/>
                </a:solidFill>
              </a:rPr>
              <a:t>etických kodexech, </a:t>
            </a:r>
            <a:r>
              <a:rPr lang="cs-CZ" dirty="0" err="1">
                <a:solidFill>
                  <a:schemeClr val="tx2"/>
                </a:solidFill>
              </a:rPr>
              <a:t>guidelines</a:t>
            </a:r>
            <a:r>
              <a:rPr lang="cs-CZ" dirty="0">
                <a:solidFill>
                  <a:schemeClr val="tx2"/>
                </a:solidFill>
              </a:rPr>
              <a:t>, informovaných souhlasech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„Žádná škoda“</a:t>
            </a:r>
          </a:p>
          <a:p>
            <a:pPr lvl="1"/>
            <a:r>
              <a:rPr lang="cs-CZ" dirty="0"/>
              <a:t>Dobrovolnost</a:t>
            </a:r>
          </a:p>
          <a:p>
            <a:pPr lvl="1"/>
            <a:r>
              <a:rPr lang="cs-CZ" dirty="0"/>
              <a:t>Anonymita</a:t>
            </a:r>
          </a:p>
          <a:p>
            <a:pPr lvl="1"/>
            <a:r>
              <a:rPr lang="cs-CZ" dirty="0"/>
              <a:t>Důvěrnost</a:t>
            </a:r>
          </a:p>
          <a:p>
            <a:pPr lvl="1"/>
            <a:endParaRPr lang="cs-CZ" dirty="0"/>
          </a:p>
          <a:p>
            <a:r>
              <a:rPr lang="cs-CZ" dirty="0"/>
              <a:t>Reakce na </a:t>
            </a:r>
            <a:r>
              <a:rPr lang="cs-CZ" dirty="0">
                <a:solidFill>
                  <a:schemeClr val="tx2"/>
                </a:solidFill>
              </a:rPr>
              <a:t>etická pochybení </a:t>
            </a:r>
            <a:r>
              <a:rPr lang="cs-CZ" dirty="0"/>
              <a:t>výzkumů přírodních i sociálních věd (např. </a:t>
            </a:r>
            <a:r>
              <a:rPr lang="cs-CZ" dirty="0" err="1"/>
              <a:t>Milgramův</a:t>
            </a:r>
            <a:r>
              <a:rPr lang="cs-CZ" dirty="0"/>
              <a:t> experiment, </a:t>
            </a:r>
            <a:r>
              <a:rPr lang="cs-CZ" dirty="0" err="1"/>
              <a:t>Standfordský</a:t>
            </a:r>
            <a:r>
              <a:rPr lang="cs-CZ" dirty="0"/>
              <a:t> experiment)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179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CEE9E11-3EEF-4F34-B41A-3924EFB023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C4F68CC-C038-43EC-9F89-95F55B5A275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„Žádná škoda“</a:t>
            </a:r>
            <a:endParaRPr lang="en-US" dirty="0"/>
          </a:p>
          <a:p>
            <a:endParaRPr lang="en-US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76DABC12-CAA3-4C4F-8910-39317D776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</a:t>
            </a:r>
            <a:endParaRPr lang="en-US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0E7057B-AA15-44C4-94EE-BF1A1A80B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8571145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Popis všech možných </a:t>
            </a:r>
            <a:r>
              <a:rPr lang="cs-CZ" dirty="0">
                <a:solidFill>
                  <a:schemeClr val="tx2"/>
                </a:solidFill>
              </a:rPr>
              <a:t>hrozeb </a:t>
            </a:r>
            <a:r>
              <a:rPr lang="cs-CZ" dirty="0"/>
              <a:t>vyplývající z účasti, procedur k jejich </a:t>
            </a:r>
            <a:r>
              <a:rPr lang="cs-CZ" dirty="0">
                <a:solidFill>
                  <a:schemeClr val="tx2"/>
                </a:solidFill>
              </a:rPr>
              <a:t>vyloučení, minimalizaci </a:t>
            </a:r>
            <a:r>
              <a:rPr lang="cs-CZ" dirty="0"/>
              <a:t>a jejich aplikace</a:t>
            </a:r>
          </a:p>
          <a:p>
            <a:pPr lvl="1"/>
            <a:r>
              <a:rPr lang="cs-CZ" dirty="0"/>
              <a:t>Hrozba fyzické újmy?</a:t>
            </a:r>
          </a:p>
          <a:p>
            <a:pPr lvl="1"/>
            <a:r>
              <a:rPr lang="cs-CZ" dirty="0"/>
              <a:t>Hrozba psychické újmy?</a:t>
            </a:r>
          </a:p>
          <a:p>
            <a:pPr lvl="1"/>
            <a:r>
              <a:rPr lang="cs-CZ" dirty="0"/>
              <a:t>Zneužití dat?</a:t>
            </a:r>
          </a:p>
          <a:p>
            <a:pPr lvl="1"/>
            <a:r>
              <a:rPr lang="cs-CZ" dirty="0"/>
              <a:t>Procedury k jejich limitaci</a:t>
            </a:r>
          </a:p>
          <a:p>
            <a:pPr marL="324000" lvl="1" indent="0">
              <a:buNone/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Jasně </a:t>
            </a:r>
            <a:r>
              <a:rPr lang="cs-CZ" dirty="0">
                <a:solidFill>
                  <a:schemeClr val="tx2"/>
                </a:solidFill>
              </a:rPr>
              <a:t>oddělit </a:t>
            </a:r>
            <a:r>
              <a:rPr lang="cs-CZ" dirty="0"/>
              <a:t>od diskuse </a:t>
            </a:r>
            <a:r>
              <a:rPr lang="cs-CZ" dirty="0">
                <a:solidFill>
                  <a:schemeClr val="tx2"/>
                </a:solidFill>
              </a:rPr>
              <a:t>odměny</a:t>
            </a:r>
            <a:r>
              <a:rPr lang="cs-CZ" dirty="0"/>
              <a:t> za výzkum (nepřímý nátlak)</a:t>
            </a:r>
          </a:p>
          <a:p>
            <a:pPr marL="72000" indent="0">
              <a:buNone/>
            </a:pPr>
            <a:endParaRPr lang="en-US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65AB05E-E831-4059-92A0-3D6651B6FBB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882" y="2585544"/>
            <a:ext cx="2136567" cy="213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094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5F94B1-7BE8-4715-B3D9-5B48E41DE4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CFA7B6-7748-4FD4-B0CB-54A2484EC06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cs-CZ" dirty="0"/>
              <a:t>Dobrovolnost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7D9CA65-56B7-469B-82A9-4725A9FC7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8792DA7-AE7B-4B65-A860-7951ABDB8120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19999" y="1701505"/>
            <a:ext cx="8445021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1600" dirty="0">
                <a:solidFill>
                  <a:schemeClr val="tx2"/>
                </a:solidFill>
              </a:rPr>
              <a:t>Souhlas s účastí </a:t>
            </a:r>
            <a:r>
              <a:rPr lang="cs-CZ" sz="1600" dirty="0"/>
              <a:t>a podmínkami výzkumu</a:t>
            </a:r>
          </a:p>
          <a:p>
            <a:pPr>
              <a:lnSpc>
                <a:spcPct val="100000"/>
              </a:lnSpc>
            </a:pPr>
            <a:r>
              <a:rPr lang="cs-CZ" sz="1600" dirty="0">
                <a:solidFill>
                  <a:schemeClr val="tx2"/>
                </a:solidFill>
              </a:rPr>
              <a:t>Vyloučení </a:t>
            </a:r>
            <a:r>
              <a:rPr lang="cs-CZ" sz="1600" dirty="0"/>
              <a:t>přímého nebo nepřímého </a:t>
            </a:r>
            <a:r>
              <a:rPr lang="cs-CZ" sz="1600" dirty="0">
                <a:solidFill>
                  <a:schemeClr val="tx2"/>
                </a:solidFill>
              </a:rPr>
              <a:t>nátlaku</a:t>
            </a:r>
          </a:p>
          <a:p>
            <a:pPr>
              <a:lnSpc>
                <a:spcPct val="100000"/>
              </a:lnSpc>
            </a:pPr>
            <a:r>
              <a:rPr lang="cs-CZ" sz="1600" dirty="0">
                <a:solidFill>
                  <a:schemeClr val="tx2"/>
                </a:solidFill>
              </a:rPr>
              <a:t>Informovanost </a:t>
            </a:r>
            <a:r>
              <a:rPr lang="cs-CZ" sz="1600" dirty="0"/>
              <a:t>o výzkumu</a:t>
            </a:r>
          </a:p>
          <a:p>
            <a:pPr lvl="1"/>
            <a:r>
              <a:rPr lang="cs-CZ" sz="1200" dirty="0"/>
              <a:t>Účel</a:t>
            </a:r>
          </a:p>
          <a:p>
            <a:pPr lvl="1"/>
            <a:r>
              <a:rPr lang="cs-CZ" sz="1200" dirty="0"/>
              <a:t>Podmínky</a:t>
            </a:r>
          </a:p>
          <a:p>
            <a:pPr lvl="1"/>
            <a:r>
              <a:rPr lang="cs-CZ" sz="1200" dirty="0"/>
              <a:t>Průběh</a:t>
            </a:r>
          </a:p>
          <a:p>
            <a:pPr lvl="1"/>
            <a:r>
              <a:rPr lang="cs-CZ" sz="1200" dirty="0"/>
              <a:t>Zajištění bezpečnosti (možné hrozby a jejich eliminace)</a:t>
            </a:r>
          </a:p>
          <a:p>
            <a:pPr lvl="1"/>
            <a:r>
              <a:rPr lang="cs-CZ" sz="1200" dirty="0"/>
              <a:t>Odměna</a:t>
            </a:r>
          </a:p>
          <a:p>
            <a:pPr lvl="1"/>
            <a:r>
              <a:rPr lang="cs-CZ" sz="1200" dirty="0"/>
              <a:t>Užití dat</a:t>
            </a:r>
          </a:p>
          <a:p>
            <a:pPr lvl="1"/>
            <a:r>
              <a:rPr lang="cs-CZ" sz="1200" dirty="0"/>
              <a:t>Ukládaní dat</a:t>
            </a:r>
          </a:p>
          <a:p>
            <a:pPr>
              <a:lnSpc>
                <a:spcPct val="100000"/>
              </a:lnSpc>
            </a:pPr>
            <a:r>
              <a:rPr lang="cs-CZ" sz="1600" dirty="0">
                <a:solidFill>
                  <a:schemeClr val="tx2"/>
                </a:solidFill>
              </a:rPr>
              <a:t>Odvolatelnost</a:t>
            </a:r>
            <a:r>
              <a:rPr lang="cs-CZ" sz="1600" dirty="0"/>
              <a:t> (kdykoliv až do „bodu nezvratnosti“) bez negativních dopadů</a:t>
            </a:r>
          </a:p>
          <a:p>
            <a:pPr lvl="1"/>
            <a:r>
              <a:rPr lang="cs-CZ" sz="1200" dirty="0"/>
              <a:t>Souhlasu s účastí</a:t>
            </a:r>
          </a:p>
          <a:p>
            <a:pPr lvl="1"/>
            <a:r>
              <a:rPr lang="cs-CZ" sz="1200" dirty="0"/>
              <a:t>Souhlasu s užitím dat</a:t>
            </a:r>
          </a:p>
          <a:p>
            <a:pPr lvl="1"/>
            <a:r>
              <a:rPr lang="cs-CZ" sz="1200" dirty="0"/>
              <a:t>„Vypovídání“ (konkrétní otázka, větší celky)</a:t>
            </a:r>
          </a:p>
          <a:p>
            <a:pPr>
              <a:lnSpc>
                <a:spcPct val="100000"/>
              </a:lnSpc>
            </a:pPr>
            <a:r>
              <a:rPr lang="cs-CZ" sz="1600" dirty="0"/>
              <a:t>Stvrzení typicky formální (formulář </a:t>
            </a:r>
            <a:r>
              <a:rPr lang="cs-CZ" sz="1600" dirty="0">
                <a:solidFill>
                  <a:schemeClr val="tx2"/>
                </a:solidFill>
              </a:rPr>
              <a:t>informovaného souhlasu</a:t>
            </a:r>
            <a:r>
              <a:rPr lang="cs-CZ" sz="1600" dirty="0"/>
              <a:t>) ale i opakovaně před výzkumem</a:t>
            </a:r>
          </a:p>
          <a:p>
            <a:pPr>
              <a:lnSpc>
                <a:spcPct val="100000"/>
              </a:lnSpc>
            </a:pPr>
            <a:r>
              <a:rPr lang="cs-CZ" sz="1600" dirty="0">
                <a:solidFill>
                  <a:schemeClr val="tx2"/>
                </a:solidFill>
              </a:rPr>
              <a:t>Kontaktní informace </a:t>
            </a:r>
            <a:r>
              <a:rPr lang="cs-CZ" sz="1600" dirty="0"/>
              <a:t>(výzkumný tým, pověřená osoba organizace)</a:t>
            </a:r>
          </a:p>
          <a:p>
            <a:pPr>
              <a:lnSpc>
                <a:spcPct val="100000"/>
              </a:lnSpc>
            </a:pPr>
            <a:endParaRPr lang="cs-CZ" sz="1600" dirty="0"/>
          </a:p>
          <a:p>
            <a:pPr>
              <a:lnSpc>
                <a:spcPct val="100000"/>
              </a:lnSpc>
            </a:pPr>
            <a:endParaRPr lang="en-US" sz="160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03A780C-D702-4EE8-9909-96BA4E5C3DB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332" y="1996966"/>
            <a:ext cx="2518694" cy="251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8090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A5F94B1-7BE8-4715-B3D9-5B48E41DE4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CFA7B6-7748-4FD4-B0CB-54A2484EC06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/>
          <a:lstStyle/>
          <a:p>
            <a:r>
              <a:rPr lang="cs-CZ" dirty="0"/>
              <a:t>Důvěrnost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7D9CA65-56B7-469B-82A9-4725A9FC7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Etika</a:t>
            </a:r>
            <a:endParaRPr lang="en-US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24C09533-C34A-4C66-B27A-281C0FCDEDE4}"/>
              </a:ext>
            </a:extLst>
          </p:cNvPr>
          <p:cNvSpPr>
            <a:spLocks noGrp="1"/>
          </p:cNvSpPr>
          <p:nvPr>
            <p:ph idx="29"/>
          </p:nvPr>
        </p:nvSpPr>
        <p:spPr>
          <a:xfrm>
            <a:off x="719999" y="1701505"/>
            <a:ext cx="8476553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>
                <a:solidFill>
                  <a:schemeClr val="tx2"/>
                </a:solidFill>
              </a:rPr>
              <a:t>Princip „nevyzrazení“</a:t>
            </a:r>
            <a:r>
              <a:rPr lang="cs-CZ" sz="2400" dirty="0"/>
              <a:t>: neodhalení bez aktivního souhlasu nebo odhalení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V případě FG </a:t>
            </a:r>
            <a:r>
              <a:rPr lang="cs-CZ" sz="2400" dirty="0">
                <a:solidFill>
                  <a:schemeClr val="tx2"/>
                </a:solidFill>
              </a:rPr>
              <a:t>nelze plně zajistit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Výzkumný tým se </a:t>
            </a:r>
            <a:r>
              <a:rPr lang="cs-CZ" sz="2400" dirty="0">
                <a:solidFill>
                  <a:schemeClr val="tx2"/>
                </a:solidFill>
              </a:rPr>
              <a:t>zavazuje</a:t>
            </a:r>
            <a:r>
              <a:rPr lang="cs-CZ" sz="2400" dirty="0"/>
              <a:t>, účastníci/e jsou </a:t>
            </a:r>
            <a:r>
              <a:rPr lang="cs-CZ" sz="2400" dirty="0">
                <a:solidFill>
                  <a:schemeClr val="tx2"/>
                </a:solidFill>
              </a:rPr>
              <a:t>důrazně požádáni/é</a:t>
            </a:r>
          </a:p>
          <a:p>
            <a:pPr lvl="1"/>
            <a:r>
              <a:rPr lang="cs-CZ" sz="1800" dirty="0"/>
              <a:t>Nevyzrazovat nic, co ostatní účastník/e aktivně neodhalil/a v průběhu FG nebo co by pro něj/ni mohlo přinášet újmu</a:t>
            </a:r>
          </a:p>
          <a:p>
            <a:pPr lvl="1"/>
            <a:r>
              <a:rPr lang="cs-CZ" sz="1800" dirty="0"/>
              <a:t>Nevyzrazovat obsah FG mimo toto setkání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chemeClr val="tx2"/>
                </a:solidFill>
              </a:rPr>
              <a:t>Omezení okruhu osob s přístupem </a:t>
            </a:r>
            <a:r>
              <a:rPr lang="cs-CZ" sz="2400" dirty="0"/>
              <a:t>na FG a k neanonymizovaným datům na minimum</a:t>
            </a:r>
          </a:p>
          <a:p>
            <a:pPr lvl="1"/>
            <a:endParaRPr lang="en-US" sz="1800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D5713A4-C3A2-4B4B-B4A5-9BEB23AD3146}"/>
              </a:ext>
            </a:extLst>
          </p:cNvPr>
          <p:cNvSpPr>
            <a:spLocks noGrp="1"/>
          </p:cNvSpPr>
          <p:nvPr>
            <p:ph idx="30"/>
          </p:nvPr>
        </p:nvSpPr>
        <p:spPr>
          <a:xfrm>
            <a:off x="6251280" y="1701505"/>
            <a:ext cx="5219998" cy="4139998"/>
          </a:xfrm>
        </p:spPr>
        <p:txBody>
          <a:bodyPr/>
          <a:lstStyle/>
          <a:p>
            <a:pPr marL="324000" lvl="1" indent="0">
              <a:buNone/>
            </a:pPr>
            <a:endParaRPr lang="cs-CZ" sz="1600" dirty="0"/>
          </a:p>
          <a:p>
            <a:pPr lvl="1"/>
            <a:endParaRPr lang="cs-CZ" sz="1600" dirty="0"/>
          </a:p>
          <a:p>
            <a:pPr lvl="2"/>
            <a:endParaRPr lang="cs-CZ" sz="1200" dirty="0"/>
          </a:p>
          <a:p>
            <a:pPr>
              <a:lnSpc>
                <a:spcPct val="100000"/>
              </a:lnSpc>
            </a:pPr>
            <a:endParaRPr lang="cs-CZ" sz="2000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E9000800-5036-4E04-A082-8EA530168F9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3959" y="2468760"/>
            <a:ext cx="2229364" cy="2229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7653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CEE1DB-47AE-4171-881F-DCE22ECD3A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8" name="Zástupný text 7">
            <a:extLst>
              <a:ext uri="{FF2B5EF4-FFF2-40B4-BE49-F238E27FC236}">
                <a16:creationId xmlns:a16="http://schemas.microsoft.com/office/drawing/2014/main" id="{E2FA7E0B-C7DB-42B4-887C-9FCB0DD81C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Anonymita</a:t>
            </a:r>
            <a:endParaRPr lang="en-US" dirty="0"/>
          </a:p>
          <a:p>
            <a:endParaRPr lang="en-US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1D9D969-713F-4518-B27A-4A3E71F3F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Etika</a:t>
            </a:r>
            <a:endParaRPr lang="en-US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9AB37EA5-A63B-4303-805D-F82D1C9FF2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>
                <a:solidFill>
                  <a:schemeClr val="tx2"/>
                </a:solidFill>
              </a:rPr>
              <a:t>Zastření identity </a:t>
            </a:r>
            <a:r>
              <a:rPr lang="cs-CZ" sz="2000" dirty="0"/>
              <a:t>účastníků/</a:t>
            </a:r>
            <a:r>
              <a:rPr lang="cs-CZ" sz="2000" dirty="0" err="1"/>
              <a:t>ic</a:t>
            </a:r>
            <a:endParaRPr lang="cs-CZ" sz="2000" dirty="0"/>
          </a:p>
          <a:p>
            <a:pPr>
              <a:lnSpc>
                <a:spcPct val="100000"/>
              </a:lnSpc>
            </a:pPr>
            <a:r>
              <a:rPr lang="cs-CZ" sz="2000" dirty="0"/>
              <a:t>Umožňuje </a:t>
            </a:r>
            <a:r>
              <a:rPr lang="cs-CZ" sz="2000" dirty="0">
                <a:solidFill>
                  <a:schemeClr val="tx2"/>
                </a:solidFill>
              </a:rPr>
              <a:t>pracovat s daty bez porušení důvěrnosti a minimalizuje újmu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Výzkumník se </a:t>
            </a:r>
            <a:r>
              <a:rPr lang="cs-CZ" sz="2000" dirty="0">
                <a:solidFill>
                  <a:schemeClr val="tx2"/>
                </a:solidFill>
              </a:rPr>
              <a:t>zavazuje</a:t>
            </a:r>
            <a:r>
              <a:rPr lang="cs-CZ" sz="2000" dirty="0"/>
              <a:t> anonymizovat, účastníci </a:t>
            </a:r>
            <a:r>
              <a:rPr lang="cs-CZ" sz="2000" dirty="0">
                <a:solidFill>
                  <a:schemeClr val="tx2"/>
                </a:solidFill>
              </a:rPr>
              <a:t>podle uvážení</a:t>
            </a:r>
          </a:p>
          <a:p>
            <a:pPr>
              <a:lnSpc>
                <a:spcPct val="100000"/>
              </a:lnSpc>
            </a:pPr>
            <a:r>
              <a:rPr lang="cs-CZ" sz="2000" dirty="0"/>
              <a:t>Procedury</a:t>
            </a:r>
          </a:p>
          <a:p>
            <a:pPr lvl="1"/>
            <a:r>
              <a:rPr lang="cs-CZ" sz="1600" dirty="0"/>
              <a:t>Při realizaci</a:t>
            </a:r>
          </a:p>
          <a:p>
            <a:pPr lvl="2"/>
            <a:r>
              <a:rPr lang="cs-CZ" sz="1200" dirty="0"/>
              <a:t>Poučení a </a:t>
            </a:r>
            <a:r>
              <a:rPr lang="cs-CZ" sz="1200" dirty="0" err="1"/>
              <a:t>infosouhlas</a:t>
            </a:r>
            <a:endParaRPr lang="cs-CZ" sz="1200" dirty="0"/>
          </a:p>
          <a:p>
            <a:pPr lvl="2"/>
            <a:r>
              <a:rPr lang="cs-CZ" sz="1200" dirty="0"/>
              <a:t>Přezdívky</a:t>
            </a:r>
          </a:p>
          <a:p>
            <a:pPr lvl="2"/>
            <a:r>
              <a:rPr lang="cs-CZ" sz="1200" dirty="0"/>
              <a:t>Potřebné údaje dotazníkem nebo předem</a:t>
            </a:r>
          </a:p>
          <a:p>
            <a:pPr lvl="1"/>
            <a:r>
              <a:rPr lang="cs-CZ" sz="1600" dirty="0"/>
              <a:t>Po realizaci</a:t>
            </a:r>
          </a:p>
          <a:p>
            <a:pPr lvl="2"/>
            <a:r>
              <a:rPr lang="cs-CZ" sz="1200" dirty="0"/>
              <a:t>Anonymizace identity</a:t>
            </a:r>
          </a:p>
          <a:p>
            <a:pPr lvl="2"/>
            <a:r>
              <a:rPr lang="cs-CZ" sz="1200" dirty="0"/>
              <a:t>Anonymizace obsahu dat</a:t>
            </a:r>
          </a:p>
          <a:p>
            <a:pPr>
              <a:lnSpc>
                <a:spcPct val="100000"/>
              </a:lnSpc>
            </a:pPr>
            <a:r>
              <a:rPr lang="cs-CZ" sz="2000" dirty="0">
                <a:solidFill>
                  <a:schemeClr val="tx2"/>
                </a:solidFill>
              </a:rPr>
              <a:t>Někdy nelze zaručit </a:t>
            </a:r>
            <a:r>
              <a:rPr lang="cs-CZ" sz="2000" dirty="0"/>
              <a:t>(veřejné známé osoby/vedoucí pozice)</a:t>
            </a:r>
          </a:p>
          <a:p>
            <a:pPr lvl="1"/>
            <a:r>
              <a:rPr lang="cs-CZ" sz="1600" dirty="0"/>
              <a:t>Individuální domluva</a:t>
            </a:r>
          </a:p>
          <a:p>
            <a:pPr lvl="1"/>
            <a:r>
              <a:rPr lang="cs-CZ" sz="1600" dirty="0"/>
              <a:t>Zvážit jen parafrázi</a:t>
            </a:r>
          </a:p>
          <a:p>
            <a:pPr lvl="1"/>
            <a:r>
              <a:rPr lang="cs-CZ" sz="1600" dirty="0"/>
              <a:t>Autorizovat data (lze i obecně)</a:t>
            </a:r>
          </a:p>
          <a:p>
            <a:endParaRPr lang="en-US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4CCE036-8644-4A67-9158-5501378549B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1540" y="2322785"/>
            <a:ext cx="1996507" cy="1996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27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05EAC6-CD32-503E-AB40-CAC7A2957F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CF24C7B-AB7B-2003-55B4-4B0AC6B35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čem to dnes bylo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4907FEE-0D39-0277-D92F-088E5DD70F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 principech etického přístupu k účastníkům/</a:t>
            </a:r>
            <a:r>
              <a:rPr lang="cs-CZ" dirty="0" err="1"/>
              <a:t>icím</a:t>
            </a:r>
            <a:r>
              <a:rPr lang="cs-CZ" dirty="0"/>
              <a:t> (anonymita, důvěrnost, žádná škoda, dobrovolnost)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72000" indent="0">
              <a:buNone/>
            </a:pPr>
            <a:r>
              <a:rPr lang="cs-CZ" sz="1800" dirty="0"/>
              <a:t>V prezentaci byly užity piktogramy ze zdroje </a:t>
            </a:r>
            <a:r>
              <a:rPr lang="cs-CZ" sz="1800" dirty="0">
                <a:hlinkClick r:id="rId2"/>
              </a:rPr>
              <a:t>https://www.flaticon.com/</a:t>
            </a:r>
            <a:endParaRPr lang="en-US" sz="18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667134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rezentace-16-9-cz-v11.potx" id="{A1E069AA-5EB2-4FA2-9367-6D040ACEC8D2}" vid="{BC2189E0-F5C8-4AB2-8946-E3011F185C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0683cf0-2f86-46a3-acfb-cef0b9bb6a0c">
      <Terms xmlns="http://schemas.microsoft.com/office/infopath/2007/PartnerControls"/>
    </lcf76f155ced4ddcb4097134ff3c332f>
    <TaxCatchAll xmlns="ffe0c3cd-96c8-4906-bde5-6a97e44c1ec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1E93BCD5A29B44B9B646D67D75871C7" ma:contentTypeVersion="13" ma:contentTypeDescription="Vytvoří nový dokument" ma:contentTypeScope="" ma:versionID="295e7165d0862bc1cf6de665ed886369">
  <xsd:schema xmlns:xsd="http://www.w3.org/2001/XMLSchema" xmlns:xs="http://www.w3.org/2001/XMLSchema" xmlns:p="http://schemas.microsoft.com/office/2006/metadata/properties" xmlns:ns2="f0683cf0-2f86-46a3-acfb-cef0b9bb6a0c" xmlns:ns3="ffe0c3cd-96c8-4906-bde5-6a97e44c1ecb" targetNamespace="http://schemas.microsoft.com/office/2006/metadata/properties" ma:root="true" ma:fieldsID="bbf779add66b609dd61ce5204242e137" ns2:_="" ns3:_="">
    <xsd:import namespace="f0683cf0-2f86-46a3-acfb-cef0b9bb6a0c"/>
    <xsd:import namespace="ffe0c3cd-96c8-4906-bde5-6a97e44c1ec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683cf0-2f86-46a3-acfb-cef0b9bb6a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Značky obrázků" ma:readOnly="false" ma:fieldId="{5cf76f15-5ced-4ddc-b409-7134ff3c332f}" ma:taxonomyMulti="true" ma:sspId="05144c32-5194-445f-8fa8-b47f4d440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e0c3cd-96c8-4906-bde5-6a97e44c1ecb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c870346-9605-4966-8b61-ca29cd94b182}" ma:internalName="TaxCatchAll" ma:showField="CatchAllData" ma:web="ffe0c3cd-96c8-4906-bde5-6a97e44c1ec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09943F-CFD4-4725-B378-671561EC6A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F30C73D-FBA9-4B87-A19B-0523216D590B}">
  <ds:schemaRefs>
    <ds:schemaRef ds:uri="http://schemas.openxmlformats.org/package/2006/metadata/core-properties"/>
    <ds:schemaRef ds:uri="ffe0c3cd-96c8-4906-bde5-6a97e44c1ecb"/>
    <ds:schemaRef ds:uri="http://purl.org/dc/terms/"/>
    <ds:schemaRef ds:uri="http://purl.org/dc/elements/1.1/"/>
    <ds:schemaRef ds:uri="http://schemas.microsoft.com/office/2006/documentManagement/types"/>
    <ds:schemaRef ds:uri="f0683cf0-2f86-46a3-acfb-cef0b9bb6a0c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56491CE-8D9C-4EFC-830E-11E859223BD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414</Words>
  <Application>Microsoft Office PowerPoint</Application>
  <PresentationFormat>Širokoúhlá obrazovka</PresentationFormat>
  <Paragraphs>89</Paragraphs>
  <Slides>9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Terén už volá! Příprava, prostředí, role a kompetence, realizace 2</vt:lpstr>
      <vt:lpstr>O čem to dnes bude </vt:lpstr>
      <vt:lpstr>Prezentace aplikace PowerPoint</vt:lpstr>
      <vt:lpstr>Etika</vt:lpstr>
      <vt:lpstr>Etika</vt:lpstr>
      <vt:lpstr>Etika</vt:lpstr>
      <vt:lpstr>Etika</vt:lpstr>
      <vt:lpstr>Etika</vt:lpstr>
      <vt:lpstr>O čem to dnes bylo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2023-04-17T05:14:40Z</dcterms:created>
  <dcterms:modified xsi:type="dcterms:W3CDTF">2024-04-05T16:04:52Z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0x010100C1E93BCD5A29B44B9B646D67D75871C7</vt:lpwstr>
  </property>
</Properties>
</file>