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8" r:id="rId3"/>
    <p:sldId id="261" r:id="rId4"/>
    <p:sldId id="260" r:id="rId5"/>
    <p:sldId id="262" r:id="rId6"/>
    <p:sldId id="264" r:id="rId7"/>
    <p:sldId id="263" r:id="rId8"/>
    <p:sldId id="259" r:id="rId9"/>
    <p:sldId id="265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8301" autoAdjust="0"/>
    <p:restoredTop sz="95940" autoAdjust="0"/>
  </p:normalViewPr>
  <p:slideViewPr>
    <p:cSldViewPr snapToGrid="0">
      <p:cViewPr varScale="1">
        <p:scale>
          <a:sx n="100" d="100"/>
          <a:sy n="100" d="100"/>
        </p:scale>
        <p:origin x="192" y="49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6927BF-4EB6-4A84-B6C6-4C88A60EE240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2073E8-2489-4B6C-95C5-8B50E5F06AA8}">
      <dgm:prSet/>
      <dgm:spPr/>
      <dgm:t>
        <a:bodyPr/>
        <a:lstStyle/>
        <a:p>
          <a:r>
            <a:rPr lang="cs-CZ" dirty="0"/>
            <a:t>Jsou klíčoví pro celý proces uvažování o mediálním projektu, a to po celou dobu, důležité jsou i vztahy mezi nimi (KDO jsou a CO potřebují/chtějí)</a:t>
          </a:r>
        </a:p>
      </dgm:t>
    </dgm:pt>
    <dgm:pt modelId="{B537C56C-5C4B-473C-B7F8-2863F06AE1CF}" type="parTrans" cxnId="{91B49AD9-A6B3-4A50-AD62-ACC42EDB1B5D}">
      <dgm:prSet/>
      <dgm:spPr/>
      <dgm:t>
        <a:bodyPr/>
        <a:lstStyle/>
        <a:p>
          <a:endParaRPr lang="en-US"/>
        </a:p>
      </dgm:t>
    </dgm:pt>
    <dgm:pt modelId="{6B95619F-529B-4FCE-9DBC-09AFB0D2F33A}" type="sibTrans" cxnId="{91B49AD9-A6B3-4A50-AD62-ACC42EDB1B5D}">
      <dgm:prSet/>
      <dgm:spPr/>
      <dgm:t>
        <a:bodyPr/>
        <a:lstStyle/>
        <a:p>
          <a:endParaRPr lang="en-US"/>
        </a:p>
      </dgm:t>
    </dgm:pt>
    <dgm:pt modelId="{5541EF09-7CA0-4048-B124-B94E98A938F5}">
      <dgm:prSet/>
      <dgm:spPr/>
      <dgm:t>
        <a:bodyPr/>
        <a:lstStyle/>
        <a:p>
          <a:r>
            <a:rPr lang="cs-CZ" dirty="0"/>
            <a:t>Co to znamená? Přemýšlet o nich je nutné po celou dobu přípravy projektu – od volby a formulace problému – přes návrh jeho řešení – až po dosažení stanovených cílů</a:t>
          </a:r>
          <a:endParaRPr lang="en-US" dirty="0"/>
        </a:p>
      </dgm:t>
    </dgm:pt>
    <dgm:pt modelId="{F1F442D1-6293-4DF6-9782-9627E704DD72}" type="parTrans" cxnId="{1350DEFE-CA73-4B6E-A5B9-4D0918D4B15B}">
      <dgm:prSet/>
      <dgm:spPr/>
      <dgm:t>
        <a:bodyPr/>
        <a:lstStyle/>
        <a:p>
          <a:endParaRPr lang="en-US"/>
        </a:p>
      </dgm:t>
    </dgm:pt>
    <dgm:pt modelId="{C2338C38-3D8B-49A2-8EE8-BF7A02616A82}" type="sibTrans" cxnId="{1350DEFE-CA73-4B6E-A5B9-4D0918D4B15B}">
      <dgm:prSet/>
      <dgm:spPr/>
      <dgm:t>
        <a:bodyPr/>
        <a:lstStyle/>
        <a:p>
          <a:endParaRPr lang="en-US"/>
        </a:p>
      </dgm:t>
    </dgm:pt>
    <dgm:pt modelId="{9A8665A0-35AE-4664-9EEB-84C0522BA0A9}">
      <dgm:prSet/>
      <dgm:spPr/>
      <dgm:t>
        <a:bodyPr/>
        <a:lstStyle/>
        <a:p>
          <a:r>
            <a:rPr lang="cs-CZ" dirty="0"/>
            <a:t>Dva obecné (nepřekvapivé) typy aktérů – producenti a konzumenti </a:t>
          </a:r>
          <a:r>
            <a:rPr lang="cs-CZ" dirty="0">
              <a:solidFill>
                <a:srgbClr val="FF0000"/>
              </a:solidFill>
            </a:rPr>
            <a:t>X</a:t>
          </a:r>
          <a:r>
            <a:rPr lang="cs-CZ" dirty="0"/>
            <a:t> konkrétně </a:t>
          </a:r>
          <a:r>
            <a:rPr lang="cs-CZ" b="1" dirty="0"/>
            <a:t>je to komplikovanější </a:t>
          </a:r>
          <a:r>
            <a:rPr lang="cs-CZ" dirty="0"/>
            <a:t>(např. mainstreamová a </a:t>
          </a:r>
          <a:r>
            <a:rPr lang="cs-CZ" dirty="0" err="1"/>
            <a:t>niková</a:t>
          </a:r>
          <a:r>
            <a:rPr lang="cs-CZ" dirty="0"/>
            <a:t> publika; mýty o publiku; </a:t>
          </a:r>
          <a:r>
            <a:rPr lang="cs-CZ" dirty="0" err="1"/>
            <a:t>prosumerství</a:t>
          </a:r>
          <a:r>
            <a:rPr lang="cs-CZ" dirty="0"/>
            <a:t>; pasivita producentů; oborový X business pohled)</a:t>
          </a:r>
          <a:endParaRPr lang="en-US" dirty="0"/>
        </a:p>
      </dgm:t>
    </dgm:pt>
    <dgm:pt modelId="{AC475769-0CE7-4450-A1C2-F85AA04A2551}" type="parTrans" cxnId="{42B1AB60-36D1-4D42-9E70-8FCCE1C40272}">
      <dgm:prSet/>
      <dgm:spPr/>
      <dgm:t>
        <a:bodyPr/>
        <a:lstStyle/>
        <a:p>
          <a:endParaRPr lang="en-US"/>
        </a:p>
      </dgm:t>
    </dgm:pt>
    <dgm:pt modelId="{FB2EB41A-32DF-48A9-8B2E-2A5DADC3CF22}" type="sibTrans" cxnId="{42B1AB60-36D1-4D42-9E70-8FCCE1C40272}">
      <dgm:prSet/>
      <dgm:spPr/>
      <dgm:t>
        <a:bodyPr/>
        <a:lstStyle/>
        <a:p>
          <a:endParaRPr lang="en-US"/>
        </a:p>
      </dgm:t>
    </dgm:pt>
    <dgm:pt modelId="{C3A90AEF-58BC-43DF-A3EA-EAB0309971C4}" type="pres">
      <dgm:prSet presAssocID="{336927BF-4EB6-4A84-B6C6-4C88A60EE240}" presName="root" presStyleCnt="0">
        <dgm:presLayoutVars>
          <dgm:dir/>
          <dgm:resizeHandles val="exact"/>
        </dgm:presLayoutVars>
      </dgm:prSet>
      <dgm:spPr/>
    </dgm:pt>
    <dgm:pt modelId="{F0CA54A3-D1CA-4F0D-8BB4-F5508D2F0115}" type="pres">
      <dgm:prSet presAssocID="{8D2073E8-2489-4B6C-95C5-8B50E5F06AA8}" presName="compNode" presStyleCnt="0"/>
      <dgm:spPr/>
    </dgm:pt>
    <dgm:pt modelId="{22EE36D0-CC2C-455F-8BD7-1E43F778BFD7}" type="pres">
      <dgm:prSet presAssocID="{8D2073E8-2489-4B6C-95C5-8B50E5F06AA8}" presName="bgRect" presStyleLbl="bgShp" presStyleIdx="0" presStyleCnt="3"/>
      <dgm:spPr/>
    </dgm:pt>
    <dgm:pt modelId="{0FBA702D-8DC5-4D7E-9A7B-73235BEA6381}" type="pres">
      <dgm:prSet presAssocID="{8D2073E8-2489-4B6C-95C5-8B50E5F06AA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acovní postup"/>
        </a:ext>
      </dgm:extLst>
    </dgm:pt>
    <dgm:pt modelId="{2F65A21D-766F-43AD-8200-815BFB2963FC}" type="pres">
      <dgm:prSet presAssocID="{8D2073E8-2489-4B6C-95C5-8B50E5F06AA8}" presName="spaceRect" presStyleCnt="0"/>
      <dgm:spPr/>
    </dgm:pt>
    <dgm:pt modelId="{EAA5A7E0-5B76-4F30-8061-A6BBF11213C3}" type="pres">
      <dgm:prSet presAssocID="{8D2073E8-2489-4B6C-95C5-8B50E5F06AA8}" presName="parTx" presStyleLbl="revTx" presStyleIdx="0" presStyleCnt="3">
        <dgm:presLayoutVars>
          <dgm:chMax val="0"/>
          <dgm:chPref val="0"/>
        </dgm:presLayoutVars>
      </dgm:prSet>
      <dgm:spPr/>
    </dgm:pt>
    <dgm:pt modelId="{6010BCBD-045A-4321-A3A2-D039168E7C39}" type="pres">
      <dgm:prSet presAssocID="{6B95619F-529B-4FCE-9DBC-09AFB0D2F33A}" presName="sibTrans" presStyleCnt="0"/>
      <dgm:spPr/>
    </dgm:pt>
    <dgm:pt modelId="{9ECD3E72-0FEA-4B93-A725-D4C12BC8F67B}" type="pres">
      <dgm:prSet presAssocID="{5541EF09-7CA0-4048-B124-B94E98A938F5}" presName="compNode" presStyleCnt="0"/>
      <dgm:spPr/>
    </dgm:pt>
    <dgm:pt modelId="{2516EA0C-01EB-458A-B09F-04DDC1FFDF16}" type="pres">
      <dgm:prSet presAssocID="{5541EF09-7CA0-4048-B124-B94E98A938F5}" presName="bgRect" presStyleLbl="bgShp" presStyleIdx="1" presStyleCnt="3"/>
      <dgm:spPr/>
    </dgm:pt>
    <dgm:pt modelId="{DD866040-1589-46E6-A877-F57FC24EB459}" type="pres">
      <dgm:prSet presAssocID="{5541EF09-7CA0-4048-B124-B94E98A938F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pping Hands"/>
        </a:ext>
      </dgm:extLst>
    </dgm:pt>
    <dgm:pt modelId="{AD253819-48FB-43C8-B441-E0B3DB900E65}" type="pres">
      <dgm:prSet presAssocID="{5541EF09-7CA0-4048-B124-B94E98A938F5}" presName="spaceRect" presStyleCnt="0"/>
      <dgm:spPr/>
    </dgm:pt>
    <dgm:pt modelId="{32776644-C4A2-4C7A-A1BB-67CCD5EF2A40}" type="pres">
      <dgm:prSet presAssocID="{5541EF09-7CA0-4048-B124-B94E98A938F5}" presName="parTx" presStyleLbl="revTx" presStyleIdx="1" presStyleCnt="3">
        <dgm:presLayoutVars>
          <dgm:chMax val="0"/>
          <dgm:chPref val="0"/>
        </dgm:presLayoutVars>
      </dgm:prSet>
      <dgm:spPr/>
    </dgm:pt>
    <dgm:pt modelId="{3C8BFC3A-F902-45DF-BF98-6F478EF6550E}" type="pres">
      <dgm:prSet presAssocID="{C2338C38-3D8B-49A2-8EE8-BF7A02616A82}" presName="sibTrans" presStyleCnt="0"/>
      <dgm:spPr/>
    </dgm:pt>
    <dgm:pt modelId="{2245EAD6-51F3-4E2B-9AB4-38C8C0D14396}" type="pres">
      <dgm:prSet presAssocID="{9A8665A0-35AE-4664-9EEB-84C0522BA0A9}" presName="compNode" presStyleCnt="0"/>
      <dgm:spPr/>
    </dgm:pt>
    <dgm:pt modelId="{C0CC1C0B-FD86-4EE8-B143-81C807807616}" type="pres">
      <dgm:prSet presAssocID="{9A8665A0-35AE-4664-9EEB-84C0522BA0A9}" presName="bgRect" presStyleLbl="bgShp" presStyleIdx="2" presStyleCnt="3"/>
      <dgm:spPr/>
    </dgm:pt>
    <dgm:pt modelId="{FCCBE888-C424-418A-B7BA-4FB658768ACA}" type="pres">
      <dgm:prSet presAssocID="{9A8665A0-35AE-4664-9EEB-84C0522BA0A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nabata Tree"/>
        </a:ext>
      </dgm:extLst>
    </dgm:pt>
    <dgm:pt modelId="{4D632545-C798-45EE-8306-211D8B378CD3}" type="pres">
      <dgm:prSet presAssocID="{9A8665A0-35AE-4664-9EEB-84C0522BA0A9}" presName="spaceRect" presStyleCnt="0"/>
      <dgm:spPr/>
    </dgm:pt>
    <dgm:pt modelId="{B2A365BC-8A9D-476F-8576-F87874D9BFF7}" type="pres">
      <dgm:prSet presAssocID="{9A8665A0-35AE-4664-9EEB-84C0522BA0A9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42B1AB60-36D1-4D42-9E70-8FCCE1C40272}" srcId="{336927BF-4EB6-4A84-B6C6-4C88A60EE240}" destId="{9A8665A0-35AE-4664-9EEB-84C0522BA0A9}" srcOrd="2" destOrd="0" parTransId="{AC475769-0CE7-4450-A1C2-F85AA04A2551}" sibTransId="{FB2EB41A-32DF-48A9-8B2E-2A5DADC3CF22}"/>
    <dgm:cxn modelId="{AB663984-2BBD-4F5A-BC89-72CD5B5DDDC2}" type="presOf" srcId="{336927BF-4EB6-4A84-B6C6-4C88A60EE240}" destId="{C3A90AEF-58BC-43DF-A3EA-EAB0309971C4}" srcOrd="0" destOrd="0" presId="urn:microsoft.com/office/officeart/2018/2/layout/IconVerticalSolidList"/>
    <dgm:cxn modelId="{6112D093-C017-4EC0-A961-FFFE9E68A3FF}" type="presOf" srcId="{5541EF09-7CA0-4048-B124-B94E98A938F5}" destId="{32776644-C4A2-4C7A-A1BB-67CCD5EF2A40}" srcOrd="0" destOrd="0" presId="urn:microsoft.com/office/officeart/2018/2/layout/IconVerticalSolidList"/>
    <dgm:cxn modelId="{99B985B4-E667-4555-8E0C-4DCBECE5285D}" type="presOf" srcId="{9A8665A0-35AE-4664-9EEB-84C0522BA0A9}" destId="{B2A365BC-8A9D-476F-8576-F87874D9BFF7}" srcOrd="0" destOrd="0" presId="urn:microsoft.com/office/officeart/2018/2/layout/IconVerticalSolidList"/>
    <dgm:cxn modelId="{91B49AD9-A6B3-4A50-AD62-ACC42EDB1B5D}" srcId="{336927BF-4EB6-4A84-B6C6-4C88A60EE240}" destId="{8D2073E8-2489-4B6C-95C5-8B50E5F06AA8}" srcOrd="0" destOrd="0" parTransId="{B537C56C-5C4B-473C-B7F8-2863F06AE1CF}" sibTransId="{6B95619F-529B-4FCE-9DBC-09AFB0D2F33A}"/>
    <dgm:cxn modelId="{5B55CBF2-5364-4478-A485-76F3A8158B39}" type="presOf" srcId="{8D2073E8-2489-4B6C-95C5-8B50E5F06AA8}" destId="{EAA5A7E0-5B76-4F30-8061-A6BBF11213C3}" srcOrd="0" destOrd="0" presId="urn:microsoft.com/office/officeart/2018/2/layout/IconVerticalSolidList"/>
    <dgm:cxn modelId="{1350DEFE-CA73-4B6E-A5B9-4D0918D4B15B}" srcId="{336927BF-4EB6-4A84-B6C6-4C88A60EE240}" destId="{5541EF09-7CA0-4048-B124-B94E98A938F5}" srcOrd="1" destOrd="0" parTransId="{F1F442D1-6293-4DF6-9782-9627E704DD72}" sibTransId="{C2338C38-3D8B-49A2-8EE8-BF7A02616A82}"/>
    <dgm:cxn modelId="{248CD0E6-5550-4B49-8151-EC744E5A7F1B}" type="presParOf" srcId="{C3A90AEF-58BC-43DF-A3EA-EAB0309971C4}" destId="{F0CA54A3-D1CA-4F0D-8BB4-F5508D2F0115}" srcOrd="0" destOrd="0" presId="urn:microsoft.com/office/officeart/2018/2/layout/IconVerticalSolidList"/>
    <dgm:cxn modelId="{0DC8A909-7D71-46D5-BFBB-CB2D5995E646}" type="presParOf" srcId="{F0CA54A3-D1CA-4F0D-8BB4-F5508D2F0115}" destId="{22EE36D0-CC2C-455F-8BD7-1E43F778BFD7}" srcOrd="0" destOrd="0" presId="urn:microsoft.com/office/officeart/2018/2/layout/IconVerticalSolidList"/>
    <dgm:cxn modelId="{12D7775F-632B-49B9-B051-6EB70AE36704}" type="presParOf" srcId="{F0CA54A3-D1CA-4F0D-8BB4-F5508D2F0115}" destId="{0FBA702D-8DC5-4D7E-9A7B-73235BEA6381}" srcOrd="1" destOrd="0" presId="urn:microsoft.com/office/officeart/2018/2/layout/IconVerticalSolidList"/>
    <dgm:cxn modelId="{56742CA7-6978-4643-872D-54BC74CBC80C}" type="presParOf" srcId="{F0CA54A3-D1CA-4F0D-8BB4-F5508D2F0115}" destId="{2F65A21D-766F-43AD-8200-815BFB2963FC}" srcOrd="2" destOrd="0" presId="urn:microsoft.com/office/officeart/2018/2/layout/IconVerticalSolidList"/>
    <dgm:cxn modelId="{6B5D0137-29BA-4923-A654-4B787550D679}" type="presParOf" srcId="{F0CA54A3-D1CA-4F0D-8BB4-F5508D2F0115}" destId="{EAA5A7E0-5B76-4F30-8061-A6BBF11213C3}" srcOrd="3" destOrd="0" presId="urn:microsoft.com/office/officeart/2018/2/layout/IconVerticalSolidList"/>
    <dgm:cxn modelId="{9009C909-A1CC-4EB5-AFC0-01FF5486B298}" type="presParOf" srcId="{C3A90AEF-58BC-43DF-A3EA-EAB0309971C4}" destId="{6010BCBD-045A-4321-A3A2-D039168E7C39}" srcOrd="1" destOrd="0" presId="urn:microsoft.com/office/officeart/2018/2/layout/IconVerticalSolidList"/>
    <dgm:cxn modelId="{F831DEB2-670F-4AC2-A642-D921DBB04FFA}" type="presParOf" srcId="{C3A90AEF-58BC-43DF-A3EA-EAB0309971C4}" destId="{9ECD3E72-0FEA-4B93-A725-D4C12BC8F67B}" srcOrd="2" destOrd="0" presId="urn:microsoft.com/office/officeart/2018/2/layout/IconVerticalSolidList"/>
    <dgm:cxn modelId="{17FBFA21-75B6-46AD-8506-6AD180543766}" type="presParOf" srcId="{9ECD3E72-0FEA-4B93-A725-D4C12BC8F67B}" destId="{2516EA0C-01EB-458A-B09F-04DDC1FFDF16}" srcOrd="0" destOrd="0" presId="urn:microsoft.com/office/officeart/2018/2/layout/IconVerticalSolidList"/>
    <dgm:cxn modelId="{C932E1F7-D4E4-4DB7-8C9C-B7AB88D319F9}" type="presParOf" srcId="{9ECD3E72-0FEA-4B93-A725-D4C12BC8F67B}" destId="{DD866040-1589-46E6-A877-F57FC24EB459}" srcOrd="1" destOrd="0" presId="urn:microsoft.com/office/officeart/2018/2/layout/IconVerticalSolidList"/>
    <dgm:cxn modelId="{86108545-CCDD-41D2-8DF6-412B8D08BDB9}" type="presParOf" srcId="{9ECD3E72-0FEA-4B93-A725-D4C12BC8F67B}" destId="{AD253819-48FB-43C8-B441-E0B3DB900E65}" srcOrd="2" destOrd="0" presId="urn:microsoft.com/office/officeart/2018/2/layout/IconVerticalSolidList"/>
    <dgm:cxn modelId="{9A96D845-9513-42E5-81D1-71AE073BD18A}" type="presParOf" srcId="{9ECD3E72-0FEA-4B93-A725-D4C12BC8F67B}" destId="{32776644-C4A2-4C7A-A1BB-67CCD5EF2A40}" srcOrd="3" destOrd="0" presId="urn:microsoft.com/office/officeart/2018/2/layout/IconVerticalSolidList"/>
    <dgm:cxn modelId="{D24E7598-F28D-4BC1-AE43-8CAC65651030}" type="presParOf" srcId="{C3A90AEF-58BC-43DF-A3EA-EAB0309971C4}" destId="{3C8BFC3A-F902-45DF-BF98-6F478EF6550E}" srcOrd="3" destOrd="0" presId="urn:microsoft.com/office/officeart/2018/2/layout/IconVerticalSolidList"/>
    <dgm:cxn modelId="{A5F63C98-33BE-44C1-BD8D-8F4E0F6EFCF6}" type="presParOf" srcId="{C3A90AEF-58BC-43DF-A3EA-EAB0309971C4}" destId="{2245EAD6-51F3-4E2B-9AB4-38C8C0D14396}" srcOrd="4" destOrd="0" presId="urn:microsoft.com/office/officeart/2018/2/layout/IconVerticalSolidList"/>
    <dgm:cxn modelId="{8A2091C8-69E8-40A1-818F-B6CD35B35157}" type="presParOf" srcId="{2245EAD6-51F3-4E2B-9AB4-38C8C0D14396}" destId="{C0CC1C0B-FD86-4EE8-B143-81C807807616}" srcOrd="0" destOrd="0" presId="urn:microsoft.com/office/officeart/2018/2/layout/IconVerticalSolidList"/>
    <dgm:cxn modelId="{E277E2DB-17F1-4C6E-ACA9-773881D189C7}" type="presParOf" srcId="{2245EAD6-51F3-4E2B-9AB4-38C8C0D14396}" destId="{FCCBE888-C424-418A-B7BA-4FB658768ACA}" srcOrd="1" destOrd="0" presId="urn:microsoft.com/office/officeart/2018/2/layout/IconVerticalSolidList"/>
    <dgm:cxn modelId="{2FE7408A-E1A6-4F61-9492-04C3FD79E5F0}" type="presParOf" srcId="{2245EAD6-51F3-4E2B-9AB4-38C8C0D14396}" destId="{4D632545-C798-45EE-8306-211D8B378CD3}" srcOrd="2" destOrd="0" presId="urn:microsoft.com/office/officeart/2018/2/layout/IconVerticalSolidList"/>
    <dgm:cxn modelId="{BB24984A-160F-4228-BEBE-60A156073293}" type="presParOf" srcId="{2245EAD6-51F3-4E2B-9AB4-38C8C0D14396}" destId="{B2A365BC-8A9D-476F-8576-F87874D9BFF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EE36D0-CC2C-455F-8BD7-1E43F778BFD7}">
      <dsp:nvSpPr>
        <dsp:cNvPr id="0" name=""/>
        <dsp:cNvSpPr/>
      </dsp:nvSpPr>
      <dsp:spPr>
        <a:xfrm>
          <a:off x="0" y="566"/>
          <a:ext cx="11350752" cy="13265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BA702D-8DC5-4D7E-9A7B-73235BEA6381}">
      <dsp:nvSpPr>
        <dsp:cNvPr id="0" name=""/>
        <dsp:cNvSpPr/>
      </dsp:nvSpPr>
      <dsp:spPr>
        <a:xfrm>
          <a:off x="401276" y="299037"/>
          <a:ext cx="729594" cy="72959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A5A7E0-5B76-4F30-8061-A6BBF11213C3}">
      <dsp:nvSpPr>
        <dsp:cNvPr id="0" name=""/>
        <dsp:cNvSpPr/>
      </dsp:nvSpPr>
      <dsp:spPr>
        <a:xfrm>
          <a:off x="1532148" y="566"/>
          <a:ext cx="9818603" cy="1326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392" tIns="140392" rIns="140392" bIns="140392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Jsou klíčoví pro celý proces uvažování o mediálním projektu, a to po celou dobu, důležité jsou i vztahy mezi nimi (KDO jsou a CO potřebují/chtějí)</a:t>
          </a:r>
        </a:p>
      </dsp:txBody>
      <dsp:txXfrm>
        <a:off x="1532148" y="566"/>
        <a:ext cx="9818603" cy="1326535"/>
      </dsp:txXfrm>
    </dsp:sp>
    <dsp:sp modelId="{2516EA0C-01EB-458A-B09F-04DDC1FFDF16}">
      <dsp:nvSpPr>
        <dsp:cNvPr id="0" name=""/>
        <dsp:cNvSpPr/>
      </dsp:nvSpPr>
      <dsp:spPr>
        <a:xfrm>
          <a:off x="0" y="1658736"/>
          <a:ext cx="11350752" cy="13265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866040-1589-46E6-A877-F57FC24EB459}">
      <dsp:nvSpPr>
        <dsp:cNvPr id="0" name=""/>
        <dsp:cNvSpPr/>
      </dsp:nvSpPr>
      <dsp:spPr>
        <a:xfrm>
          <a:off x="401276" y="1957206"/>
          <a:ext cx="729594" cy="72959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776644-C4A2-4C7A-A1BB-67CCD5EF2A40}">
      <dsp:nvSpPr>
        <dsp:cNvPr id="0" name=""/>
        <dsp:cNvSpPr/>
      </dsp:nvSpPr>
      <dsp:spPr>
        <a:xfrm>
          <a:off x="1532148" y="1658736"/>
          <a:ext cx="9818603" cy="1326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392" tIns="140392" rIns="140392" bIns="140392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Co to znamená? Přemýšlet o nich je nutné po celou dobu přípravy projektu – od volby a formulace problému – přes návrh jeho řešení – až po dosažení stanovených cílů</a:t>
          </a:r>
          <a:endParaRPr lang="en-US" sz="2100" kern="1200" dirty="0"/>
        </a:p>
      </dsp:txBody>
      <dsp:txXfrm>
        <a:off x="1532148" y="1658736"/>
        <a:ext cx="9818603" cy="1326535"/>
      </dsp:txXfrm>
    </dsp:sp>
    <dsp:sp modelId="{C0CC1C0B-FD86-4EE8-B143-81C807807616}">
      <dsp:nvSpPr>
        <dsp:cNvPr id="0" name=""/>
        <dsp:cNvSpPr/>
      </dsp:nvSpPr>
      <dsp:spPr>
        <a:xfrm>
          <a:off x="0" y="3316905"/>
          <a:ext cx="11350752" cy="132653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CBE888-C424-418A-B7BA-4FB658768ACA}">
      <dsp:nvSpPr>
        <dsp:cNvPr id="0" name=""/>
        <dsp:cNvSpPr/>
      </dsp:nvSpPr>
      <dsp:spPr>
        <a:xfrm>
          <a:off x="401276" y="3615376"/>
          <a:ext cx="729594" cy="72959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A365BC-8A9D-476F-8576-F87874D9BFF7}">
      <dsp:nvSpPr>
        <dsp:cNvPr id="0" name=""/>
        <dsp:cNvSpPr/>
      </dsp:nvSpPr>
      <dsp:spPr>
        <a:xfrm>
          <a:off x="1532148" y="3316905"/>
          <a:ext cx="9818603" cy="1326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392" tIns="140392" rIns="140392" bIns="140392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Dva obecné (nepřekvapivé) typy aktérů – producenti a konzumenti </a:t>
          </a:r>
          <a:r>
            <a:rPr lang="cs-CZ" sz="2100" kern="1200" dirty="0">
              <a:solidFill>
                <a:srgbClr val="FF0000"/>
              </a:solidFill>
            </a:rPr>
            <a:t>X</a:t>
          </a:r>
          <a:r>
            <a:rPr lang="cs-CZ" sz="2100" kern="1200" dirty="0"/>
            <a:t> konkrétně </a:t>
          </a:r>
          <a:r>
            <a:rPr lang="cs-CZ" sz="2100" b="1" kern="1200" dirty="0"/>
            <a:t>je to komplikovanější </a:t>
          </a:r>
          <a:r>
            <a:rPr lang="cs-CZ" sz="2100" kern="1200" dirty="0"/>
            <a:t>(např. mainstreamová a </a:t>
          </a:r>
          <a:r>
            <a:rPr lang="cs-CZ" sz="2100" kern="1200" dirty="0" err="1"/>
            <a:t>niková</a:t>
          </a:r>
          <a:r>
            <a:rPr lang="cs-CZ" sz="2100" kern="1200" dirty="0"/>
            <a:t> publika; mýty o publiku; </a:t>
          </a:r>
          <a:r>
            <a:rPr lang="cs-CZ" sz="2100" kern="1200" dirty="0" err="1"/>
            <a:t>prosumerství</a:t>
          </a:r>
          <a:r>
            <a:rPr lang="cs-CZ" sz="2100" kern="1200" dirty="0"/>
            <a:t>; pasivita producentů; oborový X business pohled)</a:t>
          </a:r>
          <a:endParaRPr lang="en-US" sz="2100" kern="1200" dirty="0"/>
        </a:p>
      </dsp:txBody>
      <dsp:txXfrm>
        <a:off x="1532148" y="3316905"/>
        <a:ext cx="9818603" cy="1326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6041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andfonline.com/doi/full/10.1080/17512780903391912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76F00684-A055-6A4B-9BDF-11BF56928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Mezi produkujícími a publikem</a:t>
            </a:r>
            <a:br>
              <a:rPr lang="cs-CZ" dirty="0"/>
            </a:br>
            <a:br>
              <a:rPr lang="cs-CZ" dirty="0"/>
            </a:br>
            <a:r>
              <a:rPr lang="cs-CZ" dirty="0"/>
              <a:t>Aktéři mediálního projektu</a:t>
            </a:r>
          </a:p>
        </p:txBody>
      </p:sp>
    </p:spTree>
    <p:extLst>
      <p:ext uri="{BB962C8B-B14F-4D97-AF65-F5344CB8AC3E}">
        <p14:creationId xmlns:p14="http://schemas.microsoft.com/office/powerpoint/2010/main" val="1848385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278586-9331-A244-B3B1-6C5C8EF109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2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63CECB-69F7-8746-AA3F-FFD523B99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793576"/>
          </a:xfrm>
        </p:spPr>
        <p:txBody>
          <a:bodyPr anchor="t">
            <a:normAutofit/>
          </a:bodyPr>
          <a:lstStyle/>
          <a:p>
            <a:r>
              <a:rPr lang="en-GB" dirty="0" err="1"/>
              <a:t>Aktéři</a:t>
            </a:r>
            <a:endParaRPr lang="en-GB" dirty="0"/>
          </a:p>
        </p:txBody>
      </p:sp>
      <p:graphicFrame>
        <p:nvGraphicFramePr>
          <p:cNvPr id="7" name="Zástupný obsah 4">
            <a:extLst>
              <a:ext uri="{FF2B5EF4-FFF2-40B4-BE49-F238E27FC236}">
                <a16:creationId xmlns:a16="http://schemas.microsoft.com/office/drawing/2014/main" id="{50AB1FD5-F909-542A-248D-75525C8BBC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5874007"/>
              </p:ext>
            </p:extLst>
          </p:nvPr>
        </p:nvGraphicFramePr>
        <p:xfrm>
          <a:off x="512064" y="1171576"/>
          <a:ext cx="11350752" cy="4644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18605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EFC1005-3CB3-184B-AE60-C0C54F611350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4532926"/>
          </a:xfrm>
        </p:spPr>
        <p:txBody>
          <a:bodyPr>
            <a:normAutofit lnSpcReduction="10000"/>
          </a:bodyPr>
          <a:lstStyle/>
          <a:p>
            <a:pPr lvl="0" algn="just">
              <a:lnSpc>
                <a:spcPct val="150000"/>
              </a:lnSpc>
              <a:spcAft>
                <a:spcPts val="600"/>
              </a:spcAft>
            </a:pPr>
            <a:r>
              <a:rPr lang="cs-CZ" dirty="0"/>
              <a:t>Pojmenujte různé možné typy aktérů relevantních pro mediální projekt obecně.</a:t>
            </a:r>
          </a:p>
          <a:p>
            <a:pPr lvl="0" algn="just">
              <a:lnSpc>
                <a:spcPct val="150000"/>
              </a:lnSpc>
              <a:spcAft>
                <a:spcPts val="600"/>
              </a:spcAft>
            </a:pPr>
            <a:r>
              <a:rPr lang="cs-CZ" dirty="0"/>
              <a:t>Souvisí podle vás nějak reflexe aktérů a volba metod? Jak?</a:t>
            </a:r>
          </a:p>
          <a:p>
            <a:pPr lvl="0" algn="just">
              <a:lnSpc>
                <a:spcPct val="150000"/>
              </a:lnSpc>
              <a:spcAft>
                <a:spcPts val="600"/>
              </a:spcAft>
            </a:pPr>
            <a:r>
              <a:rPr lang="cs-CZ" dirty="0"/>
              <a:t>Zkuste spárovat cíle, aktéry a metody.</a:t>
            </a:r>
          </a:p>
          <a:p>
            <a:pPr marL="72000" indent="0" algn="just">
              <a:spcAft>
                <a:spcPts val="600"/>
              </a:spcAft>
              <a:buNone/>
            </a:pPr>
            <a:endParaRPr lang="en-GB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278586-9331-A244-B3B1-6C5C8EF109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3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63CECB-69F7-8746-AA3F-FFD523B99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en-GB" dirty="0" err="1"/>
              <a:t>Diskusní</a:t>
            </a:r>
            <a:r>
              <a:rPr lang="en-GB" dirty="0"/>
              <a:t> </a:t>
            </a:r>
            <a:r>
              <a:rPr lang="en-GB" dirty="0" err="1"/>
              <a:t>témata</a:t>
            </a:r>
            <a:endParaRPr lang="en-GB" dirty="0"/>
          </a:p>
        </p:txBody>
      </p:sp>
      <p:pic>
        <p:nvPicPr>
          <p:cNvPr id="6" name="Obrázek 5" descr="Obsah obrázku regál&#10;&#10;Popis byl vytvořen automaticky">
            <a:extLst>
              <a:ext uri="{FF2B5EF4-FFF2-40B4-BE49-F238E27FC236}">
                <a16:creationId xmlns:a16="http://schemas.microsoft.com/office/drawing/2014/main" id="{9191826A-C40D-3C43-BC1D-F847F15B9FB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31" r="18245"/>
          <a:stretch/>
        </p:blipFill>
        <p:spPr>
          <a:xfrm>
            <a:off x="6251280" y="1667024"/>
            <a:ext cx="5219998" cy="414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84675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278586-9331-A244-B3B1-6C5C8EF109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63CECB-69F7-8746-AA3F-FFD523B99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01948"/>
            <a:ext cx="10753200" cy="451576"/>
          </a:xfrm>
        </p:spPr>
        <p:txBody>
          <a:bodyPr/>
          <a:lstStyle/>
          <a:p>
            <a:r>
              <a:rPr lang="en-GB" dirty="0" err="1"/>
              <a:t>Aktéři</a:t>
            </a:r>
            <a:r>
              <a:rPr lang="en-GB" dirty="0"/>
              <a:t> </a:t>
            </a:r>
            <a:r>
              <a:rPr lang="en-GB" dirty="0" err="1"/>
              <a:t>mediálního</a:t>
            </a:r>
            <a:r>
              <a:rPr lang="en-GB" dirty="0"/>
              <a:t> </a:t>
            </a:r>
            <a:r>
              <a:rPr lang="en-GB" dirty="0" err="1"/>
              <a:t>projektu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EFC1005-3CB3-184B-AE60-C0C54F611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72793"/>
            <a:ext cx="10753200" cy="5686424"/>
          </a:xfrm>
        </p:spPr>
        <p:txBody>
          <a:bodyPr/>
          <a:lstStyle/>
          <a:p>
            <a:pPr lvl="0" algn="just"/>
            <a:r>
              <a:rPr lang="cs-CZ" u="sng" dirty="0"/>
              <a:t>Možní aktéři:</a:t>
            </a:r>
            <a:r>
              <a:rPr lang="cs-CZ" dirty="0"/>
              <a:t> „Cílem aplikovaného výzkumu je poskytnout </a:t>
            </a:r>
            <a:r>
              <a:rPr lang="cs-CZ" b="1" dirty="0"/>
              <a:t>aplikační sféře </a:t>
            </a:r>
            <a:r>
              <a:rPr lang="cs-CZ" dirty="0"/>
              <a:t>(např. určitému segmentu médií, příslušníkům profese, státním úřadům, nevládním organizacím, základním a středním školám, konkrétně vymezené cílové skupině apod.) či </a:t>
            </a:r>
            <a:r>
              <a:rPr lang="cs-CZ" b="1" dirty="0"/>
              <a:t>modelovému nebo skutečnému aplikačnímu partnerovi </a:t>
            </a:r>
            <a:r>
              <a:rPr lang="cs-CZ" dirty="0"/>
              <a:t>(např. konkrétnímu médiu nebo konkrétní organizaci) data, datově ověřené postupy nebo analytické závěry, které jsou prakticky aplikovatelné a umožňují tedy řešit nějaký praktický problém nebo naplnit nějakou dosud nenaplněnou potřebu.“</a:t>
            </a:r>
          </a:p>
          <a:p>
            <a:pPr marL="72000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952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278586-9331-A244-B3B1-6C5C8EF109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63CECB-69F7-8746-AA3F-FFD523B99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Aktéři</a:t>
            </a:r>
            <a:r>
              <a:rPr lang="en-GB" dirty="0"/>
              <a:t> </a:t>
            </a:r>
            <a:r>
              <a:rPr lang="en-GB" dirty="0" err="1"/>
              <a:t>mediálního</a:t>
            </a:r>
            <a:r>
              <a:rPr lang="en-GB" dirty="0"/>
              <a:t> </a:t>
            </a:r>
            <a:r>
              <a:rPr lang="en-GB" dirty="0" err="1"/>
              <a:t>projektu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EFC1005-3CB3-184B-AE60-C0C54F611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5686424"/>
          </a:xfrm>
        </p:spPr>
        <p:txBody>
          <a:bodyPr/>
          <a:lstStyle/>
          <a:p>
            <a:pPr lvl="0" algn="just"/>
            <a:r>
              <a:rPr lang="cs-CZ" u="sng" dirty="0"/>
              <a:t>Volba problému</a:t>
            </a:r>
            <a:r>
              <a:rPr lang="cs-CZ" dirty="0"/>
              <a:t>: „Studenti si volí problém relevantní a) oborově, b) společensky, a to na základě dostatečného popisu oborového tématu ve vztahu k jeho aktuálním souvislostem, vystižení sociální relevance a </a:t>
            </a:r>
            <a:r>
              <a:rPr lang="cs-CZ" b="1" dirty="0"/>
              <a:t>určení cílové skupiny</a:t>
            </a:r>
            <a:r>
              <a:rPr lang="cs-CZ" dirty="0"/>
              <a:t>, jíž se problém týká a jíž bude komunikován. Může jít o specifický problém určitého média, problém, jak určité téma komunikovat určité specifické skupině, dramaturgický problém, problém týkající se novinářské praxe, mediální rutiny, sociálně orientované kampaně, mediální výchovy, vzdělávání novinářů apod.“</a:t>
            </a:r>
          </a:p>
        </p:txBody>
      </p:sp>
    </p:spTree>
    <p:extLst>
      <p:ext uri="{BB962C8B-B14F-4D97-AF65-F5344CB8AC3E}">
        <p14:creationId xmlns:p14="http://schemas.microsoft.com/office/powerpoint/2010/main" val="1482881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278586-9331-A244-B3B1-6C5C8EF109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63CECB-69F7-8746-AA3F-FFD523B99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Aktéři</a:t>
            </a:r>
            <a:r>
              <a:rPr lang="en-GB" dirty="0"/>
              <a:t> </a:t>
            </a:r>
            <a:r>
              <a:rPr lang="en-GB" dirty="0" err="1"/>
              <a:t>mediálního</a:t>
            </a:r>
            <a:r>
              <a:rPr lang="en-GB" dirty="0"/>
              <a:t> </a:t>
            </a:r>
            <a:r>
              <a:rPr lang="en-GB" dirty="0" err="1"/>
              <a:t>projektu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EFC1005-3CB3-184B-AE60-C0C54F611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39702"/>
            <a:ext cx="10753200" cy="5518298"/>
          </a:xfrm>
        </p:spPr>
        <p:txBody>
          <a:bodyPr/>
          <a:lstStyle/>
          <a:p>
            <a:pPr lvl="0" algn="just"/>
            <a:r>
              <a:rPr lang="cs-CZ" u="sng" dirty="0"/>
              <a:t>Sociální relevance</a:t>
            </a:r>
            <a:r>
              <a:rPr lang="cs-CZ" dirty="0"/>
              <a:t>: „řešení zvyšuje společenský význam médií, má dopad do sociální či politické reality, věnuje se podstatným problémům společnosti, anebo kriticky reflektuje problém společenské zodpovědnosti médií, příp. profesionalitu jako veřejnou službu. </a:t>
            </a:r>
            <a:r>
              <a:rPr lang="cs-CZ" b="1" dirty="0"/>
              <a:t>Problém je vztažen ke konkrétní cílové skupině, jíž je určen, na základě poznání potřeb, návyků a sociální situace této skupiny.</a:t>
            </a:r>
            <a:r>
              <a:rPr lang="cs-CZ" dirty="0"/>
              <a:t>“</a:t>
            </a:r>
          </a:p>
          <a:p>
            <a:pPr lvl="0" algn="just"/>
            <a:r>
              <a:rPr lang="cs-CZ" dirty="0">
                <a:solidFill>
                  <a:srgbClr val="FF0000"/>
                </a:solidFill>
              </a:rPr>
              <a:t>Sociální relevance se neobejde bez té oborové!</a:t>
            </a:r>
          </a:p>
        </p:txBody>
      </p:sp>
    </p:spTree>
    <p:extLst>
      <p:ext uri="{BB962C8B-B14F-4D97-AF65-F5344CB8AC3E}">
        <p14:creationId xmlns:p14="http://schemas.microsoft.com/office/powerpoint/2010/main" val="438026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278586-9331-A244-B3B1-6C5C8EF109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63CECB-69F7-8746-AA3F-FFD523B99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Aktéři</a:t>
            </a:r>
            <a:r>
              <a:rPr lang="en-GB" dirty="0"/>
              <a:t> </a:t>
            </a:r>
            <a:r>
              <a:rPr lang="en-GB" dirty="0" err="1"/>
              <a:t>mediálního</a:t>
            </a:r>
            <a:r>
              <a:rPr lang="en-GB" dirty="0"/>
              <a:t> </a:t>
            </a:r>
            <a:r>
              <a:rPr lang="en-GB" dirty="0" err="1"/>
              <a:t>projektu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EFC1005-3CB3-184B-AE60-C0C54F611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39702"/>
            <a:ext cx="10753200" cy="5518298"/>
          </a:xfrm>
        </p:spPr>
        <p:txBody>
          <a:bodyPr/>
          <a:lstStyle/>
          <a:p>
            <a:pPr lvl="0" algn="just"/>
            <a:r>
              <a:rPr lang="cs-CZ" u="sng" dirty="0"/>
              <a:t>Cíle + metody:</a:t>
            </a:r>
            <a:r>
              <a:rPr lang="cs-CZ" dirty="0"/>
              <a:t> „ve vztahu ke </a:t>
            </a:r>
            <a:r>
              <a:rPr lang="cs-CZ" b="1" dirty="0"/>
              <a:t>zvolené skupině </a:t>
            </a:r>
            <a:r>
              <a:rPr lang="cs-CZ" dirty="0"/>
              <a:t>a jejich pilotní ověření (např. natočením pilotního dílu či pilotních částí a jejich ověření metodou </a:t>
            </a:r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, rozhovory s vybranými čtenáři, </a:t>
            </a:r>
            <a:r>
              <a:rPr lang="cs-CZ" dirty="0" err="1"/>
              <a:t>focus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 v cílové skupině nad pilotním článkem či číslem média, pilotní workshop s reflexí účastníků apod.). Dále studující využívají metody sběru a analýzy dat pro identifikaci problému, jeho popis či popis cílové skupiny, zvoleného média apod.“</a:t>
            </a:r>
          </a:p>
          <a:p>
            <a:pPr lvl="0" algn="just"/>
            <a:r>
              <a:rPr lang="cs-CZ" dirty="0"/>
              <a:t>Metody – sekundární analýza dostupných dat, data pro data</a:t>
            </a:r>
          </a:p>
          <a:p>
            <a:pPr marL="72000" indent="0" algn="just">
              <a:lnSpc>
                <a:spcPct val="100000"/>
              </a:lnSpc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717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278586-9331-A244-B3B1-6C5C8EF109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63CECB-69F7-8746-AA3F-FFD523B99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 producent je </a:t>
            </a:r>
            <a:r>
              <a:rPr lang="en-GB" dirty="0" err="1"/>
              <a:t>samozřejmě</a:t>
            </a:r>
            <a:r>
              <a:rPr lang="en-GB" dirty="0"/>
              <a:t> </a:t>
            </a:r>
            <a:r>
              <a:rPr lang="en-GB" dirty="0" err="1"/>
              <a:t>aktér</a:t>
            </a:r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EFC1005-3CB3-184B-AE60-C0C54F611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39702"/>
            <a:ext cx="10753200" cy="5518298"/>
          </a:xfrm>
        </p:spPr>
        <p:txBody>
          <a:bodyPr/>
          <a:lstStyle/>
          <a:p>
            <a:pPr lvl="0" algn="just"/>
            <a:r>
              <a:rPr lang="cs-CZ" dirty="0"/>
              <a:t>V mediálním projektu není jen autor/</a:t>
            </a:r>
            <a:r>
              <a:rPr lang="cs-CZ" dirty="0" err="1"/>
              <a:t>ka</a:t>
            </a:r>
            <a:r>
              <a:rPr lang="cs-CZ" dirty="0"/>
              <a:t> výstupu, ale aktivní „majitel/</a:t>
            </a:r>
            <a:r>
              <a:rPr lang="cs-CZ" dirty="0" err="1"/>
              <a:t>ka</a:t>
            </a:r>
            <a:r>
              <a:rPr lang="cs-CZ" dirty="0"/>
              <a:t> problému“ v celé jeho komplexnosti, řízení a odpovědnosti</a:t>
            </a:r>
          </a:p>
          <a:p>
            <a:pPr lvl="0" algn="just"/>
            <a:r>
              <a:rPr lang="cs-CZ" dirty="0"/>
              <a:t>Je to spíš mediální management či novinářské „</a:t>
            </a:r>
            <a:r>
              <a:rPr lang="cs-CZ" dirty="0">
                <a:hlinkClick r:id="rId2"/>
              </a:rPr>
              <a:t>podnikání</a:t>
            </a:r>
            <a:r>
              <a:rPr lang="cs-CZ" dirty="0"/>
              <a:t>“ (</a:t>
            </a:r>
            <a:r>
              <a:rPr lang="cs-CZ" dirty="0" err="1"/>
              <a:t>entrepreneurship</a:t>
            </a:r>
            <a:r>
              <a:rPr lang="cs-CZ" dirty="0"/>
              <a:t>)</a:t>
            </a:r>
          </a:p>
          <a:p>
            <a:pPr lvl="0" algn="just"/>
            <a:r>
              <a:rPr lang="cs-CZ" dirty="0"/>
              <a:t>Odpovědnost znamená i schopnost evaluace, reflexe, etické rozvahy</a:t>
            </a:r>
          </a:p>
          <a:p>
            <a:pPr lvl="0" algn="just"/>
            <a:r>
              <a:rPr lang="cs-CZ" dirty="0"/>
              <a:t>Novinářská „práce s lidmi“ X projektová „práce s lidmi“</a:t>
            </a:r>
          </a:p>
          <a:p>
            <a:pPr marL="72000" indent="0" algn="just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2605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Obsah obrázku osoba&#10;&#10;Popis byl vytvořen automaticky">
            <a:extLst>
              <a:ext uri="{FF2B5EF4-FFF2-40B4-BE49-F238E27FC236}">
                <a16:creationId xmlns:a16="http://schemas.microsoft.com/office/drawing/2014/main" id="{0F4A8663-A89E-5642-BE07-3A4390F310A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607" b="-3"/>
          <a:stretch/>
        </p:blipFill>
        <p:spPr>
          <a:xfrm>
            <a:off x="719137" y="1695074"/>
            <a:ext cx="5218413" cy="3896711"/>
          </a:xfrm>
          <a:prstGeom prst="rect">
            <a:avLst/>
          </a:prstGeom>
          <a:noFill/>
        </p:spPr>
      </p:pic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D4658E-61D9-6747-8E82-DE65C1C9CF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 wrap="none" anchor="ctr">
            <a:normAutofit/>
          </a:bodyPr>
          <a:lstStyle/>
          <a:p>
            <a:pPr>
              <a:spcAft>
                <a:spcPts val="600"/>
              </a:spcAft>
            </a:pPr>
            <a:fld id="{0970407D-EE58-4A0B-824B-1D3AE42DD9CF}" type="slidenum">
              <a:rPr lang="cs-CZ" altLang="cs-CZ" smtClean="0"/>
              <a:pPr>
                <a:spcAft>
                  <a:spcPts val="600"/>
                </a:spcAft>
              </a:pPr>
              <a:t>9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9A0A960-C7B4-5E4D-8F1C-55673F330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 anchor="t">
            <a:noAutofit/>
          </a:bodyPr>
          <a:lstStyle/>
          <a:p>
            <a:r>
              <a:rPr lang="en-US" dirty="0"/>
              <a:t>Role </a:t>
            </a:r>
            <a:r>
              <a:rPr lang="en-US" dirty="0" err="1"/>
              <a:t>aktérů</a:t>
            </a:r>
            <a:r>
              <a:rPr lang="en-US" dirty="0"/>
              <a:t> v </a:t>
            </a:r>
            <a:r>
              <a:rPr lang="en-US" dirty="0" err="1"/>
              <a:t>úspěšném</a:t>
            </a:r>
            <a:r>
              <a:rPr lang="en-US" dirty="0"/>
              <a:t> </a:t>
            </a:r>
            <a:r>
              <a:rPr lang="en-US" dirty="0" err="1"/>
              <a:t>řešení</a:t>
            </a:r>
            <a:endParaRPr lang="en-US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87BA506E-F66B-457B-C4AE-B138BDE1543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36BC9DF-D60D-EC4A-AD02-3EA541AEA6E8}"/>
              </a:ext>
            </a:extLst>
          </p:cNvPr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cs-CZ" sz="2400" dirty="0"/>
              <a:t>Souvislost s managementem a finanční stránkou věci</a:t>
            </a:r>
          </a:p>
          <a:p>
            <a:pPr>
              <a:spcAft>
                <a:spcPts val="600"/>
              </a:spcAft>
            </a:pPr>
            <a:r>
              <a:rPr lang="cs-CZ" sz="2400" dirty="0" err="1"/>
              <a:t>Crowdsourcing</a:t>
            </a:r>
            <a:r>
              <a:rPr lang="cs-CZ" sz="2400" dirty="0"/>
              <a:t>, </a:t>
            </a:r>
            <a:r>
              <a:rPr lang="cs-CZ" sz="2400" dirty="0" err="1"/>
              <a:t>crowdfunding</a:t>
            </a:r>
            <a:r>
              <a:rPr lang="cs-CZ" sz="2400" dirty="0"/>
              <a:t> (stačí dobrý nápad a umná propagace)</a:t>
            </a:r>
          </a:p>
          <a:p>
            <a:pPr>
              <a:spcAft>
                <a:spcPts val="600"/>
              </a:spcAft>
            </a:pPr>
            <a:r>
              <a:rPr lang="cs-CZ" sz="2400" dirty="0"/>
              <a:t>M</a:t>
            </a:r>
            <a:r>
              <a:rPr lang="cs-CZ" sz="2400"/>
              <a:t>ediální </a:t>
            </a:r>
            <a:r>
              <a:rPr lang="cs-CZ" sz="2400" dirty="0"/>
              <a:t>průmysl vs. „amatérské snahy odspoda“</a:t>
            </a:r>
          </a:p>
        </p:txBody>
      </p:sp>
    </p:spTree>
    <p:extLst>
      <p:ext uri="{BB962C8B-B14F-4D97-AF65-F5344CB8AC3E}">
        <p14:creationId xmlns:p14="http://schemas.microsoft.com/office/powerpoint/2010/main" val="404473916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4" id="{FCA9618F-3421-044E-9E9F-D7D114D32043}" vid="{87EF7AE3-2A7B-5941-AC12-F88BFA6E481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1038</TotalTime>
  <Words>591</Words>
  <Application>Microsoft Macintosh PowerPoint</Application>
  <PresentationFormat>Širokoúhlá obrazovka</PresentationFormat>
  <Paragraphs>37</Paragraphs>
  <Slides>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Mezi produkujícími a publikem  Aktéři mediálního projektu</vt:lpstr>
      <vt:lpstr>Aktéři</vt:lpstr>
      <vt:lpstr>Diskusní témata</vt:lpstr>
      <vt:lpstr>Aktéři mediálního projektu</vt:lpstr>
      <vt:lpstr>Aktéři mediálního projektu</vt:lpstr>
      <vt:lpstr>Aktéři mediálního projektu</vt:lpstr>
      <vt:lpstr>Aktéři mediálního projektu</vt:lpstr>
      <vt:lpstr>I producent je samozřejmě aktér</vt:lpstr>
      <vt:lpstr>Role aktérů v úspěšném řešení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Waschková Císařová</dc:creator>
  <cp:lastModifiedBy>Lenka Waschková Císařová</cp:lastModifiedBy>
  <cp:revision>68</cp:revision>
  <cp:lastPrinted>1601-01-01T00:00:00Z</cp:lastPrinted>
  <dcterms:created xsi:type="dcterms:W3CDTF">2019-08-19T10:49:03Z</dcterms:created>
  <dcterms:modified xsi:type="dcterms:W3CDTF">2024-03-12T08:49:48Z</dcterms:modified>
</cp:coreProperties>
</file>