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675" r:id="rId2"/>
    <p:sldMasterId id="2147483710" r:id="rId3"/>
  </p:sldMasterIdLst>
  <p:notesMasterIdLst>
    <p:notesMasterId r:id="rId49"/>
  </p:notesMasterIdLst>
  <p:sldIdLst>
    <p:sldId id="1282" r:id="rId4"/>
    <p:sldId id="877" r:id="rId5"/>
    <p:sldId id="4194" r:id="rId6"/>
    <p:sldId id="4195" r:id="rId7"/>
    <p:sldId id="4196" r:id="rId8"/>
    <p:sldId id="4197" r:id="rId9"/>
    <p:sldId id="4198" r:id="rId10"/>
    <p:sldId id="4199" r:id="rId11"/>
    <p:sldId id="2134806825" r:id="rId12"/>
    <p:sldId id="2134806804" r:id="rId13"/>
    <p:sldId id="2134806805" r:id="rId14"/>
    <p:sldId id="2134806826" r:id="rId15"/>
    <p:sldId id="2134806827" r:id="rId16"/>
    <p:sldId id="2134806806" r:id="rId17"/>
    <p:sldId id="2134806807" r:id="rId18"/>
    <p:sldId id="2134806808" r:id="rId19"/>
    <p:sldId id="2134806809" r:id="rId20"/>
    <p:sldId id="2134806828" r:id="rId21"/>
    <p:sldId id="2134806829" r:id="rId22"/>
    <p:sldId id="2134806811" r:id="rId23"/>
    <p:sldId id="2134806830" r:id="rId24"/>
    <p:sldId id="2134806831" r:id="rId25"/>
    <p:sldId id="2134806832" r:id="rId26"/>
    <p:sldId id="371" r:id="rId27"/>
    <p:sldId id="356" r:id="rId28"/>
    <p:sldId id="366" r:id="rId29"/>
    <p:sldId id="314" r:id="rId30"/>
    <p:sldId id="351" r:id="rId31"/>
    <p:sldId id="1316" r:id="rId32"/>
    <p:sldId id="376" r:id="rId33"/>
    <p:sldId id="380" r:id="rId34"/>
    <p:sldId id="381" r:id="rId35"/>
    <p:sldId id="384" r:id="rId36"/>
    <p:sldId id="385" r:id="rId37"/>
    <p:sldId id="383" r:id="rId38"/>
    <p:sldId id="386" r:id="rId39"/>
    <p:sldId id="387" r:id="rId40"/>
    <p:sldId id="388" r:id="rId41"/>
    <p:sldId id="389" r:id="rId42"/>
    <p:sldId id="382" r:id="rId43"/>
    <p:sldId id="4175" r:id="rId44"/>
    <p:sldId id="4183" r:id="rId45"/>
    <p:sldId id="4185" r:id="rId46"/>
    <p:sldId id="4176" r:id="rId47"/>
    <p:sldId id="4209" r:id="rId48"/>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stutis"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1C29"/>
    <a:srgbClr val="DF0418"/>
    <a:srgbClr val="242021"/>
    <a:srgbClr val="979797"/>
    <a:srgbClr val="646464"/>
    <a:srgbClr val="F3F3F3"/>
    <a:srgbClr val="544A4C"/>
    <a:srgbClr val="473F41"/>
    <a:srgbClr val="000000"/>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67" autoAdjust="0"/>
    <p:restoredTop sz="73709" autoAdjust="0"/>
  </p:normalViewPr>
  <p:slideViewPr>
    <p:cSldViewPr snapToGrid="0">
      <p:cViewPr varScale="1">
        <p:scale>
          <a:sx n="79" d="100"/>
          <a:sy n="79" d="100"/>
        </p:scale>
        <p:origin x="1824" y="20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Home\Avantgarde%20Group%20Dropbox\Aleksandra%20Novikova-Rodi\2023%20ZCMC%20GHG%20footrpint\Risks%20for%20Julia%20figures\risks%20and%20opportunities%20updates%20v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Users\sasha\Avantgarde%20Group%20Dropbox\Aleksandra%20Novikova-Rodi\2023%20ZCMC%20GHG%20footprint%20key%20docs\Drafts%20calculations\2023%2006%2026%20ZCMC%20GHG%20inventory%202023%20+%20Roadmap%20v1.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Users\sasha\Avantgarde%20Group%20Dropbox\Aleksandra%20Novikova-Rodi\2023%20ZCMC%20GHG%20footprint%20key%20docs\Drafts%20calculations\2023%2006%2026%20ZCMC%20GHG%20inventory%202023%20+%20Roadmap%20v1.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Users\sasha\Avantgarde%20Group%20Dropbox\Aleksandra%20Novikova-Rodi\2023%20ZCMC%20GHG%20footprint%20key%20docs\2023.08.29_ZCMC%20GHG%20inventory_cleaned%20S1+2+3%20with%20wastes%20corrected.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Users\sasha\Avantgarde%20Group%20Dropbox\Aleksandra%20Novikova-Rodi\2023%20ZCMC%20GHG%20footprint%20key%20docs\2023.08.29_ZCMC%20GHG%20inventory_cleaned%20S1+2+3%20with%20wastes%20corrected.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0-10AF-164A-8FD4-BD34D2470D00}"/>
            </c:ext>
          </c:extLst>
        </c:ser>
        <c:dLbls>
          <c:showLegendKey val="0"/>
          <c:showVal val="0"/>
          <c:showCatName val="0"/>
          <c:showSerName val="0"/>
          <c:showPercent val="0"/>
          <c:showBubbleSize val="0"/>
          <c:showLeaderLines val="0"/>
        </c:dLbls>
        <c:firstSliceAng val="0"/>
      </c:pieChart>
    </c:plotArea>
    <c:legend>
      <c:legendPos val="r"/>
      <c:layout>
        <c:manualLayout>
          <c:xMode val="edge"/>
          <c:yMode val="edge"/>
          <c:x val="0.78326552930883597"/>
          <c:y val="0.376215496008515"/>
          <c:w val="0.17603666420391598"/>
          <c:h val="0.35970520927670402"/>
        </c:manualLayout>
      </c:layout>
      <c:overlay val="0"/>
    </c:legend>
    <c:plotVisOnly val="1"/>
    <c:dispBlanksAs val="zero"/>
    <c:showDLblsOverMax val="0"/>
  </c:chart>
  <c:txPr>
    <a:bodyPr/>
    <a:lstStyle/>
    <a:p>
      <a:pPr>
        <a:defRPr sz="1400">
          <a:solidFill>
            <a:schemeClr val="tx1">
              <a:lumMod val="75000"/>
              <a:lumOff val="25000"/>
            </a:schemeClr>
          </a:solidFill>
          <a:latin typeface="Century Gothic"/>
          <a:cs typeface="Century Gothic"/>
        </a:defRPr>
      </a:pPr>
      <a:endParaRPr lang="en-S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269036714536468"/>
          <c:y val="2.4560478199718707E-2"/>
          <c:w val="0.67274917103823373"/>
          <c:h val="0.95087904360056263"/>
        </c:manualLayout>
      </c:layout>
      <c:lineChart>
        <c:grouping val="standard"/>
        <c:varyColors val="0"/>
        <c:ser>
          <c:idx val="0"/>
          <c:order val="0"/>
          <c:tx>
            <c:strRef>
              <c:f>'FigOp (2)'!$B$2</c:f>
              <c:strCache>
                <c:ptCount val="1"/>
                <c:pt idx="0">
                  <c:v>Developing value added</c:v>
                </c:pt>
              </c:strCache>
            </c:strRef>
          </c:tx>
          <c:spPr>
            <a:ln w="28575" cap="rnd">
              <a:solidFill>
                <a:schemeClr val="accent1"/>
              </a:solidFill>
              <a:round/>
            </a:ln>
            <a:effectLst/>
          </c:spPr>
          <c:marker>
            <c:symbol val="dash"/>
            <c:size val="10"/>
            <c:spPr>
              <a:solidFill>
                <a:schemeClr val="tx1"/>
              </a:solidFill>
              <a:ln w="9525">
                <a:noFill/>
              </a:ln>
              <a:effectLst/>
            </c:spPr>
          </c:marker>
          <c:dLbls>
            <c:dLbl>
              <c:idx val="0"/>
              <c:layout>
                <c:manualLayout>
                  <c:x val="4.9293466961224629E-2"/>
                  <c:y val="0.15109142198041209"/>
                </c:manualLayout>
              </c:layout>
              <c:showLegendKey val="0"/>
              <c:showVal val="0"/>
              <c:showCatName val="0"/>
              <c:showSerName val="1"/>
              <c:showPercent val="0"/>
              <c:showBubbleSize val="0"/>
              <c:extLst>
                <c:ext xmlns:c15="http://schemas.microsoft.com/office/drawing/2012/chart" uri="{CE6537A1-D6FC-4f65-9D91-7224C49458BB}">
                  <c15:layout>
                    <c:manualLayout>
                      <c:w val="0.310589587925446"/>
                      <c:h val="0.1355849596910734"/>
                    </c:manualLayout>
                  </c15:layout>
                </c:ext>
                <c:ext xmlns:c16="http://schemas.microsoft.com/office/drawing/2014/chart" uri="{C3380CC4-5D6E-409C-BE32-E72D297353CC}">
                  <c16:uniqueId val="{00000000-C882-B244-977B-E80E15C4326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SK"/>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'FigOp (2)'!$C$2</c:f>
              <c:numCache>
                <c:formatCode>0.00</c:formatCode>
                <c:ptCount val="1"/>
                <c:pt idx="0">
                  <c:v>3.8666666666666663</c:v>
                </c:pt>
              </c:numCache>
            </c:numRef>
          </c:val>
          <c:smooth val="0"/>
          <c:extLst>
            <c:ext xmlns:c16="http://schemas.microsoft.com/office/drawing/2014/chart" uri="{C3380CC4-5D6E-409C-BE32-E72D297353CC}">
              <c16:uniqueId val="{00000001-C882-B244-977B-E80E15C4326C}"/>
            </c:ext>
          </c:extLst>
        </c:ser>
        <c:ser>
          <c:idx val="1"/>
          <c:order val="1"/>
          <c:tx>
            <c:strRef>
              <c:f>'FigOp (2)'!$B$3</c:f>
              <c:strCache>
                <c:ptCount val="1"/>
                <c:pt idx="0">
                  <c:v>Synergy with the government to develop the renewable sector</c:v>
                </c:pt>
              </c:strCache>
            </c:strRef>
          </c:tx>
          <c:spPr>
            <a:ln w="28575" cap="rnd">
              <a:noFill/>
              <a:round/>
            </a:ln>
            <a:effectLst/>
          </c:spPr>
          <c:marker>
            <c:symbol val="dash"/>
            <c:size val="10"/>
            <c:spPr>
              <a:solidFill>
                <a:schemeClr val="tx1"/>
              </a:solidFill>
              <a:ln w="9525">
                <a:noFill/>
              </a:ln>
              <a:effectLst/>
            </c:spPr>
          </c:marker>
          <c:dLbls>
            <c:dLbl>
              <c:idx val="0"/>
              <c:layout>
                <c:manualLayout>
                  <c:x val="5.3136138591307482E-2"/>
                  <c:y val="-0.2522418380935636"/>
                </c:manualLayout>
              </c:layout>
              <c:showLegendKey val="0"/>
              <c:showVal val="0"/>
              <c:showCatName val="0"/>
              <c:showSerName val="1"/>
              <c:showPercent val="0"/>
              <c:showBubbleSize val="0"/>
              <c:extLst>
                <c:ext xmlns:c15="http://schemas.microsoft.com/office/drawing/2012/chart" uri="{CE6537A1-D6FC-4f65-9D91-7224C49458BB}">
                  <c15:layout>
                    <c:manualLayout>
                      <c:w val="0.27626661022465937"/>
                      <c:h val="0.15886678287351483"/>
                    </c:manualLayout>
                  </c15:layout>
                </c:ext>
                <c:ext xmlns:c16="http://schemas.microsoft.com/office/drawing/2014/chart" uri="{C3380CC4-5D6E-409C-BE32-E72D297353CC}">
                  <c16:uniqueId val="{00000002-C882-B244-977B-E80E15C4326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SK"/>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'FigOp (2)'!$C$3</c:f>
              <c:numCache>
                <c:formatCode>0.00</c:formatCode>
                <c:ptCount val="1"/>
                <c:pt idx="0">
                  <c:v>4</c:v>
                </c:pt>
              </c:numCache>
            </c:numRef>
          </c:val>
          <c:smooth val="0"/>
          <c:extLst>
            <c:ext xmlns:c16="http://schemas.microsoft.com/office/drawing/2014/chart" uri="{C3380CC4-5D6E-409C-BE32-E72D297353CC}">
              <c16:uniqueId val="{00000003-C882-B244-977B-E80E15C4326C}"/>
            </c:ext>
          </c:extLst>
        </c:ser>
        <c:ser>
          <c:idx val="2"/>
          <c:order val="2"/>
          <c:tx>
            <c:strRef>
              <c:f>'FigOp (2)'!$B$4</c:f>
              <c:strCache>
                <c:ptCount val="1"/>
                <c:pt idx="0">
                  <c:v>Expanding the demand for copper and molybdenum</c:v>
                </c:pt>
              </c:strCache>
            </c:strRef>
          </c:tx>
          <c:spPr>
            <a:ln w="28575" cap="rnd">
              <a:noFill/>
              <a:round/>
            </a:ln>
            <a:effectLst/>
          </c:spPr>
          <c:marker>
            <c:symbol val="dash"/>
            <c:size val="10"/>
            <c:spPr>
              <a:solidFill>
                <a:schemeClr val="tx1"/>
              </a:solidFill>
              <a:ln w="3175">
                <a:noFill/>
              </a:ln>
              <a:effectLst/>
            </c:spPr>
          </c:marker>
          <c:dLbls>
            <c:dLbl>
              <c:idx val="0"/>
              <c:layout>
                <c:manualLayout>
                  <c:x val="3.8992058699521964E-2"/>
                  <c:y val="-0.3077201321598812"/>
                </c:manualLayout>
              </c:layout>
              <c:tx>
                <c:rich>
                  <a:bodyPr/>
                  <a:lstStyle/>
                  <a:p>
                    <a:fld id="{AB909BE8-6B64-CF4B-A1EC-7391614F5A17}" type="CELLRANGE">
                      <a:rPr lang="en-US"/>
                      <a:pPr/>
                      <a:t>[CELLRANGE]</a:t>
                    </a:fld>
                    <a:endParaRPr lang="en-SK"/>
                  </a:p>
                </c:rich>
              </c:tx>
              <c:showLegendKey val="0"/>
              <c:showVal val="0"/>
              <c:showCatName val="0"/>
              <c:showSerName val="0"/>
              <c:showPercent val="0"/>
              <c:showBubbleSize val="0"/>
              <c:extLst>
                <c:ext xmlns:c15="http://schemas.microsoft.com/office/drawing/2012/chart" uri="{CE6537A1-D6FC-4f65-9D91-7224C49458BB}">
                  <c15:layout>
                    <c:manualLayout>
                      <c:w val="0.30554066945682828"/>
                      <c:h val="0.16075949367088607"/>
                    </c:manualLayout>
                  </c15:layout>
                  <c15:dlblFieldTable/>
                  <c15:showDataLabelsRange val="1"/>
                </c:ext>
                <c:ext xmlns:c16="http://schemas.microsoft.com/office/drawing/2014/chart" uri="{C3380CC4-5D6E-409C-BE32-E72D297353CC}">
                  <c16:uniqueId val="{00000004-C882-B244-977B-E80E15C4326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SK"/>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'FigOp (2)'!$C$4</c:f>
              <c:numCache>
                <c:formatCode>0.00</c:formatCode>
                <c:ptCount val="1"/>
                <c:pt idx="0">
                  <c:v>4.2</c:v>
                </c:pt>
              </c:numCache>
            </c:numRef>
          </c:val>
          <c:smooth val="0"/>
          <c:extLst>
            <c:ext xmlns:c15="http://schemas.microsoft.com/office/drawing/2012/chart" uri="{02D57815-91ED-43cb-92C2-25804820EDAC}">
              <c15:datalabelsRange>
                <c15:f>'FigOp (2)'!$B$4</c15:f>
                <c15:dlblRangeCache>
                  <c:ptCount val="1"/>
                  <c:pt idx="0">
                    <c:v>Expanding the demand for copper and molybdenum</c:v>
                  </c:pt>
                </c15:dlblRangeCache>
              </c15:datalabelsRange>
            </c:ext>
            <c:ext xmlns:c16="http://schemas.microsoft.com/office/drawing/2014/chart" uri="{C3380CC4-5D6E-409C-BE32-E72D297353CC}">
              <c16:uniqueId val="{00000005-C882-B244-977B-E80E15C4326C}"/>
            </c:ext>
          </c:extLst>
        </c:ser>
        <c:ser>
          <c:idx val="3"/>
          <c:order val="3"/>
          <c:tx>
            <c:strRef>
              <c:f>'FigOp (2)'!$B$5</c:f>
              <c:strCache>
                <c:ptCount val="1"/>
                <c:pt idx="0">
                  <c:v>International cooperation</c:v>
                </c:pt>
              </c:strCache>
            </c:strRef>
          </c:tx>
          <c:spPr>
            <a:ln w="28575" cap="rnd">
              <a:noFill/>
              <a:round/>
            </a:ln>
            <a:effectLst/>
          </c:spPr>
          <c:marker>
            <c:symbol val="dash"/>
            <c:size val="10"/>
            <c:spPr>
              <a:solidFill>
                <a:schemeClr val="tx1"/>
              </a:solidFill>
              <a:ln w="9525">
                <a:noFill/>
              </a:ln>
              <a:effectLst/>
            </c:spPr>
          </c:marker>
          <c:dLbls>
            <c:dLbl>
              <c:idx val="0"/>
              <c:layout>
                <c:manualLayout>
                  <c:x val="4.8742454853371302E-2"/>
                  <c:y val="-6.2386244497408247E-2"/>
                </c:manualLayout>
              </c:layout>
              <c:showLegendKey val="0"/>
              <c:showVal val="0"/>
              <c:showCatName val="0"/>
              <c:showSerName val="1"/>
              <c:showPercent val="0"/>
              <c:showBubbleSize val="0"/>
              <c:extLst>
                <c:ext xmlns:c15="http://schemas.microsoft.com/office/drawing/2012/chart" uri="{CE6537A1-D6FC-4f65-9D91-7224C49458BB}">
                  <c15:layout>
                    <c:manualLayout>
                      <c:w val="0.31114060003329924"/>
                      <c:h val="0.15367595106926102"/>
                    </c:manualLayout>
                  </c15:layout>
                </c:ext>
                <c:ext xmlns:c16="http://schemas.microsoft.com/office/drawing/2014/chart" uri="{C3380CC4-5D6E-409C-BE32-E72D297353CC}">
                  <c16:uniqueId val="{00000006-C882-B244-977B-E80E15C4326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SK"/>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'FigOp (2)'!$C$5</c:f>
              <c:numCache>
                <c:formatCode>0.00</c:formatCode>
                <c:ptCount val="1"/>
                <c:pt idx="0">
                  <c:v>3.9999999999999991</c:v>
                </c:pt>
              </c:numCache>
            </c:numRef>
          </c:val>
          <c:smooth val="0"/>
          <c:extLst>
            <c:ext xmlns:c16="http://schemas.microsoft.com/office/drawing/2014/chart" uri="{C3380CC4-5D6E-409C-BE32-E72D297353CC}">
              <c16:uniqueId val="{00000007-C882-B244-977B-E80E15C4326C}"/>
            </c:ext>
          </c:extLst>
        </c:ser>
        <c:ser>
          <c:idx val="4"/>
          <c:order val="4"/>
          <c:tx>
            <c:strRef>
              <c:f>'FigOp (2)'!$B$6</c:f>
              <c:strCache>
                <c:ptCount val="1"/>
                <c:pt idx="0">
                  <c:v>Decarbonisation strategy</c:v>
                </c:pt>
              </c:strCache>
            </c:strRef>
          </c:tx>
          <c:spPr>
            <a:ln w="28575" cap="rnd">
              <a:noFill/>
              <a:round/>
            </a:ln>
            <a:effectLst/>
          </c:spPr>
          <c:marker>
            <c:symbol val="dash"/>
            <c:size val="10"/>
            <c:spPr>
              <a:solidFill>
                <a:schemeClr val="tx1"/>
              </a:solidFill>
              <a:ln w="9525">
                <a:noFill/>
              </a:ln>
              <a:effectLst/>
            </c:spPr>
          </c:marker>
          <c:dLbls>
            <c:dLbl>
              <c:idx val="0"/>
              <c:layout>
                <c:manualLayout>
                  <c:x val="3.6973323377174926E-2"/>
                  <c:y val="4.3469245532752124E-2"/>
                </c:manualLayout>
              </c:layout>
              <c:showLegendKey val="0"/>
              <c:showVal val="0"/>
              <c:showCatName val="0"/>
              <c:showSerName val="1"/>
              <c:showPercent val="0"/>
              <c:showBubbleSize val="0"/>
              <c:extLst>
                <c:ext xmlns:c15="http://schemas.microsoft.com/office/drawing/2012/chart" uri="{CE6537A1-D6FC-4f65-9D91-7224C49458BB}">
                  <c15:layout>
                    <c:manualLayout>
                      <c:w val="0.30779576105026951"/>
                      <c:h val="0.12266282299236798"/>
                    </c:manualLayout>
                  </c15:layout>
                </c:ext>
                <c:ext xmlns:c16="http://schemas.microsoft.com/office/drawing/2014/chart" uri="{C3380CC4-5D6E-409C-BE32-E72D297353CC}">
                  <c16:uniqueId val="{00000008-C882-B244-977B-E80E15C4326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SK"/>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'FigOp (2)'!$C$6</c:f>
              <c:numCache>
                <c:formatCode>0.00</c:formatCode>
                <c:ptCount val="1"/>
                <c:pt idx="0">
                  <c:v>3.9333333333333327</c:v>
                </c:pt>
              </c:numCache>
            </c:numRef>
          </c:val>
          <c:smooth val="0"/>
          <c:extLst>
            <c:ext xmlns:c16="http://schemas.microsoft.com/office/drawing/2014/chart" uri="{C3380CC4-5D6E-409C-BE32-E72D297353CC}">
              <c16:uniqueId val="{00000009-C882-B244-977B-E80E15C4326C}"/>
            </c:ext>
          </c:extLst>
        </c:ser>
        <c:ser>
          <c:idx val="5"/>
          <c:order val="5"/>
          <c:tx>
            <c:strRef>
              <c:f>'FigOp (2)'!$B$7</c:f>
              <c:strCache>
                <c:ptCount val="1"/>
                <c:pt idx="0">
                  <c:v>Biodiversity restoration</c:v>
                </c:pt>
              </c:strCache>
            </c:strRef>
          </c:tx>
          <c:spPr>
            <a:ln w="28575" cap="rnd">
              <a:solidFill>
                <a:schemeClr val="accent6"/>
              </a:solidFill>
              <a:round/>
            </a:ln>
            <a:effectLst/>
          </c:spPr>
          <c:marker>
            <c:symbol val="dash"/>
            <c:size val="10"/>
            <c:spPr>
              <a:solidFill>
                <a:schemeClr val="tx1"/>
              </a:solidFill>
              <a:ln w="9525">
                <a:noFill/>
              </a:ln>
              <a:effectLst/>
            </c:spPr>
          </c:marker>
          <c:dLbls>
            <c:dLbl>
              <c:idx val="0"/>
              <c:layout>
                <c:manualLayout>
                  <c:x val="5.6949818303508933E-2"/>
                  <c:y val="7.8587856691672522E-2"/>
                </c:manualLayout>
              </c:layout>
              <c:showLegendKey val="0"/>
              <c:showVal val="0"/>
              <c:showCatName val="0"/>
              <c:showSerName val="1"/>
              <c:showPercent val="0"/>
              <c:showBubbleSize val="0"/>
              <c:extLst>
                <c:ext xmlns:c15="http://schemas.microsoft.com/office/drawing/2012/chart" uri="{CE6537A1-D6FC-4f65-9D91-7224C49458BB}">
                  <c15:layout>
                    <c:manualLayout>
                      <c:w val="0.30293323658316162"/>
                      <c:h val="0.11490954097314472"/>
                    </c:manualLayout>
                  </c15:layout>
                </c:ext>
                <c:ext xmlns:c16="http://schemas.microsoft.com/office/drawing/2014/chart" uri="{C3380CC4-5D6E-409C-BE32-E72D297353CC}">
                  <c16:uniqueId val="{0000000A-C882-B244-977B-E80E15C4326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SK"/>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'FigOp (2)'!$C$7</c:f>
              <c:numCache>
                <c:formatCode>0.00</c:formatCode>
                <c:ptCount val="1"/>
                <c:pt idx="0">
                  <c:v>3.5333333333333332</c:v>
                </c:pt>
              </c:numCache>
            </c:numRef>
          </c:val>
          <c:smooth val="0"/>
          <c:extLst>
            <c:ext xmlns:c16="http://schemas.microsoft.com/office/drawing/2014/chart" uri="{C3380CC4-5D6E-409C-BE32-E72D297353CC}">
              <c16:uniqueId val="{0000000B-C882-B244-977B-E80E15C4326C}"/>
            </c:ext>
          </c:extLst>
        </c:ser>
        <c:ser>
          <c:idx val="6"/>
          <c:order val="6"/>
          <c:tx>
            <c:strRef>
              <c:f>'FigOp (2)'!$B$8</c:f>
              <c:strCache>
                <c:ptCount val="1"/>
                <c:pt idx="0">
                  <c:v>Recycling of resources</c:v>
                </c:pt>
              </c:strCache>
            </c:strRef>
          </c:tx>
          <c:spPr>
            <a:ln w="28575" cap="rnd">
              <a:solidFill>
                <a:schemeClr val="accent1">
                  <a:lumMod val="60000"/>
                </a:schemeClr>
              </a:solidFill>
              <a:round/>
            </a:ln>
            <a:effectLst/>
          </c:spPr>
          <c:marker>
            <c:symbol val="dash"/>
            <c:size val="10"/>
            <c:spPr>
              <a:solidFill>
                <a:schemeClr val="tx1"/>
              </a:solidFill>
              <a:ln w="9525">
                <a:noFill/>
              </a:ln>
              <a:effectLst/>
            </c:spPr>
          </c:marker>
          <c:dLbls>
            <c:dLbl>
              <c:idx val="0"/>
              <c:layout>
                <c:manualLayout>
                  <c:x val="5.6297831487376507E-2"/>
                  <c:y val="0.20387489092495636"/>
                </c:manualLayout>
              </c:layout>
              <c:showLegendKey val="0"/>
              <c:showVal val="0"/>
              <c:showCatName val="0"/>
              <c:showSerName val="1"/>
              <c:showPercent val="0"/>
              <c:showBubbleSize val="0"/>
              <c:extLst>
                <c:ext xmlns:c15="http://schemas.microsoft.com/office/drawing/2012/chart" uri="{CE6537A1-D6FC-4f65-9D91-7224C49458BB}">
                  <c15:layout>
                    <c:manualLayout>
                      <c:w val="0.30358514056524305"/>
                      <c:h val="0.14850709638977885"/>
                    </c:manualLayout>
                  </c15:layout>
                </c:ext>
                <c:ext xmlns:c16="http://schemas.microsoft.com/office/drawing/2014/chart" uri="{C3380CC4-5D6E-409C-BE32-E72D297353CC}">
                  <c16:uniqueId val="{0000000C-C882-B244-977B-E80E15C4326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SK"/>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'FigOp (2)'!$C$8</c:f>
              <c:numCache>
                <c:formatCode>0.00</c:formatCode>
                <c:ptCount val="1"/>
                <c:pt idx="0">
                  <c:v>3.5333333333333332</c:v>
                </c:pt>
              </c:numCache>
            </c:numRef>
          </c:val>
          <c:smooth val="0"/>
          <c:extLst>
            <c:ext xmlns:c16="http://schemas.microsoft.com/office/drawing/2014/chart" uri="{C3380CC4-5D6E-409C-BE32-E72D297353CC}">
              <c16:uniqueId val="{0000000D-C882-B244-977B-E80E15C4326C}"/>
            </c:ext>
          </c:extLst>
        </c:ser>
        <c:dLbls>
          <c:showLegendKey val="0"/>
          <c:showVal val="0"/>
          <c:showCatName val="0"/>
          <c:showSerName val="0"/>
          <c:showPercent val="0"/>
          <c:showBubbleSize val="0"/>
        </c:dLbls>
        <c:marker val="1"/>
        <c:smooth val="0"/>
        <c:axId val="1400936864"/>
        <c:axId val="803988224"/>
      </c:lineChart>
      <c:catAx>
        <c:axId val="1400936864"/>
        <c:scaling>
          <c:orientation val="minMax"/>
        </c:scaling>
        <c:delete val="1"/>
        <c:axPos val="b"/>
        <c:majorGridlines>
          <c:spPr>
            <a:ln w="9525" cap="flat" cmpd="sng" algn="ctr">
              <a:noFill/>
              <a:round/>
            </a:ln>
            <a:effectLst/>
          </c:spPr>
        </c:majorGridlines>
        <c:minorGridlines>
          <c:spPr>
            <a:ln w="254000" cap="flat" cmpd="sng" algn="ctr">
              <a:gradFill flip="none" rotWithShape="1">
                <a:gsLst>
                  <a:gs pos="0">
                    <a:srgbClr val="FFFF00"/>
                  </a:gs>
                  <a:gs pos="25000">
                    <a:srgbClr val="CCFF33"/>
                  </a:gs>
                  <a:gs pos="50000">
                    <a:srgbClr val="99FF33"/>
                  </a:gs>
                  <a:gs pos="100000">
                    <a:srgbClr val="08B000"/>
                  </a:gs>
                  <a:gs pos="75000">
                    <a:srgbClr val="57F42C"/>
                  </a:gs>
                </a:gsLst>
                <a:lin ang="16200000" scaled="1"/>
                <a:tileRect/>
              </a:gradFill>
              <a:round/>
              <a:headEnd type="stealth"/>
              <a:tailEnd type="none"/>
            </a:ln>
            <a:effectLst/>
          </c:spPr>
        </c:minorGridlines>
        <c:numFmt formatCode="General" sourceLinked="1"/>
        <c:majorTickMark val="none"/>
        <c:minorTickMark val="none"/>
        <c:tickLblPos val="nextTo"/>
        <c:crossAx val="803988224"/>
        <c:crosses val="autoZero"/>
        <c:auto val="1"/>
        <c:lblAlgn val="ctr"/>
        <c:lblOffset val="100"/>
        <c:noMultiLvlLbl val="0"/>
      </c:catAx>
      <c:valAx>
        <c:axId val="803988224"/>
        <c:scaling>
          <c:orientation val="minMax"/>
          <c:max val="5"/>
          <c:min val="3"/>
        </c:scaling>
        <c:delete val="0"/>
        <c:axPos val="l"/>
        <c:numFmt formatCode="0.0" sourceLinked="0"/>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SK"/>
          </a:p>
        </c:txPr>
        <c:crossAx val="1400936864"/>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w="9525" cap="flat" cmpd="sng" algn="ctr">
      <a:noFill/>
      <a:round/>
    </a:ln>
    <a:effectLst/>
  </c:spPr>
  <c:txPr>
    <a:bodyPr/>
    <a:lstStyle/>
    <a:p>
      <a:pPr>
        <a:defRPr sz="1400">
          <a:latin typeface="Helvetica" panose="020B0604020202020204" pitchFamily="34" charset="0"/>
          <a:cs typeface="Helvetica" panose="020B0604020202020204" pitchFamily="34" charset="0"/>
        </a:defRPr>
      </a:pPr>
      <a:endParaRPr lang="en-SK"/>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strRef>
          <c:f>'Dashboard_S1+S2'!$F$30</c:f>
          <c:strCache>
            <c:ptCount val="1"/>
            <c:pt idx="0">
              <c:v>Scope 2 emissions by category</c:v>
            </c:pt>
          </c:strCache>
        </c:strRef>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Helvetica" pitchFamily="2" charset="0"/>
              <a:ea typeface="+mn-ea"/>
              <a:cs typeface="+mn-cs"/>
            </a:defRPr>
          </a:pPr>
          <a:endParaRPr lang="en-SK"/>
        </a:p>
      </c:txPr>
    </c:title>
    <c:autoTitleDeleted val="0"/>
    <c:plotArea>
      <c:layout>
        <c:manualLayout>
          <c:layoutTarget val="inner"/>
          <c:xMode val="edge"/>
          <c:yMode val="edge"/>
          <c:x val="0.29736473428440979"/>
          <c:y val="0.23487455633521717"/>
          <c:w val="0.43739250354933734"/>
          <c:h val="0.53890341015046461"/>
        </c:manualLayout>
      </c:layout>
      <c:pieChart>
        <c:varyColors val="1"/>
        <c:ser>
          <c:idx val="0"/>
          <c:order val="0"/>
          <c:explosion val="9"/>
          <c:dPt>
            <c:idx val="0"/>
            <c:bubble3D val="0"/>
            <c:spPr>
              <a:solidFill>
                <a:schemeClr val="accent1">
                  <a:shade val="76000"/>
                </a:schemeClr>
              </a:solidFill>
              <a:ln>
                <a:noFill/>
              </a:ln>
              <a:effectLst/>
            </c:spPr>
            <c:extLst>
              <c:ext xmlns:c16="http://schemas.microsoft.com/office/drawing/2014/chart" uri="{C3380CC4-5D6E-409C-BE32-E72D297353CC}">
                <c16:uniqueId val="{00000001-A78C-EC49-9ABB-629E871DBC7D}"/>
              </c:ext>
            </c:extLst>
          </c:dPt>
          <c:dPt>
            <c:idx val="1"/>
            <c:bubble3D val="0"/>
            <c:spPr>
              <a:solidFill>
                <a:schemeClr val="accent1">
                  <a:tint val="77000"/>
                </a:schemeClr>
              </a:solidFill>
              <a:ln>
                <a:noFill/>
              </a:ln>
              <a:effectLst/>
            </c:spPr>
            <c:extLst>
              <c:ext xmlns:c16="http://schemas.microsoft.com/office/drawing/2014/chart" uri="{C3380CC4-5D6E-409C-BE32-E72D297353CC}">
                <c16:uniqueId val="{00000003-A78C-EC49-9ABB-629E871DBC7D}"/>
              </c:ext>
            </c:extLst>
          </c:dPt>
          <c:dPt>
            <c:idx val="2"/>
            <c:bubble3D val="0"/>
            <c:spPr>
              <a:solidFill>
                <a:schemeClr val="accent1">
                  <a:tint val="30000"/>
                </a:schemeClr>
              </a:solidFill>
              <a:ln>
                <a:noFill/>
              </a:ln>
              <a:effectLst/>
            </c:spPr>
            <c:extLst>
              <c:ext xmlns:c16="http://schemas.microsoft.com/office/drawing/2014/chart" uri="{C3380CC4-5D6E-409C-BE32-E72D297353CC}">
                <c16:uniqueId val="{00000005-A78C-EC49-9ABB-629E871DBC7D}"/>
              </c:ext>
            </c:extLst>
          </c:dPt>
          <c:dPt>
            <c:idx val="3"/>
            <c:bubble3D val="0"/>
            <c:spPr>
              <a:solidFill>
                <a:schemeClr val="accent1">
                  <a:tint val="30000"/>
                </a:schemeClr>
              </a:solidFill>
              <a:ln>
                <a:noFill/>
              </a:ln>
              <a:effectLst/>
            </c:spPr>
            <c:extLst>
              <c:ext xmlns:c16="http://schemas.microsoft.com/office/drawing/2014/chart" uri="{C3380CC4-5D6E-409C-BE32-E72D297353CC}">
                <c16:uniqueId val="{00000007-A78C-EC49-9ABB-629E871DBC7D}"/>
              </c:ext>
            </c:extLst>
          </c:dPt>
          <c:dLbls>
            <c:dLbl>
              <c:idx val="0"/>
              <c:dLblPos val="outEnd"/>
              <c:showLegendKey val="0"/>
              <c:showVal val="0"/>
              <c:showCatName val="1"/>
              <c:showSerName val="0"/>
              <c:showPercent val="1"/>
              <c:showBubbleSize val="0"/>
              <c:extLst>
                <c:ext xmlns:c15="http://schemas.microsoft.com/office/drawing/2012/chart" uri="{CE6537A1-D6FC-4f65-9D91-7224C49458BB}">
                  <c15:layout>
                    <c:manualLayout>
                      <c:w val="0.30560505698005697"/>
                      <c:h val="0.1491844729344729"/>
                    </c:manualLayout>
                  </c15:layout>
                </c:ext>
                <c:ext xmlns:c16="http://schemas.microsoft.com/office/drawing/2014/chart" uri="{C3380CC4-5D6E-409C-BE32-E72D297353CC}">
                  <c16:uniqueId val="{00000001-A78C-EC49-9ABB-629E871DBC7D}"/>
                </c:ext>
              </c:extLst>
            </c:dLbl>
            <c:dLbl>
              <c:idx val="1"/>
              <c:dLblPos val="outEnd"/>
              <c:showLegendKey val="0"/>
              <c:showVal val="0"/>
              <c:showCatName val="1"/>
              <c:showSerName val="0"/>
              <c:showPercent val="1"/>
              <c:showBubbleSize val="0"/>
              <c:extLst>
                <c:ext xmlns:c15="http://schemas.microsoft.com/office/drawing/2012/chart" uri="{CE6537A1-D6FC-4f65-9D91-7224C49458BB}">
                  <c15:layout>
                    <c:manualLayout>
                      <c:w val="0.29000142450142452"/>
                      <c:h val="0.1491844729344729"/>
                    </c:manualLayout>
                  </c15:layout>
                </c:ext>
                <c:ext xmlns:c16="http://schemas.microsoft.com/office/drawing/2014/chart" uri="{C3380CC4-5D6E-409C-BE32-E72D297353CC}">
                  <c16:uniqueId val="{00000003-A78C-EC49-9ABB-629E871DBC7D}"/>
                </c:ext>
              </c:extLst>
            </c:dLbl>
            <c:dLbl>
              <c:idx val="3"/>
              <c:tx>
                <c:rich>
                  <a:bodyPr/>
                  <a:lstStyle/>
                  <a:p>
                    <a:r>
                      <a:rPr lang="en-US"/>
                      <a:t>Stationary fuel combustion </a:t>
                    </a:r>
                  </a:p>
                  <a:p>
                    <a:fld id="{23AE4F18-7B30-4F06-B63C-FA5BB2DEE97E}" type="PERCENTAGE">
                      <a:rPr lang="en-US" baseline="0"/>
                      <a:pPr/>
                      <a:t>[PERCENTAGE]</a:t>
                    </a:fld>
                    <a:endParaRPr lang="en-SK"/>
                  </a:p>
                </c:rich>
              </c:tx>
              <c:dLblPos val="outEnd"/>
              <c:showLegendKey val="0"/>
              <c:showVal val="0"/>
              <c:showCatName val="1"/>
              <c:showSerName val="0"/>
              <c:showPercent val="1"/>
              <c:showBubbleSize val="0"/>
              <c:extLst>
                <c:ext xmlns:c15="http://schemas.microsoft.com/office/drawing/2012/chart" uri="{CE6537A1-D6FC-4f65-9D91-7224C49458BB}">
                  <c15:layout>
                    <c:manualLayout>
                      <c:w val="0.35544971824203042"/>
                      <c:h val="0.20551523679331501"/>
                    </c:manualLayout>
                  </c15:layout>
                  <c15:dlblFieldTable/>
                  <c15:showDataLabelsRange val="0"/>
                </c:ext>
                <c:ext xmlns:c16="http://schemas.microsoft.com/office/drawing/2014/chart" uri="{C3380CC4-5D6E-409C-BE32-E72D297353CC}">
                  <c16:uniqueId val="{00000007-A78C-EC49-9ABB-629E871DBC7D}"/>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Helvetica" pitchFamily="2" charset="0"/>
                    <a:ea typeface="+mn-ea"/>
                    <a:cs typeface="+mn-cs"/>
                  </a:defRPr>
                </a:pPr>
                <a:endParaRPr lang="en-SK"/>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'Input_Dashboard_S1+S2'!$B$26:$B$27</c:f>
              <c:strCache>
                <c:ptCount val="2"/>
                <c:pt idx="0">
                  <c:v>Buildings</c:v>
                </c:pt>
                <c:pt idx="1">
                  <c:v>Processes</c:v>
                </c:pt>
              </c:strCache>
            </c:strRef>
          </c:cat>
          <c:val>
            <c:numRef>
              <c:f>'Input_Dashboard_S1+S2'!$D$26:$D$27</c:f>
              <c:numCache>
                <c:formatCode>_-* #,##0_-;\-* #,##0_-;_-* "-"??_-;_-@_-</c:formatCode>
                <c:ptCount val="2"/>
                <c:pt idx="0">
                  <c:v>2047.3156226289002</c:v>
                </c:pt>
                <c:pt idx="1">
                  <c:v>217147.2925396038</c:v>
                </c:pt>
              </c:numCache>
            </c:numRef>
          </c:val>
          <c:extLst>
            <c:ext xmlns:c16="http://schemas.microsoft.com/office/drawing/2014/chart" uri="{C3380CC4-5D6E-409C-BE32-E72D297353CC}">
              <c16:uniqueId val="{00000008-A78C-EC49-9ABB-629E871DBC7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latin typeface="Helvetica" pitchFamily="2" charset="0"/>
        </a:defRPr>
      </a:pPr>
      <a:endParaRPr lang="en-S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'Dashboard_S1+S2'!$O$30</c:f>
          <c:strCache>
            <c:ptCount val="1"/>
            <c:pt idx="0">
              <c:v>Process emissions by sub-category</c:v>
            </c:pt>
          </c:strCache>
        </c:strRef>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Helvetica" pitchFamily="2" charset="0"/>
              <a:ea typeface="+mn-ea"/>
              <a:cs typeface="+mn-cs"/>
            </a:defRPr>
          </a:pPr>
          <a:endParaRPr lang="en-SK"/>
        </a:p>
      </c:txPr>
    </c:title>
    <c:autoTitleDeleted val="0"/>
    <c:plotArea>
      <c:layout>
        <c:manualLayout>
          <c:layoutTarget val="inner"/>
          <c:xMode val="edge"/>
          <c:yMode val="edge"/>
          <c:x val="0.33448321132705716"/>
          <c:y val="0.22026408814799781"/>
          <c:w val="0.39857015845582433"/>
          <c:h val="0.46182421620614078"/>
        </c:manualLayout>
      </c:layout>
      <c:pieChart>
        <c:varyColors val="1"/>
        <c:ser>
          <c:idx val="0"/>
          <c:order val="0"/>
          <c:dPt>
            <c:idx val="0"/>
            <c:bubble3D val="0"/>
            <c:explosion val="15"/>
            <c:spPr>
              <a:solidFill>
                <a:schemeClr val="accent1"/>
              </a:solidFill>
              <a:ln>
                <a:noFill/>
              </a:ln>
              <a:effectLst/>
            </c:spPr>
            <c:extLst>
              <c:ext xmlns:c16="http://schemas.microsoft.com/office/drawing/2014/chart" uri="{C3380CC4-5D6E-409C-BE32-E72D297353CC}">
                <c16:uniqueId val="{00000001-67B1-BD4A-837F-7988D6002D3D}"/>
              </c:ext>
            </c:extLst>
          </c:dPt>
          <c:dPt>
            <c:idx val="1"/>
            <c:bubble3D val="0"/>
            <c:spPr>
              <a:solidFill>
                <a:schemeClr val="accent2"/>
              </a:solidFill>
              <a:ln>
                <a:noFill/>
              </a:ln>
              <a:effectLst/>
            </c:spPr>
            <c:extLst>
              <c:ext xmlns:c16="http://schemas.microsoft.com/office/drawing/2014/chart" uri="{C3380CC4-5D6E-409C-BE32-E72D297353CC}">
                <c16:uniqueId val="{00000003-67B1-BD4A-837F-7988D6002D3D}"/>
              </c:ext>
            </c:extLst>
          </c:dPt>
          <c:dPt>
            <c:idx val="2"/>
            <c:bubble3D val="0"/>
            <c:explosion val="5"/>
            <c:spPr>
              <a:solidFill>
                <a:schemeClr val="accent3"/>
              </a:solidFill>
              <a:ln>
                <a:noFill/>
              </a:ln>
              <a:effectLst/>
            </c:spPr>
            <c:extLst>
              <c:ext xmlns:c16="http://schemas.microsoft.com/office/drawing/2014/chart" uri="{C3380CC4-5D6E-409C-BE32-E72D297353CC}">
                <c16:uniqueId val="{00000005-67B1-BD4A-837F-7988D6002D3D}"/>
              </c:ext>
            </c:extLst>
          </c:dPt>
          <c:dLbls>
            <c:dLbl>
              <c:idx val="0"/>
              <c:layout>
                <c:manualLayout>
                  <c:x val="0.14773716441349741"/>
                  <c:y val="9.2928226668920866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7432334294427033"/>
                      <c:h val="0.28484887929869174"/>
                    </c:manualLayout>
                  </c15:layout>
                </c:ext>
                <c:ext xmlns:c16="http://schemas.microsoft.com/office/drawing/2014/chart" uri="{C3380CC4-5D6E-409C-BE32-E72D297353CC}">
                  <c16:uniqueId val="{00000001-67B1-BD4A-837F-7988D6002D3D}"/>
                </c:ext>
              </c:extLst>
            </c:dLbl>
            <c:dLbl>
              <c:idx val="1"/>
              <c:dLblPos val="outEnd"/>
              <c:showLegendKey val="0"/>
              <c:showVal val="0"/>
              <c:showCatName val="1"/>
              <c:showSerName val="0"/>
              <c:showPercent val="1"/>
              <c:showBubbleSize val="0"/>
              <c:extLst>
                <c:ext xmlns:c15="http://schemas.microsoft.com/office/drawing/2012/chart" uri="{CE6537A1-D6FC-4f65-9D91-7224C49458BB}">
                  <c15:layout>
                    <c:manualLayout>
                      <c:w val="0.32090064102564098"/>
                      <c:h val="0.23046153846153847"/>
                    </c:manualLayout>
                  </c15:layout>
                </c:ext>
                <c:ext xmlns:c16="http://schemas.microsoft.com/office/drawing/2014/chart" uri="{C3380CC4-5D6E-409C-BE32-E72D297353CC}">
                  <c16:uniqueId val="{00000003-67B1-BD4A-837F-7988D6002D3D}"/>
                </c:ext>
              </c:extLst>
            </c:dLbl>
            <c:dLbl>
              <c:idx val="2"/>
              <c:layout>
                <c:manualLayout>
                  <c:x val="-0.22793708298365592"/>
                  <c:y val="3.91275933102598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7B1-BD4A-837F-7988D6002D3D}"/>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Helvetica" pitchFamily="2" charset="0"/>
                    <a:ea typeface="+mn-ea"/>
                    <a:cs typeface="+mn-cs"/>
                  </a:defRPr>
                </a:pPr>
                <a:endParaRPr lang="en-SK"/>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'Input_Dashboard_S1+S2'!$B$28:$B$30</c:f>
              <c:strCache>
                <c:ptCount val="3"/>
                <c:pt idx="0">
                  <c:v>
Ore crushing and transportation workshop</c:v>
                </c:pt>
                <c:pt idx="1">
                  <c:v> Processing Plant</c:v>
                </c:pt>
                <c:pt idx="2">
                  <c:v>Others</c:v>
                </c:pt>
              </c:strCache>
            </c:strRef>
          </c:cat>
          <c:val>
            <c:numRef>
              <c:f>'Input_Dashboard_S1+S2'!$D$28:$D$30</c:f>
              <c:numCache>
                <c:formatCode>_-* #,##0_-;\-* #,##0_-;_-* "-"??_-;_-@_-</c:formatCode>
                <c:ptCount val="3"/>
                <c:pt idx="0">
                  <c:v>11086.705849943399</c:v>
                </c:pt>
                <c:pt idx="1">
                  <c:v>201704.49837742891</c:v>
                </c:pt>
                <c:pt idx="2">
                  <c:v>4356.088312231499</c:v>
                </c:pt>
              </c:numCache>
            </c:numRef>
          </c:val>
          <c:extLst>
            <c:ext xmlns:c16="http://schemas.microsoft.com/office/drawing/2014/chart" uri="{C3380CC4-5D6E-409C-BE32-E72D297353CC}">
              <c16:uniqueId val="{00000006-67B1-BD4A-837F-7988D6002D3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Helvetica" pitchFamily="2" charset="0"/>
        </a:defRPr>
      </a:pPr>
      <a:endParaRPr lang="en-S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strRef>
          <c:f>'Dashboard_S1+S2+S3'!$C$20</c:f>
          <c:strCache>
            <c:ptCount val="1"/>
            <c:pt idx="0">
              <c:v>Scope 3 emissions by category</c:v>
            </c:pt>
          </c:strCache>
        </c:strRef>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Helvetica" pitchFamily="2" charset="0"/>
              <a:ea typeface="+mn-ea"/>
              <a:cs typeface="+mn-cs"/>
            </a:defRPr>
          </a:pPr>
          <a:endParaRPr lang="en-SK"/>
        </a:p>
      </c:txPr>
    </c:title>
    <c:autoTitleDeleted val="0"/>
    <c:plotArea>
      <c:layout>
        <c:manualLayout>
          <c:layoutTarget val="inner"/>
          <c:xMode val="edge"/>
          <c:yMode val="edge"/>
          <c:x val="0.35335335057938705"/>
          <c:y val="0.17618899743593658"/>
          <c:w val="0.25517883889811849"/>
          <c:h val="0.62503202958090887"/>
        </c:manualLayout>
      </c:layout>
      <c:pieChart>
        <c:varyColors val="1"/>
        <c:ser>
          <c:idx val="0"/>
          <c:order val="0"/>
          <c:tx>
            <c:strRef>
              <c:f>Summary!$D$4</c:f>
              <c:strCache>
                <c:ptCount val="1"/>
                <c:pt idx="0">
                  <c:v>2022</c:v>
                </c:pt>
              </c:strCache>
            </c:strRef>
          </c:tx>
          <c:spPr>
            <a:solidFill>
              <a:schemeClr val="bg2">
                <a:lumMod val="75000"/>
              </a:schemeClr>
            </a:solidFill>
          </c:spPr>
          <c:explosion val="7"/>
          <c:dPt>
            <c:idx val="0"/>
            <c:bubble3D val="0"/>
            <c:spPr>
              <a:solidFill>
                <a:srgbClr val="FF0000"/>
              </a:solidFill>
              <a:ln>
                <a:noFill/>
              </a:ln>
              <a:effectLst/>
            </c:spPr>
            <c:extLst>
              <c:ext xmlns:c16="http://schemas.microsoft.com/office/drawing/2014/chart" uri="{C3380CC4-5D6E-409C-BE32-E72D297353CC}">
                <c16:uniqueId val="{00000001-E4EF-F34D-AA9B-E36269B9CD8D}"/>
              </c:ext>
            </c:extLst>
          </c:dPt>
          <c:dPt>
            <c:idx val="1"/>
            <c:bubble3D val="0"/>
            <c:spPr>
              <a:solidFill>
                <a:schemeClr val="bg2">
                  <a:lumMod val="75000"/>
                </a:schemeClr>
              </a:solidFill>
              <a:ln>
                <a:noFill/>
              </a:ln>
              <a:effectLst/>
            </c:spPr>
            <c:extLst>
              <c:ext xmlns:c16="http://schemas.microsoft.com/office/drawing/2014/chart" uri="{C3380CC4-5D6E-409C-BE32-E72D297353CC}">
                <c16:uniqueId val="{00000003-E4EF-F34D-AA9B-E36269B9CD8D}"/>
              </c:ext>
            </c:extLst>
          </c:dPt>
          <c:dPt>
            <c:idx val="2"/>
            <c:bubble3D val="0"/>
            <c:spPr>
              <a:solidFill>
                <a:schemeClr val="bg2">
                  <a:lumMod val="75000"/>
                </a:schemeClr>
              </a:solidFill>
              <a:ln>
                <a:noFill/>
              </a:ln>
              <a:effectLst/>
            </c:spPr>
            <c:extLst>
              <c:ext xmlns:c16="http://schemas.microsoft.com/office/drawing/2014/chart" uri="{C3380CC4-5D6E-409C-BE32-E72D297353CC}">
                <c16:uniqueId val="{00000005-E4EF-F34D-AA9B-E36269B9CD8D}"/>
              </c:ext>
            </c:extLst>
          </c:dPt>
          <c:dPt>
            <c:idx val="3"/>
            <c:bubble3D val="0"/>
            <c:spPr>
              <a:solidFill>
                <a:schemeClr val="bg2">
                  <a:lumMod val="75000"/>
                </a:schemeClr>
              </a:solidFill>
              <a:ln>
                <a:noFill/>
              </a:ln>
              <a:effectLst/>
            </c:spPr>
            <c:extLst>
              <c:ext xmlns:c16="http://schemas.microsoft.com/office/drawing/2014/chart" uri="{C3380CC4-5D6E-409C-BE32-E72D297353CC}">
                <c16:uniqueId val="{00000007-E4EF-F34D-AA9B-E36269B9CD8D}"/>
              </c:ext>
            </c:extLst>
          </c:dPt>
          <c:dPt>
            <c:idx val="4"/>
            <c:bubble3D val="0"/>
            <c:spPr>
              <a:solidFill>
                <a:schemeClr val="bg2">
                  <a:lumMod val="75000"/>
                </a:schemeClr>
              </a:solidFill>
              <a:ln>
                <a:noFill/>
              </a:ln>
              <a:effectLst/>
            </c:spPr>
            <c:extLst>
              <c:ext xmlns:c16="http://schemas.microsoft.com/office/drawing/2014/chart" uri="{C3380CC4-5D6E-409C-BE32-E72D297353CC}">
                <c16:uniqueId val="{00000009-E4EF-F34D-AA9B-E36269B9CD8D}"/>
              </c:ext>
            </c:extLst>
          </c:dPt>
          <c:dPt>
            <c:idx val="5"/>
            <c:bubble3D val="0"/>
            <c:spPr>
              <a:solidFill>
                <a:schemeClr val="bg2">
                  <a:lumMod val="75000"/>
                </a:schemeClr>
              </a:solidFill>
              <a:ln>
                <a:noFill/>
              </a:ln>
              <a:effectLst/>
            </c:spPr>
            <c:extLst>
              <c:ext xmlns:c16="http://schemas.microsoft.com/office/drawing/2014/chart" uri="{C3380CC4-5D6E-409C-BE32-E72D297353CC}">
                <c16:uniqueId val="{0000000B-E4EF-F34D-AA9B-E36269B9CD8D}"/>
              </c:ext>
            </c:extLst>
          </c:dPt>
          <c:dPt>
            <c:idx val="6"/>
            <c:bubble3D val="0"/>
            <c:spPr>
              <a:solidFill>
                <a:schemeClr val="bg2">
                  <a:lumMod val="75000"/>
                </a:schemeClr>
              </a:solidFill>
              <a:ln>
                <a:noFill/>
              </a:ln>
              <a:effectLst/>
            </c:spPr>
            <c:extLst>
              <c:ext xmlns:c16="http://schemas.microsoft.com/office/drawing/2014/chart" uri="{C3380CC4-5D6E-409C-BE32-E72D297353CC}">
                <c16:uniqueId val="{0000000D-E4EF-F34D-AA9B-E36269B9CD8D}"/>
              </c:ext>
            </c:extLst>
          </c:dPt>
          <c:dPt>
            <c:idx val="7"/>
            <c:bubble3D val="0"/>
            <c:spPr>
              <a:solidFill>
                <a:schemeClr val="bg2">
                  <a:lumMod val="75000"/>
                </a:schemeClr>
              </a:solidFill>
              <a:ln>
                <a:noFill/>
              </a:ln>
              <a:effectLst/>
            </c:spPr>
            <c:extLst>
              <c:ext xmlns:c16="http://schemas.microsoft.com/office/drawing/2014/chart" uri="{C3380CC4-5D6E-409C-BE32-E72D297353CC}">
                <c16:uniqueId val="{0000000F-E4EF-F34D-AA9B-E36269B9CD8D}"/>
              </c:ext>
            </c:extLst>
          </c:dPt>
          <c:dPt>
            <c:idx val="8"/>
            <c:bubble3D val="0"/>
            <c:spPr>
              <a:solidFill>
                <a:srgbClr val="FF0000"/>
              </a:solidFill>
              <a:ln>
                <a:noFill/>
              </a:ln>
              <a:effectLst/>
            </c:spPr>
            <c:extLst>
              <c:ext xmlns:c16="http://schemas.microsoft.com/office/drawing/2014/chart" uri="{C3380CC4-5D6E-409C-BE32-E72D297353CC}">
                <c16:uniqueId val="{00000011-E4EF-F34D-AA9B-E36269B9CD8D}"/>
              </c:ext>
            </c:extLst>
          </c:dPt>
          <c:dPt>
            <c:idx val="9"/>
            <c:bubble3D val="0"/>
            <c:spPr>
              <a:solidFill>
                <a:srgbClr val="FF0000"/>
              </a:solidFill>
              <a:ln>
                <a:noFill/>
              </a:ln>
              <a:effectLst/>
            </c:spPr>
            <c:extLst>
              <c:ext xmlns:c16="http://schemas.microsoft.com/office/drawing/2014/chart" uri="{C3380CC4-5D6E-409C-BE32-E72D297353CC}">
                <c16:uniqueId val="{00000013-E4EF-F34D-AA9B-E36269B9CD8D}"/>
              </c:ext>
            </c:extLst>
          </c:dPt>
          <c:dPt>
            <c:idx val="10"/>
            <c:bubble3D val="0"/>
            <c:spPr>
              <a:solidFill>
                <a:schemeClr val="bg2">
                  <a:lumMod val="75000"/>
                </a:schemeClr>
              </a:solidFill>
              <a:ln>
                <a:noFill/>
              </a:ln>
              <a:effectLst/>
            </c:spPr>
            <c:extLst>
              <c:ext xmlns:c16="http://schemas.microsoft.com/office/drawing/2014/chart" uri="{C3380CC4-5D6E-409C-BE32-E72D297353CC}">
                <c16:uniqueId val="{00000015-E4EF-F34D-AA9B-E36269B9CD8D}"/>
              </c:ext>
            </c:extLst>
          </c:dPt>
          <c:dPt>
            <c:idx val="11"/>
            <c:bubble3D val="0"/>
            <c:spPr>
              <a:solidFill>
                <a:schemeClr val="bg2">
                  <a:lumMod val="75000"/>
                </a:schemeClr>
              </a:solidFill>
              <a:ln>
                <a:noFill/>
              </a:ln>
              <a:effectLst/>
            </c:spPr>
            <c:extLst>
              <c:ext xmlns:c16="http://schemas.microsoft.com/office/drawing/2014/chart" uri="{C3380CC4-5D6E-409C-BE32-E72D297353CC}">
                <c16:uniqueId val="{00000017-E4EF-F34D-AA9B-E36269B9CD8D}"/>
              </c:ext>
            </c:extLst>
          </c:dPt>
          <c:dPt>
            <c:idx val="12"/>
            <c:bubble3D val="0"/>
            <c:spPr>
              <a:solidFill>
                <a:schemeClr val="bg2">
                  <a:lumMod val="75000"/>
                </a:schemeClr>
              </a:solidFill>
              <a:ln>
                <a:noFill/>
              </a:ln>
              <a:effectLst/>
            </c:spPr>
            <c:extLst>
              <c:ext xmlns:c16="http://schemas.microsoft.com/office/drawing/2014/chart" uri="{C3380CC4-5D6E-409C-BE32-E72D297353CC}">
                <c16:uniqueId val="{00000019-E4EF-F34D-AA9B-E36269B9CD8D}"/>
              </c:ext>
            </c:extLst>
          </c:dPt>
          <c:dPt>
            <c:idx val="13"/>
            <c:bubble3D val="0"/>
            <c:spPr>
              <a:solidFill>
                <a:schemeClr val="bg2">
                  <a:lumMod val="75000"/>
                </a:schemeClr>
              </a:solidFill>
              <a:ln>
                <a:noFill/>
              </a:ln>
              <a:effectLst/>
            </c:spPr>
            <c:extLst>
              <c:ext xmlns:c16="http://schemas.microsoft.com/office/drawing/2014/chart" uri="{C3380CC4-5D6E-409C-BE32-E72D297353CC}">
                <c16:uniqueId val="{0000001B-E4EF-F34D-AA9B-E36269B9CD8D}"/>
              </c:ext>
            </c:extLst>
          </c:dPt>
          <c:dPt>
            <c:idx val="14"/>
            <c:bubble3D val="0"/>
            <c:spPr>
              <a:solidFill>
                <a:schemeClr val="bg2">
                  <a:lumMod val="75000"/>
                </a:schemeClr>
              </a:solidFill>
              <a:ln>
                <a:noFill/>
              </a:ln>
              <a:effectLst/>
            </c:spPr>
            <c:extLst>
              <c:ext xmlns:c16="http://schemas.microsoft.com/office/drawing/2014/chart" uri="{C3380CC4-5D6E-409C-BE32-E72D297353CC}">
                <c16:uniqueId val="{0000001D-E4EF-F34D-AA9B-E36269B9CD8D}"/>
              </c:ext>
            </c:extLst>
          </c:dPt>
          <c:dLbls>
            <c:dLbl>
              <c:idx val="0"/>
              <c:layout>
                <c:manualLayout>
                  <c:x val="4.1093898821046269E-3"/>
                  <c:y val="-0.12846705810440914"/>
                </c:manualLayout>
              </c:layout>
              <c:spPr>
                <a:noFill/>
                <a:ln>
                  <a:noFill/>
                </a:ln>
                <a:effectLst/>
              </c:spPr>
              <c:txPr>
                <a:bodyPr rot="0" spcFirstLastPara="1" vertOverflow="ellipsis" vert="horz" wrap="square" anchor="ctr" anchorCtr="1"/>
                <a:lstStyle/>
                <a:p>
                  <a:pPr>
                    <a:defRPr sz="1050" b="0" i="0" u="none" strike="noStrike" kern="1200" baseline="0">
                      <a:solidFill>
                        <a:srgbClr val="FF0000"/>
                      </a:solidFill>
                      <a:latin typeface="Helvetica" pitchFamily="2" charset="0"/>
                      <a:ea typeface="+mn-ea"/>
                      <a:cs typeface="+mn-cs"/>
                    </a:defRPr>
                  </a:pPr>
                  <a:endParaRPr lang="en-SK"/>
                </a:p>
              </c:txPr>
              <c:dLblPos val="bestFit"/>
              <c:showLegendKey val="0"/>
              <c:showVal val="0"/>
              <c:showCatName val="1"/>
              <c:showSerName val="0"/>
              <c:showPercent val="1"/>
              <c:showBubbleSize val="0"/>
              <c:extLst>
                <c:ext xmlns:c15="http://schemas.microsoft.com/office/drawing/2012/chart" uri="{CE6537A1-D6FC-4f65-9D91-7224C49458BB}">
                  <c15:layout>
                    <c:manualLayout>
                      <c:w val="0.34431334715322132"/>
                      <c:h val="0.17350215848783973"/>
                    </c:manualLayout>
                  </c15:layout>
                </c:ext>
                <c:ext xmlns:c16="http://schemas.microsoft.com/office/drawing/2014/chart" uri="{C3380CC4-5D6E-409C-BE32-E72D297353CC}">
                  <c16:uniqueId val="{00000001-E4EF-F34D-AA9B-E36269B9CD8D}"/>
                </c:ext>
              </c:extLst>
            </c:dLbl>
            <c:dLbl>
              <c:idx val="2"/>
              <c:layout>
                <c:manualLayout>
                  <c:x val="7.5362583996655658E-2"/>
                  <c:y val="-2.4303204208760178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9630038590371427"/>
                      <c:h val="0.14664002767749917"/>
                    </c:manualLayout>
                  </c15:layout>
                </c:ext>
                <c:ext xmlns:c16="http://schemas.microsoft.com/office/drawing/2014/chart" uri="{C3380CC4-5D6E-409C-BE32-E72D297353CC}">
                  <c16:uniqueId val="{00000005-E4EF-F34D-AA9B-E36269B9CD8D}"/>
                </c:ext>
              </c:extLst>
            </c:dLbl>
            <c:dLbl>
              <c:idx val="3"/>
              <c:layout>
                <c:manualLayout>
                  <c:x val="0.16847891499909193"/>
                  <c:y val="0.10327011619322587"/>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9258844029776165"/>
                      <c:h val="0.14199881951429297"/>
                    </c:manualLayout>
                  </c15:layout>
                </c:ext>
                <c:ext xmlns:c16="http://schemas.microsoft.com/office/drawing/2014/chart" uri="{C3380CC4-5D6E-409C-BE32-E72D297353CC}">
                  <c16:uniqueId val="{00000007-E4EF-F34D-AA9B-E36269B9CD8D}"/>
                </c:ext>
              </c:extLst>
            </c:dLbl>
            <c:dLbl>
              <c:idx val="5"/>
              <c:layout>
                <c:manualLayout>
                  <c:x val="-7.0757947241556818E-2"/>
                  <c:y val="8.2596219806335136E-2"/>
                </c:manualLayout>
              </c:layout>
              <c:numFmt formatCode="0.0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Helvetica" pitchFamily="2" charset="0"/>
                      <a:ea typeface="+mn-ea"/>
                      <a:cs typeface="+mn-cs"/>
                    </a:defRPr>
                  </a:pPr>
                  <a:endParaRPr lang="en-SK"/>
                </a:p>
              </c:txPr>
              <c:dLblPos val="bestFit"/>
              <c:showLegendKey val="0"/>
              <c:showVal val="0"/>
              <c:showCatName val="1"/>
              <c:showSerName val="0"/>
              <c:showPercent val="1"/>
              <c:showBubbleSize val="0"/>
              <c:extLst>
                <c:ext xmlns:c15="http://schemas.microsoft.com/office/drawing/2012/chart" uri="{CE6537A1-D6FC-4f65-9D91-7224C49458BB}">
                  <c15:layout>
                    <c:manualLayout>
                      <c:w val="0.35121012677544178"/>
                      <c:h val="0.1462547266652883"/>
                    </c:manualLayout>
                  </c15:layout>
                </c:ext>
                <c:ext xmlns:c16="http://schemas.microsoft.com/office/drawing/2014/chart" uri="{C3380CC4-5D6E-409C-BE32-E72D297353CC}">
                  <c16:uniqueId val="{0000000B-E4EF-F34D-AA9B-E36269B9CD8D}"/>
                </c:ext>
              </c:extLst>
            </c:dLbl>
            <c:dLbl>
              <c:idx val="6"/>
              <c:layout>
                <c:manualLayout>
                  <c:x val="-7.7982089489685061E-2"/>
                  <c:y val="-6.6147825688683631E-2"/>
                </c:manualLayout>
              </c:layout>
              <c:numFmt formatCode="0.0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Helvetica" pitchFamily="2" charset="0"/>
                      <a:ea typeface="+mn-ea"/>
                      <a:cs typeface="+mn-cs"/>
                    </a:defRPr>
                  </a:pPr>
                  <a:endParaRPr lang="en-SK"/>
                </a:p>
              </c:txPr>
              <c:dLblPos val="bestFit"/>
              <c:showLegendKey val="0"/>
              <c:showVal val="0"/>
              <c:showCatName val="1"/>
              <c:showSerName val="0"/>
              <c:showPercent val="1"/>
              <c:showBubbleSize val="0"/>
              <c:extLst>
                <c:ext xmlns:c15="http://schemas.microsoft.com/office/drawing/2012/chart" uri="{CE6537A1-D6FC-4f65-9D91-7224C49458BB}">
                  <c15:layout>
                    <c:manualLayout>
                      <c:w val="0.31516190650940934"/>
                      <c:h val="0.17350197751267094"/>
                    </c:manualLayout>
                  </c15:layout>
                </c:ext>
                <c:ext xmlns:c16="http://schemas.microsoft.com/office/drawing/2014/chart" uri="{C3380CC4-5D6E-409C-BE32-E72D297353CC}">
                  <c16:uniqueId val="{0000000D-E4EF-F34D-AA9B-E36269B9CD8D}"/>
                </c:ext>
              </c:extLst>
            </c:dLbl>
            <c:dLbl>
              <c:idx val="8"/>
              <c:layout>
                <c:manualLayout>
                  <c:x val="1.8205902360234831E-2"/>
                  <c:y val="-0.12825102580895745"/>
                </c:manualLayout>
              </c:layout>
              <c:spPr>
                <a:noFill/>
                <a:ln>
                  <a:noFill/>
                </a:ln>
                <a:effectLst/>
              </c:spPr>
              <c:txPr>
                <a:bodyPr rot="0" spcFirstLastPara="1" vertOverflow="ellipsis" vert="horz" wrap="square" anchor="ctr" anchorCtr="1"/>
                <a:lstStyle/>
                <a:p>
                  <a:pPr>
                    <a:defRPr sz="1050" b="0" i="0" u="none" strike="noStrike" kern="1200" baseline="0">
                      <a:solidFill>
                        <a:srgbClr val="FF0000"/>
                      </a:solidFill>
                      <a:latin typeface="Helvetica" pitchFamily="2" charset="0"/>
                      <a:ea typeface="+mn-ea"/>
                      <a:cs typeface="+mn-cs"/>
                    </a:defRPr>
                  </a:pPr>
                  <a:endParaRPr lang="en-SK"/>
                </a:p>
              </c:txPr>
              <c:dLblPos val="bestFit"/>
              <c:showLegendKey val="0"/>
              <c:showVal val="0"/>
              <c:showCatName val="1"/>
              <c:showSerName val="0"/>
              <c:showPercent val="1"/>
              <c:showBubbleSize val="0"/>
              <c:extLst>
                <c:ext xmlns:c15="http://schemas.microsoft.com/office/drawing/2012/chart" uri="{CE6537A1-D6FC-4f65-9D91-7224C49458BB}">
                  <c15:layout>
                    <c:manualLayout>
                      <c:w val="0.32334925079928384"/>
                      <c:h val="0.15151928214794791"/>
                    </c:manualLayout>
                  </c15:layout>
                </c:ext>
                <c:ext xmlns:c16="http://schemas.microsoft.com/office/drawing/2014/chart" uri="{C3380CC4-5D6E-409C-BE32-E72D297353CC}">
                  <c16:uniqueId val="{00000011-E4EF-F34D-AA9B-E36269B9CD8D}"/>
                </c:ext>
              </c:extLst>
            </c:dLbl>
            <c:dLbl>
              <c:idx val="9"/>
              <c:layout>
                <c:manualLayout>
                  <c:x val="0.12334531978707033"/>
                  <c:y val="4.9023966855367536E-2"/>
                </c:manualLayout>
              </c:layout>
              <c:spPr>
                <a:noFill/>
                <a:ln>
                  <a:noFill/>
                </a:ln>
                <a:effectLst/>
              </c:spPr>
              <c:txPr>
                <a:bodyPr rot="0" spcFirstLastPara="1" vertOverflow="ellipsis" vert="horz" wrap="square" anchor="ctr" anchorCtr="1"/>
                <a:lstStyle/>
                <a:p>
                  <a:pPr>
                    <a:defRPr sz="1050" b="0" i="0" u="none" strike="noStrike" kern="1200" baseline="0">
                      <a:solidFill>
                        <a:srgbClr val="FF0000"/>
                      </a:solidFill>
                      <a:latin typeface="Helvetica" pitchFamily="2" charset="0"/>
                      <a:ea typeface="+mn-ea"/>
                      <a:cs typeface="+mn-cs"/>
                    </a:defRPr>
                  </a:pPr>
                  <a:endParaRPr lang="en-SK"/>
                </a:p>
              </c:txPr>
              <c:dLblPos val="bestFit"/>
              <c:showLegendKey val="0"/>
              <c:showVal val="0"/>
              <c:showCatName val="1"/>
              <c:showSerName val="0"/>
              <c:showPercent val="1"/>
              <c:showBubbleSize val="0"/>
              <c:extLst>
                <c:ext xmlns:c15="http://schemas.microsoft.com/office/drawing/2012/chart" uri="{CE6537A1-D6FC-4f65-9D91-7224C49458BB}">
                  <c15:layout>
                    <c:manualLayout>
                      <c:w val="0.3602693900454208"/>
                      <c:h val="0.17350202966921213"/>
                    </c:manualLayout>
                  </c15:layout>
                </c:ext>
                <c:ext xmlns:c16="http://schemas.microsoft.com/office/drawing/2014/chart" uri="{C3380CC4-5D6E-409C-BE32-E72D297353CC}">
                  <c16:uniqueId val="{00000013-E4EF-F34D-AA9B-E36269B9CD8D}"/>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Helvetica" pitchFamily="2" charset="0"/>
                    <a:ea typeface="+mn-ea"/>
                    <a:cs typeface="+mn-cs"/>
                  </a:defRPr>
                </a:pPr>
                <a:endParaRPr lang="en-SK"/>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Summary!$B$18:$B$32</c:f>
              <c:strCache>
                <c:ptCount val="15"/>
                <c:pt idx="0">
                  <c:v>Category 1: Purchased Goods and Services</c:v>
                </c:pt>
                <c:pt idx="1">
                  <c:v>Category 2: Capital Goods</c:v>
                </c:pt>
                <c:pt idx="2">
                  <c:v>Category 3: Fuel- and Energy-Related Activities</c:v>
                </c:pt>
                <c:pt idx="3">
                  <c:v>Category 4: Upstream Transportation and Distribution</c:v>
                </c:pt>
                <c:pt idx="4">
                  <c:v>Category 5: Waste Generated in Operations</c:v>
                </c:pt>
                <c:pt idx="5">
                  <c:v>Category 6: Business Travel</c:v>
                </c:pt>
                <c:pt idx="6">
                  <c:v>Category 7: Employee Commuting</c:v>
                </c:pt>
                <c:pt idx="7">
                  <c:v>Category 8: Upstream Leased Assets</c:v>
                </c:pt>
                <c:pt idx="8">
                  <c:v>Category 9: Downstream Transportation </c:v>
                </c:pt>
                <c:pt idx="9">
                  <c:v>Category 10: Processing of Sold Products</c:v>
                </c:pt>
                <c:pt idx="10">
                  <c:v>Category 11: Use of Sold Products</c:v>
                </c:pt>
                <c:pt idx="11">
                  <c:v>Category 12: End-of-Life Treatment of Sold Products</c:v>
                </c:pt>
                <c:pt idx="12">
                  <c:v>Category 13: Downstream Leased Assets</c:v>
                </c:pt>
                <c:pt idx="13">
                  <c:v>Category 14: Franchises</c:v>
                </c:pt>
                <c:pt idx="14">
                  <c:v>Category 15: Investments</c:v>
                </c:pt>
              </c:strCache>
            </c:strRef>
          </c:cat>
          <c:val>
            <c:numRef>
              <c:f>Summary!$D$18:$D$32</c:f>
              <c:numCache>
                <c:formatCode>General</c:formatCode>
                <c:ptCount val="15"/>
                <c:pt idx="0" formatCode="_-* #,##0_-;\-* #,##0_-;_-* &quot;-&quot;??_-;_-@_-">
                  <c:v>123989.05655594821</c:v>
                </c:pt>
                <c:pt idx="2" formatCode="_-* #,##0_-;\-* #,##0_-;_-* &quot;-&quot;??_-;_-@_-">
                  <c:v>51491.927580282194</c:v>
                </c:pt>
                <c:pt idx="3" formatCode="_-* #,##0_-;\-* #,##0_-;_-* &quot;-&quot;??_-;_-@_-">
                  <c:v>54266.294994798729</c:v>
                </c:pt>
                <c:pt idx="5" formatCode="_-* #,##0_-;\-* #,##0_-;_-* &quot;-&quot;??_-;_-@_-">
                  <c:v>184.57902147873557</c:v>
                </c:pt>
                <c:pt idx="6" formatCode="_-* #,##0_-;\-* #,##0_-;_-* &quot;-&quot;??_-;_-@_-">
                  <c:v>351.20730479999997</c:v>
                </c:pt>
                <c:pt idx="8" formatCode="_-* #,##0_-;\-* #,##0_-;_-* &quot;-&quot;??_-;_-@_-">
                  <c:v>132995.75168470398</c:v>
                </c:pt>
                <c:pt idx="9" formatCode="_-* #,##0_-;\-* #,##0_-;_-* &quot;-&quot;??_-;_-@_-">
                  <c:v>406278.99378179549</c:v>
                </c:pt>
              </c:numCache>
            </c:numRef>
          </c:val>
          <c:extLst>
            <c:ext xmlns:c16="http://schemas.microsoft.com/office/drawing/2014/chart" uri="{C3380CC4-5D6E-409C-BE32-E72D297353CC}">
              <c16:uniqueId val="{0000001E-E4EF-F34D-AA9B-E36269B9CD8D}"/>
            </c:ext>
          </c:extLst>
        </c:ser>
        <c:dLbls>
          <c:showLegendKey val="0"/>
          <c:showVal val="0"/>
          <c:showCatName val="0"/>
          <c:showSerName val="0"/>
          <c:showPercent val="1"/>
          <c:showBubbleSize val="0"/>
          <c:showLeaderLines val="0"/>
        </c:dLbls>
        <c:firstSliceAng val="97"/>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Helvetica" pitchFamily="2" charset="0"/>
        </a:defRPr>
      </a:pPr>
      <a:endParaRPr lang="en-S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strRef>
          <c:f>'Dashboard_S1+S2+S3'!$G$7</c:f>
          <c:strCache>
            <c:ptCount val="1"/>
            <c:pt idx="0">
              <c:v>GHG emissions by scope</c:v>
            </c:pt>
          </c:strCache>
        </c:strRef>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Helvetica" pitchFamily="2" charset="0"/>
              <a:ea typeface="+mn-ea"/>
              <a:cs typeface="+mn-cs"/>
            </a:defRPr>
          </a:pPr>
          <a:endParaRPr lang="en-SK"/>
        </a:p>
      </c:txPr>
    </c:title>
    <c:autoTitleDeleted val="0"/>
    <c:plotArea>
      <c:layout>
        <c:manualLayout>
          <c:layoutTarget val="inner"/>
          <c:xMode val="edge"/>
          <c:yMode val="edge"/>
          <c:x val="0.3087699074074074"/>
          <c:y val="0.21418277777777775"/>
          <c:w val="0.43632591198101633"/>
          <c:h val="0.54077842303112822"/>
        </c:manualLayout>
      </c:layout>
      <c:pieChart>
        <c:varyColors val="1"/>
        <c:ser>
          <c:idx val="0"/>
          <c:order val="0"/>
          <c:tx>
            <c:strRef>
              <c:f>Summary!$D$4</c:f>
              <c:strCache>
                <c:ptCount val="1"/>
                <c:pt idx="0">
                  <c:v>2022</c:v>
                </c:pt>
              </c:strCache>
            </c:strRef>
          </c:tx>
          <c:explosion val="5"/>
          <c:dPt>
            <c:idx val="0"/>
            <c:bubble3D val="0"/>
            <c:spPr>
              <a:solidFill>
                <a:schemeClr val="accent1">
                  <a:shade val="65000"/>
                </a:schemeClr>
              </a:solidFill>
              <a:ln>
                <a:noFill/>
              </a:ln>
              <a:effectLst/>
            </c:spPr>
            <c:extLst>
              <c:ext xmlns:c16="http://schemas.microsoft.com/office/drawing/2014/chart" uri="{C3380CC4-5D6E-409C-BE32-E72D297353CC}">
                <c16:uniqueId val="{00000001-0C4B-8740-B7B3-5738B45E775A}"/>
              </c:ext>
            </c:extLst>
          </c:dPt>
          <c:dPt>
            <c:idx val="1"/>
            <c:bubble3D val="0"/>
            <c:spPr>
              <a:solidFill>
                <a:schemeClr val="accent1"/>
              </a:solidFill>
              <a:ln>
                <a:noFill/>
              </a:ln>
              <a:effectLst/>
            </c:spPr>
            <c:extLst>
              <c:ext xmlns:c16="http://schemas.microsoft.com/office/drawing/2014/chart" uri="{C3380CC4-5D6E-409C-BE32-E72D297353CC}">
                <c16:uniqueId val="{00000003-0C4B-8740-B7B3-5738B45E775A}"/>
              </c:ext>
            </c:extLst>
          </c:dPt>
          <c:dPt>
            <c:idx val="2"/>
            <c:bubble3D val="0"/>
            <c:spPr>
              <a:solidFill>
                <a:schemeClr val="accent1">
                  <a:tint val="65000"/>
                </a:schemeClr>
              </a:solidFill>
              <a:ln>
                <a:noFill/>
              </a:ln>
              <a:effectLst/>
            </c:spPr>
            <c:extLst>
              <c:ext xmlns:c16="http://schemas.microsoft.com/office/drawing/2014/chart" uri="{C3380CC4-5D6E-409C-BE32-E72D297353CC}">
                <c16:uniqueId val="{00000005-0C4B-8740-B7B3-5738B45E775A}"/>
              </c:ext>
            </c:extLst>
          </c:dPt>
          <c:dLbls>
            <c:dLbl>
              <c:idx val="0"/>
              <c:layout>
                <c:manualLayout>
                  <c:x val="-8.2933858327774071E-2"/>
                  <c:y val="-3.622293890272049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6059765758520618"/>
                      <c:h val="0.28221771510061799"/>
                    </c:manualLayout>
                  </c15:layout>
                </c:ext>
                <c:ext xmlns:c16="http://schemas.microsoft.com/office/drawing/2014/chart" uri="{C3380CC4-5D6E-409C-BE32-E72D297353CC}">
                  <c16:uniqueId val="{00000001-0C4B-8740-B7B3-5738B45E775A}"/>
                </c:ext>
              </c:extLst>
            </c:dLbl>
            <c:dLbl>
              <c:idx val="1"/>
              <c:layout>
                <c:manualLayout>
                  <c:x val="-1.0707331968431405E-2"/>
                  <c:y val="-6.104107188059752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5957864964561828"/>
                      <c:h val="0.27932942843929198"/>
                    </c:manualLayout>
                  </c15:layout>
                </c:ext>
                <c:ext xmlns:c16="http://schemas.microsoft.com/office/drawing/2014/chart" uri="{C3380CC4-5D6E-409C-BE32-E72D297353CC}">
                  <c16:uniqueId val="{00000003-0C4B-8740-B7B3-5738B45E775A}"/>
                </c:ext>
              </c:extLst>
            </c:dLbl>
            <c:dLbl>
              <c:idx val="2"/>
              <c:layout>
                <c:manualLayout>
                  <c:x val="-0.22731233599365577"/>
                  <c:y val="9.16102721356544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7232731481481474"/>
                      <c:h val="0.29675666666666667"/>
                    </c:manualLayout>
                  </c15:layout>
                </c:ext>
                <c:ext xmlns:c16="http://schemas.microsoft.com/office/drawing/2014/chart" uri="{C3380CC4-5D6E-409C-BE32-E72D297353CC}">
                  <c16:uniqueId val="{00000005-0C4B-8740-B7B3-5738B45E775A}"/>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Helvetica" pitchFamily="2" charset="0"/>
                    <a:ea typeface="+mn-ea"/>
                    <a:cs typeface="+mn-cs"/>
                  </a:defRPr>
                </a:pPr>
                <a:endParaRPr lang="en-SK"/>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(Summary!$B$7,Summary!$B$12,Summary!$B$17)</c:f>
              <c:strCache>
                <c:ptCount val="3"/>
                <c:pt idx="0">
                  <c:v>Scope 1</c:v>
                </c:pt>
                <c:pt idx="1">
                  <c:v>Scope 2, market-based</c:v>
                </c:pt>
                <c:pt idx="2">
                  <c:v>Scope 3</c:v>
                </c:pt>
              </c:strCache>
            </c:strRef>
          </c:cat>
          <c:val>
            <c:numRef>
              <c:f>(Summary!$D$7,Summary!$D$12,Summary!$D$17)</c:f>
              <c:numCache>
                <c:formatCode>_-* #,##0_-;\-* #,##0_-;_-* "-"??_-;_-@_-</c:formatCode>
                <c:ptCount val="3"/>
                <c:pt idx="0">
                  <c:v>71625.663065999994</c:v>
                </c:pt>
                <c:pt idx="1">
                  <c:v>219228.13184628289</c:v>
                </c:pt>
                <c:pt idx="2">
                  <c:v>769557.81092380732</c:v>
                </c:pt>
              </c:numCache>
            </c:numRef>
          </c:val>
          <c:extLst>
            <c:ext xmlns:c16="http://schemas.microsoft.com/office/drawing/2014/chart" uri="{C3380CC4-5D6E-409C-BE32-E72D297353CC}">
              <c16:uniqueId val="{00000006-0C4B-8740-B7B3-5738B45E775A}"/>
            </c:ext>
          </c:extLst>
        </c:ser>
        <c:dLbls>
          <c:showLegendKey val="0"/>
          <c:showVal val="0"/>
          <c:showCatName val="0"/>
          <c:showSerName val="0"/>
          <c:showPercent val="0"/>
          <c:showBubbleSize val="0"/>
          <c:showLeaderLines val="0"/>
        </c:dLbls>
        <c:firstSliceAng val="13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latin typeface="Helvetica" pitchFamily="2" charset="0"/>
        </a:defRPr>
      </a:pPr>
      <a:endParaRPr lang="en-S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33A85-161D-451B-BEC9-E13EDB825481}"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n-US"/>
        </a:p>
      </dgm:t>
    </dgm:pt>
    <dgm:pt modelId="{34EEC627-2D13-4AA5-BC98-FB55D99BC7AA}">
      <dgm:prSet phldrT="[Text]"/>
      <dgm:spPr>
        <a:solidFill>
          <a:srgbClr val="00AAD7"/>
        </a:solidFill>
        <a:ln w="19050">
          <a:noFill/>
        </a:ln>
      </dgm:spPr>
      <dgm:t>
        <a:bodyPr/>
        <a:lstStyle/>
        <a:p>
          <a:endParaRPr lang="en-US" b="1" dirty="0"/>
        </a:p>
      </dgm:t>
    </dgm:pt>
    <dgm:pt modelId="{46BD73EF-29CC-4296-928A-3BDB48C02E3C}" type="parTrans" cxnId="{1E132FB4-92A6-4630-B77E-B0675F3D0387}">
      <dgm:prSet/>
      <dgm:spPr/>
      <dgm:t>
        <a:bodyPr/>
        <a:lstStyle/>
        <a:p>
          <a:endParaRPr lang="en-US"/>
        </a:p>
      </dgm:t>
    </dgm:pt>
    <dgm:pt modelId="{2CE18317-3DA7-4463-AC23-42AC1BE79422}" type="sibTrans" cxnId="{1E132FB4-92A6-4630-B77E-B0675F3D0387}">
      <dgm:prSet/>
      <dgm:spPr/>
      <dgm:t>
        <a:bodyPr/>
        <a:lstStyle/>
        <a:p>
          <a:endParaRPr lang="en-US"/>
        </a:p>
      </dgm:t>
    </dgm:pt>
    <dgm:pt modelId="{DD39D7CE-95EA-4878-851D-B7C9025F4920}">
      <dgm:prSet phldrT="[Text]" custT="1"/>
      <dgm:spPr>
        <a:solidFill>
          <a:srgbClr val="343741"/>
        </a:solidFill>
        <a:ln w="6350">
          <a:solidFill>
            <a:schemeClr val="accent1">
              <a:lumMod val="20000"/>
              <a:lumOff val="80000"/>
            </a:schemeClr>
          </a:solidFill>
        </a:ln>
      </dgm:spPr>
      <dgm:t>
        <a:bodyPr/>
        <a:lstStyle/>
        <a:p>
          <a:endParaRPr lang="en-US" sz="2000" b="1" dirty="0"/>
        </a:p>
      </dgm:t>
    </dgm:pt>
    <dgm:pt modelId="{88F83F5D-5091-4EE7-B489-BC48583F3236}" type="parTrans" cxnId="{1D6D3719-8B33-4B5E-B13B-95AA03FFF074}">
      <dgm:prSet/>
      <dgm:spPr/>
      <dgm:t>
        <a:bodyPr/>
        <a:lstStyle/>
        <a:p>
          <a:endParaRPr lang="en-US"/>
        </a:p>
      </dgm:t>
    </dgm:pt>
    <dgm:pt modelId="{25F320AD-FF9E-488D-97C6-324987BA7637}" type="sibTrans" cxnId="{1D6D3719-8B33-4B5E-B13B-95AA03FFF074}">
      <dgm:prSet/>
      <dgm:spPr/>
      <dgm:t>
        <a:bodyPr/>
        <a:lstStyle/>
        <a:p>
          <a:endParaRPr lang="en-US"/>
        </a:p>
      </dgm:t>
    </dgm:pt>
    <dgm:pt modelId="{C523B459-D83C-4E0D-9ACD-047F83EF5310}">
      <dgm:prSet phldrT="[Text]"/>
      <dgm:spPr>
        <a:solidFill>
          <a:srgbClr val="878B8F"/>
        </a:solidFill>
        <a:ln w="6350">
          <a:solidFill>
            <a:schemeClr val="accent1">
              <a:lumMod val="20000"/>
              <a:lumOff val="80000"/>
            </a:schemeClr>
          </a:solidFill>
        </a:ln>
      </dgm:spPr>
      <dgm:t>
        <a:bodyPr/>
        <a:lstStyle/>
        <a:p>
          <a:endParaRPr lang="en-US" b="1" dirty="0">
            <a:solidFill>
              <a:schemeClr val="accent1"/>
            </a:solidFill>
          </a:endParaRPr>
        </a:p>
      </dgm:t>
    </dgm:pt>
    <dgm:pt modelId="{FD525BA4-C9E1-4025-B519-866B4695F80F}" type="parTrans" cxnId="{477BBF29-9A34-440A-BACC-19370A26BCB3}">
      <dgm:prSet/>
      <dgm:spPr/>
      <dgm:t>
        <a:bodyPr/>
        <a:lstStyle/>
        <a:p>
          <a:endParaRPr lang="en-US"/>
        </a:p>
      </dgm:t>
    </dgm:pt>
    <dgm:pt modelId="{F7C77923-AD15-493C-91DF-CC527028B983}" type="sibTrans" cxnId="{477BBF29-9A34-440A-BACC-19370A26BCB3}">
      <dgm:prSet/>
      <dgm:spPr/>
      <dgm:t>
        <a:bodyPr/>
        <a:lstStyle/>
        <a:p>
          <a:endParaRPr lang="en-US"/>
        </a:p>
      </dgm:t>
    </dgm:pt>
    <dgm:pt modelId="{31CA2C6C-99A8-48C9-AFF0-574DC9388376}">
      <dgm:prSet/>
      <dgm:spPr>
        <a:solidFill>
          <a:srgbClr val="073674"/>
        </a:solidFill>
        <a:ln w="6350">
          <a:solidFill>
            <a:schemeClr val="accent1">
              <a:lumMod val="20000"/>
              <a:lumOff val="80000"/>
            </a:schemeClr>
          </a:solidFill>
        </a:ln>
      </dgm:spPr>
      <dgm:t>
        <a:bodyPr/>
        <a:lstStyle/>
        <a:p>
          <a:endParaRPr lang="en-US" dirty="0"/>
        </a:p>
      </dgm:t>
    </dgm:pt>
    <dgm:pt modelId="{60A676E1-A2C0-43B4-939F-E40D156393D7}" type="parTrans" cxnId="{80CEAC0A-F37A-45C7-AB0A-65C7EB0C09FB}">
      <dgm:prSet/>
      <dgm:spPr/>
      <dgm:t>
        <a:bodyPr/>
        <a:lstStyle/>
        <a:p>
          <a:endParaRPr lang="en-US"/>
        </a:p>
      </dgm:t>
    </dgm:pt>
    <dgm:pt modelId="{BDCB6F2F-A1E1-47C6-8C33-ADCE97778659}" type="sibTrans" cxnId="{80CEAC0A-F37A-45C7-AB0A-65C7EB0C09FB}">
      <dgm:prSet/>
      <dgm:spPr/>
      <dgm:t>
        <a:bodyPr/>
        <a:lstStyle/>
        <a:p>
          <a:endParaRPr lang="en-US"/>
        </a:p>
      </dgm:t>
    </dgm:pt>
    <dgm:pt modelId="{06915CEA-D971-4688-A8B9-537B1B2A4980}" type="pres">
      <dgm:prSet presAssocID="{1CB33A85-161D-451B-BEC9-E13EDB825481}" presName="Name0" presStyleCnt="0">
        <dgm:presLayoutVars>
          <dgm:chMax val="7"/>
          <dgm:resizeHandles val="exact"/>
        </dgm:presLayoutVars>
      </dgm:prSet>
      <dgm:spPr/>
    </dgm:pt>
    <dgm:pt modelId="{40D281C6-C78D-4C93-B586-C9A4F938339E}" type="pres">
      <dgm:prSet presAssocID="{1CB33A85-161D-451B-BEC9-E13EDB825481}" presName="comp1" presStyleCnt="0"/>
      <dgm:spPr/>
    </dgm:pt>
    <dgm:pt modelId="{8163B822-728A-4746-BE59-27DFFF40D31D}" type="pres">
      <dgm:prSet presAssocID="{1CB33A85-161D-451B-BEC9-E13EDB825481}" presName="circle1" presStyleLbl="node1" presStyleIdx="0" presStyleCnt="4" custLinFactNeighborX="-1146"/>
      <dgm:spPr/>
    </dgm:pt>
    <dgm:pt modelId="{51B82BC7-BEB2-49E8-8990-90A80158AD7C}" type="pres">
      <dgm:prSet presAssocID="{1CB33A85-161D-451B-BEC9-E13EDB825481}" presName="c1text" presStyleLbl="node1" presStyleIdx="0" presStyleCnt="4">
        <dgm:presLayoutVars>
          <dgm:bulletEnabled val="1"/>
        </dgm:presLayoutVars>
      </dgm:prSet>
      <dgm:spPr/>
    </dgm:pt>
    <dgm:pt modelId="{84BF6B15-13E5-4DD7-9655-D5DD243E54DE}" type="pres">
      <dgm:prSet presAssocID="{1CB33A85-161D-451B-BEC9-E13EDB825481}" presName="comp2" presStyleCnt="0"/>
      <dgm:spPr/>
    </dgm:pt>
    <dgm:pt modelId="{E5391C1F-962B-49F8-97AF-BBCFB35039E8}" type="pres">
      <dgm:prSet presAssocID="{1CB33A85-161D-451B-BEC9-E13EDB825481}" presName="circle2" presStyleLbl="node1" presStyleIdx="1" presStyleCnt="4" custScaleX="99091" custScaleY="96716" custLinFactNeighborX="-2086" custLinFactNeighborY="3661"/>
      <dgm:spPr/>
    </dgm:pt>
    <dgm:pt modelId="{DE84C9C3-BDFA-4137-BDFC-8173E877EAC6}" type="pres">
      <dgm:prSet presAssocID="{1CB33A85-161D-451B-BEC9-E13EDB825481}" presName="c2text" presStyleLbl="node1" presStyleIdx="1" presStyleCnt="4">
        <dgm:presLayoutVars>
          <dgm:bulletEnabled val="1"/>
        </dgm:presLayoutVars>
      </dgm:prSet>
      <dgm:spPr/>
    </dgm:pt>
    <dgm:pt modelId="{3949C510-CE3B-452A-BB09-80ADD71BB353}" type="pres">
      <dgm:prSet presAssocID="{1CB33A85-161D-451B-BEC9-E13EDB825481}" presName="comp3" presStyleCnt="0"/>
      <dgm:spPr/>
    </dgm:pt>
    <dgm:pt modelId="{016BF669-6843-41DB-9ED5-40C7D8AE8CCC}" type="pres">
      <dgm:prSet presAssocID="{1CB33A85-161D-451B-BEC9-E13EDB825481}" presName="circle3" presStyleLbl="node1" presStyleIdx="2" presStyleCnt="4" custScaleX="96970" custScaleY="97633" custLinFactNeighborX="-2350" custLinFactNeighborY="1184"/>
      <dgm:spPr/>
    </dgm:pt>
    <dgm:pt modelId="{6CE6AA7A-4F8E-4B40-83A0-5C649C4FFCB9}" type="pres">
      <dgm:prSet presAssocID="{1CB33A85-161D-451B-BEC9-E13EDB825481}" presName="c3text" presStyleLbl="node1" presStyleIdx="2" presStyleCnt="4">
        <dgm:presLayoutVars>
          <dgm:bulletEnabled val="1"/>
        </dgm:presLayoutVars>
      </dgm:prSet>
      <dgm:spPr/>
    </dgm:pt>
    <dgm:pt modelId="{0C5762B2-9110-4592-B7FA-4EC0BA45D7A0}" type="pres">
      <dgm:prSet presAssocID="{1CB33A85-161D-451B-BEC9-E13EDB825481}" presName="comp4" presStyleCnt="0"/>
      <dgm:spPr/>
    </dgm:pt>
    <dgm:pt modelId="{DED34AA8-888B-4349-ACB1-3B8C969DBA88}" type="pres">
      <dgm:prSet presAssocID="{1CB33A85-161D-451B-BEC9-E13EDB825481}" presName="circle4" presStyleLbl="node1" presStyleIdx="3" presStyleCnt="4" custLinFactNeighborX="-3241" custLinFactNeighborY="-659"/>
      <dgm:spPr/>
    </dgm:pt>
    <dgm:pt modelId="{2652F4F8-1644-46CA-89A3-7415A884CD41}" type="pres">
      <dgm:prSet presAssocID="{1CB33A85-161D-451B-BEC9-E13EDB825481}" presName="c4text" presStyleLbl="node1" presStyleIdx="3" presStyleCnt="4">
        <dgm:presLayoutVars>
          <dgm:bulletEnabled val="1"/>
        </dgm:presLayoutVars>
      </dgm:prSet>
      <dgm:spPr/>
    </dgm:pt>
  </dgm:ptLst>
  <dgm:cxnLst>
    <dgm:cxn modelId="{80CEAC0A-F37A-45C7-AB0A-65C7EB0C09FB}" srcId="{1CB33A85-161D-451B-BEC9-E13EDB825481}" destId="{31CA2C6C-99A8-48C9-AFF0-574DC9388376}" srcOrd="1" destOrd="0" parTransId="{60A676E1-A2C0-43B4-939F-E40D156393D7}" sibTransId="{BDCB6F2F-A1E1-47C6-8C33-ADCE97778659}"/>
    <dgm:cxn modelId="{1D6D3719-8B33-4B5E-B13B-95AA03FFF074}" srcId="{1CB33A85-161D-451B-BEC9-E13EDB825481}" destId="{DD39D7CE-95EA-4878-851D-B7C9025F4920}" srcOrd="2" destOrd="0" parTransId="{88F83F5D-5091-4EE7-B489-BC48583F3236}" sibTransId="{25F320AD-FF9E-488D-97C6-324987BA7637}"/>
    <dgm:cxn modelId="{477BBF29-9A34-440A-BACC-19370A26BCB3}" srcId="{1CB33A85-161D-451B-BEC9-E13EDB825481}" destId="{C523B459-D83C-4E0D-9ACD-047F83EF5310}" srcOrd="3" destOrd="0" parTransId="{FD525BA4-C9E1-4025-B519-866B4695F80F}" sibTransId="{F7C77923-AD15-493C-91DF-CC527028B983}"/>
    <dgm:cxn modelId="{FC05B631-52BE-4CC9-8BD2-86E41EE1117B}" type="presOf" srcId="{DD39D7CE-95EA-4878-851D-B7C9025F4920}" destId="{016BF669-6843-41DB-9ED5-40C7D8AE8CCC}" srcOrd="0" destOrd="0" presId="urn:microsoft.com/office/officeart/2005/8/layout/venn2"/>
    <dgm:cxn modelId="{CF2EE835-CCEB-4197-9832-8F5FE035064C}" type="presOf" srcId="{C523B459-D83C-4E0D-9ACD-047F83EF5310}" destId="{2652F4F8-1644-46CA-89A3-7415A884CD41}" srcOrd="1" destOrd="0" presId="urn:microsoft.com/office/officeart/2005/8/layout/venn2"/>
    <dgm:cxn modelId="{05FE4360-139F-4A0A-BAA8-BEBA4BE975CD}" type="presOf" srcId="{DD39D7CE-95EA-4878-851D-B7C9025F4920}" destId="{6CE6AA7A-4F8E-4B40-83A0-5C649C4FFCB9}" srcOrd="1" destOrd="0" presId="urn:microsoft.com/office/officeart/2005/8/layout/venn2"/>
    <dgm:cxn modelId="{667F3E95-D057-4916-B43E-AF1051F2E251}" type="presOf" srcId="{34EEC627-2D13-4AA5-BC98-FB55D99BC7AA}" destId="{8163B822-728A-4746-BE59-27DFFF40D31D}" srcOrd="0" destOrd="0" presId="urn:microsoft.com/office/officeart/2005/8/layout/venn2"/>
    <dgm:cxn modelId="{1718DCA0-260F-4C5D-945C-BD5770C5D31E}" type="presOf" srcId="{1CB33A85-161D-451B-BEC9-E13EDB825481}" destId="{06915CEA-D971-4688-A8B9-537B1B2A4980}" srcOrd="0" destOrd="0" presId="urn:microsoft.com/office/officeart/2005/8/layout/venn2"/>
    <dgm:cxn modelId="{5BFC07A1-C074-4C1C-ADD7-189387E165E4}" type="presOf" srcId="{31CA2C6C-99A8-48C9-AFF0-574DC9388376}" destId="{DE84C9C3-BDFA-4137-BDFC-8173E877EAC6}" srcOrd="1" destOrd="0" presId="urn:microsoft.com/office/officeart/2005/8/layout/venn2"/>
    <dgm:cxn modelId="{1E132FB4-92A6-4630-B77E-B0675F3D0387}" srcId="{1CB33A85-161D-451B-BEC9-E13EDB825481}" destId="{34EEC627-2D13-4AA5-BC98-FB55D99BC7AA}" srcOrd="0" destOrd="0" parTransId="{46BD73EF-29CC-4296-928A-3BDB48C02E3C}" sibTransId="{2CE18317-3DA7-4463-AC23-42AC1BE79422}"/>
    <dgm:cxn modelId="{3288F9B8-E498-4C7E-B316-E3B4BC4396E3}" type="presOf" srcId="{34EEC627-2D13-4AA5-BC98-FB55D99BC7AA}" destId="{51B82BC7-BEB2-49E8-8990-90A80158AD7C}" srcOrd="1" destOrd="0" presId="urn:microsoft.com/office/officeart/2005/8/layout/venn2"/>
    <dgm:cxn modelId="{DDD000CA-C834-45E3-B095-50278EC9F9F7}" type="presOf" srcId="{C523B459-D83C-4E0D-9ACD-047F83EF5310}" destId="{DED34AA8-888B-4349-ACB1-3B8C969DBA88}" srcOrd="0" destOrd="0" presId="urn:microsoft.com/office/officeart/2005/8/layout/venn2"/>
    <dgm:cxn modelId="{D4477EF3-B3A3-4064-9B7E-2C3B7FD289F3}" type="presOf" srcId="{31CA2C6C-99A8-48C9-AFF0-574DC9388376}" destId="{E5391C1F-962B-49F8-97AF-BBCFB35039E8}" srcOrd="0" destOrd="0" presId="urn:microsoft.com/office/officeart/2005/8/layout/venn2"/>
    <dgm:cxn modelId="{C20B2526-5137-4591-BF95-935AB67F6ADA}" type="presParOf" srcId="{06915CEA-D971-4688-A8B9-537B1B2A4980}" destId="{40D281C6-C78D-4C93-B586-C9A4F938339E}" srcOrd="0" destOrd="0" presId="urn:microsoft.com/office/officeart/2005/8/layout/venn2"/>
    <dgm:cxn modelId="{B4A14DB5-05A5-4044-A8DB-27F121577661}" type="presParOf" srcId="{40D281C6-C78D-4C93-B586-C9A4F938339E}" destId="{8163B822-728A-4746-BE59-27DFFF40D31D}" srcOrd="0" destOrd="0" presId="urn:microsoft.com/office/officeart/2005/8/layout/venn2"/>
    <dgm:cxn modelId="{31F103FD-23B6-44AA-9EDA-90794F5AAA85}" type="presParOf" srcId="{40D281C6-C78D-4C93-B586-C9A4F938339E}" destId="{51B82BC7-BEB2-49E8-8990-90A80158AD7C}" srcOrd="1" destOrd="0" presId="urn:microsoft.com/office/officeart/2005/8/layout/venn2"/>
    <dgm:cxn modelId="{07376B17-8C39-4FE0-89B5-74547BA4715E}" type="presParOf" srcId="{06915CEA-D971-4688-A8B9-537B1B2A4980}" destId="{84BF6B15-13E5-4DD7-9655-D5DD243E54DE}" srcOrd="1" destOrd="0" presId="urn:microsoft.com/office/officeart/2005/8/layout/venn2"/>
    <dgm:cxn modelId="{0F9AA5CC-D02E-47E1-B780-B17E580E9609}" type="presParOf" srcId="{84BF6B15-13E5-4DD7-9655-D5DD243E54DE}" destId="{E5391C1F-962B-49F8-97AF-BBCFB35039E8}" srcOrd="0" destOrd="0" presId="urn:microsoft.com/office/officeart/2005/8/layout/venn2"/>
    <dgm:cxn modelId="{11400771-B006-4B69-A48E-30960627CBCB}" type="presParOf" srcId="{84BF6B15-13E5-4DD7-9655-D5DD243E54DE}" destId="{DE84C9C3-BDFA-4137-BDFC-8173E877EAC6}" srcOrd="1" destOrd="0" presId="urn:microsoft.com/office/officeart/2005/8/layout/venn2"/>
    <dgm:cxn modelId="{94AD31DA-24CC-4CE1-9344-5D0C0593888D}" type="presParOf" srcId="{06915CEA-D971-4688-A8B9-537B1B2A4980}" destId="{3949C510-CE3B-452A-BB09-80ADD71BB353}" srcOrd="2" destOrd="0" presId="urn:microsoft.com/office/officeart/2005/8/layout/venn2"/>
    <dgm:cxn modelId="{BB7BBE38-CD75-499A-BD7E-E3D334A16AA6}" type="presParOf" srcId="{3949C510-CE3B-452A-BB09-80ADD71BB353}" destId="{016BF669-6843-41DB-9ED5-40C7D8AE8CCC}" srcOrd="0" destOrd="0" presId="urn:microsoft.com/office/officeart/2005/8/layout/venn2"/>
    <dgm:cxn modelId="{E39B348F-7EB4-452E-B39B-A7FFF739E2A4}" type="presParOf" srcId="{3949C510-CE3B-452A-BB09-80ADD71BB353}" destId="{6CE6AA7A-4F8E-4B40-83A0-5C649C4FFCB9}" srcOrd="1" destOrd="0" presId="urn:microsoft.com/office/officeart/2005/8/layout/venn2"/>
    <dgm:cxn modelId="{26CEC807-A038-4A4A-81F9-741FA2380B14}" type="presParOf" srcId="{06915CEA-D971-4688-A8B9-537B1B2A4980}" destId="{0C5762B2-9110-4592-B7FA-4EC0BA45D7A0}" srcOrd="3" destOrd="0" presId="urn:microsoft.com/office/officeart/2005/8/layout/venn2"/>
    <dgm:cxn modelId="{9F21D902-3E13-49F8-9ADD-CAF49B2F51F5}" type="presParOf" srcId="{0C5762B2-9110-4592-B7FA-4EC0BA45D7A0}" destId="{DED34AA8-888B-4349-ACB1-3B8C969DBA88}" srcOrd="0" destOrd="0" presId="urn:microsoft.com/office/officeart/2005/8/layout/venn2"/>
    <dgm:cxn modelId="{87A822A1-B1AF-4444-885B-C48E2493662B}" type="presParOf" srcId="{0C5762B2-9110-4592-B7FA-4EC0BA45D7A0}" destId="{2652F4F8-1644-46CA-89A3-7415A884CD41}"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6B19307-53D6-49CF-8BDD-EE960F8AC71D}"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85C6AE6B-CF88-4924-A430-A8E0144A720C}">
      <dgm:prSet phldrT="[Text]" custT="1"/>
      <dgm:spPr>
        <a:solidFill>
          <a:srgbClr val="0099CC"/>
        </a:solidFill>
      </dgm:spPr>
      <dgm:t>
        <a:bodyPr/>
        <a:lstStyle/>
        <a:p>
          <a:pPr>
            <a:lnSpc>
              <a:spcPct val="100000"/>
            </a:lnSpc>
            <a:spcAft>
              <a:spcPts val="0"/>
            </a:spcAft>
          </a:pPr>
          <a:r>
            <a:rPr lang="en-US" sz="1600" b="1" dirty="0">
              <a:latin typeface="Arial" panose="020B0604020202020204" pitchFamily="34" charset="0"/>
              <a:cs typeface="Arial" panose="020B0604020202020204" pitchFamily="34" charset="0"/>
            </a:rPr>
            <a:t>Governance</a:t>
          </a:r>
        </a:p>
      </dgm:t>
    </dgm:pt>
    <dgm:pt modelId="{8E04ACB8-7F6D-49F9-9534-74CC391DD316}" type="parTrans" cxnId="{78DC869B-9751-48A4-A20C-5C5F9D59078B}">
      <dgm:prSet/>
      <dgm:spPr/>
      <dgm:t>
        <a:bodyPr/>
        <a:lstStyle/>
        <a:p>
          <a:endParaRPr lang="en-US" sz="1200" b="1">
            <a:latin typeface="Arial" panose="020B0604020202020204" pitchFamily="34" charset="0"/>
            <a:cs typeface="Arial" panose="020B0604020202020204" pitchFamily="34" charset="0"/>
          </a:endParaRPr>
        </a:p>
      </dgm:t>
    </dgm:pt>
    <dgm:pt modelId="{F7B9407F-F4AD-487A-A41B-69E93E3430DB}" type="sibTrans" cxnId="{78DC869B-9751-48A4-A20C-5C5F9D59078B}">
      <dgm:prSet/>
      <dgm:spPr/>
      <dgm:t>
        <a:bodyPr/>
        <a:lstStyle/>
        <a:p>
          <a:endParaRPr lang="en-US" sz="1200" b="1">
            <a:latin typeface="Arial" panose="020B0604020202020204" pitchFamily="34" charset="0"/>
            <a:cs typeface="Arial" panose="020B0604020202020204" pitchFamily="34" charset="0"/>
          </a:endParaRPr>
        </a:p>
      </dgm:t>
    </dgm:pt>
    <dgm:pt modelId="{420ADB7F-3E8E-4D1C-BCE7-044E5067B38A}">
      <dgm:prSet phldrT="[Text]" custT="1"/>
      <dgm:spPr>
        <a:solidFill>
          <a:srgbClr val="003366"/>
        </a:solidFill>
      </dgm:spPr>
      <dgm:t>
        <a:bodyPr/>
        <a:lstStyle/>
        <a:p>
          <a:r>
            <a:rPr lang="en-US" sz="1600" b="1" dirty="0">
              <a:latin typeface="Arial" panose="020B0604020202020204" pitchFamily="34" charset="0"/>
              <a:cs typeface="Arial" panose="020B0604020202020204" pitchFamily="34" charset="0"/>
            </a:rPr>
            <a:t>Strategy </a:t>
          </a:r>
        </a:p>
      </dgm:t>
    </dgm:pt>
    <dgm:pt modelId="{72EDE741-1383-4422-99C2-C76066154C10}" type="parTrans" cxnId="{964C5EDC-5D78-4937-8E2B-BB7492189CBF}">
      <dgm:prSet/>
      <dgm:spPr/>
      <dgm:t>
        <a:bodyPr/>
        <a:lstStyle/>
        <a:p>
          <a:endParaRPr lang="en-US" sz="1200" b="1">
            <a:latin typeface="Arial" panose="020B0604020202020204" pitchFamily="34" charset="0"/>
            <a:cs typeface="Arial" panose="020B0604020202020204" pitchFamily="34" charset="0"/>
          </a:endParaRPr>
        </a:p>
      </dgm:t>
    </dgm:pt>
    <dgm:pt modelId="{16151C5A-6533-4149-8ADF-91CC122C0D01}" type="sibTrans" cxnId="{964C5EDC-5D78-4937-8E2B-BB7492189CBF}">
      <dgm:prSet/>
      <dgm:spPr/>
      <dgm:t>
        <a:bodyPr/>
        <a:lstStyle/>
        <a:p>
          <a:endParaRPr lang="en-US" sz="1200" b="1">
            <a:latin typeface="Arial" panose="020B0604020202020204" pitchFamily="34" charset="0"/>
            <a:cs typeface="Arial" panose="020B0604020202020204" pitchFamily="34" charset="0"/>
          </a:endParaRPr>
        </a:p>
      </dgm:t>
    </dgm:pt>
    <dgm:pt modelId="{7AC132C5-F9A2-4A71-9700-A9207187CEF4}">
      <dgm:prSet phldrT="[Text]" custT="1"/>
      <dgm:spPr>
        <a:solidFill>
          <a:schemeClr val="tx1">
            <a:lumMod val="75000"/>
            <a:lumOff val="25000"/>
          </a:schemeClr>
        </a:solidFill>
      </dgm:spPr>
      <dgm:t>
        <a:bodyPr/>
        <a:lstStyle/>
        <a:p>
          <a:r>
            <a:rPr lang="en-US" sz="1600" b="1" dirty="0">
              <a:latin typeface="Arial" panose="020B0604020202020204" pitchFamily="34" charset="0"/>
              <a:cs typeface="Arial" panose="020B0604020202020204" pitchFamily="34" charset="0"/>
            </a:rPr>
            <a:t>Risk management</a:t>
          </a:r>
        </a:p>
      </dgm:t>
    </dgm:pt>
    <dgm:pt modelId="{7AD91BF6-3664-492C-BDD9-2CDD1DE007EE}" type="parTrans" cxnId="{74A221C2-FCF6-45AC-8D99-6B268A266AA1}">
      <dgm:prSet/>
      <dgm:spPr/>
      <dgm:t>
        <a:bodyPr/>
        <a:lstStyle/>
        <a:p>
          <a:endParaRPr lang="en-US" sz="1200" b="1">
            <a:latin typeface="Arial" panose="020B0604020202020204" pitchFamily="34" charset="0"/>
            <a:cs typeface="Arial" panose="020B0604020202020204" pitchFamily="34" charset="0"/>
          </a:endParaRPr>
        </a:p>
      </dgm:t>
    </dgm:pt>
    <dgm:pt modelId="{98D0572B-CBA8-47A0-821D-E9E26A5C2330}" type="sibTrans" cxnId="{74A221C2-FCF6-45AC-8D99-6B268A266AA1}">
      <dgm:prSet/>
      <dgm:spPr/>
      <dgm:t>
        <a:bodyPr/>
        <a:lstStyle/>
        <a:p>
          <a:endParaRPr lang="en-US" sz="1200" b="1">
            <a:latin typeface="Arial" panose="020B0604020202020204" pitchFamily="34" charset="0"/>
            <a:cs typeface="Arial" panose="020B0604020202020204" pitchFamily="34" charset="0"/>
          </a:endParaRPr>
        </a:p>
      </dgm:t>
    </dgm:pt>
    <dgm:pt modelId="{03761353-E46A-4CCD-B130-B0EA785A6CE6}">
      <dgm:prSet phldrT="[Text]" custT="1"/>
      <dgm:spPr>
        <a:solidFill>
          <a:schemeClr val="bg1">
            <a:lumMod val="50000"/>
          </a:schemeClr>
        </a:solidFill>
      </dgm:spPr>
      <dgm:t>
        <a:bodyPr/>
        <a:lstStyle/>
        <a:p>
          <a:r>
            <a:rPr lang="en-US" sz="1600" b="1" dirty="0">
              <a:latin typeface="Arial" panose="020B0604020202020204" pitchFamily="34" charset="0"/>
              <a:cs typeface="Arial" panose="020B0604020202020204" pitchFamily="34" charset="0"/>
            </a:rPr>
            <a:t>Metrics and targets</a:t>
          </a:r>
        </a:p>
      </dgm:t>
    </dgm:pt>
    <dgm:pt modelId="{30F6AAC1-6DEB-4729-9AC1-8EC722404DEC}" type="parTrans" cxnId="{88692E71-1023-4724-AA97-78175BC66F7E}">
      <dgm:prSet/>
      <dgm:spPr/>
      <dgm:t>
        <a:bodyPr/>
        <a:lstStyle/>
        <a:p>
          <a:endParaRPr lang="en-US" sz="1200" b="1">
            <a:latin typeface="Arial" panose="020B0604020202020204" pitchFamily="34" charset="0"/>
            <a:cs typeface="Arial" panose="020B0604020202020204" pitchFamily="34" charset="0"/>
          </a:endParaRPr>
        </a:p>
      </dgm:t>
    </dgm:pt>
    <dgm:pt modelId="{63ACE721-A7AB-4ADD-925B-90727ADC1182}" type="sibTrans" cxnId="{88692E71-1023-4724-AA97-78175BC66F7E}">
      <dgm:prSet/>
      <dgm:spPr/>
      <dgm:t>
        <a:bodyPr/>
        <a:lstStyle/>
        <a:p>
          <a:endParaRPr lang="en-US" sz="1200" b="1">
            <a:latin typeface="Arial" panose="020B0604020202020204" pitchFamily="34" charset="0"/>
            <a:cs typeface="Arial" panose="020B0604020202020204" pitchFamily="34" charset="0"/>
          </a:endParaRPr>
        </a:p>
      </dgm:t>
    </dgm:pt>
    <dgm:pt modelId="{0E93629F-35CF-4418-BEA5-DDDEC9B688C0}" type="pres">
      <dgm:prSet presAssocID="{E6B19307-53D6-49CF-8BDD-EE960F8AC71D}" presName="Name0" presStyleCnt="0">
        <dgm:presLayoutVars>
          <dgm:chMax val="7"/>
          <dgm:resizeHandles val="exact"/>
        </dgm:presLayoutVars>
      </dgm:prSet>
      <dgm:spPr/>
    </dgm:pt>
    <dgm:pt modelId="{F323D0FC-F52C-487E-A0A2-4F858EB2D06D}" type="pres">
      <dgm:prSet presAssocID="{E6B19307-53D6-49CF-8BDD-EE960F8AC71D}" presName="comp1" presStyleCnt="0"/>
      <dgm:spPr/>
    </dgm:pt>
    <dgm:pt modelId="{476D8ABD-B1A7-4CC3-8F65-2EDAEAD27F7F}" type="pres">
      <dgm:prSet presAssocID="{E6B19307-53D6-49CF-8BDD-EE960F8AC71D}" presName="circle1" presStyleLbl="node1" presStyleIdx="0" presStyleCnt="4" custScaleX="142132" custScaleY="95021"/>
      <dgm:spPr/>
    </dgm:pt>
    <dgm:pt modelId="{D4F6CFD2-A79A-4D27-954A-696E21C65854}" type="pres">
      <dgm:prSet presAssocID="{E6B19307-53D6-49CF-8BDD-EE960F8AC71D}" presName="c1text" presStyleLbl="node1" presStyleIdx="0" presStyleCnt="4">
        <dgm:presLayoutVars>
          <dgm:bulletEnabled val="1"/>
        </dgm:presLayoutVars>
      </dgm:prSet>
      <dgm:spPr/>
    </dgm:pt>
    <dgm:pt modelId="{FB825FCD-4FC5-40FA-B2EB-69C246647AD3}" type="pres">
      <dgm:prSet presAssocID="{E6B19307-53D6-49CF-8BDD-EE960F8AC71D}" presName="comp2" presStyleCnt="0"/>
      <dgm:spPr/>
    </dgm:pt>
    <dgm:pt modelId="{549A3AE9-72EA-4724-AD52-4C1327FF8C1F}" type="pres">
      <dgm:prSet presAssocID="{E6B19307-53D6-49CF-8BDD-EE960F8AC71D}" presName="circle2" presStyleLbl="node1" presStyleIdx="1" presStyleCnt="4" custScaleX="144670"/>
      <dgm:spPr/>
    </dgm:pt>
    <dgm:pt modelId="{6005C2DB-DE8B-4B97-AAD1-11149327C56A}" type="pres">
      <dgm:prSet presAssocID="{E6B19307-53D6-49CF-8BDD-EE960F8AC71D}" presName="c2text" presStyleLbl="node1" presStyleIdx="1" presStyleCnt="4">
        <dgm:presLayoutVars>
          <dgm:bulletEnabled val="1"/>
        </dgm:presLayoutVars>
      </dgm:prSet>
      <dgm:spPr/>
    </dgm:pt>
    <dgm:pt modelId="{28729E7E-8584-42D1-A5CE-575A13576004}" type="pres">
      <dgm:prSet presAssocID="{E6B19307-53D6-49CF-8BDD-EE960F8AC71D}" presName="comp3" presStyleCnt="0"/>
      <dgm:spPr/>
    </dgm:pt>
    <dgm:pt modelId="{37DA19A1-F09C-4EC9-BD82-57E4602D2684}" type="pres">
      <dgm:prSet presAssocID="{E6B19307-53D6-49CF-8BDD-EE960F8AC71D}" presName="circle3" presStyleLbl="node1" presStyleIdx="2" presStyleCnt="4" custScaleX="152284"/>
      <dgm:spPr/>
    </dgm:pt>
    <dgm:pt modelId="{77F68755-C84F-4B22-82D4-CDD98991A055}" type="pres">
      <dgm:prSet presAssocID="{E6B19307-53D6-49CF-8BDD-EE960F8AC71D}" presName="c3text" presStyleLbl="node1" presStyleIdx="2" presStyleCnt="4">
        <dgm:presLayoutVars>
          <dgm:bulletEnabled val="1"/>
        </dgm:presLayoutVars>
      </dgm:prSet>
      <dgm:spPr/>
    </dgm:pt>
    <dgm:pt modelId="{2BAB7003-3DE4-4F03-852F-3AD4F422F6F7}" type="pres">
      <dgm:prSet presAssocID="{E6B19307-53D6-49CF-8BDD-EE960F8AC71D}" presName="comp4" presStyleCnt="0"/>
      <dgm:spPr/>
    </dgm:pt>
    <dgm:pt modelId="{2DF91826-4C10-4825-90C0-760297D0F8D5}" type="pres">
      <dgm:prSet presAssocID="{E6B19307-53D6-49CF-8BDD-EE960F8AC71D}" presName="circle4" presStyleLbl="node1" presStyleIdx="3" presStyleCnt="4" custScaleX="149746"/>
      <dgm:spPr/>
    </dgm:pt>
    <dgm:pt modelId="{9C8D57E1-6EA4-427D-9FC1-895935F979A0}" type="pres">
      <dgm:prSet presAssocID="{E6B19307-53D6-49CF-8BDD-EE960F8AC71D}" presName="c4text" presStyleLbl="node1" presStyleIdx="3" presStyleCnt="4">
        <dgm:presLayoutVars>
          <dgm:bulletEnabled val="1"/>
        </dgm:presLayoutVars>
      </dgm:prSet>
      <dgm:spPr/>
    </dgm:pt>
  </dgm:ptLst>
  <dgm:cxnLst>
    <dgm:cxn modelId="{BA8ECE01-5DB4-4ED7-AE3F-E3A1FFA4A72C}" type="presOf" srcId="{E6B19307-53D6-49CF-8BDD-EE960F8AC71D}" destId="{0E93629F-35CF-4418-BEA5-DDDEC9B688C0}" srcOrd="0" destOrd="0" presId="urn:microsoft.com/office/officeart/2005/8/layout/venn2"/>
    <dgm:cxn modelId="{9171B206-D1A1-42F2-88C6-F1E7B13D928D}" type="presOf" srcId="{03761353-E46A-4CCD-B130-B0EA785A6CE6}" destId="{2DF91826-4C10-4825-90C0-760297D0F8D5}" srcOrd="0" destOrd="0" presId="urn:microsoft.com/office/officeart/2005/8/layout/venn2"/>
    <dgm:cxn modelId="{32D0D345-DA96-49AB-A259-E1473DF852D8}" type="presOf" srcId="{420ADB7F-3E8E-4D1C-BCE7-044E5067B38A}" destId="{549A3AE9-72EA-4724-AD52-4C1327FF8C1F}" srcOrd="0" destOrd="0" presId="urn:microsoft.com/office/officeart/2005/8/layout/venn2"/>
    <dgm:cxn modelId="{AB5F5850-9151-448B-90F4-7D7FBB435D0C}" type="presOf" srcId="{85C6AE6B-CF88-4924-A430-A8E0144A720C}" destId="{476D8ABD-B1A7-4CC3-8F65-2EDAEAD27F7F}" srcOrd="0" destOrd="0" presId="urn:microsoft.com/office/officeart/2005/8/layout/venn2"/>
    <dgm:cxn modelId="{88692E71-1023-4724-AA97-78175BC66F7E}" srcId="{E6B19307-53D6-49CF-8BDD-EE960F8AC71D}" destId="{03761353-E46A-4CCD-B130-B0EA785A6CE6}" srcOrd="3" destOrd="0" parTransId="{30F6AAC1-6DEB-4729-9AC1-8EC722404DEC}" sibTransId="{63ACE721-A7AB-4ADD-925B-90727ADC1182}"/>
    <dgm:cxn modelId="{E5B8427F-7506-4F0E-885F-D3D71FE1209E}" type="presOf" srcId="{03761353-E46A-4CCD-B130-B0EA785A6CE6}" destId="{9C8D57E1-6EA4-427D-9FC1-895935F979A0}" srcOrd="1" destOrd="0" presId="urn:microsoft.com/office/officeart/2005/8/layout/venn2"/>
    <dgm:cxn modelId="{92E9B08F-4BED-4C5C-B3A0-1EE9AF620C65}" type="presOf" srcId="{420ADB7F-3E8E-4D1C-BCE7-044E5067B38A}" destId="{6005C2DB-DE8B-4B97-AAD1-11149327C56A}" srcOrd="1" destOrd="0" presId="urn:microsoft.com/office/officeart/2005/8/layout/venn2"/>
    <dgm:cxn modelId="{78DC869B-9751-48A4-A20C-5C5F9D59078B}" srcId="{E6B19307-53D6-49CF-8BDD-EE960F8AC71D}" destId="{85C6AE6B-CF88-4924-A430-A8E0144A720C}" srcOrd="0" destOrd="0" parTransId="{8E04ACB8-7F6D-49F9-9534-74CC391DD316}" sibTransId="{F7B9407F-F4AD-487A-A41B-69E93E3430DB}"/>
    <dgm:cxn modelId="{C374D19F-1C27-40A5-85D9-EA5AF44EA7E8}" type="presOf" srcId="{7AC132C5-F9A2-4A71-9700-A9207187CEF4}" destId="{77F68755-C84F-4B22-82D4-CDD98991A055}" srcOrd="1" destOrd="0" presId="urn:microsoft.com/office/officeart/2005/8/layout/venn2"/>
    <dgm:cxn modelId="{92D220B5-DAF0-4679-846C-EEFCE451C16F}" type="presOf" srcId="{7AC132C5-F9A2-4A71-9700-A9207187CEF4}" destId="{37DA19A1-F09C-4EC9-BD82-57E4602D2684}" srcOrd="0" destOrd="0" presId="urn:microsoft.com/office/officeart/2005/8/layout/venn2"/>
    <dgm:cxn modelId="{74A221C2-FCF6-45AC-8D99-6B268A266AA1}" srcId="{E6B19307-53D6-49CF-8BDD-EE960F8AC71D}" destId="{7AC132C5-F9A2-4A71-9700-A9207187CEF4}" srcOrd="2" destOrd="0" parTransId="{7AD91BF6-3664-492C-BDD9-2CDD1DE007EE}" sibTransId="{98D0572B-CBA8-47A0-821D-E9E26A5C2330}"/>
    <dgm:cxn modelId="{CCAFE8C2-B107-4370-B877-779C29FD9C7B}" type="presOf" srcId="{85C6AE6B-CF88-4924-A430-A8E0144A720C}" destId="{D4F6CFD2-A79A-4D27-954A-696E21C65854}" srcOrd="1" destOrd="0" presId="urn:microsoft.com/office/officeart/2005/8/layout/venn2"/>
    <dgm:cxn modelId="{964C5EDC-5D78-4937-8E2B-BB7492189CBF}" srcId="{E6B19307-53D6-49CF-8BDD-EE960F8AC71D}" destId="{420ADB7F-3E8E-4D1C-BCE7-044E5067B38A}" srcOrd="1" destOrd="0" parTransId="{72EDE741-1383-4422-99C2-C76066154C10}" sibTransId="{16151C5A-6533-4149-8ADF-91CC122C0D01}"/>
    <dgm:cxn modelId="{49F1185B-6EE5-448B-AB1D-02CC754CEDEC}" type="presParOf" srcId="{0E93629F-35CF-4418-BEA5-DDDEC9B688C0}" destId="{F323D0FC-F52C-487E-A0A2-4F858EB2D06D}" srcOrd="0" destOrd="0" presId="urn:microsoft.com/office/officeart/2005/8/layout/venn2"/>
    <dgm:cxn modelId="{314BDA60-CA15-4620-B233-92907DC3002F}" type="presParOf" srcId="{F323D0FC-F52C-487E-A0A2-4F858EB2D06D}" destId="{476D8ABD-B1A7-4CC3-8F65-2EDAEAD27F7F}" srcOrd="0" destOrd="0" presId="urn:microsoft.com/office/officeart/2005/8/layout/venn2"/>
    <dgm:cxn modelId="{BA85E4CC-A605-4237-B94E-B371613C3C44}" type="presParOf" srcId="{F323D0FC-F52C-487E-A0A2-4F858EB2D06D}" destId="{D4F6CFD2-A79A-4D27-954A-696E21C65854}" srcOrd="1" destOrd="0" presId="urn:microsoft.com/office/officeart/2005/8/layout/venn2"/>
    <dgm:cxn modelId="{D6F6C264-EF28-43D5-9C02-074FCF8DD21E}" type="presParOf" srcId="{0E93629F-35CF-4418-BEA5-DDDEC9B688C0}" destId="{FB825FCD-4FC5-40FA-B2EB-69C246647AD3}" srcOrd="1" destOrd="0" presId="urn:microsoft.com/office/officeart/2005/8/layout/venn2"/>
    <dgm:cxn modelId="{7FF90F9C-131F-4901-9BB1-D736DC072196}" type="presParOf" srcId="{FB825FCD-4FC5-40FA-B2EB-69C246647AD3}" destId="{549A3AE9-72EA-4724-AD52-4C1327FF8C1F}" srcOrd="0" destOrd="0" presId="urn:microsoft.com/office/officeart/2005/8/layout/venn2"/>
    <dgm:cxn modelId="{9AA086EC-B113-44B5-A75A-085F6090A0E9}" type="presParOf" srcId="{FB825FCD-4FC5-40FA-B2EB-69C246647AD3}" destId="{6005C2DB-DE8B-4B97-AAD1-11149327C56A}" srcOrd="1" destOrd="0" presId="urn:microsoft.com/office/officeart/2005/8/layout/venn2"/>
    <dgm:cxn modelId="{2C3DAF42-62D5-4FA2-8EF4-4320C3C8E77B}" type="presParOf" srcId="{0E93629F-35CF-4418-BEA5-DDDEC9B688C0}" destId="{28729E7E-8584-42D1-A5CE-575A13576004}" srcOrd="2" destOrd="0" presId="urn:microsoft.com/office/officeart/2005/8/layout/venn2"/>
    <dgm:cxn modelId="{B9E1F39B-7C56-4186-81D1-874B7278921B}" type="presParOf" srcId="{28729E7E-8584-42D1-A5CE-575A13576004}" destId="{37DA19A1-F09C-4EC9-BD82-57E4602D2684}" srcOrd="0" destOrd="0" presId="urn:microsoft.com/office/officeart/2005/8/layout/venn2"/>
    <dgm:cxn modelId="{6C32E97A-B94A-4367-9BF6-05DCC8568008}" type="presParOf" srcId="{28729E7E-8584-42D1-A5CE-575A13576004}" destId="{77F68755-C84F-4B22-82D4-CDD98991A055}" srcOrd="1" destOrd="0" presId="urn:microsoft.com/office/officeart/2005/8/layout/venn2"/>
    <dgm:cxn modelId="{B502EADE-3792-4866-B81B-66BEAA3FB827}" type="presParOf" srcId="{0E93629F-35CF-4418-BEA5-DDDEC9B688C0}" destId="{2BAB7003-3DE4-4F03-852F-3AD4F422F6F7}" srcOrd="3" destOrd="0" presId="urn:microsoft.com/office/officeart/2005/8/layout/venn2"/>
    <dgm:cxn modelId="{B58153EA-76FD-499C-BF06-F1F624EAE98E}" type="presParOf" srcId="{2BAB7003-3DE4-4F03-852F-3AD4F422F6F7}" destId="{2DF91826-4C10-4825-90C0-760297D0F8D5}" srcOrd="0" destOrd="0" presId="urn:microsoft.com/office/officeart/2005/8/layout/venn2"/>
    <dgm:cxn modelId="{B19D5781-1ED7-47E4-87D5-C2B61EEBE50B}" type="presParOf" srcId="{2BAB7003-3DE4-4F03-852F-3AD4F422F6F7}" destId="{9C8D57E1-6EA4-427D-9FC1-895935F979A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E38320-E3E3-47A9-94C4-113CB2300747}"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n-US"/>
        </a:p>
      </dgm:t>
    </dgm:pt>
    <dgm:pt modelId="{C190CBFF-2C3E-487A-805A-8AAA5EE065D0}">
      <dgm:prSet phldrT="[Text]" custT="1"/>
      <dgm:spPr>
        <a:xfrm>
          <a:off x="0" y="725"/>
          <a:ext cx="5819775" cy="348388"/>
        </a:xfrm>
        <a:prstGeom prst="roundRect">
          <a:avLst/>
        </a:prstGeom>
        <a:solidFill>
          <a:srgbClr val="FF0000"/>
        </a:solidFill>
      </dgm:spPr>
      <dgm:t>
        <a:bodyPr/>
        <a:lstStyle/>
        <a:p>
          <a:pPr>
            <a:buFont typeface="Symbol" panose="05050102010706020507" pitchFamily="18" charset="2"/>
            <a:buNone/>
          </a:pPr>
          <a:r>
            <a:rPr lang="en-GB" sz="1600" b="1" dirty="0">
              <a:latin typeface="Helvetica" panose="020B0604020202020204" pitchFamily="34" charset="0"/>
              <a:ea typeface="+mn-ea"/>
              <a:cs typeface="+mn-cs"/>
            </a:rPr>
            <a:t>Scope 1 and 2 target</a:t>
          </a:r>
          <a:endParaRPr lang="en-US" sz="1600" b="1" dirty="0">
            <a:latin typeface="Helvetica" panose="020B0604020202020204" pitchFamily="34" charset="0"/>
            <a:ea typeface="+mn-ea"/>
            <a:cs typeface="+mn-cs"/>
          </a:endParaRPr>
        </a:p>
      </dgm:t>
    </dgm:pt>
    <dgm:pt modelId="{EAA1B057-7427-4443-9A81-65E3ECE541C8}" type="parTrans" cxnId="{A2C67C8B-049B-4981-A1DC-D025B4462918}">
      <dgm:prSet/>
      <dgm:spPr/>
      <dgm:t>
        <a:bodyPr/>
        <a:lstStyle/>
        <a:p>
          <a:endParaRPr lang="en-US" sz="1600"/>
        </a:p>
      </dgm:t>
    </dgm:pt>
    <dgm:pt modelId="{C1A414F7-6800-4373-820F-57E911F412FD}" type="sibTrans" cxnId="{A2C67C8B-049B-4981-A1DC-D025B4462918}">
      <dgm:prSet/>
      <dgm:spPr/>
      <dgm:t>
        <a:bodyPr/>
        <a:lstStyle/>
        <a:p>
          <a:endParaRPr lang="en-US" sz="1600"/>
        </a:p>
      </dgm:t>
    </dgm:pt>
    <dgm:pt modelId="{4BA18B9B-EA16-461B-9CC1-68DD49DCC9EF}">
      <dgm:prSet phldrT="[Text]" custT="1"/>
      <dgm:spPr>
        <a:xfrm>
          <a:off x="0" y="2234478"/>
          <a:ext cx="5819775" cy="308571"/>
        </a:xfrm>
        <a:prstGeom prst="roundRect">
          <a:avLst/>
        </a:prstGeom>
        <a:solidFill>
          <a:srgbClr val="FF0000"/>
        </a:solidFill>
      </dgm:spPr>
      <dgm:t>
        <a:bodyPr/>
        <a:lstStyle/>
        <a:p>
          <a:pPr>
            <a:buNone/>
          </a:pPr>
          <a:r>
            <a:rPr lang="en-GB" sz="1600" b="1" dirty="0">
              <a:latin typeface="Helvetica" panose="020B0604020202020204" pitchFamily="34" charset="0"/>
              <a:ea typeface="+mn-ea"/>
              <a:cs typeface="+mn-cs"/>
            </a:rPr>
            <a:t>Additional commitments for the 2030 target, consistent with the SBTi guidelines may include:</a:t>
          </a:r>
          <a:endParaRPr lang="en-US" sz="1600" b="1" dirty="0">
            <a:latin typeface="Helvetica" panose="020B0604020202020204" pitchFamily="34" charset="0"/>
            <a:ea typeface="+mn-ea"/>
            <a:cs typeface="+mn-cs"/>
          </a:endParaRPr>
        </a:p>
      </dgm:t>
    </dgm:pt>
    <dgm:pt modelId="{CD49B8D8-F819-4035-9529-2B29D52A6FE4}" type="parTrans" cxnId="{2ADBC951-BEE8-4198-8067-78FCBFBD12DE}">
      <dgm:prSet/>
      <dgm:spPr/>
      <dgm:t>
        <a:bodyPr/>
        <a:lstStyle/>
        <a:p>
          <a:endParaRPr lang="en-US" sz="1600"/>
        </a:p>
      </dgm:t>
    </dgm:pt>
    <dgm:pt modelId="{9BAEEACC-2A16-4AE5-BDF1-D2BDF36E8CBD}" type="sibTrans" cxnId="{2ADBC951-BEE8-4198-8067-78FCBFBD12DE}">
      <dgm:prSet/>
      <dgm:spPr/>
      <dgm:t>
        <a:bodyPr/>
        <a:lstStyle/>
        <a:p>
          <a:endParaRPr lang="en-US" sz="1600"/>
        </a:p>
      </dgm:t>
    </dgm:pt>
    <dgm:pt modelId="{A2BFC9F0-4B4C-465B-9312-1E49739ADC08}">
      <dgm:prSet custT="1"/>
      <dgm:spPr>
        <a:xfrm>
          <a:off x="0" y="1327189"/>
          <a:ext cx="5819775" cy="348388"/>
        </a:xfrm>
        <a:prstGeom prst="roundRect">
          <a:avLst/>
        </a:prstGeom>
        <a:solidFill>
          <a:srgbClr val="FF0000"/>
        </a:solidFill>
      </dgm:spPr>
      <dgm:t>
        <a:bodyPr/>
        <a:lstStyle/>
        <a:p>
          <a:pPr>
            <a:buFont typeface="Symbol" panose="05050102010706020507" pitchFamily="18" charset="2"/>
            <a:buNone/>
          </a:pPr>
          <a:r>
            <a:rPr lang="en-GB" sz="1600" b="1" dirty="0">
              <a:latin typeface="Helvetica" panose="020B0604020202020204" pitchFamily="34" charset="0"/>
              <a:ea typeface="+mn-ea"/>
              <a:cs typeface="+mn-cs"/>
            </a:rPr>
            <a:t>Scope 3 target</a:t>
          </a:r>
          <a:endParaRPr lang="en-US" sz="1600" b="1" dirty="0">
            <a:latin typeface="Helvetica" panose="020B0604020202020204" pitchFamily="34" charset="0"/>
            <a:ea typeface="+mn-ea"/>
            <a:cs typeface="+mn-cs"/>
          </a:endParaRPr>
        </a:p>
      </dgm:t>
    </dgm:pt>
    <dgm:pt modelId="{5A08B762-C55A-49C6-AEB2-3758E809E03D}" type="parTrans" cxnId="{14391A61-80A4-46F5-B2C5-4F7CA168E399}">
      <dgm:prSet/>
      <dgm:spPr/>
      <dgm:t>
        <a:bodyPr/>
        <a:lstStyle/>
        <a:p>
          <a:endParaRPr lang="en-US" sz="1600"/>
        </a:p>
      </dgm:t>
    </dgm:pt>
    <dgm:pt modelId="{54AFA91F-7617-4533-ADC2-4462E6B0F353}" type="sibTrans" cxnId="{14391A61-80A4-46F5-B2C5-4F7CA168E399}">
      <dgm:prSet/>
      <dgm:spPr/>
      <dgm:t>
        <a:bodyPr/>
        <a:lstStyle/>
        <a:p>
          <a:endParaRPr lang="en-US" sz="1600"/>
        </a:p>
      </dgm:t>
    </dgm:pt>
    <dgm:pt modelId="{F12C3B8E-4665-47E6-AA05-D794B5149E66}">
      <dgm:prSet phldrT="[Text]" custT="1"/>
      <dgm:spPr>
        <a:xfrm>
          <a:off x="0" y="349114"/>
          <a:ext cx="5819775" cy="978075"/>
        </a:xfrm>
        <a:prstGeom prst="rect">
          <a:avLst/>
        </a:prstGeom>
      </dgm:spPr>
      <dgm:t>
        <a:bodyPr/>
        <a:lstStyle/>
        <a:p>
          <a:pPr marL="180000" indent="-180000">
            <a:lnSpc>
              <a:spcPct val="100000"/>
            </a:lnSpc>
            <a:spcBef>
              <a:spcPts val="600"/>
            </a:spcBef>
            <a:spcAft>
              <a:spcPts val="600"/>
            </a:spcAft>
            <a:buFont typeface="Symbol" panose="05050102010706020507" pitchFamily="18" charset="2"/>
            <a:buChar char=""/>
          </a:pPr>
          <a:r>
            <a:rPr lang="en-GB" sz="1600" dirty="0">
              <a:latin typeface="Helvetica" panose="020B0604020202020204" pitchFamily="34" charset="0"/>
              <a:ea typeface="+mn-ea"/>
              <a:cs typeface="+mn-cs"/>
            </a:rPr>
            <a:t>Between </a:t>
          </a:r>
          <a:r>
            <a:rPr lang="en-GB" sz="1600" b="1" dirty="0">
              <a:latin typeface="Helvetica" panose="020B0604020202020204" pitchFamily="34" charset="0"/>
              <a:ea typeface="+mn-ea"/>
              <a:cs typeface="+mn-cs"/>
            </a:rPr>
            <a:t>30% and 35% by 2030, compared to 2022 </a:t>
          </a:r>
          <a:r>
            <a:rPr lang="en-GB" sz="1600" dirty="0">
              <a:latin typeface="Helvetica" panose="020B0604020202020204" pitchFamily="34" charset="0"/>
              <a:ea typeface="+mn-ea"/>
              <a:cs typeface="+mn-cs"/>
            </a:rPr>
            <a:t>(corresponds to an emission decrease of </a:t>
          </a:r>
          <a:r>
            <a:rPr lang="en-GB" sz="1600" b="1" dirty="0">
              <a:latin typeface="Helvetica" panose="020B0604020202020204" pitchFamily="34" charset="0"/>
              <a:ea typeface="+mn-ea"/>
              <a:cs typeface="+mn-cs"/>
            </a:rPr>
            <a:t>3.8%/yr. to 4.5%/yr.</a:t>
          </a:r>
          <a:r>
            <a:rPr lang="en-GB" sz="1600" dirty="0">
              <a:latin typeface="Helvetica" panose="020B0604020202020204" pitchFamily="34" charset="0"/>
              <a:ea typeface="+mn-ea"/>
              <a:cs typeface="+mn-cs"/>
            </a:rPr>
            <a:t>)</a:t>
          </a:r>
          <a:endParaRPr lang="en-US" sz="1600" dirty="0">
            <a:latin typeface="Helvetica" panose="020B0604020202020204" pitchFamily="34" charset="0"/>
            <a:ea typeface="+mn-ea"/>
            <a:cs typeface="+mn-cs"/>
          </a:endParaRPr>
        </a:p>
      </dgm:t>
    </dgm:pt>
    <dgm:pt modelId="{BE5A7BED-A5B4-49BB-B393-721A65EF81AF}" type="parTrans" cxnId="{B6BFE0DF-BF92-4BF0-8DAA-301E454320DE}">
      <dgm:prSet/>
      <dgm:spPr/>
      <dgm:t>
        <a:bodyPr/>
        <a:lstStyle/>
        <a:p>
          <a:endParaRPr lang="en-US" sz="1600"/>
        </a:p>
      </dgm:t>
    </dgm:pt>
    <dgm:pt modelId="{2CBE36FE-9A9C-4471-922A-CB53952F599F}" type="sibTrans" cxnId="{B6BFE0DF-BF92-4BF0-8DAA-301E454320DE}">
      <dgm:prSet/>
      <dgm:spPr/>
      <dgm:t>
        <a:bodyPr/>
        <a:lstStyle/>
        <a:p>
          <a:endParaRPr lang="en-US" sz="1600"/>
        </a:p>
      </dgm:t>
    </dgm:pt>
    <dgm:pt modelId="{9C9EFA3E-5835-4AEC-9A85-D1912B1FC2F5}">
      <dgm:prSet custT="1"/>
      <dgm:spPr>
        <a:xfrm>
          <a:off x="0" y="1675577"/>
          <a:ext cx="5819775" cy="558900"/>
        </a:xfrm>
        <a:prstGeom prst="rect">
          <a:avLst/>
        </a:prstGeom>
      </dgm:spPr>
      <dgm:t>
        <a:bodyPr/>
        <a:lstStyle/>
        <a:p>
          <a:pPr marL="180000" indent="-180000">
            <a:lnSpc>
              <a:spcPct val="100000"/>
            </a:lnSpc>
            <a:spcBef>
              <a:spcPts val="300"/>
            </a:spcBef>
            <a:spcAft>
              <a:spcPts val="300"/>
            </a:spcAft>
            <a:buFont typeface="Symbol" panose="05050102010706020507" pitchFamily="18" charset="2"/>
            <a:buChar char=""/>
          </a:pPr>
          <a:r>
            <a:rPr lang="en-GB" sz="1600" dirty="0">
              <a:latin typeface="Helvetica" panose="020B0604020202020204" pitchFamily="34" charset="0"/>
              <a:ea typeface="+mn-ea"/>
              <a:cs typeface="+mn-cs"/>
            </a:rPr>
            <a:t>Between </a:t>
          </a:r>
          <a:r>
            <a:rPr lang="en-GB" sz="1600" b="1" dirty="0">
              <a:latin typeface="Helvetica" panose="020B0604020202020204" pitchFamily="34" charset="0"/>
              <a:ea typeface="+mn-ea"/>
              <a:cs typeface="+mn-cs"/>
            </a:rPr>
            <a:t>8% and 20% by 2030 compared to 2022 </a:t>
          </a:r>
          <a:r>
            <a:rPr lang="en-GB" sz="1600" dirty="0">
              <a:latin typeface="Helvetica" panose="020B0604020202020204" pitchFamily="34" charset="0"/>
              <a:ea typeface="+mn-ea"/>
              <a:cs typeface="+mn-cs"/>
            </a:rPr>
            <a:t>(corresponds to an emission decrease of </a:t>
          </a:r>
          <a:r>
            <a:rPr lang="en-GB" sz="1600" b="1" dirty="0">
              <a:latin typeface="Helvetica" panose="020B0604020202020204" pitchFamily="34" charset="0"/>
              <a:ea typeface="+mn-ea"/>
              <a:cs typeface="+mn-cs"/>
            </a:rPr>
            <a:t>1.0%/yr. to 2.5%/yr.</a:t>
          </a:r>
          <a:r>
            <a:rPr lang="en-GB" sz="1600" dirty="0">
              <a:latin typeface="Helvetica" panose="020B0604020202020204" pitchFamily="34" charset="0"/>
              <a:ea typeface="+mn-ea"/>
              <a:cs typeface="+mn-cs"/>
            </a:rPr>
            <a:t>)</a:t>
          </a:r>
          <a:endParaRPr lang="en-US" sz="1600" dirty="0">
            <a:latin typeface="Helvetica" panose="020B0604020202020204" pitchFamily="34" charset="0"/>
            <a:ea typeface="+mn-ea"/>
            <a:cs typeface="+mn-cs"/>
          </a:endParaRPr>
        </a:p>
      </dgm:t>
    </dgm:pt>
    <dgm:pt modelId="{3D162293-92A6-49E5-80AB-CBF099786331}" type="parTrans" cxnId="{8A450A9C-370F-4313-BD06-DF0F62C9199C}">
      <dgm:prSet/>
      <dgm:spPr/>
      <dgm:t>
        <a:bodyPr/>
        <a:lstStyle/>
        <a:p>
          <a:endParaRPr lang="en-US" sz="1600"/>
        </a:p>
      </dgm:t>
    </dgm:pt>
    <dgm:pt modelId="{9DE98E9B-6BE6-44CB-BE8E-B0B7D7E9529A}" type="sibTrans" cxnId="{8A450A9C-370F-4313-BD06-DF0F62C9199C}">
      <dgm:prSet/>
      <dgm:spPr/>
      <dgm:t>
        <a:bodyPr/>
        <a:lstStyle/>
        <a:p>
          <a:endParaRPr lang="en-US" sz="1600"/>
        </a:p>
      </dgm:t>
    </dgm:pt>
    <dgm:pt modelId="{ED247580-BAED-4BB4-994E-166A4C2297AC}">
      <dgm:prSet custT="1"/>
      <dgm:spPr>
        <a:xfrm>
          <a:off x="0" y="2543049"/>
          <a:ext cx="5819775" cy="589950"/>
        </a:xfrm>
        <a:prstGeom prst="rect">
          <a:avLst/>
        </a:prstGeom>
      </dgm:spPr>
      <dgm:t>
        <a:bodyPr/>
        <a:lstStyle/>
        <a:p>
          <a:pPr marL="180000" indent="-180000">
            <a:lnSpc>
              <a:spcPct val="100000"/>
            </a:lnSpc>
            <a:spcAft>
              <a:spcPts val="200"/>
            </a:spcAft>
            <a:buFont typeface="Symbol" panose="05050102010706020507" pitchFamily="18" charset="2"/>
            <a:buChar char=""/>
          </a:pPr>
          <a:r>
            <a:rPr lang="en-GB" sz="1600" dirty="0">
              <a:latin typeface="Helvetica" panose="020B0604020202020204" pitchFamily="34" charset="0"/>
              <a:ea typeface="+mn-ea"/>
              <a:cs typeface="+mn-cs"/>
            </a:rPr>
            <a:t>Achieve 30% of EVs in passenger vehicles (Scope 1);</a:t>
          </a:r>
          <a:endParaRPr lang="en-US" sz="1600" dirty="0">
            <a:latin typeface="Helvetica" panose="020B0604020202020204" pitchFamily="34" charset="0"/>
            <a:ea typeface="+mn-ea"/>
            <a:cs typeface="+mn-cs"/>
          </a:endParaRPr>
        </a:p>
      </dgm:t>
    </dgm:pt>
    <dgm:pt modelId="{508A335E-C352-4F65-BF54-06F2E7F31841}" type="parTrans" cxnId="{C7167EE7-8395-411D-A23C-421F163EB414}">
      <dgm:prSet/>
      <dgm:spPr/>
      <dgm:t>
        <a:bodyPr/>
        <a:lstStyle/>
        <a:p>
          <a:endParaRPr lang="en-US" sz="1600"/>
        </a:p>
      </dgm:t>
    </dgm:pt>
    <dgm:pt modelId="{5DDF25FC-97E5-4CB0-AAA1-925130700A0E}" type="sibTrans" cxnId="{C7167EE7-8395-411D-A23C-421F163EB414}">
      <dgm:prSet/>
      <dgm:spPr/>
      <dgm:t>
        <a:bodyPr/>
        <a:lstStyle/>
        <a:p>
          <a:endParaRPr lang="en-US" sz="1600"/>
        </a:p>
      </dgm:t>
    </dgm:pt>
    <dgm:pt modelId="{B66A134C-9BC8-4579-8F81-C023A6598974}">
      <dgm:prSet custT="1"/>
      <dgm:spPr>
        <a:xfrm>
          <a:off x="0" y="2543049"/>
          <a:ext cx="5819775" cy="589950"/>
        </a:xfrm>
        <a:prstGeom prst="rect">
          <a:avLst/>
        </a:prstGeom>
      </dgm:spPr>
      <dgm:t>
        <a:bodyPr/>
        <a:lstStyle/>
        <a:p>
          <a:pPr marL="180000" indent="-180000">
            <a:lnSpc>
              <a:spcPct val="100000"/>
            </a:lnSpc>
            <a:spcAft>
              <a:spcPts val="200"/>
            </a:spcAft>
            <a:buFont typeface="Symbol" panose="05050102010706020507" pitchFamily="18" charset="2"/>
            <a:buChar char=""/>
          </a:pPr>
          <a:r>
            <a:rPr lang="en-GB" sz="1600" dirty="0">
              <a:latin typeface="Helvetica" panose="020B0604020202020204" pitchFamily="34" charset="0"/>
              <a:ea typeface="+mn-ea"/>
              <a:cs typeface="+mn-cs"/>
            </a:rPr>
            <a:t>Achieve 30% renewable electricity consumption (Scope 2); and</a:t>
          </a:r>
          <a:endParaRPr lang="en-US" sz="1600" dirty="0">
            <a:latin typeface="Helvetica" panose="020B0604020202020204" pitchFamily="34" charset="0"/>
            <a:ea typeface="+mn-ea"/>
            <a:cs typeface="+mn-cs"/>
          </a:endParaRPr>
        </a:p>
      </dgm:t>
    </dgm:pt>
    <dgm:pt modelId="{701D3E9C-8028-42D3-B18C-97B87F40FB9C}" type="parTrans" cxnId="{0D978E44-B55F-4F7A-95FC-26928D5776CE}">
      <dgm:prSet/>
      <dgm:spPr/>
      <dgm:t>
        <a:bodyPr/>
        <a:lstStyle/>
        <a:p>
          <a:endParaRPr lang="en-US" sz="1600"/>
        </a:p>
      </dgm:t>
    </dgm:pt>
    <dgm:pt modelId="{D8325833-758C-4115-B44C-10CE20618D6B}" type="sibTrans" cxnId="{0D978E44-B55F-4F7A-95FC-26928D5776CE}">
      <dgm:prSet/>
      <dgm:spPr/>
      <dgm:t>
        <a:bodyPr/>
        <a:lstStyle/>
        <a:p>
          <a:endParaRPr lang="en-US" sz="1600"/>
        </a:p>
      </dgm:t>
    </dgm:pt>
    <dgm:pt modelId="{F6C1EF67-E654-4676-8172-99FF0B70E3F1}">
      <dgm:prSet custT="1"/>
      <dgm:spPr>
        <a:xfrm>
          <a:off x="0" y="2543049"/>
          <a:ext cx="5819775" cy="589950"/>
        </a:xfrm>
        <a:prstGeom prst="rect">
          <a:avLst/>
        </a:prstGeom>
      </dgm:spPr>
      <dgm:t>
        <a:bodyPr/>
        <a:lstStyle/>
        <a:p>
          <a:pPr marL="180000" indent="-180000">
            <a:lnSpc>
              <a:spcPct val="100000"/>
            </a:lnSpc>
            <a:spcAft>
              <a:spcPts val="200"/>
            </a:spcAft>
            <a:buFont typeface="Symbol" panose="05050102010706020507" pitchFamily="18" charset="2"/>
            <a:buChar char=""/>
          </a:pPr>
          <a:r>
            <a:rPr lang="en-GB" sz="1600" dirty="0">
              <a:latin typeface="Helvetica" panose="020B0604020202020204" pitchFamily="34" charset="0"/>
              <a:ea typeface="+mn-ea"/>
              <a:cs typeface="+mn-cs"/>
            </a:rPr>
            <a:t>Ensure 100% of strategic value chain partners have science-based decarb targets (Scope 3).</a:t>
          </a:r>
          <a:endParaRPr lang="en-US" sz="1600" dirty="0">
            <a:latin typeface="Helvetica" panose="020B0604020202020204" pitchFamily="34" charset="0"/>
            <a:ea typeface="+mn-ea"/>
            <a:cs typeface="+mn-cs"/>
          </a:endParaRPr>
        </a:p>
      </dgm:t>
    </dgm:pt>
    <dgm:pt modelId="{37D0BC31-6733-487B-8959-17095CCB1E7A}" type="parTrans" cxnId="{BB7C0449-3B35-43C1-9DB0-22EB4445D707}">
      <dgm:prSet/>
      <dgm:spPr/>
      <dgm:t>
        <a:bodyPr/>
        <a:lstStyle/>
        <a:p>
          <a:endParaRPr lang="en-US" sz="1600"/>
        </a:p>
      </dgm:t>
    </dgm:pt>
    <dgm:pt modelId="{F91CDE6A-D2C1-4696-8533-F81A558E7952}" type="sibTrans" cxnId="{BB7C0449-3B35-43C1-9DB0-22EB4445D707}">
      <dgm:prSet/>
      <dgm:spPr/>
      <dgm:t>
        <a:bodyPr/>
        <a:lstStyle/>
        <a:p>
          <a:endParaRPr lang="en-US" sz="1600"/>
        </a:p>
      </dgm:t>
    </dgm:pt>
    <dgm:pt modelId="{175E76FD-0AF5-426A-991D-5D8D2A2B64DB}">
      <dgm:prSet phldrT="[Text]" custT="1"/>
      <dgm:spPr>
        <a:xfrm>
          <a:off x="0" y="349114"/>
          <a:ext cx="5819775" cy="978075"/>
        </a:xfrm>
        <a:prstGeom prst="rect">
          <a:avLst/>
        </a:prstGeom>
      </dgm:spPr>
      <dgm:t>
        <a:bodyPr/>
        <a:lstStyle/>
        <a:p>
          <a:pPr marL="180000" indent="-180000">
            <a:lnSpc>
              <a:spcPct val="100000"/>
            </a:lnSpc>
            <a:spcBef>
              <a:spcPts val="600"/>
            </a:spcBef>
            <a:spcAft>
              <a:spcPts val="600"/>
            </a:spcAft>
            <a:buFont typeface="Symbol" panose="05050102010706020507" pitchFamily="18" charset="2"/>
            <a:buChar char=""/>
          </a:pPr>
          <a:r>
            <a:rPr lang="en-GB" sz="1600" dirty="0">
              <a:latin typeface="Helvetica" panose="020B0604020202020204" pitchFamily="34" charset="0"/>
              <a:ea typeface="+mn-ea"/>
              <a:cs typeface="+mn-cs"/>
            </a:rPr>
            <a:t>This level of ambitions is in line with and/ or ahead of the IEA Net Zero Scenario for the global industry, decarb benchmarks for the CU industry in ICA and IFC Scenarios, and the targets of  its peers. </a:t>
          </a:r>
          <a:endParaRPr lang="en-US" sz="1600" dirty="0">
            <a:latin typeface="Helvetica" panose="020B0604020202020204" pitchFamily="34" charset="0"/>
            <a:ea typeface="+mn-ea"/>
            <a:cs typeface="+mn-cs"/>
          </a:endParaRPr>
        </a:p>
      </dgm:t>
    </dgm:pt>
    <dgm:pt modelId="{A876E157-DE8D-40F4-AE51-4B19FF60A979}" type="parTrans" cxnId="{EEB5E7DB-5D0A-4521-A088-BD0E5AC0BA78}">
      <dgm:prSet/>
      <dgm:spPr/>
      <dgm:t>
        <a:bodyPr/>
        <a:lstStyle/>
        <a:p>
          <a:endParaRPr lang="en-US" sz="1600"/>
        </a:p>
      </dgm:t>
    </dgm:pt>
    <dgm:pt modelId="{EF54128B-7B0B-4B34-BBE6-1A587E95C82C}" type="sibTrans" cxnId="{EEB5E7DB-5D0A-4521-A088-BD0E5AC0BA78}">
      <dgm:prSet/>
      <dgm:spPr/>
      <dgm:t>
        <a:bodyPr/>
        <a:lstStyle/>
        <a:p>
          <a:endParaRPr lang="en-US" sz="1600"/>
        </a:p>
      </dgm:t>
    </dgm:pt>
    <dgm:pt modelId="{5735171E-C9CE-49B8-9CCB-1DBBCD3F4535}">
      <dgm:prSet phldrT="[Text]" custT="1"/>
      <dgm:spPr>
        <a:xfrm>
          <a:off x="0" y="349114"/>
          <a:ext cx="5819775" cy="978075"/>
        </a:xfrm>
        <a:prstGeom prst="rect">
          <a:avLst/>
        </a:prstGeom>
      </dgm:spPr>
      <dgm:t>
        <a:bodyPr/>
        <a:lstStyle/>
        <a:p>
          <a:pPr marL="180000" indent="-180000">
            <a:lnSpc>
              <a:spcPct val="100000"/>
            </a:lnSpc>
            <a:spcBef>
              <a:spcPts val="600"/>
            </a:spcBef>
            <a:spcAft>
              <a:spcPts val="600"/>
            </a:spcAft>
            <a:buFont typeface="Symbol" panose="05050102010706020507" pitchFamily="18" charset="2"/>
            <a:buChar char=""/>
          </a:pPr>
          <a:r>
            <a:rPr lang="en-GB" sz="1600" dirty="0">
              <a:latin typeface="Helvetica" panose="020B0604020202020204" pitchFamily="34" charset="0"/>
              <a:ea typeface="+mn-ea"/>
              <a:cs typeface="+mn-cs"/>
            </a:rPr>
            <a:t>It also reflects the hard to abate nature of company’s activities related to production and processing of non-ferrous metals.</a:t>
          </a:r>
          <a:endParaRPr lang="en-US" sz="1600" dirty="0">
            <a:latin typeface="Helvetica" panose="020B0604020202020204" pitchFamily="34" charset="0"/>
            <a:ea typeface="+mn-ea"/>
            <a:cs typeface="+mn-cs"/>
          </a:endParaRPr>
        </a:p>
      </dgm:t>
    </dgm:pt>
    <dgm:pt modelId="{A49A9A8C-749F-4D53-B0BB-E9297D82117B}" type="parTrans" cxnId="{CD0E61FA-7A36-4E77-B43E-9CDD5D8C169F}">
      <dgm:prSet/>
      <dgm:spPr/>
      <dgm:t>
        <a:bodyPr/>
        <a:lstStyle/>
        <a:p>
          <a:endParaRPr lang="en-US" sz="1600"/>
        </a:p>
      </dgm:t>
    </dgm:pt>
    <dgm:pt modelId="{04195940-76D1-4BDB-9EF0-0381D7DD2884}" type="sibTrans" cxnId="{CD0E61FA-7A36-4E77-B43E-9CDD5D8C169F}">
      <dgm:prSet/>
      <dgm:spPr/>
      <dgm:t>
        <a:bodyPr/>
        <a:lstStyle/>
        <a:p>
          <a:endParaRPr lang="en-US" sz="1600"/>
        </a:p>
      </dgm:t>
    </dgm:pt>
    <dgm:pt modelId="{E2E9364B-6608-4F1A-A573-9657D0E0B5E4}">
      <dgm:prSet custT="1"/>
      <dgm:spPr>
        <a:xfrm>
          <a:off x="0" y="1675577"/>
          <a:ext cx="5819775" cy="558900"/>
        </a:xfrm>
        <a:prstGeom prst="rect">
          <a:avLst/>
        </a:prstGeom>
      </dgm:spPr>
      <dgm:t>
        <a:bodyPr/>
        <a:lstStyle/>
        <a:p>
          <a:pPr marL="180000" indent="-180000">
            <a:lnSpc>
              <a:spcPct val="100000"/>
            </a:lnSpc>
            <a:spcBef>
              <a:spcPts val="300"/>
            </a:spcBef>
            <a:spcAft>
              <a:spcPts val="300"/>
            </a:spcAft>
            <a:buFont typeface="Symbol" panose="05050102010706020507" pitchFamily="18" charset="2"/>
            <a:buChar char=""/>
          </a:pPr>
          <a:r>
            <a:rPr lang="en-US" sz="1600" dirty="0">
              <a:latin typeface="Helvetica" panose="020B0604020202020204" pitchFamily="34" charset="0"/>
              <a:ea typeface="+mn-ea"/>
              <a:cs typeface="+mn-cs"/>
            </a:rPr>
            <a:t>This level of ambitions is in line with and/ or ahead of the targets for national economy, decarb benchmarks for the Cu industry in the ICA scenario, and its </a:t>
          </a:r>
          <a:r>
            <a:rPr lang="en-US" sz="1600" dirty="0" err="1">
              <a:latin typeface="Helvetica" panose="020B0604020202020204" pitchFamily="34" charset="0"/>
              <a:ea typeface="+mn-ea"/>
              <a:cs typeface="+mn-cs"/>
            </a:rPr>
            <a:t>peers's</a:t>
          </a:r>
          <a:r>
            <a:rPr lang="en-US" sz="1600" dirty="0">
              <a:latin typeface="Helvetica" panose="020B0604020202020204" pitchFamily="34" charset="0"/>
              <a:ea typeface="+mn-ea"/>
              <a:cs typeface="+mn-cs"/>
            </a:rPr>
            <a:t> targets. </a:t>
          </a:r>
        </a:p>
      </dgm:t>
    </dgm:pt>
    <dgm:pt modelId="{E54C84C3-E7C6-4381-9208-3CC8C5CEFBF8}" type="parTrans" cxnId="{614179DD-94AC-4A86-955E-FF703BAC7A4F}">
      <dgm:prSet/>
      <dgm:spPr/>
      <dgm:t>
        <a:bodyPr/>
        <a:lstStyle/>
        <a:p>
          <a:endParaRPr lang="en-US" sz="3600"/>
        </a:p>
      </dgm:t>
    </dgm:pt>
    <dgm:pt modelId="{FC27D24E-ED9B-4559-A7B6-3F8769199EC8}" type="sibTrans" cxnId="{614179DD-94AC-4A86-955E-FF703BAC7A4F}">
      <dgm:prSet/>
      <dgm:spPr/>
      <dgm:t>
        <a:bodyPr/>
        <a:lstStyle/>
        <a:p>
          <a:endParaRPr lang="en-US" sz="3600"/>
        </a:p>
      </dgm:t>
    </dgm:pt>
    <dgm:pt modelId="{3AC9D9B2-687A-C146-83C6-30C626CECDF6}">
      <dgm:prSet phldrT="[Text]" custT="1"/>
      <dgm:spPr>
        <a:xfrm>
          <a:off x="0" y="349114"/>
          <a:ext cx="5819775" cy="978075"/>
        </a:xfrm>
      </dgm:spPr>
      <dgm:t>
        <a:bodyPr/>
        <a:lstStyle/>
        <a:p>
          <a:pPr marL="180000" indent="-180000">
            <a:lnSpc>
              <a:spcPct val="100000"/>
            </a:lnSpc>
            <a:spcBef>
              <a:spcPts val="600"/>
            </a:spcBef>
            <a:spcAft>
              <a:spcPts val="600"/>
            </a:spcAft>
            <a:buFont typeface="Symbol" panose="05050102010706020507" pitchFamily="18" charset="2"/>
            <a:buChar char=""/>
          </a:pPr>
          <a:endParaRPr lang="en-US" sz="1600" dirty="0">
            <a:latin typeface="Helvetica" panose="020B0604020202020204" pitchFamily="34" charset="0"/>
            <a:ea typeface="+mn-ea"/>
            <a:cs typeface="+mn-cs"/>
          </a:endParaRPr>
        </a:p>
      </dgm:t>
    </dgm:pt>
    <dgm:pt modelId="{C6AB041F-9167-8745-8CB2-124735829FBD}" type="parTrans" cxnId="{2912FCDE-033F-8B4E-8FEE-0E30D9559608}">
      <dgm:prSet/>
      <dgm:spPr/>
      <dgm:t>
        <a:bodyPr/>
        <a:lstStyle/>
        <a:p>
          <a:endParaRPr lang="en-GB"/>
        </a:p>
      </dgm:t>
    </dgm:pt>
    <dgm:pt modelId="{4DFF8F8E-09A2-8641-AD5C-72EDE051484C}" type="sibTrans" cxnId="{2912FCDE-033F-8B4E-8FEE-0E30D9559608}">
      <dgm:prSet/>
      <dgm:spPr/>
      <dgm:t>
        <a:bodyPr/>
        <a:lstStyle/>
        <a:p>
          <a:endParaRPr lang="en-GB"/>
        </a:p>
      </dgm:t>
    </dgm:pt>
    <dgm:pt modelId="{CC40494B-32B0-8946-8AA2-090DB0852449}">
      <dgm:prSet phldrT="[Text]" custT="1"/>
      <dgm:spPr>
        <a:xfrm>
          <a:off x="0" y="349114"/>
          <a:ext cx="5819775" cy="978075"/>
        </a:xfrm>
      </dgm:spPr>
      <dgm:t>
        <a:bodyPr/>
        <a:lstStyle/>
        <a:p>
          <a:pPr marL="180000" indent="-180000">
            <a:lnSpc>
              <a:spcPct val="100000"/>
            </a:lnSpc>
            <a:spcBef>
              <a:spcPts val="600"/>
            </a:spcBef>
            <a:spcAft>
              <a:spcPts val="600"/>
            </a:spcAft>
            <a:buFont typeface="Symbol" panose="05050102010706020507" pitchFamily="18" charset="2"/>
            <a:buNone/>
          </a:pPr>
          <a:endParaRPr lang="en-US" sz="1600" dirty="0">
            <a:latin typeface="Helvetica" panose="020B0604020202020204" pitchFamily="34" charset="0"/>
            <a:ea typeface="+mn-ea"/>
            <a:cs typeface="+mn-cs"/>
          </a:endParaRPr>
        </a:p>
      </dgm:t>
    </dgm:pt>
    <dgm:pt modelId="{574B4DB7-7CCD-EA48-8410-CC0C0D78B7CA}" type="parTrans" cxnId="{F044DAE8-8E44-FF48-BD7E-84713AF566CA}">
      <dgm:prSet/>
      <dgm:spPr/>
      <dgm:t>
        <a:bodyPr/>
        <a:lstStyle/>
        <a:p>
          <a:endParaRPr lang="en-GB"/>
        </a:p>
      </dgm:t>
    </dgm:pt>
    <dgm:pt modelId="{346B5A37-ADC5-9E48-AD64-986C433E6200}" type="sibTrans" cxnId="{F044DAE8-8E44-FF48-BD7E-84713AF566CA}">
      <dgm:prSet/>
      <dgm:spPr/>
      <dgm:t>
        <a:bodyPr/>
        <a:lstStyle/>
        <a:p>
          <a:endParaRPr lang="en-GB"/>
        </a:p>
      </dgm:t>
    </dgm:pt>
    <dgm:pt modelId="{29A2B7C9-78B9-FA42-9B7A-2A6AC60A4282}">
      <dgm:prSet custT="1"/>
      <dgm:spPr>
        <a:xfrm>
          <a:off x="0" y="1675577"/>
          <a:ext cx="5819775" cy="558900"/>
        </a:xfrm>
      </dgm:spPr>
      <dgm:t>
        <a:bodyPr/>
        <a:lstStyle/>
        <a:p>
          <a:pPr marL="180000" indent="-180000">
            <a:lnSpc>
              <a:spcPct val="100000"/>
            </a:lnSpc>
            <a:spcBef>
              <a:spcPts val="300"/>
            </a:spcBef>
            <a:spcAft>
              <a:spcPts val="300"/>
            </a:spcAft>
            <a:buFont typeface="Symbol" panose="05050102010706020507" pitchFamily="18" charset="2"/>
            <a:buChar char=""/>
          </a:pPr>
          <a:endParaRPr lang="en-US" sz="1600" dirty="0">
            <a:latin typeface="Helvetica" panose="020B0604020202020204" pitchFamily="34" charset="0"/>
            <a:ea typeface="+mn-ea"/>
            <a:cs typeface="+mn-cs"/>
          </a:endParaRPr>
        </a:p>
      </dgm:t>
    </dgm:pt>
    <dgm:pt modelId="{EA680A07-F3B9-1845-AFD6-3B6B0732D8F5}" type="parTrans" cxnId="{B55407BE-A3BF-314C-99A7-802F9FB5F478}">
      <dgm:prSet/>
      <dgm:spPr/>
      <dgm:t>
        <a:bodyPr/>
        <a:lstStyle/>
        <a:p>
          <a:endParaRPr lang="en-GB"/>
        </a:p>
      </dgm:t>
    </dgm:pt>
    <dgm:pt modelId="{CF34F153-7822-8A44-BA0E-640C88C68E6D}" type="sibTrans" cxnId="{B55407BE-A3BF-314C-99A7-802F9FB5F478}">
      <dgm:prSet/>
      <dgm:spPr/>
      <dgm:t>
        <a:bodyPr/>
        <a:lstStyle/>
        <a:p>
          <a:endParaRPr lang="en-GB"/>
        </a:p>
      </dgm:t>
    </dgm:pt>
    <dgm:pt modelId="{DEC54A2B-C8E5-894E-8469-64DD793FBAB3}">
      <dgm:prSet custT="1"/>
      <dgm:spPr>
        <a:xfrm>
          <a:off x="0" y="1675577"/>
          <a:ext cx="5819775" cy="558900"/>
        </a:xfrm>
      </dgm:spPr>
      <dgm:t>
        <a:bodyPr/>
        <a:lstStyle/>
        <a:p>
          <a:pPr marL="180000" indent="-180000">
            <a:lnSpc>
              <a:spcPct val="100000"/>
            </a:lnSpc>
            <a:spcBef>
              <a:spcPts val="300"/>
            </a:spcBef>
            <a:spcAft>
              <a:spcPts val="300"/>
            </a:spcAft>
            <a:buFont typeface="Symbol" panose="05050102010706020507" pitchFamily="18" charset="2"/>
            <a:buChar char=""/>
          </a:pPr>
          <a:endParaRPr lang="en-US" sz="1600" dirty="0">
            <a:latin typeface="Helvetica" panose="020B0604020202020204" pitchFamily="34" charset="0"/>
            <a:ea typeface="+mn-ea"/>
            <a:cs typeface="+mn-cs"/>
          </a:endParaRPr>
        </a:p>
      </dgm:t>
    </dgm:pt>
    <dgm:pt modelId="{56F81420-7124-ED46-AA18-292417193A55}" type="parTrans" cxnId="{B27B0C61-CD59-8443-BD13-93D98653A31D}">
      <dgm:prSet/>
      <dgm:spPr/>
      <dgm:t>
        <a:bodyPr/>
        <a:lstStyle/>
        <a:p>
          <a:endParaRPr lang="en-GB"/>
        </a:p>
      </dgm:t>
    </dgm:pt>
    <dgm:pt modelId="{289C4779-37FA-3F49-8BEC-760802265669}" type="sibTrans" cxnId="{B27B0C61-CD59-8443-BD13-93D98653A31D}">
      <dgm:prSet/>
      <dgm:spPr/>
      <dgm:t>
        <a:bodyPr/>
        <a:lstStyle/>
        <a:p>
          <a:endParaRPr lang="en-GB"/>
        </a:p>
      </dgm:t>
    </dgm:pt>
    <dgm:pt modelId="{D3C1F7BD-29F2-BA4C-8A31-91D2EAE1056D}">
      <dgm:prSet custT="1"/>
      <dgm:spPr>
        <a:xfrm>
          <a:off x="0" y="2543049"/>
          <a:ext cx="5819775" cy="589950"/>
        </a:xfrm>
      </dgm:spPr>
      <dgm:t>
        <a:bodyPr/>
        <a:lstStyle/>
        <a:p>
          <a:pPr marL="180000" indent="-180000">
            <a:lnSpc>
              <a:spcPct val="100000"/>
            </a:lnSpc>
            <a:spcAft>
              <a:spcPts val="200"/>
            </a:spcAft>
            <a:buFont typeface="Symbol" panose="05050102010706020507" pitchFamily="18" charset="2"/>
            <a:buChar char=""/>
          </a:pPr>
          <a:endParaRPr lang="en-US" sz="1600" dirty="0">
            <a:latin typeface="Helvetica" panose="020B0604020202020204" pitchFamily="34" charset="0"/>
            <a:ea typeface="+mn-ea"/>
            <a:cs typeface="+mn-cs"/>
          </a:endParaRPr>
        </a:p>
      </dgm:t>
    </dgm:pt>
    <dgm:pt modelId="{19FC9CD8-B504-BF40-90A8-75D672617EBD}" type="parTrans" cxnId="{E75418B5-8F0F-AD4E-89C5-6B3D53450470}">
      <dgm:prSet/>
      <dgm:spPr/>
      <dgm:t>
        <a:bodyPr/>
        <a:lstStyle/>
        <a:p>
          <a:endParaRPr lang="en-GB"/>
        </a:p>
      </dgm:t>
    </dgm:pt>
    <dgm:pt modelId="{9F8A5B91-FC4E-6645-A458-47CDB98542EA}" type="sibTrans" cxnId="{E75418B5-8F0F-AD4E-89C5-6B3D53450470}">
      <dgm:prSet/>
      <dgm:spPr/>
      <dgm:t>
        <a:bodyPr/>
        <a:lstStyle/>
        <a:p>
          <a:endParaRPr lang="en-GB"/>
        </a:p>
      </dgm:t>
    </dgm:pt>
    <dgm:pt modelId="{6BB0B2BE-ABAD-DB4E-9A80-E58BA4561732}">
      <dgm:prSet custT="1"/>
      <dgm:spPr>
        <a:xfrm>
          <a:off x="0" y="2543049"/>
          <a:ext cx="5819775" cy="589950"/>
        </a:xfrm>
      </dgm:spPr>
      <dgm:t>
        <a:bodyPr/>
        <a:lstStyle/>
        <a:p>
          <a:pPr marL="180000" indent="-180000">
            <a:lnSpc>
              <a:spcPct val="100000"/>
            </a:lnSpc>
            <a:spcAft>
              <a:spcPts val="200"/>
            </a:spcAft>
            <a:buFont typeface="Symbol" panose="05050102010706020507" pitchFamily="18" charset="2"/>
            <a:buChar char=""/>
          </a:pPr>
          <a:endParaRPr lang="en-US" sz="1600" dirty="0">
            <a:latin typeface="Helvetica" panose="020B0604020202020204" pitchFamily="34" charset="0"/>
            <a:ea typeface="+mn-ea"/>
            <a:cs typeface="+mn-cs"/>
          </a:endParaRPr>
        </a:p>
      </dgm:t>
    </dgm:pt>
    <dgm:pt modelId="{ECF78FCB-7E71-D847-9269-75D5FAC386F1}" type="parTrans" cxnId="{CF51E5FE-696B-2047-B93D-6DA4FEB2BBBC}">
      <dgm:prSet/>
      <dgm:spPr/>
      <dgm:t>
        <a:bodyPr/>
        <a:lstStyle/>
        <a:p>
          <a:endParaRPr lang="en-GB"/>
        </a:p>
      </dgm:t>
    </dgm:pt>
    <dgm:pt modelId="{6A8A97F3-00EF-D844-B458-5B1C76899D13}" type="sibTrans" cxnId="{CF51E5FE-696B-2047-B93D-6DA4FEB2BBBC}">
      <dgm:prSet/>
      <dgm:spPr/>
      <dgm:t>
        <a:bodyPr/>
        <a:lstStyle/>
        <a:p>
          <a:endParaRPr lang="en-GB"/>
        </a:p>
      </dgm:t>
    </dgm:pt>
    <dgm:pt modelId="{2870C4C0-4373-44D7-B809-442F8E781B57}" type="pres">
      <dgm:prSet presAssocID="{C4E38320-E3E3-47A9-94C4-113CB2300747}" presName="linear" presStyleCnt="0">
        <dgm:presLayoutVars>
          <dgm:animLvl val="lvl"/>
          <dgm:resizeHandles val="exact"/>
        </dgm:presLayoutVars>
      </dgm:prSet>
      <dgm:spPr/>
    </dgm:pt>
    <dgm:pt modelId="{CB47431C-043E-460F-BDC4-929BFB4EC18E}" type="pres">
      <dgm:prSet presAssocID="{C190CBFF-2C3E-487A-805A-8AAA5EE065D0}" presName="parentText" presStyleLbl="node1" presStyleIdx="0" presStyleCnt="3" custScaleY="62035">
        <dgm:presLayoutVars>
          <dgm:chMax val="0"/>
          <dgm:bulletEnabled val="1"/>
        </dgm:presLayoutVars>
      </dgm:prSet>
      <dgm:spPr/>
    </dgm:pt>
    <dgm:pt modelId="{35CA8194-01EC-4B60-B12E-8B6DFED1B682}" type="pres">
      <dgm:prSet presAssocID="{C190CBFF-2C3E-487A-805A-8AAA5EE065D0}" presName="childText" presStyleLbl="revTx" presStyleIdx="0" presStyleCnt="3">
        <dgm:presLayoutVars>
          <dgm:bulletEnabled val="1"/>
        </dgm:presLayoutVars>
      </dgm:prSet>
      <dgm:spPr>
        <a:prstGeom prst="rect">
          <a:avLst/>
        </a:prstGeom>
      </dgm:spPr>
    </dgm:pt>
    <dgm:pt modelId="{78E5790D-BC26-4A3B-8478-E1F7F9FF4382}" type="pres">
      <dgm:prSet presAssocID="{A2BFC9F0-4B4C-465B-9312-1E49739ADC08}" presName="parentText" presStyleLbl="node1" presStyleIdx="1" presStyleCnt="3" custScaleY="62035">
        <dgm:presLayoutVars>
          <dgm:chMax val="0"/>
          <dgm:bulletEnabled val="1"/>
        </dgm:presLayoutVars>
      </dgm:prSet>
      <dgm:spPr/>
    </dgm:pt>
    <dgm:pt modelId="{E624B802-2BEF-42C1-979B-275AFE03A00A}" type="pres">
      <dgm:prSet presAssocID="{A2BFC9F0-4B4C-465B-9312-1E49739ADC08}" presName="childText" presStyleLbl="revTx" presStyleIdx="1" presStyleCnt="3">
        <dgm:presLayoutVars>
          <dgm:bulletEnabled val="1"/>
        </dgm:presLayoutVars>
      </dgm:prSet>
      <dgm:spPr>
        <a:prstGeom prst="rect">
          <a:avLst/>
        </a:prstGeom>
      </dgm:spPr>
    </dgm:pt>
    <dgm:pt modelId="{2AAC6807-C072-4302-94B6-810CC5533247}" type="pres">
      <dgm:prSet presAssocID="{4BA18B9B-EA16-461B-9CC1-68DD49DCC9EF}" presName="parentText" presStyleLbl="node1" presStyleIdx="2" presStyleCnt="3" custScaleY="54945">
        <dgm:presLayoutVars>
          <dgm:chMax val="0"/>
          <dgm:bulletEnabled val="1"/>
        </dgm:presLayoutVars>
      </dgm:prSet>
      <dgm:spPr/>
    </dgm:pt>
    <dgm:pt modelId="{EAAD7265-C906-46AE-A7BA-FC2517D0E64C}" type="pres">
      <dgm:prSet presAssocID="{4BA18B9B-EA16-461B-9CC1-68DD49DCC9EF}" presName="childText" presStyleLbl="revTx" presStyleIdx="2" presStyleCnt="3">
        <dgm:presLayoutVars>
          <dgm:bulletEnabled val="1"/>
        </dgm:presLayoutVars>
      </dgm:prSet>
      <dgm:spPr>
        <a:prstGeom prst="rect">
          <a:avLst/>
        </a:prstGeom>
      </dgm:spPr>
    </dgm:pt>
  </dgm:ptLst>
  <dgm:cxnLst>
    <dgm:cxn modelId="{8FF4C100-16AB-4A01-8636-0D218C715493}" type="presOf" srcId="{9C9EFA3E-5835-4AEC-9A85-D1912B1FC2F5}" destId="{E624B802-2BEF-42C1-979B-275AFE03A00A}" srcOrd="0" destOrd="1" presId="urn:microsoft.com/office/officeart/2005/8/layout/vList2"/>
    <dgm:cxn modelId="{E1781F0A-94AD-495A-8EF7-25F3F1A65EC9}" type="presOf" srcId="{4BA18B9B-EA16-461B-9CC1-68DD49DCC9EF}" destId="{2AAC6807-C072-4302-94B6-810CC5533247}" srcOrd="0" destOrd="0" presId="urn:microsoft.com/office/officeart/2005/8/layout/vList2"/>
    <dgm:cxn modelId="{235F6220-6714-4633-B203-A6DA4C159321}" type="presOf" srcId="{B66A134C-9BC8-4579-8F81-C023A6598974}" destId="{EAAD7265-C906-46AE-A7BA-FC2517D0E64C}" srcOrd="0" destOrd="2" presId="urn:microsoft.com/office/officeart/2005/8/layout/vList2"/>
    <dgm:cxn modelId="{BD8F7825-A209-4519-A253-781EF80A2D75}" type="presOf" srcId="{ED247580-BAED-4BB4-994E-166A4C2297AC}" destId="{EAAD7265-C906-46AE-A7BA-FC2517D0E64C}" srcOrd="0" destOrd="1" presId="urn:microsoft.com/office/officeart/2005/8/layout/vList2"/>
    <dgm:cxn modelId="{0D978E44-B55F-4F7A-95FC-26928D5776CE}" srcId="{4BA18B9B-EA16-461B-9CC1-68DD49DCC9EF}" destId="{B66A134C-9BC8-4579-8F81-C023A6598974}" srcOrd="2" destOrd="0" parTransId="{701D3E9C-8028-42D3-B18C-97B87F40FB9C}" sibTransId="{D8325833-758C-4115-B44C-10CE20618D6B}"/>
    <dgm:cxn modelId="{09237746-58BB-9745-B486-9511627903B9}" type="presOf" srcId="{3AC9D9B2-687A-C146-83C6-30C626CECDF6}" destId="{35CA8194-01EC-4B60-B12E-8B6DFED1B682}" srcOrd="0" destOrd="0" presId="urn:microsoft.com/office/officeart/2005/8/layout/vList2"/>
    <dgm:cxn modelId="{BB7C0449-3B35-43C1-9DB0-22EB4445D707}" srcId="{4BA18B9B-EA16-461B-9CC1-68DD49DCC9EF}" destId="{F6C1EF67-E654-4676-8172-99FF0B70E3F1}" srcOrd="3" destOrd="0" parTransId="{37D0BC31-6733-487B-8959-17095CCB1E7A}" sibTransId="{F91CDE6A-D2C1-4696-8533-F81A558E7952}"/>
    <dgm:cxn modelId="{2ADBC951-BEE8-4198-8067-78FCBFBD12DE}" srcId="{C4E38320-E3E3-47A9-94C4-113CB2300747}" destId="{4BA18B9B-EA16-461B-9CC1-68DD49DCC9EF}" srcOrd="2" destOrd="0" parTransId="{CD49B8D8-F819-4035-9529-2B29D52A6FE4}" sibTransId="{9BAEEACC-2A16-4AE5-BDF1-D2BDF36E8CBD}"/>
    <dgm:cxn modelId="{B27B0C61-CD59-8443-BD13-93D98653A31D}" srcId="{A2BFC9F0-4B4C-465B-9312-1E49739ADC08}" destId="{DEC54A2B-C8E5-894E-8469-64DD793FBAB3}" srcOrd="3" destOrd="0" parTransId="{56F81420-7124-ED46-AA18-292417193A55}" sibTransId="{289C4779-37FA-3F49-8BEC-760802265669}"/>
    <dgm:cxn modelId="{14391A61-80A4-46F5-B2C5-4F7CA168E399}" srcId="{C4E38320-E3E3-47A9-94C4-113CB2300747}" destId="{A2BFC9F0-4B4C-465B-9312-1E49739ADC08}" srcOrd="1" destOrd="0" parTransId="{5A08B762-C55A-49C6-AEB2-3758E809E03D}" sibTransId="{54AFA91F-7617-4533-ADC2-4462E6B0F353}"/>
    <dgm:cxn modelId="{522BEF65-8CED-4FCF-95E3-F7075983C25B}" type="presOf" srcId="{F6C1EF67-E654-4676-8172-99FF0B70E3F1}" destId="{EAAD7265-C906-46AE-A7BA-FC2517D0E64C}" srcOrd="0" destOrd="3" presId="urn:microsoft.com/office/officeart/2005/8/layout/vList2"/>
    <dgm:cxn modelId="{B30B0668-69B2-0949-AC40-9EFB3433BF2F}" type="presOf" srcId="{29A2B7C9-78B9-FA42-9B7A-2A6AC60A4282}" destId="{E624B802-2BEF-42C1-979B-275AFE03A00A}" srcOrd="0" destOrd="0" presId="urn:microsoft.com/office/officeart/2005/8/layout/vList2"/>
    <dgm:cxn modelId="{5E12F173-C5B0-42F6-BE2F-ED08A1678120}" type="presOf" srcId="{175E76FD-0AF5-426A-991D-5D8D2A2B64DB}" destId="{35CA8194-01EC-4B60-B12E-8B6DFED1B682}" srcOrd="0" destOrd="2" presId="urn:microsoft.com/office/officeart/2005/8/layout/vList2"/>
    <dgm:cxn modelId="{C24A6D80-8050-4651-B38B-8CD08329D84A}" type="presOf" srcId="{F12C3B8E-4665-47E6-AA05-D794B5149E66}" destId="{35CA8194-01EC-4B60-B12E-8B6DFED1B682}" srcOrd="0" destOrd="1" presId="urn:microsoft.com/office/officeart/2005/8/layout/vList2"/>
    <dgm:cxn modelId="{A2C67C8B-049B-4981-A1DC-D025B4462918}" srcId="{C4E38320-E3E3-47A9-94C4-113CB2300747}" destId="{C190CBFF-2C3E-487A-805A-8AAA5EE065D0}" srcOrd="0" destOrd="0" parTransId="{EAA1B057-7427-4443-9A81-65E3ECE541C8}" sibTransId="{C1A414F7-6800-4373-820F-57E911F412FD}"/>
    <dgm:cxn modelId="{905CBD8D-66ED-FF44-BCFF-B1ED1B27F708}" type="presOf" srcId="{DEC54A2B-C8E5-894E-8469-64DD793FBAB3}" destId="{E624B802-2BEF-42C1-979B-275AFE03A00A}" srcOrd="0" destOrd="3" presId="urn:microsoft.com/office/officeart/2005/8/layout/vList2"/>
    <dgm:cxn modelId="{4D9E1192-A011-4442-80A6-31922E1641EB}" type="presOf" srcId="{CC40494B-32B0-8946-8AA2-090DB0852449}" destId="{35CA8194-01EC-4B60-B12E-8B6DFED1B682}" srcOrd="0" destOrd="4" presId="urn:microsoft.com/office/officeart/2005/8/layout/vList2"/>
    <dgm:cxn modelId="{747DF493-44BF-4EF7-9F17-88904C0BDD41}" type="presOf" srcId="{E2E9364B-6608-4F1A-A573-9657D0E0B5E4}" destId="{E624B802-2BEF-42C1-979B-275AFE03A00A}" srcOrd="0" destOrd="2" presId="urn:microsoft.com/office/officeart/2005/8/layout/vList2"/>
    <dgm:cxn modelId="{8A450A9C-370F-4313-BD06-DF0F62C9199C}" srcId="{A2BFC9F0-4B4C-465B-9312-1E49739ADC08}" destId="{9C9EFA3E-5835-4AEC-9A85-D1912B1FC2F5}" srcOrd="1" destOrd="0" parTransId="{3D162293-92A6-49E5-80AB-CBF099786331}" sibTransId="{9DE98E9B-6BE6-44CB-BE8E-B0B7D7E9529A}"/>
    <dgm:cxn modelId="{8B6556A5-DA70-F34C-AA1B-9D5213A2C591}" type="presOf" srcId="{6BB0B2BE-ABAD-DB4E-9A80-E58BA4561732}" destId="{EAAD7265-C906-46AE-A7BA-FC2517D0E64C}" srcOrd="0" destOrd="4" presId="urn:microsoft.com/office/officeart/2005/8/layout/vList2"/>
    <dgm:cxn modelId="{B94B0CA6-9543-45EA-8A3C-9758E273EA8B}" type="presOf" srcId="{5735171E-C9CE-49B8-9CCB-1DBBCD3F4535}" destId="{35CA8194-01EC-4B60-B12E-8B6DFED1B682}" srcOrd="0" destOrd="3" presId="urn:microsoft.com/office/officeart/2005/8/layout/vList2"/>
    <dgm:cxn modelId="{5D9407B5-2551-4E9A-AEFE-DDDF909D1B4A}" type="presOf" srcId="{C4E38320-E3E3-47A9-94C4-113CB2300747}" destId="{2870C4C0-4373-44D7-B809-442F8E781B57}" srcOrd="0" destOrd="0" presId="urn:microsoft.com/office/officeart/2005/8/layout/vList2"/>
    <dgm:cxn modelId="{E75418B5-8F0F-AD4E-89C5-6B3D53450470}" srcId="{4BA18B9B-EA16-461B-9CC1-68DD49DCC9EF}" destId="{D3C1F7BD-29F2-BA4C-8A31-91D2EAE1056D}" srcOrd="0" destOrd="0" parTransId="{19FC9CD8-B504-BF40-90A8-75D672617EBD}" sibTransId="{9F8A5B91-FC4E-6645-A458-47CDB98542EA}"/>
    <dgm:cxn modelId="{B55407BE-A3BF-314C-99A7-802F9FB5F478}" srcId="{A2BFC9F0-4B4C-465B-9312-1E49739ADC08}" destId="{29A2B7C9-78B9-FA42-9B7A-2A6AC60A4282}" srcOrd="0" destOrd="0" parTransId="{EA680A07-F3B9-1845-AFD6-3B6B0732D8F5}" sibTransId="{CF34F153-7822-8A44-BA0E-640C88C68E6D}"/>
    <dgm:cxn modelId="{C5F7FCC6-BE1D-411B-8BDD-EC4C32085189}" type="presOf" srcId="{C190CBFF-2C3E-487A-805A-8AAA5EE065D0}" destId="{CB47431C-043E-460F-BDC4-929BFB4EC18E}" srcOrd="0" destOrd="0" presId="urn:microsoft.com/office/officeart/2005/8/layout/vList2"/>
    <dgm:cxn modelId="{A73732C9-5C24-9147-9691-BFE045AA5CD4}" type="presOf" srcId="{D3C1F7BD-29F2-BA4C-8A31-91D2EAE1056D}" destId="{EAAD7265-C906-46AE-A7BA-FC2517D0E64C}" srcOrd="0" destOrd="0" presId="urn:microsoft.com/office/officeart/2005/8/layout/vList2"/>
    <dgm:cxn modelId="{EEB5E7DB-5D0A-4521-A088-BD0E5AC0BA78}" srcId="{C190CBFF-2C3E-487A-805A-8AAA5EE065D0}" destId="{175E76FD-0AF5-426A-991D-5D8D2A2B64DB}" srcOrd="2" destOrd="0" parTransId="{A876E157-DE8D-40F4-AE51-4B19FF60A979}" sibTransId="{EF54128B-7B0B-4B34-BBE6-1A587E95C82C}"/>
    <dgm:cxn modelId="{614179DD-94AC-4A86-955E-FF703BAC7A4F}" srcId="{A2BFC9F0-4B4C-465B-9312-1E49739ADC08}" destId="{E2E9364B-6608-4F1A-A573-9657D0E0B5E4}" srcOrd="2" destOrd="0" parTransId="{E54C84C3-E7C6-4381-9208-3CC8C5CEFBF8}" sibTransId="{FC27D24E-ED9B-4559-A7B6-3F8769199EC8}"/>
    <dgm:cxn modelId="{2912FCDE-033F-8B4E-8FEE-0E30D9559608}" srcId="{C190CBFF-2C3E-487A-805A-8AAA5EE065D0}" destId="{3AC9D9B2-687A-C146-83C6-30C626CECDF6}" srcOrd="0" destOrd="0" parTransId="{C6AB041F-9167-8745-8CB2-124735829FBD}" sibTransId="{4DFF8F8E-09A2-8641-AD5C-72EDE051484C}"/>
    <dgm:cxn modelId="{B6BFE0DF-BF92-4BF0-8DAA-301E454320DE}" srcId="{C190CBFF-2C3E-487A-805A-8AAA5EE065D0}" destId="{F12C3B8E-4665-47E6-AA05-D794B5149E66}" srcOrd="1" destOrd="0" parTransId="{BE5A7BED-A5B4-49BB-B393-721A65EF81AF}" sibTransId="{2CBE36FE-9A9C-4471-922A-CB53952F599F}"/>
    <dgm:cxn modelId="{2B05D7E1-F890-4FCF-B53B-DECAEE482E76}" type="presOf" srcId="{A2BFC9F0-4B4C-465B-9312-1E49739ADC08}" destId="{78E5790D-BC26-4A3B-8478-E1F7F9FF4382}" srcOrd="0" destOrd="0" presId="urn:microsoft.com/office/officeart/2005/8/layout/vList2"/>
    <dgm:cxn modelId="{C7167EE7-8395-411D-A23C-421F163EB414}" srcId="{4BA18B9B-EA16-461B-9CC1-68DD49DCC9EF}" destId="{ED247580-BAED-4BB4-994E-166A4C2297AC}" srcOrd="1" destOrd="0" parTransId="{508A335E-C352-4F65-BF54-06F2E7F31841}" sibTransId="{5DDF25FC-97E5-4CB0-AAA1-925130700A0E}"/>
    <dgm:cxn modelId="{F044DAE8-8E44-FF48-BD7E-84713AF566CA}" srcId="{C190CBFF-2C3E-487A-805A-8AAA5EE065D0}" destId="{CC40494B-32B0-8946-8AA2-090DB0852449}" srcOrd="4" destOrd="0" parTransId="{574B4DB7-7CCD-EA48-8410-CC0C0D78B7CA}" sibTransId="{346B5A37-ADC5-9E48-AD64-986C433E6200}"/>
    <dgm:cxn modelId="{CD0E61FA-7A36-4E77-B43E-9CDD5D8C169F}" srcId="{C190CBFF-2C3E-487A-805A-8AAA5EE065D0}" destId="{5735171E-C9CE-49B8-9CCB-1DBBCD3F4535}" srcOrd="3" destOrd="0" parTransId="{A49A9A8C-749F-4D53-B0BB-E9297D82117B}" sibTransId="{04195940-76D1-4BDB-9EF0-0381D7DD2884}"/>
    <dgm:cxn modelId="{CF51E5FE-696B-2047-B93D-6DA4FEB2BBBC}" srcId="{4BA18B9B-EA16-461B-9CC1-68DD49DCC9EF}" destId="{6BB0B2BE-ABAD-DB4E-9A80-E58BA4561732}" srcOrd="4" destOrd="0" parTransId="{ECF78FCB-7E71-D847-9269-75D5FAC386F1}" sibTransId="{6A8A97F3-00EF-D844-B458-5B1C76899D13}"/>
    <dgm:cxn modelId="{C4D792D8-B7CC-4A99-87D6-C492DFBD4BAC}" type="presParOf" srcId="{2870C4C0-4373-44D7-B809-442F8E781B57}" destId="{CB47431C-043E-460F-BDC4-929BFB4EC18E}" srcOrd="0" destOrd="0" presId="urn:microsoft.com/office/officeart/2005/8/layout/vList2"/>
    <dgm:cxn modelId="{8A75784C-8A00-426C-9077-2848BE0A78DC}" type="presParOf" srcId="{2870C4C0-4373-44D7-B809-442F8E781B57}" destId="{35CA8194-01EC-4B60-B12E-8B6DFED1B682}" srcOrd="1" destOrd="0" presId="urn:microsoft.com/office/officeart/2005/8/layout/vList2"/>
    <dgm:cxn modelId="{5CF18ACA-DFE3-4093-8516-6BF5E4CB8B3C}" type="presParOf" srcId="{2870C4C0-4373-44D7-B809-442F8E781B57}" destId="{78E5790D-BC26-4A3B-8478-E1F7F9FF4382}" srcOrd="2" destOrd="0" presId="urn:microsoft.com/office/officeart/2005/8/layout/vList2"/>
    <dgm:cxn modelId="{D70693D7-06D5-484E-81BE-38A4F1338B89}" type="presParOf" srcId="{2870C4C0-4373-44D7-B809-442F8E781B57}" destId="{E624B802-2BEF-42C1-979B-275AFE03A00A}" srcOrd="3" destOrd="0" presId="urn:microsoft.com/office/officeart/2005/8/layout/vList2"/>
    <dgm:cxn modelId="{1F029578-BEF9-41D9-ABCB-BC26935F491A}" type="presParOf" srcId="{2870C4C0-4373-44D7-B809-442F8E781B57}" destId="{2AAC6807-C072-4302-94B6-810CC5533247}" srcOrd="4" destOrd="0" presId="urn:microsoft.com/office/officeart/2005/8/layout/vList2"/>
    <dgm:cxn modelId="{9F1E601A-305C-4491-913B-B6AE9ACAC11A}" type="presParOf" srcId="{2870C4C0-4373-44D7-B809-442F8E781B57}" destId="{EAAD7265-C906-46AE-A7BA-FC2517D0E64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3B822-728A-4746-BE59-27DFFF40D31D}">
      <dsp:nvSpPr>
        <dsp:cNvPr id="0" name=""/>
        <dsp:cNvSpPr/>
      </dsp:nvSpPr>
      <dsp:spPr>
        <a:xfrm>
          <a:off x="473174" y="0"/>
          <a:ext cx="3324268" cy="3324268"/>
        </a:xfrm>
        <a:prstGeom prst="ellipse">
          <a:avLst/>
        </a:prstGeom>
        <a:solidFill>
          <a:srgbClr val="00AAD7"/>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endParaRPr lang="en-US" sz="1700" b="1" kern="1200" dirty="0"/>
        </a:p>
      </dsp:txBody>
      <dsp:txXfrm>
        <a:off x="1670576" y="166213"/>
        <a:ext cx="929465" cy="498640"/>
      </dsp:txXfrm>
    </dsp:sp>
    <dsp:sp modelId="{E5391C1F-962B-49F8-97AF-BBCFB35039E8}">
      <dsp:nvSpPr>
        <dsp:cNvPr id="0" name=""/>
        <dsp:cNvSpPr/>
      </dsp:nvSpPr>
      <dsp:spPr>
        <a:xfrm>
          <a:off x="800309" y="752188"/>
          <a:ext cx="2635240" cy="2572079"/>
        </a:xfrm>
        <a:prstGeom prst="ellipse">
          <a:avLst/>
        </a:prstGeom>
        <a:solidFill>
          <a:srgbClr val="073674"/>
        </a:solidFill>
        <a:ln w="635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657421" y="906513"/>
        <a:ext cx="921016" cy="462974"/>
      </dsp:txXfrm>
    </dsp:sp>
    <dsp:sp modelId="{016BF669-6843-41DB-9ED5-40C7D8AE8CCC}">
      <dsp:nvSpPr>
        <dsp:cNvPr id="0" name=""/>
        <dsp:cNvSpPr/>
      </dsp:nvSpPr>
      <dsp:spPr>
        <a:xfrm>
          <a:off x="1159470" y="1376918"/>
          <a:ext cx="1934125" cy="1947349"/>
        </a:xfrm>
        <a:prstGeom prst="ellipse">
          <a:avLst/>
        </a:prstGeom>
        <a:solidFill>
          <a:srgbClr val="343741"/>
        </a:solidFill>
        <a:ln w="635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1675881" y="1522969"/>
        <a:ext cx="901302" cy="438153"/>
      </dsp:txXfrm>
    </dsp:sp>
    <dsp:sp modelId="{DED34AA8-888B-4349-ACB1-3B8C969DBA88}">
      <dsp:nvSpPr>
        <dsp:cNvPr id="0" name=""/>
        <dsp:cNvSpPr/>
      </dsp:nvSpPr>
      <dsp:spPr>
        <a:xfrm>
          <a:off x="1465455" y="1985798"/>
          <a:ext cx="1329707" cy="1329707"/>
        </a:xfrm>
        <a:prstGeom prst="ellipse">
          <a:avLst/>
        </a:prstGeom>
        <a:solidFill>
          <a:srgbClr val="878B8F"/>
        </a:solidFill>
        <a:ln w="635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endParaRPr lang="en-US" sz="2300" b="1" kern="1200" dirty="0">
            <a:solidFill>
              <a:schemeClr val="accent1"/>
            </a:solidFill>
          </a:endParaRPr>
        </a:p>
      </dsp:txBody>
      <dsp:txXfrm>
        <a:off x="1660186" y="2318224"/>
        <a:ext cx="940244" cy="664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D8ABD-B1A7-4CC3-8F65-2EDAEAD27F7F}">
      <dsp:nvSpPr>
        <dsp:cNvPr id="0" name=""/>
        <dsp:cNvSpPr/>
      </dsp:nvSpPr>
      <dsp:spPr>
        <a:xfrm>
          <a:off x="214831" y="48371"/>
          <a:ext cx="5523289" cy="3692542"/>
        </a:xfrm>
        <a:prstGeom prst="ellipse">
          <a:avLst/>
        </a:prstGeom>
        <a:solidFill>
          <a:srgbClr val="009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00000"/>
            </a:lnSpc>
            <a:spcBef>
              <a:spcPct val="0"/>
            </a:spcBef>
            <a:spcAft>
              <a:spcPts val="0"/>
            </a:spcAft>
            <a:buNone/>
          </a:pPr>
          <a:r>
            <a:rPr lang="en-US" sz="1600" b="1" kern="1200" dirty="0">
              <a:latin typeface="Arial" panose="020B0604020202020204" pitchFamily="34" charset="0"/>
              <a:cs typeface="Arial" panose="020B0604020202020204" pitchFamily="34" charset="0"/>
            </a:rPr>
            <a:t>Governance</a:t>
          </a:r>
        </a:p>
      </dsp:txBody>
      <dsp:txXfrm>
        <a:off x="2204320" y="232998"/>
        <a:ext cx="1544311" cy="553881"/>
      </dsp:txXfrm>
    </dsp:sp>
    <dsp:sp modelId="{549A3AE9-72EA-4724-AD52-4C1327FF8C1F}">
      <dsp:nvSpPr>
        <dsp:cNvPr id="0" name=""/>
        <dsp:cNvSpPr/>
      </dsp:nvSpPr>
      <dsp:spPr>
        <a:xfrm>
          <a:off x="727709" y="728834"/>
          <a:ext cx="4497533" cy="3108822"/>
        </a:xfrm>
        <a:prstGeom prst="ellipse">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Strategy </a:t>
          </a:r>
        </a:p>
      </dsp:txBody>
      <dsp:txXfrm>
        <a:off x="2190532" y="915363"/>
        <a:ext cx="1571887" cy="559588"/>
      </dsp:txXfrm>
    </dsp:sp>
    <dsp:sp modelId="{37DA19A1-F09C-4EC9-BD82-57E4602D2684}">
      <dsp:nvSpPr>
        <dsp:cNvPr id="0" name=""/>
        <dsp:cNvSpPr/>
      </dsp:nvSpPr>
      <dsp:spPr>
        <a:xfrm>
          <a:off x="1201136" y="1506039"/>
          <a:ext cx="3550679" cy="2331616"/>
        </a:xfrm>
        <a:prstGeom prst="ellipse">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Risk management</a:t>
          </a:r>
        </a:p>
      </dsp:txBody>
      <dsp:txXfrm>
        <a:off x="2149167" y="1680911"/>
        <a:ext cx="1654616" cy="524613"/>
      </dsp:txXfrm>
    </dsp:sp>
    <dsp:sp modelId="{2DF91826-4C10-4825-90C0-760297D0F8D5}">
      <dsp:nvSpPr>
        <dsp:cNvPr id="0" name=""/>
        <dsp:cNvSpPr/>
      </dsp:nvSpPr>
      <dsp:spPr>
        <a:xfrm>
          <a:off x="1812641" y="2283245"/>
          <a:ext cx="2327668" cy="1554411"/>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Metrics and targets</a:t>
          </a:r>
        </a:p>
      </dsp:txBody>
      <dsp:txXfrm>
        <a:off x="2153520" y="2671848"/>
        <a:ext cx="1645910" cy="7772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7431C-043E-460F-BDC4-929BFB4EC18E}">
      <dsp:nvSpPr>
        <dsp:cNvPr id="0" name=""/>
        <dsp:cNvSpPr/>
      </dsp:nvSpPr>
      <dsp:spPr>
        <a:xfrm>
          <a:off x="0" y="8871"/>
          <a:ext cx="11567114" cy="476131"/>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n-GB" sz="1600" b="1" kern="1200" dirty="0">
              <a:latin typeface="Helvetica" panose="020B0604020202020204" pitchFamily="34" charset="0"/>
              <a:ea typeface="+mn-ea"/>
              <a:cs typeface="+mn-cs"/>
            </a:rPr>
            <a:t>Scope 1 and 2 target</a:t>
          </a:r>
          <a:endParaRPr lang="en-US" sz="1600" b="1" kern="1200" dirty="0">
            <a:latin typeface="Helvetica" panose="020B0604020202020204" pitchFamily="34" charset="0"/>
            <a:ea typeface="+mn-ea"/>
            <a:cs typeface="+mn-cs"/>
          </a:endParaRPr>
        </a:p>
      </dsp:txBody>
      <dsp:txXfrm>
        <a:off x="23243" y="32114"/>
        <a:ext cx="11520628" cy="429645"/>
      </dsp:txXfrm>
    </dsp:sp>
    <dsp:sp modelId="{35CA8194-01EC-4B60-B12E-8B6DFED1B682}">
      <dsp:nvSpPr>
        <dsp:cNvPr id="0" name=""/>
        <dsp:cNvSpPr/>
      </dsp:nvSpPr>
      <dsp:spPr>
        <a:xfrm>
          <a:off x="0" y="485002"/>
          <a:ext cx="11567114" cy="1782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256" tIns="20320" rIns="113792" bIns="20320" numCol="1" spcCol="1270" anchor="t" anchorCtr="0">
          <a:noAutofit/>
        </a:bodyPr>
        <a:lstStyle/>
        <a:p>
          <a:pPr marL="180000" lvl="1" indent="-180000" algn="l" defTabSz="711200">
            <a:lnSpc>
              <a:spcPct val="100000"/>
            </a:lnSpc>
            <a:spcBef>
              <a:spcPct val="0"/>
            </a:spcBef>
            <a:spcAft>
              <a:spcPts val="600"/>
            </a:spcAft>
            <a:buFont typeface="Symbol" panose="05050102010706020507" pitchFamily="18" charset="2"/>
            <a:buChar char=""/>
          </a:pPr>
          <a:endParaRPr lang="en-US" sz="1600" kern="1200" dirty="0">
            <a:latin typeface="Helvetica" panose="020B0604020202020204" pitchFamily="34" charset="0"/>
            <a:ea typeface="+mn-ea"/>
            <a:cs typeface="+mn-cs"/>
          </a:endParaRPr>
        </a:p>
        <a:p>
          <a:pPr marL="180000" lvl="1" indent="-180000" algn="l" defTabSz="711200">
            <a:lnSpc>
              <a:spcPct val="100000"/>
            </a:lnSpc>
            <a:spcBef>
              <a:spcPct val="0"/>
            </a:spcBef>
            <a:spcAft>
              <a:spcPts val="600"/>
            </a:spcAft>
            <a:buFont typeface="Symbol" panose="05050102010706020507" pitchFamily="18" charset="2"/>
            <a:buChar char=""/>
          </a:pPr>
          <a:r>
            <a:rPr lang="en-GB" sz="1600" kern="1200" dirty="0">
              <a:latin typeface="Helvetica" panose="020B0604020202020204" pitchFamily="34" charset="0"/>
              <a:ea typeface="+mn-ea"/>
              <a:cs typeface="+mn-cs"/>
            </a:rPr>
            <a:t>Between </a:t>
          </a:r>
          <a:r>
            <a:rPr lang="en-GB" sz="1600" b="1" kern="1200" dirty="0">
              <a:latin typeface="Helvetica" panose="020B0604020202020204" pitchFamily="34" charset="0"/>
              <a:ea typeface="+mn-ea"/>
              <a:cs typeface="+mn-cs"/>
            </a:rPr>
            <a:t>30% and 35% by 2030, compared to 2022 </a:t>
          </a:r>
          <a:r>
            <a:rPr lang="en-GB" sz="1600" kern="1200" dirty="0">
              <a:latin typeface="Helvetica" panose="020B0604020202020204" pitchFamily="34" charset="0"/>
              <a:ea typeface="+mn-ea"/>
              <a:cs typeface="+mn-cs"/>
            </a:rPr>
            <a:t>(corresponds to an emission decrease of </a:t>
          </a:r>
          <a:r>
            <a:rPr lang="en-GB" sz="1600" b="1" kern="1200" dirty="0">
              <a:latin typeface="Helvetica" panose="020B0604020202020204" pitchFamily="34" charset="0"/>
              <a:ea typeface="+mn-ea"/>
              <a:cs typeface="+mn-cs"/>
            </a:rPr>
            <a:t>3.8%/yr. to 4.5%/yr.</a:t>
          </a:r>
          <a:r>
            <a:rPr lang="en-GB" sz="1600" kern="1200" dirty="0">
              <a:latin typeface="Helvetica" panose="020B0604020202020204" pitchFamily="34" charset="0"/>
              <a:ea typeface="+mn-ea"/>
              <a:cs typeface="+mn-cs"/>
            </a:rPr>
            <a:t>)</a:t>
          </a:r>
          <a:endParaRPr lang="en-US" sz="1600" kern="1200" dirty="0">
            <a:latin typeface="Helvetica" panose="020B0604020202020204" pitchFamily="34" charset="0"/>
            <a:ea typeface="+mn-ea"/>
            <a:cs typeface="+mn-cs"/>
          </a:endParaRPr>
        </a:p>
        <a:p>
          <a:pPr marL="180000" lvl="1" indent="-180000" algn="l" defTabSz="711200">
            <a:lnSpc>
              <a:spcPct val="100000"/>
            </a:lnSpc>
            <a:spcBef>
              <a:spcPct val="0"/>
            </a:spcBef>
            <a:spcAft>
              <a:spcPts val="600"/>
            </a:spcAft>
            <a:buFont typeface="Symbol" panose="05050102010706020507" pitchFamily="18" charset="2"/>
            <a:buChar char=""/>
          </a:pPr>
          <a:r>
            <a:rPr lang="en-GB" sz="1600" kern="1200" dirty="0">
              <a:latin typeface="Helvetica" panose="020B0604020202020204" pitchFamily="34" charset="0"/>
              <a:ea typeface="+mn-ea"/>
              <a:cs typeface="+mn-cs"/>
            </a:rPr>
            <a:t>This level of ambitions is in line with and/ or ahead of the IEA Net Zero Scenario for the global industry, decarb benchmarks for the CU industry in ICA and IFC Scenarios, and the targets of  its peers. </a:t>
          </a:r>
          <a:endParaRPr lang="en-US" sz="1600" kern="1200" dirty="0">
            <a:latin typeface="Helvetica" panose="020B0604020202020204" pitchFamily="34" charset="0"/>
            <a:ea typeface="+mn-ea"/>
            <a:cs typeface="+mn-cs"/>
          </a:endParaRPr>
        </a:p>
        <a:p>
          <a:pPr marL="180000" lvl="1" indent="-180000" algn="l" defTabSz="711200">
            <a:lnSpc>
              <a:spcPct val="100000"/>
            </a:lnSpc>
            <a:spcBef>
              <a:spcPct val="0"/>
            </a:spcBef>
            <a:spcAft>
              <a:spcPts val="600"/>
            </a:spcAft>
            <a:buFont typeface="Symbol" panose="05050102010706020507" pitchFamily="18" charset="2"/>
            <a:buChar char=""/>
          </a:pPr>
          <a:r>
            <a:rPr lang="en-GB" sz="1600" kern="1200" dirty="0">
              <a:latin typeface="Helvetica" panose="020B0604020202020204" pitchFamily="34" charset="0"/>
              <a:ea typeface="+mn-ea"/>
              <a:cs typeface="+mn-cs"/>
            </a:rPr>
            <a:t>It also reflects the hard to abate nature of company’s activities related to production and processing of non-ferrous metals.</a:t>
          </a:r>
          <a:endParaRPr lang="en-US" sz="1600" kern="1200" dirty="0">
            <a:latin typeface="Helvetica" panose="020B0604020202020204" pitchFamily="34" charset="0"/>
            <a:ea typeface="+mn-ea"/>
            <a:cs typeface="+mn-cs"/>
          </a:endParaRPr>
        </a:p>
        <a:p>
          <a:pPr marL="180000" lvl="1" indent="-180000" algn="l" defTabSz="711200">
            <a:lnSpc>
              <a:spcPct val="100000"/>
            </a:lnSpc>
            <a:spcBef>
              <a:spcPct val="0"/>
            </a:spcBef>
            <a:spcAft>
              <a:spcPts val="600"/>
            </a:spcAft>
            <a:buFont typeface="Symbol" panose="05050102010706020507" pitchFamily="18" charset="2"/>
            <a:buNone/>
          </a:pPr>
          <a:endParaRPr lang="en-US" sz="1600" kern="1200" dirty="0">
            <a:latin typeface="Helvetica" panose="020B0604020202020204" pitchFamily="34" charset="0"/>
            <a:ea typeface="+mn-ea"/>
            <a:cs typeface="+mn-cs"/>
          </a:endParaRPr>
        </a:p>
      </dsp:txBody>
      <dsp:txXfrm>
        <a:off x="0" y="485002"/>
        <a:ext cx="11567114" cy="1782269"/>
      </dsp:txXfrm>
    </dsp:sp>
    <dsp:sp modelId="{78E5790D-BC26-4A3B-8478-E1F7F9FF4382}">
      <dsp:nvSpPr>
        <dsp:cNvPr id="0" name=""/>
        <dsp:cNvSpPr/>
      </dsp:nvSpPr>
      <dsp:spPr>
        <a:xfrm>
          <a:off x="0" y="2267272"/>
          <a:ext cx="11567114" cy="476131"/>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n-GB" sz="1600" b="1" kern="1200" dirty="0">
              <a:latin typeface="Helvetica" panose="020B0604020202020204" pitchFamily="34" charset="0"/>
              <a:ea typeface="+mn-ea"/>
              <a:cs typeface="+mn-cs"/>
            </a:rPr>
            <a:t>Scope 3 target</a:t>
          </a:r>
          <a:endParaRPr lang="en-US" sz="1600" b="1" kern="1200" dirty="0">
            <a:latin typeface="Helvetica" panose="020B0604020202020204" pitchFamily="34" charset="0"/>
            <a:ea typeface="+mn-ea"/>
            <a:cs typeface="+mn-cs"/>
          </a:endParaRPr>
        </a:p>
      </dsp:txBody>
      <dsp:txXfrm>
        <a:off x="23243" y="2290515"/>
        <a:ext cx="11520628" cy="429645"/>
      </dsp:txXfrm>
    </dsp:sp>
    <dsp:sp modelId="{E624B802-2BEF-42C1-979B-275AFE03A00A}">
      <dsp:nvSpPr>
        <dsp:cNvPr id="0" name=""/>
        <dsp:cNvSpPr/>
      </dsp:nvSpPr>
      <dsp:spPr>
        <a:xfrm>
          <a:off x="0" y="2743403"/>
          <a:ext cx="11567114" cy="1188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256" tIns="20320" rIns="113792" bIns="20320" numCol="1" spcCol="1270" anchor="t" anchorCtr="0">
          <a:noAutofit/>
        </a:bodyPr>
        <a:lstStyle/>
        <a:p>
          <a:pPr marL="180000" lvl="1" indent="-180000" algn="l" defTabSz="711200">
            <a:lnSpc>
              <a:spcPct val="100000"/>
            </a:lnSpc>
            <a:spcBef>
              <a:spcPct val="0"/>
            </a:spcBef>
            <a:spcAft>
              <a:spcPts val="300"/>
            </a:spcAft>
            <a:buFont typeface="Symbol" panose="05050102010706020507" pitchFamily="18" charset="2"/>
            <a:buChar char=""/>
          </a:pPr>
          <a:endParaRPr lang="en-US" sz="1600" kern="1200" dirty="0">
            <a:latin typeface="Helvetica" panose="020B0604020202020204" pitchFamily="34" charset="0"/>
            <a:ea typeface="+mn-ea"/>
            <a:cs typeface="+mn-cs"/>
          </a:endParaRPr>
        </a:p>
        <a:p>
          <a:pPr marL="180000" lvl="1" indent="-180000" algn="l" defTabSz="711200">
            <a:lnSpc>
              <a:spcPct val="100000"/>
            </a:lnSpc>
            <a:spcBef>
              <a:spcPct val="0"/>
            </a:spcBef>
            <a:spcAft>
              <a:spcPts val="300"/>
            </a:spcAft>
            <a:buFont typeface="Symbol" panose="05050102010706020507" pitchFamily="18" charset="2"/>
            <a:buChar char=""/>
          </a:pPr>
          <a:r>
            <a:rPr lang="en-GB" sz="1600" kern="1200" dirty="0">
              <a:latin typeface="Helvetica" panose="020B0604020202020204" pitchFamily="34" charset="0"/>
              <a:ea typeface="+mn-ea"/>
              <a:cs typeface="+mn-cs"/>
            </a:rPr>
            <a:t>Between </a:t>
          </a:r>
          <a:r>
            <a:rPr lang="en-GB" sz="1600" b="1" kern="1200" dirty="0">
              <a:latin typeface="Helvetica" panose="020B0604020202020204" pitchFamily="34" charset="0"/>
              <a:ea typeface="+mn-ea"/>
              <a:cs typeface="+mn-cs"/>
            </a:rPr>
            <a:t>8% and 20% by 2030 compared to 2022 </a:t>
          </a:r>
          <a:r>
            <a:rPr lang="en-GB" sz="1600" kern="1200" dirty="0">
              <a:latin typeface="Helvetica" panose="020B0604020202020204" pitchFamily="34" charset="0"/>
              <a:ea typeface="+mn-ea"/>
              <a:cs typeface="+mn-cs"/>
            </a:rPr>
            <a:t>(corresponds to an emission decrease of </a:t>
          </a:r>
          <a:r>
            <a:rPr lang="en-GB" sz="1600" b="1" kern="1200" dirty="0">
              <a:latin typeface="Helvetica" panose="020B0604020202020204" pitchFamily="34" charset="0"/>
              <a:ea typeface="+mn-ea"/>
              <a:cs typeface="+mn-cs"/>
            </a:rPr>
            <a:t>1.0%/yr. to 2.5%/yr.</a:t>
          </a:r>
          <a:r>
            <a:rPr lang="en-GB" sz="1600" kern="1200" dirty="0">
              <a:latin typeface="Helvetica" panose="020B0604020202020204" pitchFamily="34" charset="0"/>
              <a:ea typeface="+mn-ea"/>
              <a:cs typeface="+mn-cs"/>
            </a:rPr>
            <a:t>)</a:t>
          </a:r>
          <a:endParaRPr lang="en-US" sz="1600" kern="1200" dirty="0">
            <a:latin typeface="Helvetica" panose="020B0604020202020204" pitchFamily="34" charset="0"/>
            <a:ea typeface="+mn-ea"/>
            <a:cs typeface="+mn-cs"/>
          </a:endParaRPr>
        </a:p>
        <a:p>
          <a:pPr marL="180000" lvl="1" indent="-180000" algn="l" defTabSz="711200">
            <a:lnSpc>
              <a:spcPct val="100000"/>
            </a:lnSpc>
            <a:spcBef>
              <a:spcPct val="0"/>
            </a:spcBef>
            <a:spcAft>
              <a:spcPts val="300"/>
            </a:spcAft>
            <a:buFont typeface="Symbol" panose="05050102010706020507" pitchFamily="18" charset="2"/>
            <a:buChar char=""/>
          </a:pPr>
          <a:r>
            <a:rPr lang="en-US" sz="1600" kern="1200" dirty="0">
              <a:latin typeface="Helvetica" panose="020B0604020202020204" pitchFamily="34" charset="0"/>
              <a:ea typeface="+mn-ea"/>
              <a:cs typeface="+mn-cs"/>
            </a:rPr>
            <a:t>This level of ambitions is in line with and/ or ahead of the targets for national economy, decarb benchmarks for the Cu industry in the ICA scenario, and its </a:t>
          </a:r>
          <a:r>
            <a:rPr lang="en-US" sz="1600" kern="1200" dirty="0" err="1">
              <a:latin typeface="Helvetica" panose="020B0604020202020204" pitchFamily="34" charset="0"/>
              <a:ea typeface="+mn-ea"/>
              <a:cs typeface="+mn-cs"/>
            </a:rPr>
            <a:t>peers's</a:t>
          </a:r>
          <a:r>
            <a:rPr lang="en-US" sz="1600" kern="1200" dirty="0">
              <a:latin typeface="Helvetica" panose="020B0604020202020204" pitchFamily="34" charset="0"/>
              <a:ea typeface="+mn-ea"/>
              <a:cs typeface="+mn-cs"/>
            </a:rPr>
            <a:t> targets. </a:t>
          </a:r>
        </a:p>
        <a:p>
          <a:pPr marL="180000" lvl="1" indent="-180000" algn="l" defTabSz="711200">
            <a:lnSpc>
              <a:spcPct val="100000"/>
            </a:lnSpc>
            <a:spcBef>
              <a:spcPct val="0"/>
            </a:spcBef>
            <a:spcAft>
              <a:spcPts val="300"/>
            </a:spcAft>
            <a:buFont typeface="Symbol" panose="05050102010706020507" pitchFamily="18" charset="2"/>
            <a:buChar char=""/>
          </a:pPr>
          <a:endParaRPr lang="en-US" sz="1600" kern="1200" dirty="0">
            <a:latin typeface="Helvetica" panose="020B0604020202020204" pitchFamily="34" charset="0"/>
            <a:ea typeface="+mn-ea"/>
            <a:cs typeface="+mn-cs"/>
          </a:endParaRPr>
        </a:p>
      </dsp:txBody>
      <dsp:txXfrm>
        <a:off x="0" y="2743403"/>
        <a:ext cx="11567114" cy="1188179"/>
      </dsp:txXfrm>
    </dsp:sp>
    <dsp:sp modelId="{2AAC6807-C072-4302-94B6-810CC5533247}">
      <dsp:nvSpPr>
        <dsp:cNvPr id="0" name=""/>
        <dsp:cNvSpPr/>
      </dsp:nvSpPr>
      <dsp:spPr>
        <a:xfrm>
          <a:off x="0" y="3931583"/>
          <a:ext cx="11567114" cy="421713"/>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latin typeface="Helvetica" panose="020B0604020202020204" pitchFamily="34" charset="0"/>
              <a:ea typeface="+mn-ea"/>
              <a:cs typeface="+mn-cs"/>
            </a:rPr>
            <a:t>Additional commitments for the 2030 target, consistent with the SBTi guidelines may include:</a:t>
          </a:r>
          <a:endParaRPr lang="en-US" sz="1600" b="1" kern="1200" dirty="0">
            <a:latin typeface="Helvetica" panose="020B0604020202020204" pitchFamily="34" charset="0"/>
            <a:ea typeface="+mn-ea"/>
            <a:cs typeface="+mn-cs"/>
          </a:endParaRPr>
        </a:p>
      </dsp:txBody>
      <dsp:txXfrm>
        <a:off x="20586" y="3952169"/>
        <a:ext cx="11525942" cy="380541"/>
      </dsp:txXfrm>
    </dsp:sp>
    <dsp:sp modelId="{EAAD7265-C906-46AE-A7BA-FC2517D0E64C}">
      <dsp:nvSpPr>
        <dsp:cNvPr id="0" name=""/>
        <dsp:cNvSpPr/>
      </dsp:nvSpPr>
      <dsp:spPr>
        <a:xfrm>
          <a:off x="0" y="4353297"/>
          <a:ext cx="11567114" cy="1166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256" tIns="20320" rIns="113792" bIns="20320" numCol="1" spcCol="1270" anchor="t" anchorCtr="0">
          <a:noAutofit/>
        </a:bodyPr>
        <a:lstStyle/>
        <a:p>
          <a:pPr marL="180000" lvl="1" indent="-180000" algn="l" defTabSz="711200">
            <a:lnSpc>
              <a:spcPct val="100000"/>
            </a:lnSpc>
            <a:spcBef>
              <a:spcPct val="0"/>
            </a:spcBef>
            <a:spcAft>
              <a:spcPts val="200"/>
            </a:spcAft>
            <a:buFont typeface="Symbol" panose="05050102010706020507" pitchFamily="18" charset="2"/>
            <a:buChar char=""/>
          </a:pPr>
          <a:endParaRPr lang="en-US" sz="1600" kern="1200" dirty="0">
            <a:latin typeface="Helvetica" panose="020B0604020202020204" pitchFamily="34" charset="0"/>
            <a:ea typeface="+mn-ea"/>
            <a:cs typeface="+mn-cs"/>
          </a:endParaRPr>
        </a:p>
        <a:p>
          <a:pPr marL="180000" lvl="1" indent="-180000" algn="l" defTabSz="711200">
            <a:lnSpc>
              <a:spcPct val="100000"/>
            </a:lnSpc>
            <a:spcBef>
              <a:spcPct val="0"/>
            </a:spcBef>
            <a:spcAft>
              <a:spcPts val="200"/>
            </a:spcAft>
            <a:buFont typeface="Symbol" panose="05050102010706020507" pitchFamily="18" charset="2"/>
            <a:buChar char=""/>
          </a:pPr>
          <a:r>
            <a:rPr lang="en-GB" sz="1600" kern="1200" dirty="0">
              <a:latin typeface="Helvetica" panose="020B0604020202020204" pitchFamily="34" charset="0"/>
              <a:ea typeface="+mn-ea"/>
              <a:cs typeface="+mn-cs"/>
            </a:rPr>
            <a:t>Achieve 30% of EVs in passenger vehicles (Scope 1);</a:t>
          </a:r>
          <a:endParaRPr lang="en-US" sz="1600" kern="1200" dirty="0">
            <a:latin typeface="Helvetica" panose="020B0604020202020204" pitchFamily="34" charset="0"/>
            <a:ea typeface="+mn-ea"/>
            <a:cs typeface="+mn-cs"/>
          </a:endParaRPr>
        </a:p>
        <a:p>
          <a:pPr marL="180000" lvl="1" indent="-180000" algn="l" defTabSz="711200">
            <a:lnSpc>
              <a:spcPct val="100000"/>
            </a:lnSpc>
            <a:spcBef>
              <a:spcPct val="0"/>
            </a:spcBef>
            <a:spcAft>
              <a:spcPts val="200"/>
            </a:spcAft>
            <a:buFont typeface="Symbol" panose="05050102010706020507" pitchFamily="18" charset="2"/>
            <a:buChar char=""/>
          </a:pPr>
          <a:r>
            <a:rPr lang="en-GB" sz="1600" kern="1200" dirty="0">
              <a:latin typeface="Helvetica" panose="020B0604020202020204" pitchFamily="34" charset="0"/>
              <a:ea typeface="+mn-ea"/>
              <a:cs typeface="+mn-cs"/>
            </a:rPr>
            <a:t>Achieve 30% renewable electricity consumption (Scope 2); and</a:t>
          </a:r>
          <a:endParaRPr lang="en-US" sz="1600" kern="1200" dirty="0">
            <a:latin typeface="Helvetica" panose="020B0604020202020204" pitchFamily="34" charset="0"/>
            <a:ea typeface="+mn-ea"/>
            <a:cs typeface="+mn-cs"/>
          </a:endParaRPr>
        </a:p>
        <a:p>
          <a:pPr marL="180000" lvl="1" indent="-180000" algn="l" defTabSz="711200">
            <a:lnSpc>
              <a:spcPct val="100000"/>
            </a:lnSpc>
            <a:spcBef>
              <a:spcPct val="0"/>
            </a:spcBef>
            <a:spcAft>
              <a:spcPts val="200"/>
            </a:spcAft>
            <a:buFont typeface="Symbol" panose="05050102010706020507" pitchFamily="18" charset="2"/>
            <a:buChar char=""/>
          </a:pPr>
          <a:r>
            <a:rPr lang="en-GB" sz="1600" kern="1200" dirty="0">
              <a:latin typeface="Helvetica" panose="020B0604020202020204" pitchFamily="34" charset="0"/>
              <a:ea typeface="+mn-ea"/>
              <a:cs typeface="+mn-cs"/>
            </a:rPr>
            <a:t>Ensure 100% of strategic value chain partners have science-based decarb targets (Scope 3).</a:t>
          </a:r>
          <a:endParaRPr lang="en-US" sz="1600" kern="1200" dirty="0">
            <a:latin typeface="Helvetica" panose="020B0604020202020204" pitchFamily="34" charset="0"/>
            <a:ea typeface="+mn-ea"/>
            <a:cs typeface="+mn-cs"/>
          </a:endParaRPr>
        </a:p>
        <a:p>
          <a:pPr marL="180000" lvl="1" indent="-180000" algn="l" defTabSz="711200">
            <a:lnSpc>
              <a:spcPct val="100000"/>
            </a:lnSpc>
            <a:spcBef>
              <a:spcPct val="0"/>
            </a:spcBef>
            <a:spcAft>
              <a:spcPts val="200"/>
            </a:spcAft>
            <a:buFont typeface="Symbol" panose="05050102010706020507" pitchFamily="18" charset="2"/>
            <a:buChar char=""/>
          </a:pPr>
          <a:endParaRPr lang="en-US" sz="1600" kern="1200" dirty="0">
            <a:latin typeface="Helvetica" panose="020B0604020202020204" pitchFamily="34" charset="0"/>
            <a:ea typeface="+mn-ea"/>
            <a:cs typeface="+mn-cs"/>
          </a:endParaRPr>
        </a:p>
      </dsp:txBody>
      <dsp:txXfrm>
        <a:off x="0" y="4353297"/>
        <a:ext cx="11567114" cy="116696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0.03196</cdr:x>
      <cdr:y>0</cdr:y>
    </cdr:from>
    <cdr:to>
      <cdr:x>0.25228</cdr:x>
      <cdr:y>0.94311</cdr:y>
    </cdr:to>
    <cdr:grpSp>
      <cdr:nvGrpSpPr>
        <cdr:cNvPr id="5" name="Group 4">
          <a:extLst xmlns:a="http://schemas.openxmlformats.org/drawingml/2006/main">
            <a:ext uri="{FF2B5EF4-FFF2-40B4-BE49-F238E27FC236}">
              <a16:creationId xmlns:a16="http://schemas.microsoft.com/office/drawing/2014/main" id="{CFEACC50-A054-95DB-8525-1DE6A0E4CA1B}"/>
            </a:ext>
          </a:extLst>
        </cdr:cNvPr>
        <cdr:cNvGrpSpPr/>
      </cdr:nvGrpSpPr>
      <cdr:grpSpPr>
        <a:xfrm xmlns:a="http://schemas.openxmlformats.org/drawingml/2006/main">
          <a:off x="219486" y="0"/>
          <a:ext cx="1513053" cy="4087090"/>
          <a:chOff x="0" y="50794"/>
          <a:chExt cx="1200150" cy="5584990"/>
        </a:xfrm>
      </cdr:grpSpPr>
      <cdr:sp macro="" textlink="">
        <cdr:nvSpPr>
          <cdr:cNvPr id="2" name="TextBox 1">
            <a:extLst xmlns:a="http://schemas.openxmlformats.org/drawingml/2006/main">
              <a:ext uri="{FF2B5EF4-FFF2-40B4-BE49-F238E27FC236}">
                <a16:creationId xmlns:a16="http://schemas.microsoft.com/office/drawing/2014/main" id="{A266E69F-19FD-5694-1F69-107AECC13DE9}"/>
              </a:ext>
            </a:extLst>
          </cdr:cNvPr>
          <cdr:cNvSpPr txBox="1"/>
        </cdr:nvSpPr>
        <cdr:spPr>
          <a:xfrm xmlns:a="http://schemas.openxmlformats.org/drawingml/2006/main" flipH="1">
            <a:off x="37084" y="50794"/>
            <a:ext cx="991616" cy="2509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effectLst/>
                <a:latin typeface="Helvetica" panose="020B0604020202020204" pitchFamily="34" charset="0"/>
                <a:cs typeface="Helvetica" panose="020B0604020202020204" pitchFamily="34" charset="0"/>
              </a:rPr>
              <a:t> Very relevant</a:t>
            </a:r>
            <a:endParaRPr lang="en-US" sz="1400" b="1" dirty="0">
              <a:latin typeface="Helvetica" panose="020B0604020202020204" pitchFamily="34" charset="0"/>
              <a:cs typeface="Helvetica" panose="020B0604020202020204" pitchFamily="34" charset="0"/>
            </a:endParaRPr>
          </a:p>
        </cdr:txBody>
      </cdr:sp>
      <cdr:sp macro="" textlink="">
        <cdr:nvSpPr>
          <cdr:cNvPr id="3" name="TextBox 1">
            <a:extLst xmlns:a="http://schemas.openxmlformats.org/drawingml/2006/main">
              <a:ext uri="{FF2B5EF4-FFF2-40B4-BE49-F238E27FC236}">
                <a16:creationId xmlns:a16="http://schemas.microsoft.com/office/drawing/2014/main" id="{1DAF2884-57F8-65C9-BAAC-F7BD93F0B4ED}"/>
              </a:ext>
            </a:extLst>
          </cdr:cNvPr>
          <cdr:cNvSpPr txBox="1"/>
        </cdr:nvSpPr>
        <cdr:spPr>
          <a:xfrm xmlns:a="http://schemas.openxmlformats.org/drawingml/2006/main" flipH="1">
            <a:off x="0" y="2852935"/>
            <a:ext cx="974915" cy="2881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effectLst/>
                <a:latin typeface="Helvetica" panose="020B0604020202020204" pitchFamily="34" charset="0"/>
                <a:cs typeface="Helvetica" panose="020B0604020202020204" pitchFamily="34" charset="0"/>
              </a:rPr>
              <a:t>Relevant</a:t>
            </a:r>
            <a:endParaRPr lang="en-US" sz="1400" b="1" dirty="0">
              <a:latin typeface="Helvetica" panose="020B0604020202020204" pitchFamily="34" charset="0"/>
              <a:cs typeface="Helvetica" panose="020B0604020202020204" pitchFamily="34" charset="0"/>
            </a:endParaRPr>
          </a:p>
        </cdr:txBody>
      </cdr:sp>
      <cdr:sp macro="" textlink="">
        <cdr:nvSpPr>
          <cdr:cNvPr id="4" name="TextBox 1">
            <a:extLst xmlns:a="http://schemas.openxmlformats.org/drawingml/2006/main">
              <a:ext uri="{FF2B5EF4-FFF2-40B4-BE49-F238E27FC236}">
                <a16:creationId xmlns:a16="http://schemas.microsoft.com/office/drawing/2014/main" id="{D4F14C86-E56A-BBF7-AA3E-84519C7B44FB}"/>
              </a:ext>
            </a:extLst>
          </cdr:cNvPr>
          <cdr:cNvSpPr txBox="1"/>
        </cdr:nvSpPr>
        <cdr:spPr>
          <a:xfrm xmlns:a="http://schemas.openxmlformats.org/drawingml/2006/main" flipH="1">
            <a:off x="0" y="5384773"/>
            <a:ext cx="1200150" cy="2510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effectLst/>
                <a:latin typeface="Helvetica" panose="020B0604020202020204" pitchFamily="34" charset="0"/>
                <a:cs typeface="Helvetica" panose="020B0604020202020204" pitchFamily="34" charset="0"/>
              </a:rPr>
              <a:t>Medium</a:t>
            </a:r>
            <a:r>
              <a:rPr lang="en-US" sz="1400" b="1" baseline="0" dirty="0">
                <a:effectLst/>
                <a:latin typeface="Helvetica" panose="020B0604020202020204" pitchFamily="34" charset="0"/>
                <a:cs typeface="Helvetica" panose="020B0604020202020204" pitchFamily="34" charset="0"/>
              </a:rPr>
              <a:t> relevant</a:t>
            </a:r>
            <a:endParaRPr lang="en-US" sz="1400" b="1" dirty="0">
              <a:latin typeface="Helvetica" panose="020B0604020202020204" pitchFamily="34" charset="0"/>
              <a:cs typeface="Helvetica" panose="020B0604020202020204" pitchFamily="34" charset="0"/>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C74DC-5B62-EE4C-A2DF-D63DD56856C6}" type="datetimeFigureOut">
              <a:rPr lang="x-none" smtClean="0"/>
              <a:pPr/>
              <a:t>10/04/2024</a:t>
            </a:fld>
            <a:endParaRPr lang="x-none"/>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08062-2D0F-3E44-9ABB-7B05A90293CD}" type="slidenum">
              <a:rPr lang="x-none" smtClean="0"/>
              <a:pPr/>
              <a:t>‹#›</a:t>
            </a:fld>
            <a:endParaRPr lang="x-none"/>
          </a:p>
        </p:txBody>
      </p:sp>
    </p:spTree>
    <p:extLst>
      <p:ext uri="{BB962C8B-B14F-4D97-AF65-F5344CB8AC3E}">
        <p14:creationId xmlns:p14="http://schemas.microsoft.com/office/powerpoint/2010/main" val="343782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dirty="0"/>
              <a:t>A key objective of the Task Force’s work, as outlined by the FSB, is to </a:t>
            </a:r>
            <a:r>
              <a:rPr lang="en-US" dirty="0"/>
              <a:t>develop more effective climate-related disclosures that </a:t>
            </a:r>
          </a:p>
          <a:p>
            <a:pPr lvl="1"/>
            <a:r>
              <a:rPr lang="en-US" dirty="0"/>
              <a:t>could “promote more informed investment, credit, and insurance underwriting decisions” and, </a:t>
            </a:r>
          </a:p>
          <a:p>
            <a:pPr lvl="1"/>
            <a:r>
              <a:rPr lang="en-US" dirty="0"/>
              <a:t>in turn, “would enable stakeholders to understand better the concentrations of carbon-related assets in the financial sector and the financial system’s exposures to climate-related risks.”</a:t>
            </a:r>
          </a:p>
          <a:p>
            <a:pPr lvl="0"/>
            <a:r>
              <a:rPr lang="en-GB" dirty="0"/>
              <a:t>Our report sets out specific recommendations for voluntary disclosure to improve consistency, accessibility, clarity, and usefulness of climate-related financial reporting. </a:t>
            </a:r>
            <a:endParaRPr lang="en-US" dirty="0"/>
          </a:p>
          <a:p>
            <a:pPr lvl="0"/>
            <a:r>
              <a:rPr lang="en-GB" dirty="0"/>
              <a:t>The Task Force brings a unique perspective to this work through its consensus-based and industry-led focus. The FSB chose extremely well in appointing Task Force members.</a:t>
            </a:r>
            <a:endParaRPr lang="en-US" dirty="0"/>
          </a:p>
          <a:p>
            <a:pPr lvl="1"/>
            <a:r>
              <a:rPr lang="en-GB" dirty="0"/>
              <a:t>Michael Bloomberg, the founder of Bloomberg LP and former mayor of New York City, serves as chairman.</a:t>
            </a:r>
            <a:endParaRPr lang="en-US" dirty="0"/>
          </a:p>
          <a:p>
            <a:pPr lvl="1"/>
            <a:r>
              <a:rPr lang="en-GB" dirty="0"/>
              <a:t>It is composed of 32 members, including four international vice-chairs, who are users and preparers of financial disclosures across a range of financial and non-financial sectors and industries. They are highly</a:t>
            </a:r>
            <a:r>
              <a:rPr lang="en-GB" baseline="0" dirty="0"/>
              <a:t> engaged and expert.</a:t>
            </a:r>
            <a:endParaRPr lang="en-GB" dirty="0"/>
          </a:p>
        </p:txBody>
      </p:sp>
      <p:sp>
        <p:nvSpPr>
          <p:cNvPr id="4" name="Slide Number Placeholder 3"/>
          <p:cNvSpPr>
            <a:spLocks noGrp="1"/>
          </p:cNvSpPr>
          <p:nvPr>
            <p:ph type="sldNum" sz="quarter" idx="10"/>
          </p:nvPr>
        </p:nvSpPr>
        <p:spPr/>
        <p:txBody>
          <a:bodyPr/>
          <a:lstStyle/>
          <a:p>
            <a:pPr marL="0" marR="0" lvl="0" indent="0" algn="r" defTabSz="457159" rtl="0" eaLnBrk="1" fontAlgn="auto" latinLnBrk="0" hangingPunct="1">
              <a:lnSpc>
                <a:spcPct val="100000"/>
              </a:lnSpc>
              <a:spcBef>
                <a:spcPts val="0"/>
              </a:spcBef>
              <a:spcAft>
                <a:spcPts val="0"/>
              </a:spcAft>
              <a:buClrTx/>
              <a:buSzTx/>
              <a:buFontTx/>
              <a:buNone/>
              <a:tabLst/>
              <a:defRPr/>
            </a:pPr>
            <a:fld id="{9DB50048-BA83-42E7-B18B-7EE33765AA0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9"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469449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179826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4942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spcAft>
                <a:spcPts val="300"/>
              </a:spcAft>
            </a:pPr>
            <a:r>
              <a:rPr lang="en-GB" sz="1200" kern="1200" dirty="0">
                <a:solidFill>
                  <a:schemeClr val="accent1">
                    <a:lumMod val="50000"/>
                  </a:schemeClr>
                </a:solidFill>
                <a:effectLst/>
              </a:rPr>
              <a:t>IFRS S1 and IFRS S2 are effective for annual reporting beginning on 1 January 2024. Companies are required to apply the two Standards together to assert compliance with IFRS Sustainability Disclosure Standards. However, the ISSB has provided reliefs from some requirements in the first year a company applies the standards. For example, a company has the option to limit disclosures to information about climate‐related risks and opportunities in the first year that it applies IFRS S1 and IFRS S2.</a:t>
            </a:r>
          </a:p>
          <a:p>
            <a:pPr algn="just">
              <a:spcBef>
                <a:spcPts val="300"/>
              </a:spcBef>
              <a:spcAft>
                <a:spcPts val="300"/>
              </a:spcAft>
            </a:pPr>
            <a:r>
              <a:rPr lang="en-GB" sz="1200" kern="1200" dirty="0">
                <a:solidFill>
                  <a:schemeClr val="accent1">
                    <a:lumMod val="50000"/>
                  </a:schemeClr>
                </a:solidFill>
                <a:effectLst/>
              </a:rPr>
              <a:t>Although all public and private companies can apply IFRS S1 and IFRS S2, the ISSB does not have the right to mandate the application of the Standards. Companies can voluntarily apply these Standards, and jurisdictional authorities can decide whether to require companies to apply them.</a:t>
            </a:r>
          </a:p>
          <a:p>
            <a:endParaRPr lang="en-DE" dirty="0"/>
          </a:p>
        </p:txBody>
      </p:sp>
      <p:sp>
        <p:nvSpPr>
          <p:cNvPr id="4" name="Slide Number Placeholder 3"/>
          <p:cNvSpPr>
            <a:spLocks noGrp="1"/>
          </p:cNvSpPr>
          <p:nvPr>
            <p:ph type="sldNum" sz="quarter" idx="5"/>
          </p:nvPr>
        </p:nvSpPr>
        <p:spPr/>
        <p:txBody>
          <a:bodyPr/>
          <a:lstStyle/>
          <a:p>
            <a:fld id="{B5008062-2D0F-3E44-9ABB-7B05A90293CD}" type="slidenum">
              <a:rPr lang="x-none" smtClean="0"/>
              <a:pPr/>
              <a:t>42</a:t>
            </a:fld>
            <a:endParaRPr lang="x-none"/>
          </a:p>
        </p:txBody>
      </p:sp>
    </p:spTree>
    <p:extLst>
      <p:ext uri="{BB962C8B-B14F-4D97-AF65-F5344CB8AC3E}">
        <p14:creationId xmlns:p14="http://schemas.microsoft.com/office/powerpoint/2010/main" val="2515271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050" dirty="0"/>
              <a:t>Many of the conceptual foundations and general requirements of IFRS S1 are adapted from </a:t>
            </a:r>
          </a:p>
          <a:p>
            <a:pPr marL="742950" lvl="1" indent="-285750">
              <a:buFont typeface="Arial" panose="020B0604020202020204" pitchFamily="34" charset="0"/>
              <a:buChar char="•"/>
            </a:pPr>
            <a:r>
              <a:rPr lang="en-GB" sz="1050" dirty="0"/>
              <a:t>the IASB’s Conceptual Framework for Financial Reporting and </a:t>
            </a:r>
          </a:p>
          <a:p>
            <a:pPr marL="742950" lvl="1" indent="-285750">
              <a:buFont typeface="Arial" panose="020B0604020202020204" pitchFamily="34" charset="0"/>
              <a:buChar char="•"/>
            </a:pPr>
            <a:r>
              <a:rPr lang="en-GB" sz="1050" dirty="0"/>
              <a:t>the IFRS Accounting Standards, including IAS 1 Presentation of Financial Statements and IAS 8 Accounting Policies, Changes in Accounting Estimates and Errors. </a:t>
            </a:r>
          </a:p>
          <a:p>
            <a:pPr marL="285750" indent="-285750">
              <a:buFont typeface="Arial" panose="020B0604020202020204" pitchFamily="34" charset="0"/>
              <a:buChar char="•"/>
            </a:pPr>
            <a:r>
              <a:rPr lang="en-GB" sz="1050" dirty="0"/>
              <a:t>These foundations and requirements will be familiar to companies that prepare financial statements, particularly companies that prepare them in accordance with IFRS Accounting Standards.</a:t>
            </a:r>
            <a:endParaRPr lang="en-DE" sz="1050" dirty="0"/>
          </a:p>
          <a:p>
            <a:endParaRPr lang="en-DE" dirty="0"/>
          </a:p>
        </p:txBody>
      </p:sp>
      <p:sp>
        <p:nvSpPr>
          <p:cNvPr id="4" name="Slide Number Placeholder 3"/>
          <p:cNvSpPr>
            <a:spLocks noGrp="1"/>
          </p:cNvSpPr>
          <p:nvPr>
            <p:ph type="sldNum" sz="quarter" idx="5"/>
          </p:nvPr>
        </p:nvSpPr>
        <p:spPr/>
        <p:txBody>
          <a:bodyPr/>
          <a:lstStyle/>
          <a:p>
            <a:fld id="{B5008062-2D0F-3E44-9ABB-7B05A90293CD}" type="slidenum">
              <a:rPr lang="x-none" smtClean="0"/>
              <a:pPr/>
              <a:t>43</a:t>
            </a:fld>
            <a:endParaRPr lang="x-none"/>
          </a:p>
        </p:txBody>
      </p:sp>
    </p:spTree>
    <p:extLst>
      <p:ext uri="{BB962C8B-B14F-4D97-AF65-F5344CB8AC3E}">
        <p14:creationId xmlns:p14="http://schemas.microsoft.com/office/powerpoint/2010/main" val="265323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3571C65B-52EE-B542-8564-D111C371273B}" type="slidenum">
              <a:rPr lang="de-DE" smtClean="0"/>
              <a:t>45</a:t>
            </a:fld>
            <a:endParaRPr lang="de-DE"/>
          </a:p>
        </p:txBody>
      </p:sp>
    </p:spTree>
    <p:extLst>
      <p:ext uri="{BB962C8B-B14F-4D97-AF65-F5344CB8AC3E}">
        <p14:creationId xmlns:p14="http://schemas.microsoft.com/office/powerpoint/2010/main" val="1191501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457159" rtl="0" eaLnBrk="1" fontAlgn="auto" latinLnBrk="0" hangingPunct="1">
              <a:lnSpc>
                <a:spcPct val="100000"/>
              </a:lnSpc>
              <a:spcBef>
                <a:spcPts val="0"/>
              </a:spcBef>
              <a:spcAft>
                <a:spcPts val="0"/>
              </a:spcAft>
              <a:buClrTx/>
              <a:buSzTx/>
              <a:buFontTx/>
              <a:buNone/>
              <a:tabLst/>
              <a:defRPr/>
            </a:pPr>
            <a:fld id="{DA1720D8-47FD-4F84-A5F0-E2291577EA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9"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
        <p:nvSpPr>
          <p:cNvPr id="2" name="Notes Placeholder 1"/>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3902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dirty="0"/>
              <a:t>Using the common language of governance, strategy, risk management, and metrics and targets, the Task Force developed four widely-adoptable recommendations on climate-related financial disclosures that are applicable to organizations across sectors, around the world.</a:t>
            </a:r>
          </a:p>
          <a:p>
            <a:pPr lvl="0"/>
            <a:r>
              <a:rPr lang="en-GB" dirty="0"/>
              <a:t>These are foundational recommendations that will permit the users of disclosure—investors, lenders, underwriters,</a:t>
            </a:r>
            <a:r>
              <a:rPr lang="en-GB" baseline="0" dirty="0"/>
              <a:t> and others—to understand how a company identifies its climate risk, manages it, incorporates it into its strategy and risk oversight process, and mitigates it.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159" rtl="0" eaLnBrk="1" fontAlgn="auto" latinLnBrk="0" hangingPunct="1">
              <a:lnSpc>
                <a:spcPct val="100000"/>
              </a:lnSpc>
              <a:spcBef>
                <a:spcPts val="0"/>
              </a:spcBef>
              <a:spcAft>
                <a:spcPts val="0"/>
              </a:spcAft>
              <a:buClrTx/>
              <a:buSzTx/>
              <a:buFontTx/>
              <a:buNone/>
              <a:tabLst/>
              <a:defRPr/>
            </a:pPr>
            <a:fld id="{DA1720D8-47FD-4F84-A5F0-E2291577EA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9"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a:xfrm>
            <a:off x="769938" y="511175"/>
            <a:ext cx="5972175" cy="3360738"/>
          </a:xfrm>
        </p:spPr>
      </p:sp>
    </p:spTree>
    <p:extLst>
      <p:ext uri="{BB962C8B-B14F-4D97-AF65-F5344CB8AC3E}">
        <p14:creationId xmlns:p14="http://schemas.microsoft.com/office/powerpoint/2010/main" val="322939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dirty="0"/>
              <a:t>Each of the four overarching recommendations is supported by two to three specific disclosures that </a:t>
            </a:r>
            <a:r>
              <a:rPr lang="en-US" dirty="0"/>
              <a:t>organizations can include in financial filings to provide decision-useful information about their climate-related risks and opportunities</a:t>
            </a:r>
            <a:r>
              <a:rPr lang="en-GB" dirty="0"/>
              <a:t>.  </a:t>
            </a:r>
            <a:endParaRPr lang="en-US" dirty="0"/>
          </a:p>
          <a:p>
            <a:pPr lvl="0"/>
            <a:r>
              <a:rPr lang="en-US" dirty="0"/>
              <a:t>The recommendations solicit information that is primarily forward-looking, which reflects the Task Force’s desire to raise the bar on climate-related financial disclosures where appropriate and further develop the currently limited disclosure of financial risks posed by climate-related impacts.</a:t>
            </a:r>
          </a:p>
          <a:p>
            <a:pPr lvl="0">
              <a:spcAft>
                <a:spcPts val="600"/>
              </a:spcAft>
            </a:pPr>
            <a:r>
              <a:rPr lang="en-US" dirty="0"/>
              <a:t>The Task Force is hopeful that widespread adoption will</a:t>
            </a:r>
            <a:r>
              <a:rPr lang="en-US" baseline="0" dirty="0"/>
              <a:t> h</a:t>
            </a:r>
            <a:r>
              <a:rPr lang="en-US" dirty="0"/>
              <a:t>elp organizations better demonstrate responsibility and foresight in their consideration of climate issues to their investors and others. </a:t>
            </a:r>
          </a:p>
        </p:txBody>
      </p:sp>
      <p:sp>
        <p:nvSpPr>
          <p:cNvPr id="4" name="Slide Number Placeholder 3"/>
          <p:cNvSpPr>
            <a:spLocks noGrp="1"/>
          </p:cNvSpPr>
          <p:nvPr>
            <p:ph type="sldNum" sz="quarter" idx="10"/>
          </p:nvPr>
        </p:nvSpPr>
        <p:spPr/>
        <p:txBody>
          <a:bodyPr/>
          <a:lstStyle/>
          <a:p>
            <a:pPr marL="0" marR="0" lvl="0" indent="0" algn="r" defTabSz="457159" rtl="0" eaLnBrk="1" fontAlgn="auto" latinLnBrk="0" hangingPunct="1">
              <a:lnSpc>
                <a:spcPct val="100000"/>
              </a:lnSpc>
              <a:spcBef>
                <a:spcPts val="0"/>
              </a:spcBef>
              <a:spcAft>
                <a:spcPts val="0"/>
              </a:spcAft>
              <a:buClrTx/>
              <a:buSzTx/>
              <a:buFontTx/>
              <a:buNone/>
              <a:tabLst/>
              <a:defRPr/>
            </a:pPr>
            <a:fld id="{DA1720D8-47FD-4F84-A5F0-E2291577EA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9"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872267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159" rtl="0" eaLnBrk="1" fontAlgn="auto" latinLnBrk="0" hangingPunct="1">
              <a:lnSpc>
                <a:spcPct val="100000"/>
              </a:lnSpc>
              <a:spcBef>
                <a:spcPts val="0"/>
              </a:spcBef>
              <a:spcAft>
                <a:spcPts val="0"/>
              </a:spcAft>
              <a:buClrTx/>
              <a:buSzTx/>
              <a:buFontTx/>
              <a:buNone/>
              <a:tabLst/>
              <a:defRPr/>
            </a:pPr>
            <a:fld id="{DA1720D8-47FD-4F84-A5F0-E2291577EA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9"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7823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008062-2D0F-3E44-9ABB-7B05A90293CD}" type="slidenum">
              <a:rPr lang="x-none" smtClean="0"/>
              <a:pPr/>
              <a:t>8</a:t>
            </a:fld>
            <a:endParaRPr lang="x-none"/>
          </a:p>
        </p:txBody>
      </p:sp>
    </p:spTree>
    <p:extLst>
      <p:ext uri="{BB962C8B-B14F-4D97-AF65-F5344CB8AC3E}">
        <p14:creationId xmlns:p14="http://schemas.microsoft.com/office/powerpoint/2010/main" val="377920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28309D-38B6-4D8A-B50D-E51D865DE93C}"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426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Tree>
    <p:extLst>
      <p:ext uri="{BB962C8B-B14F-4D97-AF65-F5344CB8AC3E}">
        <p14:creationId xmlns:p14="http://schemas.microsoft.com/office/powerpoint/2010/main" val="1838047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56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8.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2" indent="0" algn="ctr">
              <a:buNone/>
              <a:defRPr/>
            </a:lvl2pPr>
            <a:lvl3pPr marL="914423" indent="0" algn="ctr">
              <a:buNone/>
              <a:defRPr/>
            </a:lvl3pPr>
            <a:lvl4pPr marL="1371634" indent="0" algn="ctr">
              <a:buNone/>
              <a:defRPr/>
            </a:lvl4pPr>
            <a:lvl5pPr marL="1828846" indent="0" algn="ctr">
              <a:buNone/>
              <a:defRPr/>
            </a:lvl5pPr>
            <a:lvl6pPr marL="2286057" indent="0" algn="ctr">
              <a:buNone/>
              <a:defRPr/>
            </a:lvl6pPr>
            <a:lvl7pPr marL="2743269" indent="0" algn="ctr">
              <a:buNone/>
              <a:defRPr/>
            </a:lvl7pPr>
            <a:lvl8pPr marL="3200480" indent="0" algn="ctr">
              <a:buNone/>
              <a:defRPr/>
            </a:lvl8pPr>
            <a:lvl9pPr marL="3657691"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302172157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775103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2046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pic>
        <p:nvPicPr>
          <p:cNvPr id="4"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831" r="4224"/>
          <a:stretch/>
        </p:blipFill>
        <p:spPr bwMode="auto">
          <a:xfrm rot="10800000">
            <a:off x="431371" y="1268758"/>
            <a:ext cx="11295003" cy="465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userDrawn="1"/>
        </p:nvSpPr>
        <p:spPr>
          <a:xfrm>
            <a:off x="601236" y="0"/>
            <a:ext cx="9926027" cy="979200"/>
          </a:xfrm>
          <a:prstGeom prst="rect">
            <a:avLst/>
          </a:prstGeom>
          <a:noFill/>
        </p:spPr>
        <p:txBody>
          <a:bodyPr wrap="square" lIns="0" tIns="0" rIns="0" bIns="0" rtlCol="0" anchor="b" anchorCtr="0">
            <a:noAutofit/>
          </a:bodyPr>
          <a:lstStyle/>
          <a:p>
            <a:r>
              <a:rPr lang="en-GB" sz="3200" b="1" dirty="0">
                <a:solidFill>
                  <a:schemeClr val="tx1"/>
                </a:solidFill>
              </a:rPr>
              <a:t>Keep up to date</a:t>
            </a:r>
          </a:p>
        </p:txBody>
      </p:sp>
      <p:sp>
        <p:nvSpPr>
          <p:cNvPr id="14" name="TextBox 13"/>
          <p:cNvSpPr txBox="1"/>
          <p:nvPr userDrawn="1"/>
        </p:nvSpPr>
        <p:spPr>
          <a:xfrm>
            <a:off x="1991544" y="1220755"/>
            <a:ext cx="5760640" cy="646331"/>
          </a:xfrm>
          <a:prstGeom prst="rect">
            <a:avLst/>
          </a:prstGeom>
          <a:noFill/>
        </p:spPr>
        <p:txBody>
          <a:bodyPr wrap="square" rtlCol="0">
            <a:spAutoFit/>
          </a:bodyPr>
          <a:lstStyle/>
          <a:p>
            <a:r>
              <a:rPr lang="en-GB" sz="3600" b="0" dirty="0">
                <a:solidFill>
                  <a:schemeClr val="bg1"/>
                </a:solidFill>
              </a:rPr>
              <a:t>www.ifrs.org</a:t>
            </a:r>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37642" t="8166" r="34008" b="48927"/>
          <a:stretch/>
        </p:blipFill>
        <p:spPr>
          <a:xfrm>
            <a:off x="2066479" y="1956041"/>
            <a:ext cx="929271" cy="914611"/>
          </a:xfrm>
          <a:prstGeom prst="rect">
            <a:avLst/>
          </a:prstGeom>
        </p:spPr>
      </p:pic>
      <p:pic>
        <p:nvPicPr>
          <p:cNvPr id="16" name="Picture 15"/>
          <p:cNvPicPr>
            <a:picLocks noChangeAspect="1"/>
          </p:cNvPicPr>
          <p:nvPr userDrawn="1"/>
        </p:nvPicPr>
        <p:blipFill rotWithShape="1">
          <a:blip r:embed="rId4" cstate="print">
            <a:extLst>
              <a:ext uri="{28A0092B-C50C-407E-A947-70E740481C1C}">
                <a14:useLocalDpi xmlns:a14="http://schemas.microsoft.com/office/drawing/2010/main" val="0"/>
              </a:ext>
            </a:extLst>
          </a:blip>
          <a:srcRect l="7839" t="8166" r="62358" b="50000"/>
          <a:stretch/>
        </p:blipFill>
        <p:spPr>
          <a:xfrm>
            <a:off x="2018826" y="4782077"/>
            <a:ext cx="976924" cy="891745"/>
          </a:xfrm>
          <a:prstGeom prst="rect">
            <a:avLst/>
          </a:prstGeom>
        </p:spPr>
      </p:pic>
      <p:pic>
        <p:nvPicPr>
          <p:cNvPr id="17" name="Pictur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8567" t="51072" r="63083" b="7094"/>
          <a:stretch/>
        </p:blipFill>
        <p:spPr>
          <a:xfrm>
            <a:off x="2052730" y="2909869"/>
            <a:ext cx="929271" cy="891745"/>
          </a:xfrm>
          <a:prstGeom prst="rect">
            <a:avLst/>
          </a:prstGeom>
        </p:spPr>
      </p:pic>
      <p:pic>
        <p:nvPicPr>
          <p:cNvPr id="18" name="Picture 17"/>
          <p:cNvPicPr>
            <a:picLocks noChangeAspect="1"/>
          </p:cNvPicPr>
          <p:nvPr userDrawn="1"/>
        </p:nvPicPr>
        <p:blipFill rotWithShape="1">
          <a:blip r:embed="rId5" cstate="print">
            <a:extLst>
              <a:ext uri="{28A0092B-C50C-407E-A947-70E740481C1C}">
                <a14:useLocalDpi xmlns:a14="http://schemas.microsoft.com/office/drawing/2010/main" val="0"/>
              </a:ext>
            </a:extLst>
          </a:blip>
          <a:srcRect l="66719" t="51072" r="4932" b="7093"/>
          <a:stretch/>
        </p:blipFill>
        <p:spPr>
          <a:xfrm>
            <a:off x="2052730" y="3845973"/>
            <a:ext cx="929271" cy="891745"/>
          </a:xfrm>
          <a:prstGeom prst="rect">
            <a:avLst/>
          </a:prstGeom>
        </p:spPr>
      </p:pic>
      <p:sp>
        <p:nvSpPr>
          <p:cNvPr id="19" name="TextBox 18"/>
          <p:cNvSpPr txBox="1"/>
          <p:nvPr userDrawn="1"/>
        </p:nvSpPr>
        <p:spPr>
          <a:xfrm>
            <a:off x="2995750" y="2157830"/>
            <a:ext cx="3457833" cy="461665"/>
          </a:xfrm>
          <a:prstGeom prst="rect">
            <a:avLst/>
          </a:prstGeom>
          <a:noFill/>
        </p:spPr>
        <p:txBody>
          <a:bodyPr wrap="square" rtlCol="0">
            <a:spAutoFit/>
          </a:bodyPr>
          <a:lstStyle/>
          <a:p>
            <a:r>
              <a:rPr lang="en-GB" sz="2400" dirty="0">
                <a:solidFill>
                  <a:schemeClr val="bg1"/>
                </a:solidFill>
              </a:rPr>
              <a:t>@</a:t>
            </a:r>
            <a:r>
              <a:rPr lang="en-GB" sz="2400" dirty="0" err="1">
                <a:solidFill>
                  <a:schemeClr val="bg1"/>
                </a:solidFill>
              </a:rPr>
              <a:t>IFRSFoundation</a:t>
            </a:r>
            <a:endParaRPr lang="en-GB" sz="2400" dirty="0">
              <a:solidFill>
                <a:schemeClr val="bg1"/>
              </a:solidFill>
            </a:endParaRPr>
          </a:p>
        </p:txBody>
      </p:sp>
      <p:sp>
        <p:nvSpPr>
          <p:cNvPr id="20" name="TextBox 19"/>
          <p:cNvSpPr txBox="1"/>
          <p:nvPr userDrawn="1"/>
        </p:nvSpPr>
        <p:spPr>
          <a:xfrm>
            <a:off x="2995749" y="2938667"/>
            <a:ext cx="8730624" cy="830997"/>
          </a:xfrm>
          <a:prstGeom prst="rect">
            <a:avLst/>
          </a:prstGeom>
          <a:noFill/>
        </p:spPr>
        <p:txBody>
          <a:bodyPr wrap="square" rtlCol="0">
            <a:spAutoFit/>
          </a:bodyPr>
          <a:lstStyle/>
          <a:p>
            <a:r>
              <a:rPr lang="en-GB" sz="2400" dirty="0">
                <a:solidFill>
                  <a:schemeClr val="bg1"/>
                </a:solidFill>
              </a:rPr>
              <a:t>IFRS Foundation</a:t>
            </a:r>
          </a:p>
          <a:p>
            <a:r>
              <a:rPr lang="en-GB" sz="2400" dirty="0">
                <a:solidFill>
                  <a:schemeClr val="bg1"/>
                </a:solidFill>
              </a:rPr>
              <a:t>International</a:t>
            </a:r>
            <a:r>
              <a:rPr lang="en-GB" sz="2400" baseline="0" dirty="0">
                <a:solidFill>
                  <a:schemeClr val="bg1"/>
                </a:solidFill>
              </a:rPr>
              <a:t> Accounting Standards Board</a:t>
            </a:r>
            <a:endParaRPr lang="en-GB" sz="2400" dirty="0">
              <a:solidFill>
                <a:schemeClr val="bg1"/>
              </a:solidFill>
            </a:endParaRPr>
          </a:p>
        </p:txBody>
      </p:sp>
      <p:sp>
        <p:nvSpPr>
          <p:cNvPr id="21" name="TextBox 20"/>
          <p:cNvSpPr txBox="1"/>
          <p:nvPr userDrawn="1"/>
        </p:nvSpPr>
        <p:spPr>
          <a:xfrm>
            <a:off x="2982001" y="4034052"/>
            <a:ext cx="3457833" cy="461665"/>
          </a:xfrm>
          <a:prstGeom prst="rect">
            <a:avLst/>
          </a:prstGeom>
          <a:noFill/>
        </p:spPr>
        <p:txBody>
          <a:bodyPr wrap="square" rtlCol="0">
            <a:spAutoFit/>
          </a:bodyPr>
          <a:lstStyle/>
          <a:p>
            <a:r>
              <a:rPr lang="en-GB" sz="2400" dirty="0">
                <a:solidFill>
                  <a:schemeClr val="bg1"/>
                </a:solidFill>
              </a:rPr>
              <a:t>IFRS Foundation</a:t>
            </a:r>
          </a:p>
        </p:txBody>
      </p:sp>
      <p:sp>
        <p:nvSpPr>
          <p:cNvPr id="22" name="TextBox 21"/>
          <p:cNvSpPr txBox="1"/>
          <p:nvPr userDrawn="1"/>
        </p:nvSpPr>
        <p:spPr>
          <a:xfrm>
            <a:off x="2995750" y="4971400"/>
            <a:ext cx="3457833" cy="461665"/>
          </a:xfrm>
          <a:prstGeom prst="rect">
            <a:avLst/>
          </a:prstGeom>
          <a:noFill/>
        </p:spPr>
        <p:txBody>
          <a:bodyPr wrap="square" rtlCol="0">
            <a:spAutoFit/>
          </a:bodyPr>
          <a:lstStyle/>
          <a:p>
            <a:r>
              <a:rPr lang="en-GB" sz="2400" dirty="0">
                <a:solidFill>
                  <a:schemeClr val="bg1"/>
                </a:solidFill>
              </a:rPr>
              <a:t>IFRS Foundation</a:t>
            </a:r>
          </a:p>
        </p:txBody>
      </p:sp>
      <p:cxnSp>
        <p:nvCxnSpPr>
          <p:cNvPr id="23" name="Straight Connector 22"/>
          <p:cNvCxnSpPr>
            <a:cxnSpLocks/>
          </p:cNvCxnSpPr>
          <p:nvPr userDrawn="1"/>
        </p:nvCxnSpPr>
        <p:spPr>
          <a:xfrm>
            <a:off x="2066481" y="1785388"/>
            <a:ext cx="220496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52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ver pag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E3051B"/>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400"/>
          </a:p>
        </p:txBody>
      </p:sp>
      <p:pic>
        <p:nvPicPr>
          <p:cNvPr id="8" name="Picture 7" descr="AvantGardeEnergy_Logo_white.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708443" y="4487334"/>
            <a:ext cx="2069628" cy="1371300"/>
          </a:xfrm>
          <a:prstGeom prst="rect">
            <a:avLst/>
          </a:prstGeom>
        </p:spPr>
      </p:pic>
      <p:sp>
        <p:nvSpPr>
          <p:cNvPr id="2" name="Title 1"/>
          <p:cNvSpPr>
            <a:spLocks noGrp="1"/>
          </p:cNvSpPr>
          <p:nvPr>
            <p:ph type="ctrTitle"/>
          </p:nvPr>
        </p:nvSpPr>
        <p:spPr>
          <a:xfrm>
            <a:off x="914400" y="933578"/>
            <a:ext cx="10363200" cy="1791159"/>
          </a:xfrm>
        </p:spPr>
        <p:txBody>
          <a:bodyPr anchor="t">
            <a:noAutofit/>
          </a:bodyPr>
          <a:lstStyle>
            <a:lvl1pPr algn="l">
              <a:defRPr sz="6000">
                <a:solidFill>
                  <a:schemeClr val="bg1"/>
                </a:solidFill>
                <a:latin typeface="Century Gothic"/>
                <a:cs typeface="Century Gothic"/>
              </a:defRPr>
            </a:lvl1pPr>
          </a:lstStyle>
          <a:p>
            <a:r>
              <a:rPr lang="en-GB" dirty="0"/>
              <a:t>Click to edit Master title style</a:t>
            </a:r>
            <a:endParaRPr lang="en-US" dirty="0"/>
          </a:p>
        </p:txBody>
      </p:sp>
      <p:sp>
        <p:nvSpPr>
          <p:cNvPr id="3" name="Subtitle 2"/>
          <p:cNvSpPr>
            <a:spLocks noGrp="1"/>
          </p:cNvSpPr>
          <p:nvPr>
            <p:ph type="subTitle" idx="1"/>
          </p:nvPr>
        </p:nvSpPr>
        <p:spPr>
          <a:xfrm>
            <a:off x="914400" y="3077945"/>
            <a:ext cx="10363200" cy="817612"/>
          </a:xfrm>
        </p:spPr>
        <p:txBody>
          <a:bodyPr anchor="t">
            <a:normAutofit/>
          </a:bodyPr>
          <a:lstStyle>
            <a:lvl1pPr marL="0" indent="0" algn="l">
              <a:buNone/>
              <a:defRPr sz="2667">
                <a:solidFill>
                  <a:srgbClr val="FFFFFF"/>
                </a:solidFill>
                <a:latin typeface="Century Gothic"/>
                <a:cs typeface="Century Gothic"/>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a:xfrm>
            <a:off x="914400" y="4981251"/>
            <a:ext cx="6189776" cy="1232171"/>
          </a:xfrm>
          <a:prstGeom prst="rect">
            <a:avLst/>
          </a:prstGeom>
        </p:spPr>
        <p:txBody>
          <a:bodyPr/>
          <a:lstStyle>
            <a:lvl1pPr>
              <a:defRPr sz="1600" b="1">
                <a:latin typeface="Century Gothic"/>
                <a:cs typeface="Century Gothic"/>
              </a:defRPr>
            </a:lvl1pPr>
          </a:lstStyle>
          <a:p>
            <a:fld id="{BCDBFE84-5ADE-9B44-996A-920AAFF997A3}" type="datetime1">
              <a:rPr lang="sk-SK" smtClean="0"/>
              <a:t>10.4.2024</a:t>
            </a:fld>
            <a:endParaRPr lang="en-US"/>
          </a:p>
        </p:txBody>
      </p:sp>
    </p:spTree>
    <p:extLst>
      <p:ext uri="{BB962C8B-B14F-4D97-AF65-F5344CB8AC3E}">
        <p14:creationId xmlns:p14="http://schemas.microsoft.com/office/powerpoint/2010/main" val="547056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1094790" y="1591551"/>
            <a:ext cx="3594791" cy="599615"/>
          </a:xfrm>
          <a:ln>
            <a:solidFill>
              <a:schemeClr val="bg1"/>
            </a:solidFill>
          </a:ln>
        </p:spPr>
        <p:txBody>
          <a:bodyPr anchor="t">
            <a:noAutofit/>
          </a:bodyPr>
          <a:lstStyle>
            <a:lvl1pPr algn="ctr">
              <a:lnSpc>
                <a:spcPct val="150000"/>
              </a:lnSpc>
              <a:defRPr sz="1600" b="1" cap="all">
                <a:solidFill>
                  <a:srgbClr val="FFFFFF"/>
                </a:solidFill>
                <a:latin typeface="Century Gothic"/>
                <a:cs typeface="Century Gothic"/>
              </a:defRPr>
            </a:lvl1pPr>
          </a:lstStyle>
          <a:p>
            <a:r>
              <a:rPr lang="en-GB" dirty="0"/>
              <a:t>Click to edit Master title style</a:t>
            </a:r>
            <a:endParaRPr lang="en-US" dirty="0"/>
          </a:p>
        </p:txBody>
      </p:sp>
      <p:sp>
        <p:nvSpPr>
          <p:cNvPr id="3" name="Text Placeholder 2"/>
          <p:cNvSpPr>
            <a:spLocks noGrp="1"/>
          </p:cNvSpPr>
          <p:nvPr>
            <p:ph type="body" idx="1"/>
          </p:nvPr>
        </p:nvSpPr>
        <p:spPr>
          <a:xfrm>
            <a:off x="963085" y="2664797"/>
            <a:ext cx="7248732" cy="3179384"/>
          </a:xfrm>
        </p:spPr>
        <p:txBody>
          <a:bodyPr anchor="t"/>
          <a:lstStyle>
            <a:lvl1pPr marL="0" indent="0">
              <a:buNone/>
              <a:defRPr sz="5333">
                <a:solidFill>
                  <a:srgbClr val="FFFFFF"/>
                </a:solidFill>
                <a:latin typeface="Century Gothic"/>
                <a:cs typeface="Century Gothic"/>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803873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06341"/>
            <a:ext cx="10972800" cy="1143000"/>
          </a:xfrm>
        </p:spPr>
        <p:txBody>
          <a:bodyPr>
            <a:normAutofit/>
          </a:bodyPr>
          <a:lstStyle>
            <a:lvl1pPr algn="l">
              <a:defRPr sz="4267" b="1">
                <a:latin typeface="Century Gothic"/>
                <a:cs typeface="Century Gothic"/>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marL="0" indent="0">
              <a:buNone/>
              <a:defRPr sz="3200">
                <a:solidFill>
                  <a:schemeClr val="tx1">
                    <a:lumMod val="65000"/>
                    <a:lumOff val="35000"/>
                  </a:schemeClr>
                </a:solidFill>
                <a:latin typeface="Century Gothic"/>
                <a:cs typeface="Century Gothic"/>
              </a:defRPr>
            </a:lvl1pPr>
            <a:lvl3pPr marL="1219170" indent="0">
              <a:buNone/>
              <a:defRPr sz="2667">
                <a:solidFill>
                  <a:schemeClr val="tx1">
                    <a:lumMod val="50000"/>
                    <a:lumOff val="50000"/>
                  </a:schemeClr>
                </a:solidFill>
                <a:latin typeface="Century Gothic"/>
                <a:cs typeface="Century Gothic"/>
              </a:defRPr>
            </a:lvl3pPr>
          </a:lstStyle>
          <a:p>
            <a:pPr lvl="0"/>
            <a:r>
              <a:rPr lang="en-GB" dirty="0"/>
              <a:t>Click to edit Master text styles</a:t>
            </a:r>
          </a:p>
        </p:txBody>
      </p:sp>
      <p:sp>
        <p:nvSpPr>
          <p:cNvPr id="5" name="Text Placeholder 4"/>
          <p:cNvSpPr>
            <a:spLocks noGrp="1"/>
          </p:cNvSpPr>
          <p:nvPr>
            <p:ph type="body" sz="quarter" idx="10"/>
          </p:nvPr>
        </p:nvSpPr>
        <p:spPr>
          <a:xfrm>
            <a:off x="609600" y="2520951"/>
            <a:ext cx="10972800" cy="3706283"/>
          </a:xfrm>
        </p:spPr>
        <p:txBody>
          <a:bodyPr>
            <a:norm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sl-SI" dirty="0"/>
              <a:t>Click to edit Master text styles</a:t>
            </a:r>
          </a:p>
        </p:txBody>
      </p:sp>
    </p:spTree>
    <p:extLst>
      <p:ext uri="{BB962C8B-B14F-4D97-AF65-F5344CB8AC3E}">
        <p14:creationId xmlns:p14="http://schemas.microsoft.com/office/powerpoint/2010/main" val="3813906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0119" y="532025"/>
            <a:ext cx="3171655" cy="514772"/>
          </a:xfrm>
          <a:ln>
            <a:solidFill>
              <a:schemeClr val="tx1"/>
            </a:solidFill>
          </a:ln>
        </p:spPr>
        <p:txBody>
          <a:bodyPr>
            <a:normAutofit/>
          </a:bodyPr>
          <a:lstStyle>
            <a:lvl1pPr algn="ctr">
              <a:defRPr sz="1600" b="1">
                <a:latin typeface="Century Gothic"/>
                <a:cs typeface="Century Gothic"/>
              </a:defRPr>
            </a:lvl1pPr>
          </a:lstStyle>
          <a:p>
            <a:r>
              <a:rPr lang="en-GB" dirty="0"/>
              <a:t>Click to edit Master title style</a:t>
            </a:r>
            <a:endParaRPr lang="en-US" dirty="0"/>
          </a:p>
        </p:txBody>
      </p:sp>
      <p:sp>
        <p:nvSpPr>
          <p:cNvPr id="4" name="Content Placeholder 3"/>
          <p:cNvSpPr>
            <a:spLocks noGrp="1"/>
          </p:cNvSpPr>
          <p:nvPr>
            <p:ph sz="half" idx="2"/>
          </p:nvPr>
        </p:nvSpPr>
        <p:spPr>
          <a:xfrm>
            <a:off x="609600" y="2013185"/>
            <a:ext cx="5241808" cy="4187504"/>
          </a:xfrm>
        </p:spPr>
        <p:txBody>
          <a:bodyPr>
            <a:normAutofit/>
          </a:bodyPr>
          <a:lstStyle>
            <a:lvl1pPr marL="0" indent="0" algn="l">
              <a:lnSpc>
                <a:spcPct val="120000"/>
              </a:lnSpc>
              <a:buNone/>
              <a:defRPr sz="2400">
                <a:solidFill>
                  <a:schemeClr val="tx1">
                    <a:lumMod val="75000"/>
                    <a:lumOff val="25000"/>
                  </a:schemeClr>
                </a:solidFill>
                <a:latin typeface="Century Gothic"/>
                <a:cs typeface="Century Gothic"/>
              </a:defRPr>
            </a:lvl1pPr>
            <a:lvl2pPr marL="609585" indent="0" algn="l">
              <a:lnSpc>
                <a:spcPct val="120000"/>
              </a:lnSpc>
              <a:buNone/>
              <a:defRPr sz="2400">
                <a:solidFill>
                  <a:schemeClr val="tx1">
                    <a:lumMod val="75000"/>
                    <a:lumOff val="25000"/>
                  </a:schemeClr>
                </a:solidFill>
                <a:latin typeface="Century Gothic"/>
                <a:cs typeface="Century Gothic"/>
              </a:defRPr>
            </a:lvl2pPr>
            <a:lvl3pPr marL="1219170" indent="0" algn="l">
              <a:lnSpc>
                <a:spcPct val="120000"/>
              </a:lnSpc>
              <a:buNone/>
              <a:defRPr sz="2400">
                <a:solidFill>
                  <a:schemeClr val="tx1">
                    <a:lumMod val="75000"/>
                    <a:lumOff val="25000"/>
                  </a:schemeClr>
                </a:solidFill>
                <a:latin typeface="Century Gothic"/>
                <a:cs typeface="Century Gothic"/>
              </a:defRPr>
            </a:lvl3pPr>
            <a:lvl4pPr marL="1828754" indent="0" algn="l">
              <a:lnSpc>
                <a:spcPct val="120000"/>
              </a:lnSpc>
              <a:buNone/>
              <a:defRPr sz="2400">
                <a:solidFill>
                  <a:schemeClr val="tx1">
                    <a:lumMod val="75000"/>
                    <a:lumOff val="25000"/>
                  </a:schemeClr>
                </a:solidFill>
                <a:latin typeface="Century Gothic"/>
                <a:cs typeface="Century Gothic"/>
              </a:defRPr>
            </a:lvl4pPr>
            <a:lvl5pPr marL="2438339" indent="0" algn="l">
              <a:lnSpc>
                <a:spcPct val="120000"/>
              </a:lnSpc>
              <a:buNone/>
              <a:defRPr sz="2400">
                <a:solidFill>
                  <a:schemeClr val="tx1">
                    <a:lumMod val="75000"/>
                    <a:lumOff val="25000"/>
                  </a:schemeClr>
                </a:solidFill>
                <a:latin typeface="Century Gothic"/>
                <a:cs typeface="Century Gothic"/>
              </a:defRPr>
            </a:lvl5pPr>
            <a:lvl6pPr>
              <a:defRPr sz="2400"/>
            </a:lvl6pPr>
            <a:lvl7pPr>
              <a:defRPr sz="2400"/>
            </a:lvl7pPr>
            <a:lvl8pPr>
              <a:defRPr sz="2400"/>
            </a:lvl8pPr>
            <a:lvl9pPr>
              <a:defRPr sz="2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3"/>
          <p:cNvSpPr>
            <a:spLocks noGrp="1"/>
          </p:cNvSpPr>
          <p:nvPr>
            <p:ph sz="half" idx="10"/>
          </p:nvPr>
        </p:nvSpPr>
        <p:spPr>
          <a:xfrm>
            <a:off x="6397037" y="2013185"/>
            <a:ext cx="5237416" cy="4187504"/>
          </a:xfrm>
        </p:spPr>
        <p:txBody>
          <a:bodyPr>
            <a:normAutofit/>
          </a:bodyPr>
          <a:lstStyle>
            <a:lvl1pPr marL="0" indent="0" algn="l">
              <a:lnSpc>
                <a:spcPct val="120000"/>
              </a:lnSpc>
              <a:buNone/>
              <a:defRPr sz="2400">
                <a:solidFill>
                  <a:schemeClr val="tx1">
                    <a:lumMod val="75000"/>
                    <a:lumOff val="25000"/>
                  </a:schemeClr>
                </a:solidFill>
                <a:latin typeface="Century Gothic"/>
                <a:cs typeface="Century Gothic"/>
              </a:defRPr>
            </a:lvl1pPr>
            <a:lvl2pPr marL="609585" indent="0" algn="l">
              <a:lnSpc>
                <a:spcPct val="120000"/>
              </a:lnSpc>
              <a:buNone/>
              <a:defRPr sz="2400">
                <a:solidFill>
                  <a:schemeClr val="tx1">
                    <a:lumMod val="75000"/>
                    <a:lumOff val="25000"/>
                  </a:schemeClr>
                </a:solidFill>
                <a:latin typeface="Century Gothic"/>
                <a:cs typeface="Century Gothic"/>
              </a:defRPr>
            </a:lvl2pPr>
            <a:lvl3pPr marL="1219170" indent="0" algn="l">
              <a:lnSpc>
                <a:spcPct val="120000"/>
              </a:lnSpc>
              <a:buNone/>
              <a:defRPr sz="2400">
                <a:solidFill>
                  <a:schemeClr val="tx1">
                    <a:lumMod val="75000"/>
                    <a:lumOff val="25000"/>
                  </a:schemeClr>
                </a:solidFill>
                <a:latin typeface="Century Gothic"/>
                <a:cs typeface="Century Gothic"/>
              </a:defRPr>
            </a:lvl3pPr>
            <a:lvl4pPr marL="1828754" indent="0" algn="l">
              <a:lnSpc>
                <a:spcPct val="120000"/>
              </a:lnSpc>
              <a:buNone/>
              <a:defRPr sz="2400">
                <a:solidFill>
                  <a:schemeClr val="tx1">
                    <a:lumMod val="75000"/>
                    <a:lumOff val="25000"/>
                  </a:schemeClr>
                </a:solidFill>
                <a:latin typeface="Century Gothic"/>
                <a:cs typeface="Century Gothic"/>
              </a:defRPr>
            </a:lvl4pPr>
            <a:lvl5pPr marL="2438339" indent="0" algn="l">
              <a:lnSpc>
                <a:spcPct val="120000"/>
              </a:lnSpc>
              <a:buNone/>
              <a:defRPr sz="2400">
                <a:solidFill>
                  <a:schemeClr val="tx1">
                    <a:lumMod val="75000"/>
                    <a:lumOff val="25000"/>
                  </a:schemeClr>
                </a:solidFill>
                <a:latin typeface="Century Gothic"/>
                <a:cs typeface="Century Gothic"/>
              </a:defRPr>
            </a:lvl5pPr>
            <a:lvl6pPr>
              <a:defRPr sz="2400"/>
            </a:lvl6pPr>
            <a:lvl7pPr>
              <a:defRPr sz="2400"/>
            </a:lvl7pPr>
            <a:lvl8pPr>
              <a:defRPr sz="2400"/>
            </a:lvl8pPr>
            <a:lvl9pPr>
              <a:defRPr sz="2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7898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185252"/>
            <a:ext cx="7315200" cy="566739"/>
          </a:xfrm>
          <a:ln>
            <a:solidFill>
              <a:schemeClr val="tx1"/>
            </a:solidFill>
          </a:ln>
        </p:spPr>
        <p:txBody>
          <a:bodyPr anchor="t">
            <a:normAutofit/>
          </a:bodyPr>
          <a:lstStyle>
            <a:lvl1pPr algn="ctr">
              <a:lnSpc>
                <a:spcPct val="150000"/>
              </a:lnSpc>
              <a:defRPr sz="1600" b="1">
                <a:latin typeface="Century Gothic"/>
                <a:cs typeface="Century Gothic"/>
              </a:defRPr>
            </a:lvl1pPr>
          </a:lstStyle>
          <a:p>
            <a:r>
              <a:rPr lang="en-GB" dirty="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4267">
                <a:latin typeface="Century Gothic"/>
                <a:cs typeface="Century Gothic"/>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879315"/>
            <a:ext cx="7315200" cy="668243"/>
          </a:xfrm>
        </p:spPr>
        <p:txBody>
          <a:bodyPr>
            <a:normAutofit/>
          </a:bodyPr>
          <a:lstStyle>
            <a:lvl1pPr marL="0" indent="0" algn="ctr">
              <a:lnSpc>
                <a:spcPct val="120000"/>
              </a:lnSpc>
              <a:buNone/>
              <a:defRPr sz="1600">
                <a:latin typeface="Century Gothic"/>
                <a:cs typeface="Century Gothic"/>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dirty="0"/>
              <a:t>Click to edit Master text styles</a:t>
            </a:r>
          </a:p>
        </p:txBody>
      </p:sp>
    </p:spTree>
    <p:extLst>
      <p:ext uri="{BB962C8B-B14F-4D97-AF65-F5344CB8AC3E}">
        <p14:creationId xmlns:p14="http://schemas.microsoft.com/office/powerpoint/2010/main" val="2986069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6" name="Rectangle 45"/>
          <p:cNvSpPr/>
          <p:nvPr userDrawn="1"/>
        </p:nvSpPr>
        <p:spPr>
          <a:xfrm>
            <a:off x="0" y="0"/>
            <a:ext cx="12192000" cy="6858000"/>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normAutofit/>
          </a:bodyPr>
          <a:lstStyle>
            <a:lvl1pPr>
              <a:defRPr sz="3733">
                <a:solidFill>
                  <a:srgbClr val="FFFFFF"/>
                </a:solidFill>
              </a:defRPr>
            </a:lvl1pPr>
          </a:lstStyle>
          <a:p>
            <a:r>
              <a:rPr lang="sl-SI" dirty="0"/>
              <a:t>Click to edit Master title style</a:t>
            </a:r>
            <a:endParaRPr lang="en-US" dirty="0"/>
          </a:p>
        </p:txBody>
      </p:sp>
      <p:sp>
        <p:nvSpPr>
          <p:cNvPr id="48" name="Text Placeholder 36"/>
          <p:cNvSpPr>
            <a:spLocks noGrp="1"/>
          </p:cNvSpPr>
          <p:nvPr userDrawn="1"/>
        </p:nvSpPr>
        <p:spPr>
          <a:xfrm>
            <a:off x="1007436" y="4239205"/>
            <a:ext cx="1248833" cy="192617"/>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itchFamily="34" charset="0"/>
              <a:buNone/>
              <a:defRPr sz="1100" b="1"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67"/>
          </a:p>
        </p:txBody>
      </p:sp>
      <p:sp>
        <p:nvSpPr>
          <p:cNvPr id="49" name="Text Placeholder 37"/>
          <p:cNvSpPr>
            <a:spLocks noGrp="1"/>
          </p:cNvSpPr>
          <p:nvPr userDrawn="1"/>
        </p:nvSpPr>
        <p:spPr>
          <a:xfrm>
            <a:off x="3215681" y="4239205"/>
            <a:ext cx="1248833" cy="192617"/>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itchFamily="34" charset="0"/>
              <a:buNone/>
              <a:defRPr sz="1100" b="1"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67"/>
          </a:p>
        </p:txBody>
      </p:sp>
      <p:sp>
        <p:nvSpPr>
          <p:cNvPr id="50" name="Text Placeholder 38"/>
          <p:cNvSpPr>
            <a:spLocks noGrp="1"/>
          </p:cNvSpPr>
          <p:nvPr userDrawn="1"/>
        </p:nvSpPr>
        <p:spPr>
          <a:xfrm>
            <a:off x="5423926" y="4239205"/>
            <a:ext cx="1248833" cy="192617"/>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itchFamily="34" charset="0"/>
              <a:buNone/>
              <a:defRPr sz="1100" b="1"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67"/>
          </a:p>
        </p:txBody>
      </p:sp>
      <p:sp>
        <p:nvSpPr>
          <p:cNvPr id="51" name="Text Placeholder 39"/>
          <p:cNvSpPr>
            <a:spLocks noGrp="1"/>
          </p:cNvSpPr>
          <p:nvPr userDrawn="1"/>
        </p:nvSpPr>
        <p:spPr>
          <a:xfrm>
            <a:off x="7728182" y="4239205"/>
            <a:ext cx="1248833" cy="192617"/>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itchFamily="34" charset="0"/>
              <a:buNone/>
              <a:defRPr sz="1100" b="1"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67"/>
          </a:p>
        </p:txBody>
      </p:sp>
      <p:sp>
        <p:nvSpPr>
          <p:cNvPr id="52" name="Text Placeholder 40"/>
          <p:cNvSpPr>
            <a:spLocks noGrp="1"/>
          </p:cNvSpPr>
          <p:nvPr userDrawn="1"/>
        </p:nvSpPr>
        <p:spPr>
          <a:xfrm>
            <a:off x="9936428" y="4239205"/>
            <a:ext cx="1248833" cy="192617"/>
          </a:xfrm>
          <a:prstGeom prst="rect">
            <a:avLst/>
          </a:prstGeom>
        </p:spPr>
        <p:txBody>
          <a:bodyPr vert="horz" lIns="121920" tIns="60960" rIns="121920" bIns="60960" rtlCol="0">
            <a:noAutofit/>
          </a:bodyPr>
          <a:lstStyle>
            <a:lvl1pPr marL="0" indent="0" algn="ctr" defTabSz="914400" rtl="0" eaLnBrk="1" latinLnBrk="0" hangingPunct="1">
              <a:spcBef>
                <a:spcPct val="20000"/>
              </a:spcBef>
              <a:buFont typeface="Arial" pitchFamily="34" charset="0"/>
              <a:buNone/>
              <a:defRPr sz="1100" b="1"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67"/>
          </a:p>
        </p:txBody>
      </p:sp>
      <p:cxnSp>
        <p:nvCxnSpPr>
          <p:cNvPr id="55" name="Straight Arrow Connector 54"/>
          <p:cNvCxnSpPr/>
          <p:nvPr userDrawn="1"/>
        </p:nvCxnSpPr>
        <p:spPr>
          <a:xfrm>
            <a:off x="527382" y="3855161"/>
            <a:ext cx="11137237"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56" name="Group 55"/>
          <p:cNvGrpSpPr/>
          <p:nvPr userDrawn="1"/>
        </p:nvGrpSpPr>
        <p:grpSpPr>
          <a:xfrm>
            <a:off x="4031771" y="3089913"/>
            <a:ext cx="4128459" cy="93175"/>
            <a:chOff x="3023828" y="2645885"/>
            <a:chExt cx="3096344" cy="69881"/>
          </a:xfrm>
        </p:grpSpPr>
        <p:cxnSp>
          <p:nvCxnSpPr>
            <p:cNvPr id="65" name="Straight Connector 64"/>
            <p:cNvCxnSpPr/>
            <p:nvPr userDrawn="1"/>
          </p:nvCxnSpPr>
          <p:spPr>
            <a:xfrm>
              <a:off x="3023828" y="2645885"/>
              <a:ext cx="30963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6120172" y="2645885"/>
              <a:ext cx="0" cy="698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3023828" y="2645885"/>
              <a:ext cx="0" cy="698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a:off x="527382" y="3089913"/>
            <a:ext cx="3360373" cy="93175"/>
            <a:chOff x="395536" y="2645885"/>
            <a:chExt cx="2520280" cy="69881"/>
          </a:xfrm>
        </p:grpSpPr>
        <p:cxnSp>
          <p:nvCxnSpPr>
            <p:cNvPr id="62" name="Straight Connector 61"/>
            <p:cNvCxnSpPr/>
            <p:nvPr userDrawn="1"/>
          </p:nvCxnSpPr>
          <p:spPr>
            <a:xfrm>
              <a:off x="395536" y="2645885"/>
              <a:ext cx="25202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2915816" y="2645885"/>
              <a:ext cx="0" cy="698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395536" y="2645885"/>
              <a:ext cx="0" cy="698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a:off x="8304246" y="3089913"/>
            <a:ext cx="3360373" cy="93175"/>
            <a:chOff x="6228184" y="2645885"/>
            <a:chExt cx="2520280" cy="69881"/>
          </a:xfrm>
        </p:grpSpPr>
        <p:cxnSp>
          <p:nvCxnSpPr>
            <p:cNvPr id="59" name="Straight Connector 58"/>
            <p:cNvCxnSpPr/>
            <p:nvPr userDrawn="1"/>
          </p:nvCxnSpPr>
          <p:spPr>
            <a:xfrm>
              <a:off x="6228184" y="2645885"/>
              <a:ext cx="25202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6228184" y="2645885"/>
              <a:ext cx="0" cy="698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8748464" y="2645885"/>
              <a:ext cx="0" cy="698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0" name="Text Placeholder 36"/>
          <p:cNvSpPr>
            <a:spLocks noGrp="1"/>
          </p:cNvSpPr>
          <p:nvPr>
            <p:ph type="body" sz="quarter" idx="15"/>
          </p:nvPr>
        </p:nvSpPr>
        <p:spPr>
          <a:xfrm>
            <a:off x="1007436" y="4677140"/>
            <a:ext cx="1248833" cy="192617"/>
          </a:xfrm>
        </p:spPr>
        <p:txBody>
          <a:bodyPr>
            <a:noAutofit/>
          </a:bodyPr>
          <a:lstStyle>
            <a:lvl1pPr algn="ctr">
              <a:defRPr sz="1600">
                <a:solidFill>
                  <a:schemeClr val="bg1"/>
                </a:solidFill>
              </a:defRPr>
            </a:lvl1pPr>
          </a:lstStyle>
          <a:p>
            <a:endParaRPr lang="en-US"/>
          </a:p>
        </p:txBody>
      </p:sp>
      <p:sp>
        <p:nvSpPr>
          <p:cNvPr id="71" name="Text Placeholder 37"/>
          <p:cNvSpPr>
            <a:spLocks noGrp="1"/>
          </p:cNvSpPr>
          <p:nvPr>
            <p:ph type="body" sz="quarter" idx="16"/>
          </p:nvPr>
        </p:nvSpPr>
        <p:spPr>
          <a:xfrm>
            <a:off x="3215681" y="4677140"/>
            <a:ext cx="1248833" cy="192617"/>
          </a:xfrm>
        </p:spPr>
        <p:txBody>
          <a:bodyPr>
            <a:noAutofit/>
          </a:bodyPr>
          <a:lstStyle>
            <a:lvl1pPr algn="ctr">
              <a:defRPr sz="1600">
                <a:solidFill>
                  <a:schemeClr val="bg1"/>
                </a:solidFill>
              </a:defRPr>
            </a:lvl1pPr>
          </a:lstStyle>
          <a:p>
            <a:endParaRPr lang="en-US"/>
          </a:p>
        </p:txBody>
      </p:sp>
      <p:sp>
        <p:nvSpPr>
          <p:cNvPr id="72" name="Text Placeholder 38"/>
          <p:cNvSpPr>
            <a:spLocks noGrp="1"/>
          </p:cNvSpPr>
          <p:nvPr>
            <p:ph type="body" sz="quarter" idx="17"/>
          </p:nvPr>
        </p:nvSpPr>
        <p:spPr>
          <a:xfrm>
            <a:off x="5423926" y="4677140"/>
            <a:ext cx="1248833" cy="192617"/>
          </a:xfrm>
        </p:spPr>
        <p:txBody>
          <a:bodyPr>
            <a:noAutofit/>
          </a:bodyPr>
          <a:lstStyle>
            <a:lvl1pPr algn="ctr">
              <a:defRPr sz="1600">
                <a:solidFill>
                  <a:schemeClr val="bg1"/>
                </a:solidFill>
              </a:defRPr>
            </a:lvl1pPr>
          </a:lstStyle>
          <a:p>
            <a:endParaRPr lang="en-US"/>
          </a:p>
        </p:txBody>
      </p:sp>
      <p:sp>
        <p:nvSpPr>
          <p:cNvPr id="73" name="Text Placeholder 39"/>
          <p:cNvSpPr>
            <a:spLocks noGrp="1"/>
          </p:cNvSpPr>
          <p:nvPr>
            <p:ph type="body" sz="quarter" idx="18"/>
          </p:nvPr>
        </p:nvSpPr>
        <p:spPr>
          <a:xfrm>
            <a:off x="7728182" y="4677140"/>
            <a:ext cx="1248833" cy="192617"/>
          </a:xfrm>
        </p:spPr>
        <p:txBody>
          <a:bodyPr>
            <a:noAutofit/>
          </a:bodyPr>
          <a:lstStyle>
            <a:lvl1pPr algn="ctr">
              <a:defRPr sz="1600">
                <a:solidFill>
                  <a:schemeClr val="bg1"/>
                </a:solidFill>
              </a:defRPr>
            </a:lvl1pPr>
          </a:lstStyle>
          <a:p>
            <a:endParaRPr lang="en-US"/>
          </a:p>
        </p:txBody>
      </p:sp>
      <p:sp>
        <p:nvSpPr>
          <p:cNvPr id="74" name="Text Placeholder 40"/>
          <p:cNvSpPr>
            <a:spLocks noGrp="1"/>
          </p:cNvSpPr>
          <p:nvPr>
            <p:ph type="body" sz="quarter" idx="19"/>
          </p:nvPr>
        </p:nvSpPr>
        <p:spPr>
          <a:xfrm>
            <a:off x="9936428" y="4677140"/>
            <a:ext cx="1248833" cy="192617"/>
          </a:xfrm>
        </p:spPr>
        <p:txBody>
          <a:bodyPr>
            <a:noAutofit/>
          </a:bodyPr>
          <a:lstStyle>
            <a:lvl1pPr algn="ctr">
              <a:defRPr sz="1600">
                <a:solidFill>
                  <a:schemeClr val="bg1"/>
                </a:solidFill>
              </a:defRPr>
            </a:lvl1pPr>
          </a:lstStyle>
          <a:p>
            <a:endParaRPr lang="en-US"/>
          </a:p>
        </p:txBody>
      </p:sp>
      <p:sp>
        <p:nvSpPr>
          <p:cNvPr id="75" name="Text Placeholder 35"/>
          <p:cNvSpPr>
            <a:spLocks noGrp="1"/>
          </p:cNvSpPr>
          <p:nvPr>
            <p:ph type="body" sz="quarter" idx="12"/>
          </p:nvPr>
        </p:nvSpPr>
        <p:spPr>
          <a:xfrm>
            <a:off x="5184000" y="2553934"/>
            <a:ext cx="1824000" cy="192617"/>
          </a:xfrm>
        </p:spPr>
        <p:txBody>
          <a:bodyPr>
            <a:noAutofit/>
          </a:bodyPr>
          <a:lstStyle>
            <a:lvl1pPr algn="ctr">
              <a:defRPr sz="1600" b="1">
                <a:solidFill>
                  <a:schemeClr val="bg1"/>
                </a:solidFill>
              </a:defRPr>
            </a:lvl1pPr>
          </a:lstStyle>
          <a:p>
            <a:endParaRPr lang="en-US"/>
          </a:p>
        </p:txBody>
      </p:sp>
      <p:sp>
        <p:nvSpPr>
          <p:cNvPr id="76" name="Text Placeholder 41"/>
          <p:cNvSpPr>
            <a:spLocks noGrp="1"/>
          </p:cNvSpPr>
          <p:nvPr>
            <p:ph type="body" sz="quarter" idx="20"/>
          </p:nvPr>
        </p:nvSpPr>
        <p:spPr>
          <a:xfrm>
            <a:off x="1498667" y="2553934"/>
            <a:ext cx="1824000" cy="192617"/>
          </a:xfrm>
        </p:spPr>
        <p:txBody>
          <a:bodyPr>
            <a:noAutofit/>
          </a:bodyPr>
          <a:lstStyle>
            <a:lvl1pPr algn="ctr">
              <a:defRPr sz="1600" b="1">
                <a:solidFill>
                  <a:schemeClr val="bg1"/>
                </a:solidFill>
              </a:defRPr>
            </a:lvl1pPr>
          </a:lstStyle>
          <a:p>
            <a:endParaRPr lang="en-US" dirty="0"/>
          </a:p>
        </p:txBody>
      </p:sp>
      <p:sp>
        <p:nvSpPr>
          <p:cNvPr id="77" name="Text Placeholder 42"/>
          <p:cNvSpPr>
            <a:spLocks noGrp="1"/>
          </p:cNvSpPr>
          <p:nvPr>
            <p:ph type="body" sz="quarter" idx="21"/>
          </p:nvPr>
        </p:nvSpPr>
        <p:spPr>
          <a:xfrm>
            <a:off x="9072331" y="2553934"/>
            <a:ext cx="1824000" cy="192617"/>
          </a:xfrm>
        </p:spPr>
        <p:txBody>
          <a:bodyPr>
            <a:noAutofit/>
          </a:bodyPr>
          <a:lstStyle>
            <a:lvl1pPr algn="ctr">
              <a:defRPr sz="1600" b="1">
                <a:solidFill>
                  <a:schemeClr val="bg1"/>
                </a:solidFill>
              </a:defRPr>
            </a:lvl1pPr>
          </a:lstStyle>
          <a:p>
            <a:endParaRPr lang="en-US"/>
          </a:p>
        </p:txBody>
      </p:sp>
    </p:spTree>
    <p:extLst>
      <p:ext uri="{BB962C8B-B14F-4D97-AF65-F5344CB8AC3E}">
        <p14:creationId xmlns:p14="http://schemas.microsoft.com/office/powerpoint/2010/main" val="1537515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733"/>
            </a:lvl1pPr>
          </a:lstStyle>
          <a:p>
            <a:r>
              <a:rPr lang="sl-SI" dirty="0"/>
              <a:t>Click to edit Master title style</a:t>
            </a:r>
            <a:endParaRPr lang="en-US" dirty="0"/>
          </a:p>
        </p:txBody>
      </p:sp>
      <p:sp>
        <p:nvSpPr>
          <p:cNvPr id="4" name="Table Placeholder 3"/>
          <p:cNvSpPr>
            <a:spLocks noGrp="1"/>
          </p:cNvSpPr>
          <p:nvPr>
            <p:ph type="tbl" sz="quarter" idx="10"/>
          </p:nvPr>
        </p:nvSpPr>
        <p:spPr>
          <a:xfrm>
            <a:off x="609600" y="1599259"/>
            <a:ext cx="10972800" cy="4590815"/>
          </a:xfrm>
        </p:spPr>
        <p:txBody>
          <a:bodyPr/>
          <a:lstStyle/>
          <a:p>
            <a:endParaRPr lang="en-US"/>
          </a:p>
        </p:txBody>
      </p:sp>
      <p:graphicFrame>
        <p:nvGraphicFramePr>
          <p:cNvPr id="6" name="Table 5"/>
          <p:cNvGraphicFramePr>
            <a:graphicFrameLocks noGrp="1"/>
          </p:cNvGraphicFramePr>
          <p:nvPr userDrawn="1"/>
        </p:nvGraphicFramePr>
        <p:xfrm>
          <a:off x="609600" y="1693328"/>
          <a:ext cx="10972800" cy="4496742"/>
        </p:xfrm>
        <a:graphic>
          <a:graphicData uri="http://schemas.openxmlformats.org/drawingml/2006/table">
            <a:tbl>
              <a:tblPr first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749457">
                <a:tc>
                  <a:txBody>
                    <a:bodyPr/>
                    <a:lstStyle/>
                    <a:p>
                      <a:endParaRPr lang="en-US" sz="3200"/>
                    </a:p>
                  </a:txBody>
                  <a:tcPr marL="121920" marR="121920" marT="60960" marB="60960"/>
                </a:tc>
                <a:tc>
                  <a:txBody>
                    <a:bodyPr/>
                    <a:lstStyle/>
                    <a:p>
                      <a:endParaRPr lang="en-US" sz="3200"/>
                    </a:p>
                  </a:txBody>
                  <a:tcPr marL="121920" marR="121920" marT="60960" marB="60960"/>
                </a:tc>
                <a:tc>
                  <a:txBody>
                    <a:bodyPr/>
                    <a:lstStyle/>
                    <a:p>
                      <a:endParaRPr lang="en-US" sz="3200"/>
                    </a:p>
                  </a:txBody>
                  <a:tcPr marL="121920" marR="121920" marT="60960" marB="60960"/>
                </a:tc>
                <a:extLst>
                  <a:ext uri="{0D108BD9-81ED-4DB2-BD59-A6C34878D82A}">
                    <a16:rowId xmlns:a16="http://schemas.microsoft.com/office/drawing/2014/main" val="10000"/>
                  </a:ext>
                </a:extLst>
              </a:tr>
              <a:tr h="749457">
                <a:tc>
                  <a:txBody>
                    <a:bodyPr/>
                    <a:lstStyle/>
                    <a:p>
                      <a:endParaRPr lang="en-US" sz="3200"/>
                    </a:p>
                  </a:txBody>
                  <a:tcPr marL="121920" marR="121920" marT="60960" marB="60960"/>
                </a:tc>
                <a:tc>
                  <a:txBody>
                    <a:bodyPr/>
                    <a:lstStyle/>
                    <a:p>
                      <a:endParaRPr lang="en-US" sz="3200"/>
                    </a:p>
                  </a:txBody>
                  <a:tcPr marL="121920" marR="121920" marT="60960" marB="60960"/>
                </a:tc>
                <a:tc>
                  <a:txBody>
                    <a:bodyPr/>
                    <a:lstStyle/>
                    <a:p>
                      <a:endParaRPr lang="en-US" sz="3200"/>
                    </a:p>
                  </a:txBody>
                  <a:tcPr marL="121920" marR="121920" marT="60960" marB="60960"/>
                </a:tc>
                <a:extLst>
                  <a:ext uri="{0D108BD9-81ED-4DB2-BD59-A6C34878D82A}">
                    <a16:rowId xmlns:a16="http://schemas.microsoft.com/office/drawing/2014/main" val="10001"/>
                  </a:ext>
                </a:extLst>
              </a:tr>
              <a:tr h="749457">
                <a:tc>
                  <a:txBody>
                    <a:bodyPr/>
                    <a:lstStyle/>
                    <a:p>
                      <a:endParaRPr lang="en-US" sz="3200"/>
                    </a:p>
                  </a:txBody>
                  <a:tcPr marL="121920" marR="121920" marT="60960" marB="60960"/>
                </a:tc>
                <a:tc>
                  <a:txBody>
                    <a:bodyPr/>
                    <a:lstStyle/>
                    <a:p>
                      <a:endParaRPr lang="en-US" sz="3200"/>
                    </a:p>
                  </a:txBody>
                  <a:tcPr marL="121920" marR="121920" marT="60960" marB="60960"/>
                </a:tc>
                <a:tc>
                  <a:txBody>
                    <a:bodyPr/>
                    <a:lstStyle/>
                    <a:p>
                      <a:endParaRPr lang="en-US" sz="3200"/>
                    </a:p>
                  </a:txBody>
                  <a:tcPr marL="121920" marR="121920" marT="60960" marB="60960"/>
                </a:tc>
                <a:extLst>
                  <a:ext uri="{0D108BD9-81ED-4DB2-BD59-A6C34878D82A}">
                    <a16:rowId xmlns:a16="http://schemas.microsoft.com/office/drawing/2014/main" val="10002"/>
                  </a:ext>
                </a:extLst>
              </a:tr>
              <a:tr h="749457">
                <a:tc>
                  <a:txBody>
                    <a:bodyPr/>
                    <a:lstStyle/>
                    <a:p>
                      <a:endParaRPr lang="en-US" sz="3200"/>
                    </a:p>
                  </a:txBody>
                  <a:tcPr marL="121920" marR="121920" marT="60960" marB="60960"/>
                </a:tc>
                <a:tc>
                  <a:txBody>
                    <a:bodyPr/>
                    <a:lstStyle/>
                    <a:p>
                      <a:endParaRPr lang="en-US" sz="3200"/>
                    </a:p>
                  </a:txBody>
                  <a:tcPr marL="121920" marR="121920" marT="60960" marB="60960"/>
                </a:tc>
                <a:tc>
                  <a:txBody>
                    <a:bodyPr/>
                    <a:lstStyle/>
                    <a:p>
                      <a:endParaRPr lang="en-US" sz="3200"/>
                    </a:p>
                  </a:txBody>
                  <a:tcPr marL="121920" marR="121920" marT="60960" marB="60960"/>
                </a:tc>
                <a:extLst>
                  <a:ext uri="{0D108BD9-81ED-4DB2-BD59-A6C34878D82A}">
                    <a16:rowId xmlns:a16="http://schemas.microsoft.com/office/drawing/2014/main" val="10003"/>
                  </a:ext>
                </a:extLst>
              </a:tr>
              <a:tr h="749457">
                <a:tc>
                  <a:txBody>
                    <a:bodyPr/>
                    <a:lstStyle/>
                    <a:p>
                      <a:endParaRPr lang="en-US" sz="3200"/>
                    </a:p>
                  </a:txBody>
                  <a:tcPr marL="121920" marR="121920" marT="60960" marB="60960"/>
                </a:tc>
                <a:tc>
                  <a:txBody>
                    <a:bodyPr/>
                    <a:lstStyle/>
                    <a:p>
                      <a:endParaRPr lang="en-US" sz="3200"/>
                    </a:p>
                  </a:txBody>
                  <a:tcPr marL="121920" marR="121920" marT="60960" marB="60960"/>
                </a:tc>
                <a:tc>
                  <a:txBody>
                    <a:bodyPr/>
                    <a:lstStyle/>
                    <a:p>
                      <a:endParaRPr lang="en-US" sz="3200"/>
                    </a:p>
                  </a:txBody>
                  <a:tcPr marL="121920" marR="121920" marT="60960" marB="60960"/>
                </a:tc>
                <a:extLst>
                  <a:ext uri="{0D108BD9-81ED-4DB2-BD59-A6C34878D82A}">
                    <a16:rowId xmlns:a16="http://schemas.microsoft.com/office/drawing/2014/main" val="10004"/>
                  </a:ext>
                </a:extLst>
              </a:tr>
              <a:tr h="749457">
                <a:tc>
                  <a:txBody>
                    <a:bodyPr/>
                    <a:lstStyle/>
                    <a:p>
                      <a:endParaRPr lang="en-US" sz="3200"/>
                    </a:p>
                  </a:txBody>
                  <a:tcPr marL="121920" marR="121920" marT="60960" marB="60960"/>
                </a:tc>
                <a:tc>
                  <a:txBody>
                    <a:bodyPr/>
                    <a:lstStyle/>
                    <a:p>
                      <a:endParaRPr lang="en-US" sz="3200"/>
                    </a:p>
                  </a:txBody>
                  <a:tcPr marL="121920" marR="121920" marT="60960" marB="60960"/>
                </a:tc>
                <a:tc>
                  <a:txBody>
                    <a:bodyPr/>
                    <a:lstStyle/>
                    <a:p>
                      <a:endParaRPr lang="en-US" sz="3200"/>
                    </a:p>
                  </a:txBody>
                  <a:tcPr marL="121920" marR="121920" marT="60960" marB="6096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39876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469155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733"/>
            </a:lvl1pPr>
          </a:lstStyle>
          <a:p>
            <a:r>
              <a:rPr lang="sl-SI"/>
              <a:t>Click to edit Master title style</a:t>
            </a:r>
            <a:endParaRPr lang="en-US"/>
          </a:p>
        </p:txBody>
      </p:sp>
      <p:sp>
        <p:nvSpPr>
          <p:cNvPr id="4" name="Chart Placeholder 3"/>
          <p:cNvSpPr>
            <a:spLocks noGrp="1"/>
          </p:cNvSpPr>
          <p:nvPr>
            <p:ph type="chart" sz="quarter" idx="10"/>
          </p:nvPr>
        </p:nvSpPr>
        <p:spPr>
          <a:xfrm>
            <a:off x="609600" y="1617134"/>
            <a:ext cx="10972800" cy="4705351"/>
          </a:xfrm>
        </p:spPr>
        <p:txBody>
          <a:bodyPr/>
          <a:lstStyle/>
          <a:p>
            <a:endParaRPr lang="en-US"/>
          </a:p>
        </p:txBody>
      </p:sp>
    </p:spTree>
    <p:extLst>
      <p:ext uri="{BB962C8B-B14F-4D97-AF65-F5344CB8AC3E}">
        <p14:creationId xmlns:p14="http://schemas.microsoft.com/office/powerpoint/2010/main" val="272887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733"/>
            </a:lvl1pPr>
          </a:lstStyle>
          <a:p>
            <a:r>
              <a:rPr lang="sl-SI"/>
              <a:t>Click to edit Master title style</a:t>
            </a:r>
            <a:endParaRPr lang="en-US"/>
          </a:p>
        </p:txBody>
      </p:sp>
      <p:sp>
        <p:nvSpPr>
          <p:cNvPr id="4" name="Chart Placeholder 3"/>
          <p:cNvSpPr>
            <a:spLocks noGrp="1"/>
          </p:cNvSpPr>
          <p:nvPr>
            <p:ph type="chart" sz="quarter" idx="10"/>
          </p:nvPr>
        </p:nvSpPr>
        <p:spPr>
          <a:xfrm>
            <a:off x="4421481" y="1636184"/>
            <a:ext cx="7160919" cy="4705349"/>
          </a:xfrm>
        </p:spPr>
        <p:txBody>
          <a:bodyPr/>
          <a:lstStyle/>
          <a:p>
            <a:endParaRPr lang="en-US"/>
          </a:p>
        </p:txBody>
      </p:sp>
      <p:graphicFrame>
        <p:nvGraphicFramePr>
          <p:cNvPr id="5" name="Chart 4"/>
          <p:cNvGraphicFramePr/>
          <p:nvPr userDrawn="1"/>
        </p:nvGraphicFramePr>
        <p:xfrm>
          <a:off x="4421482" y="1636184"/>
          <a:ext cx="7160917" cy="4705349"/>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6"/>
          <p:cNvSpPr>
            <a:spLocks noGrp="1"/>
          </p:cNvSpPr>
          <p:nvPr>
            <p:ph sz="quarter" idx="11"/>
          </p:nvPr>
        </p:nvSpPr>
        <p:spPr>
          <a:xfrm>
            <a:off x="609601" y="1636184"/>
            <a:ext cx="3511551" cy="4705349"/>
          </a:xfrm>
        </p:spPr>
        <p:txBody>
          <a:bodyPr>
            <a:normAutofit/>
          </a:bodyPr>
          <a:lstStyle>
            <a:lvl1pPr>
              <a:buFontTx/>
              <a:buNone/>
              <a:defRPr sz="1600"/>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r>
              <a:rPr lang="sl-SI" dirty="0"/>
              <a:t>Click to edit Master text styles</a:t>
            </a:r>
          </a:p>
          <a:p>
            <a:pPr lvl="1"/>
            <a:r>
              <a:rPr lang="sl-SI" dirty="0"/>
              <a:t>Second level</a:t>
            </a:r>
          </a:p>
          <a:p>
            <a:pPr lvl="2"/>
            <a:r>
              <a:rPr lang="sl-SI" dirty="0"/>
              <a:t>Third level</a:t>
            </a:r>
          </a:p>
          <a:p>
            <a:pPr lvl="3"/>
            <a:r>
              <a:rPr lang="sl-SI" dirty="0"/>
              <a:t>Fourth level</a:t>
            </a:r>
          </a:p>
          <a:p>
            <a:pPr lvl="4"/>
            <a:r>
              <a:rPr lang="sl-SI" dirty="0"/>
              <a:t>Fifth level</a:t>
            </a:r>
            <a:endParaRPr lang="en-US" dirty="0"/>
          </a:p>
        </p:txBody>
      </p:sp>
    </p:spTree>
    <p:extLst>
      <p:ext uri="{BB962C8B-B14F-4D97-AF65-F5344CB8AC3E}">
        <p14:creationId xmlns:p14="http://schemas.microsoft.com/office/powerpoint/2010/main" val="3128247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6" name="Picture 5" descr="AvantGardeEnergy_Photo_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02424" y="1420557"/>
            <a:ext cx="8989949" cy="3048523"/>
          </a:xfrm>
        </p:spPr>
        <p:txBody>
          <a:bodyPr anchor="t">
            <a:normAutofit/>
          </a:bodyPr>
          <a:lstStyle>
            <a:lvl1pPr algn="l">
              <a:defRPr sz="5333" b="0">
                <a:solidFill>
                  <a:schemeClr val="bg1"/>
                </a:solidFill>
                <a:latin typeface="Century Gothic"/>
                <a:cs typeface="Century Gothic"/>
              </a:defRPr>
            </a:lvl1pPr>
          </a:lstStyle>
          <a:p>
            <a:r>
              <a:rPr lang="en-GB" dirty="0"/>
              <a:t>Click to edit Master title style</a:t>
            </a:r>
            <a:endParaRPr lang="en-US" dirty="0"/>
          </a:p>
        </p:txBody>
      </p:sp>
      <p:sp>
        <p:nvSpPr>
          <p:cNvPr id="7" name="Text Placeholder 3"/>
          <p:cNvSpPr>
            <a:spLocks noGrp="1"/>
          </p:cNvSpPr>
          <p:nvPr>
            <p:ph type="body" sz="half" idx="2"/>
          </p:nvPr>
        </p:nvSpPr>
        <p:spPr>
          <a:xfrm>
            <a:off x="1109389" y="4672799"/>
            <a:ext cx="3337164" cy="547493"/>
          </a:xfrm>
          <a:ln>
            <a:solidFill>
              <a:schemeClr val="bg1"/>
            </a:solidFill>
          </a:ln>
        </p:spPr>
        <p:txBody>
          <a:bodyPr>
            <a:normAutofit/>
          </a:bodyPr>
          <a:lstStyle>
            <a:lvl1pPr marL="0" indent="0" algn="ctr">
              <a:lnSpc>
                <a:spcPct val="150000"/>
              </a:lnSpc>
              <a:buNone/>
              <a:defRPr sz="1600" b="1">
                <a:solidFill>
                  <a:srgbClr val="FFFFFF"/>
                </a:solidFill>
                <a:latin typeface="Century Gothic"/>
                <a:cs typeface="Century Gothic"/>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dirty="0"/>
              <a:t>Click to edit Master text styles</a:t>
            </a:r>
          </a:p>
        </p:txBody>
      </p:sp>
    </p:spTree>
    <p:extLst>
      <p:ext uri="{BB962C8B-B14F-4D97-AF65-F5344CB8AC3E}">
        <p14:creationId xmlns:p14="http://schemas.microsoft.com/office/powerpoint/2010/main" val="1301148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5" name="Picture 4" descr="AvantGardeEnergy_Photo_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02424" y="1420557"/>
            <a:ext cx="8989949" cy="3048523"/>
          </a:xfrm>
        </p:spPr>
        <p:txBody>
          <a:bodyPr anchor="t">
            <a:normAutofit/>
          </a:bodyPr>
          <a:lstStyle>
            <a:lvl1pPr algn="l">
              <a:defRPr sz="5333" b="0">
                <a:solidFill>
                  <a:srgbClr val="E3051B"/>
                </a:solidFill>
                <a:latin typeface="Century Gothic"/>
                <a:cs typeface="Century Gothic"/>
              </a:defRPr>
            </a:lvl1pPr>
          </a:lstStyle>
          <a:p>
            <a:r>
              <a:rPr lang="en-GB" dirty="0"/>
              <a:t>Click to edit Master title style</a:t>
            </a:r>
            <a:endParaRPr lang="en-US" dirty="0"/>
          </a:p>
        </p:txBody>
      </p:sp>
      <p:sp>
        <p:nvSpPr>
          <p:cNvPr id="7" name="Text Placeholder 3"/>
          <p:cNvSpPr>
            <a:spLocks noGrp="1"/>
          </p:cNvSpPr>
          <p:nvPr>
            <p:ph type="body" sz="half" idx="2"/>
          </p:nvPr>
        </p:nvSpPr>
        <p:spPr>
          <a:xfrm>
            <a:off x="1109389" y="4672799"/>
            <a:ext cx="3337164" cy="547493"/>
          </a:xfrm>
          <a:ln>
            <a:solidFill>
              <a:schemeClr val="bg1"/>
            </a:solidFill>
          </a:ln>
        </p:spPr>
        <p:txBody>
          <a:bodyPr>
            <a:normAutofit/>
          </a:bodyPr>
          <a:lstStyle>
            <a:lvl1pPr marL="0" indent="0" algn="ctr">
              <a:lnSpc>
                <a:spcPct val="150000"/>
              </a:lnSpc>
              <a:buNone/>
              <a:defRPr sz="1600" b="1">
                <a:solidFill>
                  <a:srgbClr val="FFFFFF"/>
                </a:solidFill>
                <a:latin typeface="Century Gothic"/>
                <a:cs typeface="Century Gothic"/>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dirty="0"/>
              <a:t>Click to edit Master text styles</a:t>
            </a:r>
          </a:p>
        </p:txBody>
      </p:sp>
    </p:spTree>
    <p:extLst>
      <p:ext uri="{BB962C8B-B14F-4D97-AF65-F5344CB8AC3E}">
        <p14:creationId xmlns:p14="http://schemas.microsoft.com/office/powerpoint/2010/main" val="2709543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In between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267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In between slide 2">
    <p:spTree>
      <p:nvGrpSpPr>
        <p:cNvPr id="1" name=""/>
        <p:cNvGrpSpPr/>
        <p:nvPr/>
      </p:nvGrpSpPr>
      <p:grpSpPr>
        <a:xfrm>
          <a:off x="0" y="0"/>
          <a:ext cx="0" cy="0"/>
          <a:chOff x="0" y="0"/>
          <a:chExt cx="0" cy="0"/>
        </a:xfrm>
      </p:grpSpPr>
      <p:pic>
        <p:nvPicPr>
          <p:cNvPr id="4" name="Picture 3" descr="AvantGardeEnergy_Photo_5.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vantGardeEnergy_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81200" y="2013185"/>
            <a:ext cx="2832000" cy="2832000"/>
          </a:xfrm>
          <a:prstGeom prst="rect">
            <a:avLst/>
          </a:prstGeom>
        </p:spPr>
      </p:pic>
    </p:spTree>
    <p:extLst>
      <p:ext uri="{BB962C8B-B14F-4D97-AF65-F5344CB8AC3E}">
        <p14:creationId xmlns:p14="http://schemas.microsoft.com/office/powerpoint/2010/main" val="1205786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In between slide 3">
    <p:spTree>
      <p:nvGrpSpPr>
        <p:cNvPr id="1" name=""/>
        <p:cNvGrpSpPr/>
        <p:nvPr/>
      </p:nvGrpSpPr>
      <p:grpSpPr>
        <a:xfrm>
          <a:off x="0" y="0"/>
          <a:ext cx="0" cy="0"/>
          <a:chOff x="0" y="0"/>
          <a:chExt cx="0" cy="0"/>
        </a:xfrm>
      </p:grpSpPr>
      <p:pic>
        <p:nvPicPr>
          <p:cNvPr id="5" name="Picture 4" descr="AvantGardeEnergy_Photo_4.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AvantGardeEnergy_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8815" y="212438"/>
            <a:ext cx="2789181" cy="2789181"/>
          </a:xfrm>
          <a:prstGeom prst="rect">
            <a:avLst/>
          </a:prstGeom>
        </p:spPr>
      </p:pic>
    </p:spTree>
    <p:extLst>
      <p:ext uri="{BB962C8B-B14F-4D97-AF65-F5344CB8AC3E}">
        <p14:creationId xmlns:p14="http://schemas.microsoft.com/office/powerpoint/2010/main" val="1926527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E3051B"/>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400"/>
          </a:p>
        </p:txBody>
      </p:sp>
      <p:pic>
        <p:nvPicPr>
          <p:cNvPr id="8" name="Picture 7" descr="AvantGardeEnergy_Logo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8443" y="4487334"/>
            <a:ext cx="2069628" cy="2069628"/>
          </a:xfrm>
          <a:prstGeom prst="rect">
            <a:avLst/>
          </a:prstGeom>
        </p:spPr>
      </p:pic>
      <p:sp>
        <p:nvSpPr>
          <p:cNvPr id="2" name="Title 1"/>
          <p:cNvSpPr>
            <a:spLocks noGrp="1"/>
          </p:cNvSpPr>
          <p:nvPr>
            <p:ph type="ctrTitle"/>
          </p:nvPr>
        </p:nvSpPr>
        <p:spPr>
          <a:xfrm>
            <a:off x="914400" y="2696175"/>
            <a:ext cx="10363200" cy="1330196"/>
          </a:xfrm>
        </p:spPr>
        <p:txBody>
          <a:bodyPr anchor="t">
            <a:noAutofit/>
          </a:bodyPr>
          <a:lstStyle>
            <a:lvl1pPr algn="l">
              <a:defRPr sz="6000" b="0">
                <a:solidFill>
                  <a:schemeClr val="bg1"/>
                </a:solidFill>
                <a:latin typeface="Century Gothic"/>
                <a:cs typeface="Century Gothic"/>
              </a:defRPr>
            </a:lvl1pPr>
          </a:lstStyle>
          <a:p>
            <a:r>
              <a:rPr lang="en-GB" dirty="0"/>
              <a:t>Click to edit Master title</a:t>
            </a:r>
            <a:endParaRPr lang="en-US" dirty="0"/>
          </a:p>
        </p:txBody>
      </p:sp>
      <p:sp>
        <p:nvSpPr>
          <p:cNvPr id="5" name="Text Placeholder 4"/>
          <p:cNvSpPr>
            <a:spLocks noGrp="1"/>
          </p:cNvSpPr>
          <p:nvPr>
            <p:ph type="body" sz="quarter" idx="11"/>
          </p:nvPr>
        </p:nvSpPr>
        <p:spPr>
          <a:xfrm>
            <a:off x="914400" y="4487334"/>
            <a:ext cx="6189133" cy="1725084"/>
          </a:xfrm>
        </p:spPr>
        <p:txBody>
          <a:bodyPr>
            <a:normAutofit/>
          </a:bodyPr>
          <a:lstStyle>
            <a:lvl1pPr>
              <a:defRPr sz="1067"/>
            </a:lvl1pPr>
            <a:lvl2pPr>
              <a:defRPr sz="1067"/>
            </a:lvl2pPr>
            <a:lvl3pPr>
              <a:defRPr sz="1067"/>
            </a:lvl3pPr>
            <a:lvl4pPr>
              <a:defRPr sz="1067"/>
            </a:lvl4pPr>
            <a:lvl5pPr>
              <a:defRPr sz="1067"/>
            </a:lvl5pPr>
          </a:lstStyle>
          <a:p>
            <a:pPr lvl="0"/>
            <a:r>
              <a:rPr lang="sl-SI" dirty="0"/>
              <a:t>Click to edit Master text styles</a:t>
            </a:r>
          </a:p>
        </p:txBody>
      </p:sp>
    </p:spTree>
    <p:extLst>
      <p:ext uri="{BB962C8B-B14F-4D97-AF65-F5344CB8AC3E}">
        <p14:creationId xmlns:p14="http://schemas.microsoft.com/office/powerpoint/2010/main" val="2457479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6D7B4B0-DB83-0242-4EA9-5B7B1373130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19710" y="-8878"/>
            <a:ext cx="812537" cy="791294"/>
          </a:xfrm>
          <a:prstGeom prst="rect">
            <a:avLst/>
          </a:prstGeom>
        </p:spPr>
      </p:pic>
      <p:cxnSp>
        <p:nvCxnSpPr>
          <p:cNvPr id="4" name="Прямая соединительная линия 8">
            <a:extLst>
              <a:ext uri="{FF2B5EF4-FFF2-40B4-BE49-F238E27FC236}">
                <a16:creationId xmlns:a16="http://schemas.microsoft.com/office/drawing/2014/main" id="{DBE079B1-B488-B15D-8957-C568200D05BB}"/>
              </a:ext>
            </a:extLst>
          </p:cNvPr>
          <p:cNvCxnSpPr>
            <a:cxnSpLocks/>
          </p:cNvCxnSpPr>
          <p:nvPr userDrawn="1"/>
        </p:nvCxnSpPr>
        <p:spPr>
          <a:xfrm flipH="1">
            <a:off x="89648" y="833718"/>
            <a:ext cx="12012704" cy="0"/>
          </a:xfrm>
          <a:prstGeom prst="line">
            <a:avLst/>
          </a:prstGeom>
          <a:ln>
            <a:solidFill>
              <a:srgbClr val="EC1C29"/>
            </a:solidFill>
          </a:ln>
        </p:spPr>
        <p:style>
          <a:lnRef idx="1">
            <a:schemeClr val="accent1"/>
          </a:lnRef>
          <a:fillRef idx="0">
            <a:schemeClr val="accent1"/>
          </a:fillRef>
          <a:effectRef idx="0">
            <a:schemeClr val="accent1"/>
          </a:effectRef>
          <a:fontRef idx="minor">
            <a:schemeClr val="tx1"/>
          </a:fontRef>
        </p:style>
      </p:cxnSp>
      <p:sp>
        <p:nvSpPr>
          <p:cNvPr id="2" name="Content Placeholder 3">
            <a:extLst>
              <a:ext uri="{FF2B5EF4-FFF2-40B4-BE49-F238E27FC236}">
                <a16:creationId xmlns:a16="http://schemas.microsoft.com/office/drawing/2014/main" id="{82A606A1-CA63-9ACB-D858-177AC67F0516}"/>
              </a:ext>
            </a:extLst>
          </p:cNvPr>
          <p:cNvSpPr>
            <a:spLocks noGrp="1"/>
          </p:cNvSpPr>
          <p:nvPr>
            <p:ph sz="half" idx="2"/>
          </p:nvPr>
        </p:nvSpPr>
        <p:spPr>
          <a:xfrm>
            <a:off x="529698" y="2459117"/>
            <a:ext cx="5241808" cy="3755251"/>
          </a:xfrm>
        </p:spPr>
        <p:txBody>
          <a:bodyPr>
            <a:normAutofit/>
          </a:bodyPr>
          <a:lstStyle>
            <a:lvl1pPr marL="285750" indent="-285750" algn="l">
              <a:lnSpc>
                <a:spcPct val="120000"/>
              </a:lnSpc>
              <a:buFont typeface="Arial" panose="020B0604020202020204" pitchFamily="34" charset="0"/>
              <a:buChar char="•"/>
              <a:defRPr sz="1800">
                <a:solidFill>
                  <a:schemeClr val="tx1">
                    <a:lumMod val="75000"/>
                    <a:lumOff val="25000"/>
                  </a:schemeClr>
                </a:solidFill>
                <a:latin typeface="Century Gothic"/>
                <a:cs typeface="Century Gothic"/>
              </a:defRPr>
            </a:lvl1pPr>
            <a:lvl2pPr marL="895335" indent="-285750" algn="l">
              <a:lnSpc>
                <a:spcPct val="120000"/>
              </a:lnSpc>
              <a:buFont typeface="Arial" panose="020B0604020202020204" pitchFamily="34" charset="0"/>
              <a:buChar char="•"/>
              <a:defRPr sz="1800">
                <a:solidFill>
                  <a:schemeClr val="tx1">
                    <a:lumMod val="75000"/>
                    <a:lumOff val="25000"/>
                  </a:schemeClr>
                </a:solidFill>
                <a:latin typeface="Century Gothic"/>
                <a:cs typeface="Century Gothic"/>
              </a:defRPr>
            </a:lvl2pPr>
            <a:lvl3pPr marL="1504920" indent="-285750" algn="l">
              <a:lnSpc>
                <a:spcPct val="120000"/>
              </a:lnSpc>
              <a:buFont typeface="Arial" panose="020B0604020202020204" pitchFamily="34" charset="0"/>
              <a:buChar char="•"/>
              <a:defRPr sz="1800">
                <a:solidFill>
                  <a:schemeClr val="tx1">
                    <a:lumMod val="75000"/>
                    <a:lumOff val="25000"/>
                  </a:schemeClr>
                </a:solidFill>
                <a:latin typeface="Century Gothic"/>
                <a:cs typeface="Century Gothic"/>
              </a:defRPr>
            </a:lvl3pPr>
            <a:lvl4pPr marL="2114504" indent="-285750" algn="l">
              <a:lnSpc>
                <a:spcPct val="120000"/>
              </a:lnSpc>
              <a:buFont typeface="Arial" panose="020B0604020202020204" pitchFamily="34" charset="0"/>
              <a:buChar char="•"/>
              <a:defRPr sz="1800">
                <a:solidFill>
                  <a:schemeClr val="tx1">
                    <a:lumMod val="75000"/>
                    <a:lumOff val="25000"/>
                  </a:schemeClr>
                </a:solidFill>
                <a:latin typeface="Century Gothic"/>
                <a:cs typeface="Century Gothic"/>
              </a:defRPr>
            </a:lvl4pPr>
            <a:lvl5pPr marL="2724089" indent="-285750" algn="l">
              <a:lnSpc>
                <a:spcPct val="120000"/>
              </a:lnSpc>
              <a:buFont typeface="Arial" panose="020B0604020202020204" pitchFamily="34" charset="0"/>
              <a:buChar char="•"/>
              <a:defRPr sz="1800">
                <a:solidFill>
                  <a:schemeClr val="tx1">
                    <a:lumMod val="75000"/>
                    <a:lumOff val="25000"/>
                  </a:schemeClr>
                </a:solidFill>
                <a:latin typeface="Century Gothic"/>
                <a:cs typeface="Century Gothic"/>
              </a:defRPr>
            </a:lvl5pPr>
            <a:lvl6pPr>
              <a:defRPr sz="2400"/>
            </a:lvl6pPr>
            <a:lvl7pPr>
              <a:defRPr sz="2400"/>
            </a:lvl7pPr>
            <a:lvl8pPr>
              <a:defRPr sz="2400"/>
            </a:lvl8pPr>
            <a:lvl9pPr>
              <a:defRPr sz="2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3">
            <a:extLst>
              <a:ext uri="{FF2B5EF4-FFF2-40B4-BE49-F238E27FC236}">
                <a16:creationId xmlns:a16="http://schemas.microsoft.com/office/drawing/2014/main" id="{5D938767-D9B1-F0A2-A006-0B5A05EE4975}"/>
              </a:ext>
            </a:extLst>
          </p:cNvPr>
          <p:cNvSpPr>
            <a:spLocks noGrp="1"/>
          </p:cNvSpPr>
          <p:nvPr>
            <p:ph sz="half" idx="10"/>
          </p:nvPr>
        </p:nvSpPr>
        <p:spPr>
          <a:xfrm>
            <a:off x="6317135" y="2459117"/>
            <a:ext cx="5237416" cy="3755251"/>
          </a:xfrm>
        </p:spPr>
        <p:txBody>
          <a:bodyPr>
            <a:normAutofit/>
          </a:bodyPr>
          <a:lstStyle>
            <a:lvl1pPr marL="285750" indent="-285750" algn="l">
              <a:lnSpc>
                <a:spcPct val="120000"/>
              </a:lnSpc>
              <a:buFont typeface="Arial" panose="020B0604020202020204" pitchFamily="34" charset="0"/>
              <a:buChar char="•"/>
              <a:defRPr sz="1800">
                <a:solidFill>
                  <a:schemeClr val="tx1">
                    <a:lumMod val="75000"/>
                    <a:lumOff val="25000"/>
                  </a:schemeClr>
                </a:solidFill>
                <a:latin typeface="Century Gothic"/>
                <a:cs typeface="Century Gothic"/>
              </a:defRPr>
            </a:lvl1pPr>
            <a:lvl2pPr marL="895335" indent="-285750" algn="l">
              <a:lnSpc>
                <a:spcPct val="120000"/>
              </a:lnSpc>
              <a:buFont typeface="Arial" panose="020B0604020202020204" pitchFamily="34" charset="0"/>
              <a:buChar char="•"/>
              <a:defRPr sz="1800">
                <a:solidFill>
                  <a:schemeClr val="tx1">
                    <a:lumMod val="75000"/>
                    <a:lumOff val="25000"/>
                  </a:schemeClr>
                </a:solidFill>
                <a:latin typeface="Century Gothic"/>
                <a:cs typeface="Century Gothic"/>
              </a:defRPr>
            </a:lvl2pPr>
            <a:lvl3pPr marL="1504920" indent="-285750" algn="l">
              <a:lnSpc>
                <a:spcPct val="120000"/>
              </a:lnSpc>
              <a:buFont typeface="Arial" panose="020B0604020202020204" pitchFamily="34" charset="0"/>
              <a:buChar char="•"/>
              <a:defRPr sz="1800">
                <a:solidFill>
                  <a:schemeClr val="tx1">
                    <a:lumMod val="75000"/>
                    <a:lumOff val="25000"/>
                  </a:schemeClr>
                </a:solidFill>
                <a:latin typeface="Century Gothic"/>
                <a:cs typeface="Century Gothic"/>
              </a:defRPr>
            </a:lvl3pPr>
            <a:lvl4pPr marL="2114504" indent="-285750" algn="l">
              <a:lnSpc>
                <a:spcPct val="120000"/>
              </a:lnSpc>
              <a:buFont typeface="Arial" panose="020B0604020202020204" pitchFamily="34" charset="0"/>
              <a:buChar char="•"/>
              <a:defRPr sz="1800">
                <a:solidFill>
                  <a:schemeClr val="tx1">
                    <a:lumMod val="75000"/>
                    <a:lumOff val="25000"/>
                  </a:schemeClr>
                </a:solidFill>
                <a:latin typeface="Century Gothic"/>
                <a:cs typeface="Century Gothic"/>
              </a:defRPr>
            </a:lvl4pPr>
            <a:lvl5pPr marL="2724089" indent="-285750" algn="l">
              <a:lnSpc>
                <a:spcPct val="120000"/>
              </a:lnSpc>
              <a:buFont typeface="Arial" panose="020B0604020202020204" pitchFamily="34" charset="0"/>
              <a:buChar char="•"/>
              <a:defRPr sz="1800">
                <a:solidFill>
                  <a:schemeClr val="tx1">
                    <a:lumMod val="75000"/>
                    <a:lumOff val="25000"/>
                  </a:schemeClr>
                </a:solidFill>
                <a:latin typeface="Century Gothic"/>
                <a:cs typeface="Century Gothic"/>
              </a:defRPr>
            </a:lvl5pPr>
            <a:lvl6pPr>
              <a:defRPr sz="2400"/>
            </a:lvl6pPr>
            <a:lvl7pPr>
              <a:defRPr sz="2400"/>
            </a:lvl7pPr>
            <a:lvl8pPr>
              <a:defRPr sz="2400"/>
            </a:lvl8pPr>
            <a:lvl9pPr>
              <a:defRPr sz="2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6E6ECD0F-73E0-4A69-30CC-D4A067993FFB}"/>
              </a:ext>
            </a:extLst>
          </p:cNvPr>
          <p:cNvSpPr>
            <a:spLocks noGrp="1"/>
          </p:cNvSpPr>
          <p:nvPr>
            <p:ph idx="1"/>
          </p:nvPr>
        </p:nvSpPr>
        <p:spPr>
          <a:xfrm>
            <a:off x="539650" y="976543"/>
            <a:ext cx="11012713" cy="627675"/>
          </a:xfrm>
        </p:spPr>
        <p:txBody>
          <a:bodyPr>
            <a:normAutofit/>
          </a:bodyPr>
          <a:lstStyle>
            <a:lvl1pPr marL="0" indent="0">
              <a:lnSpc>
                <a:spcPct val="150000"/>
              </a:lnSpc>
              <a:buNone/>
              <a:defRPr sz="2400">
                <a:solidFill>
                  <a:schemeClr val="tx1">
                    <a:lumMod val="65000"/>
                    <a:lumOff val="35000"/>
                  </a:schemeClr>
                </a:solidFill>
                <a:latin typeface="Century Gothic"/>
                <a:cs typeface="Century Gothic"/>
              </a:defRPr>
            </a:lvl1pPr>
            <a:lvl3pPr marL="1219170" indent="0">
              <a:buNone/>
              <a:defRPr sz="2667">
                <a:solidFill>
                  <a:schemeClr val="tx1">
                    <a:lumMod val="50000"/>
                    <a:lumOff val="50000"/>
                  </a:schemeClr>
                </a:solidFill>
                <a:latin typeface="Century Gothic"/>
                <a:cs typeface="Century Gothic"/>
              </a:defRPr>
            </a:lvl3pPr>
          </a:lstStyle>
          <a:p>
            <a:pPr lvl="0"/>
            <a:r>
              <a:rPr lang="en-GB" dirty="0"/>
              <a:t>Click to edit Master text styles</a:t>
            </a:r>
          </a:p>
        </p:txBody>
      </p:sp>
      <p:sp>
        <p:nvSpPr>
          <p:cNvPr id="10" name="Title 1">
            <a:extLst>
              <a:ext uri="{FF2B5EF4-FFF2-40B4-BE49-F238E27FC236}">
                <a16:creationId xmlns:a16="http://schemas.microsoft.com/office/drawing/2014/main" id="{81088C69-A806-08FB-D395-A93FFF818710}"/>
              </a:ext>
            </a:extLst>
          </p:cNvPr>
          <p:cNvSpPr>
            <a:spLocks noGrp="1"/>
          </p:cNvSpPr>
          <p:nvPr>
            <p:ph type="title"/>
          </p:nvPr>
        </p:nvSpPr>
        <p:spPr>
          <a:xfrm>
            <a:off x="529699" y="0"/>
            <a:ext cx="10043607" cy="833716"/>
          </a:xfrm>
        </p:spPr>
        <p:txBody>
          <a:bodyPr>
            <a:normAutofit/>
          </a:bodyPr>
          <a:lstStyle>
            <a:lvl1pPr>
              <a:defRPr sz="2900">
                <a:solidFill>
                  <a:srgbClr val="FF0000"/>
                </a:solidFill>
              </a:defRPr>
            </a:lvl1pPr>
          </a:lstStyle>
          <a:p>
            <a:r>
              <a:rPr lang="sl-SI" dirty="0"/>
              <a:t>Click to edit Master title style</a:t>
            </a:r>
            <a:endParaRPr lang="en-US" dirty="0"/>
          </a:p>
        </p:txBody>
      </p:sp>
      <p:sp>
        <p:nvSpPr>
          <p:cNvPr id="11" name="Content Placeholder 2">
            <a:extLst>
              <a:ext uri="{FF2B5EF4-FFF2-40B4-BE49-F238E27FC236}">
                <a16:creationId xmlns:a16="http://schemas.microsoft.com/office/drawing/2014/main" id="{B5C7A608-7E52-30FA-6EC2-C0B753BCC023}"/>
              </a:ext>
            </a:extLst>
          </p:cNvPr>
          <p:cNvSpPr>
            <a:spLocks noGrp="1"/>
          </p:cNvSpPr>
          <p:nvPr>
            <p:ph idx="11"/>
          </p:nvPr>
        </p:nvSpPr>
        <p:spPr>
          <a:xfrm>
            <a:off x="534674" y="1763538"/>
            <a:ext cx="5236832" cy="535780"/>
          </a:xfrm>
        </p:spPr>
        <p:txBody>
          <a:bodyPr>
            <a:normAutofit/>
          </a:bodyPr>
          <a:lstStyle>
            <a:lvl1pPr marL="0" indent="0">
              <a:lnSpc>
                <a:spcPct val="150000"/>
              </a:lnSpc>
              <a:buNone/>
              <a:defRPr sz="1600">
                <a:solidFill>
                  <a:schemeClr val="tx1">
                    <a:lumMod val="65000"/>
                    <a:lumOff val="35000"/>
                  </a:schemeClr>
                </a:solidFill>
                <a:latin typeface="Century Gothic"/>
                <a:cs typeface="Century Gothic"/>
              </a:defRPr>
            </a:lvl1pPr>
            <a:lvl3pPr marL="1219170" indent="0">
              <a:buNone/>
              <a:defRPr sz="2667">
                <a:solidFill>
                  <a:schemeClr val="tx1">
                    <a:lumMod val="50000"/>
                    <a:lumOff val="50000"/>
                  </a:schemeClr>
                </a:solidFill>
                <a:latin typeface="Century Gothic"/>
                <a:cs typeface="Century Gothic"/>
              </a:defRPr>
            </a:lvl3pPr>
          </a:lstStyle>
          <a:p>
            <a:pPr lvl="0"/>
            <a:r>
              <a:rPr lang="en-GB" dirty="0"/>
              <a:t>Click to edit Master text styles</a:t>
            </a:r>
          </a:p>
        </p:txBody>
      </p:sp>
      <p:sp>
        <p:nvSpPr>
          <p:cNvPr id="12" name="Content Placeholder 2">
            <a:extLst>
              <a:ext uri="{FF2B5EF4-FFF2-40B4-BE49-F238E27FC236}">
                <a16:creationId xmlns:a16="http://schemas.microsoft.com/office/drawing/2014/main" id="{775E18B3-4E61-1F30-3339-20766E0215F8}"/>
              </a:ext>
            </a:extLst>
          </p:cNvPr>
          <p:cNvSpPr>
            <a:spLocks noGrp="1"/>
          </p:cNvSpPr>
          <p:nvPr>
            <p:ph idx="12"/>
          </p:nvPr>
        </p:nvSpPr>
        <p:spPr>
          <a:xfrm>
            <a:off x="6315531" y="1765021"/>
            <a:ext cx="5236832" cy="535780"/>
          </a:xfrm>
        </p:spPr>
        <p:txBody>
          <a:bodyPr>
            <a:normAutofit/>
          </a:bodyPr>
          <a:lstStyle>
            <a:lvl1pPr marL="0" indent="0">
              <a:lnSpc>
                <a:spcPct val="150000"/>
              </a:lnSpc>
              <a:buNone/>
              <a:defRPr sz="1600">
                <a:solidFill>
                  <a:schemeClr val="tx1">
                    <a:lumMod val="65000"/>
                    <a:lumOff val="35000"/>
                  </a:schemeClr>
                </a:solidFill>
                <a:latin typeface="Century Gothic"/>
                <a:cs typeface="Century Gothic"/>
              </a:defRPr>
            </a:lvl1pPr>
            <a:lvl3pPr marL="1219170" indent="0">
              <a:buNone/>
              <a:defRPr sz="2667">
                <a:solidFill>
                  <a:schemeClr val="tx1">
                    <a:lumMod val="50000"/>
                    <a:lumOff val="50000"/>
                  </a:schemeClr>
                </a:solidFill>
                <a:latin typeface="Century Gothic"/>
                <a:cs typeface="Century Gothic"/>
              </a:defRPr>
            </a:lvl3pPr>
          </a:lstStyle>
          <a:p>
            <a:pPr lvl="0"/>
            <a:r>
              <a:rPr lang="en-GB" dirty="0"/>
              <a:t>Click to edit Master text styles</a:t>
            </a:r>
          </a:p>
        </p:txBody>
      </p:sp>
    </p:spTree>
    <p:extLst>
      <p:ext uri="{BB962C8B-B14F-4D97-AF65-F5344CB8AC3E}">
        <p14:creationId xmlns:p14="http://schemas.microsoft.com/office/powerpoint/2010/main" val="3673748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6D7B4B0-DB83-0242-4EA9-5B7B1373130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19710" y="-8878"/>
            <a:ext cx="812537" cy="791294"/>
          </a:xfrm>
          <a:prstGeom prst="rect">
            <a:avLst/>
          </a:prstGeom>
        </p:spPr>
      </p:pic>
      <p:cxnSp>
        <p:nvCxnSpPr>
          <p:cNvPr id="4" name="Прямая соединительная линия 8">
            <a:extLst>
              <a:ext uri="{FF2B5EF4-FFF2-40B4-BE49-F238E27FC236}">
                <a16:creationId xmlns:a16="http://schemas.microsoft.com/office/drawing/2014/main" id="{DBE079B1-B488-B15D-8957-C568200D05BB}"/>
              </a:ext>
            </a:extLst>
          </p:cNvPr>
          <p:cNvCxnSpPr>
            <a:cxnSpLocks/>
          </p:cNvCxnSpPr>
          <p:nvPr userDrawn="1"/>
        </p:nvCxnSpPr>
        <p:spPr>
          <a:xfrm flipH="1">
            <a:off x="89648" y="833718"/>
            <a:ext cx="12012704" cy="0"/>
          </a:xfrm>
          <a:prstGeom prst="line">
            <a:avLst/>
          </a:prstGeom>
          <a:ln>
            <a:solidFill>
              <a:srgbClr val="EC1C29"/>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1088C69-A806-08FB-D395-A93FFF818710}"/>
              </a:ext>
            </a:extLst>
          </p:cNvPr>
          <p:cNvSpPr>
            <a:spLocks noGrp="1"/>
          </p:cNvSpPr>
          <p:nvPr>
            <p:ph type="title"/>
          </p:nvPr>
        </p:nvSpPr>
        <p:spPr>
          <a:xfrm>
            <a:off x="529699" y="0"/>
            <a:ext cx="10043607" cy="833716"/>
          </a:xfrm>
        </p:spPr>
        <p:txBody>
          <a:bodyPr>
            <a:normAutofit/>
          </a:bodyPr>
          <a:lstStyle>
            <a:lvl1pPr>
              <a:defRPr sz="2900">
                <a:solidFill>
                  <a:srgbClr val="FF0000"/>
                </a:solidFill>
              </a:defRPr>
            </a:lvl1pPr>
          </a:lstStyle>
          <a:p>
            <a:r>
              <a:rPr lang="sl-SI" dirty="0"/>
              <a:t>Click to edit Master title style</a:t>
            </a:r>
            <a:endParaRPr lang="en-US" dirty="0"/>
          </a:p>
        </p:txBody>
      </p:sp>
      <p:sp>
        <p:nvSpPr>
          <p:cNvPr id="5" name="Content Placeholder 3">
            <a:extLst>
              <a:ext uri="{FF2B5EF4-FFF2-40B4-BE49-F238E27FC236}">
                <a16:creationId xmlns:a16="http://schemas.microsoft.com/office/drawing/2014/main" id="{57F568C7-DF17-F4AA-1AED-857998690D7C}"/>
              </a:ext>
            </a:extLst>
          </p:cNvPr>
          <p:cNvSpPr>
            <a:spLocks noGrp="1"/>
          </p:cNvSpPr>
          <p:nvPr>
            <p:ph sz="half" idx="2"/>
          </p:nvPr>
        </p:nvSpPr>
        <p:spPr>
          <a:xfrm>
            <a:off x="529698" y="1000707"/>
            <a:ext cx="10043607" cy="5527415"/>
          </a:xfrm>
        </p:spPr>
        <p:txBody>
          <a:bodyPr>
            <a:normAutofit/>
          </a:bodyPr>
          <a:lstStyle>
            <a:lvl1pPr marL="285750" indent="-285750" algn="l">
              <a:lnSpc>
                <a:spcPct val="120000"/>
              </a:lnSpc>
              <a:buClr>
                <a:srgbClr val="FF0000"/>
              </a:buClr>
              <a:buFont typeface="Wingdings" pitchFamily="2" charset="2"/>
              <a:buChar char="§"/>
              <a:defRPr sz="2000">
                <a:solidFill>
                  <a:schemeClr val="tx1">
                    <a:lumMod val="75000"/>
                    <a:lumOff val="25000"/>
                  </a:schemeClr>
                </a:solidFill>
                <a:latin typeface="Helvetica" pitchFamily="2" charset="0"/>
                <a:cs typeface="Helvetica" pitchFamily="2" charset="0"/>
              </a:defRPr>
            </a:lvl1pPr>
            <a:lvl2pPr marL="895335" indent="-285750" algn="l">
              <a:lnSpc>
                <a:spcPct val="120000"/>
              </a:lnSpc>
              <a:buClr>
                <a:srgbClr val="FF0000"/>
              </a:buClr>
              <a:buFont typeface="Wingdings" pitchFamily="2" charset="2"/>
              <a:buChar char="§"/>
              <a:defRPr sz="2000">
                <a:solidFill>
                  <a:schemeClr val="tx1">
                    <a:lumMod val="75000"/>
                    <a:lumOff val="25000"/>
                  </a:schemeClr>
                </a:solidFill>
                <a:latin typeface="Helvetica" pitchFamily="2" charset="0"/>
                <a:cs typeface="Helvetica" pitchFamily="2" charset="0"/>
              </a:defRPr>
            </a:lvl2pPr>
            <a:lvl3pPr marL="1504920" indent="-285750" algn="l">
              <a:lnSpc>
                <a:spcPct val="120000"/>
              </a:lnSpc>
              <a:buClr>
                <a:srgbClr val="FF0000"/>
              </a:buClr>
              <a:buFont typeface="Wingdings" pitchFamily="2" charset="2"/>
              <a:buChar char="§"/>
              <a:defRPr sz="2000">
                <a:solidFill>
                  <a:schemeClr val="tx1">
                    <a:lumMod val="75000"/>
                    <a:lumOff val="25000"/>
                  </a:schemeClr>
                </a:solidFill>
                <a:latin typeface="Helvetica" pitchFamily="2" charset="0"/>
                <a:cs typeface="Helvetica" pitchFamily="2" charset="0"/>
              </a:defRPr>
            </a:lvl3pPr>
            <a:lvl4pPr marL="2114504" indent="-285750" algn="l">
              <a:lnSpc>
                <a:spcPct val="120000"/>
              </a:lnSpc>
              <a:buClr>
                <a:srgbClr val="FF0000"/>
              </a:buClr>
              <a:buFont typeface="Wingdings" pitchFamily="2" charset="2"/>
              <a:buChar char="§"/>
              <a:defRPr sz="2000">
                <a:solidFill>
                  <a:schemeClr val="tx1">
                    <a:lumMod val="75000"/>
                    <a:lumOff val="25000"/>
                  </a:schemeClr>
                </a:solidFill>
                <a:latin typeface="Helvetica" pitchFamily="2" charset="0"/>
                <a:cs typeface="Helvetica" pitchFamily="2" charset="0"/>
              </a:defRPr>
            </a:lvl4pPr>
            <a:lvl5pPr marL="2724089" indent="-285750" algn="l">
              <a:lnSpc>
                <a:spcPct val="120000"/>
              </a:lnSpc>
              <a:buClr>
                <a:srgbClr val="FF0000"/>
              </a:buClr>
              <a:buFont typeface="Wingdings" pitchFamily="2" charset="2"/>
              <a:buChar char="§"/>
              <a:defRPr sz="2000">
                <a:solidFill>
                  <a:schemeClr val="tx1">
                    <a:lumMod val="75000"/>
                    <a:lumOff val="25000"/>
                  </a:schemeClr>
                </a:solidFill>
                <a:latin typeface="Helvetica" pitchFamily="2" charset="0"/>
                <a:cs typeface="Helvetica" pitchFamily="2" charset="0"/>
              </a:defRPr>
            </a:lvl5pPr>
            <a:lvl6pPr>
              <a:defRPr sz="2400"/>
            </a:lvl6pPr>
            <a:lvl7pPr>
              <a:defRPr sz="2400"/>
            </a:lvl7pPr>
            <a:lvl8pPr>
              <a:defRPr sz="2400"/>
            </a:lvl8pPr>
            <a:lvl9pPr>
              <a:defRPr sz="2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0488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0034" y="2"/>
            <a:ext cx="9030677" cy="908721"/>
          </a:xfrm>
          <a:prstGeom prst="rect">
            <a:avLst/>
          </a:prstGeom>
        </p:spPr>
        <p:txBody>
          <a:bodyPr/>
          <a:lstStyle/>
          <a:p>
            <a:br>
              <a:rPr lang="en-US" dirty="0"/>
            </a:br>
            <a:r>
              <a:rPr lang="en-US" dirty="0"/>
              <a:t>Click to edit Master title style</a:t>
            </a:r>
          </a:p>
        </p:txBody>
      </p:sp>
      <p:sp>
        <p:nvSpPr>
          <p:cNvPr id="6" name="Content Placeholder 2"/>
          <p:cNvSpPr>
            <a:spLocks noGrp="1"/>
          </p:cNvSpPr>
          <p:nvPr>
            <p:ph idx="1"/>
          </p:nvPr>
        </p:nvSpPr>
        <p:spPr>
          <a:xfrm>
            <a:off x="609600" y="1600201"/>
            <a:ext cx="10972800" cy="4061048"/>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6290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ullet text and Image">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09688EAA-9496-994E-9B63-F0D3B8ECA4B9}"/>
              </a:ext>
            </a:extLst>
          </p:cNvPr>
          <p:cNvSpPr>
            <a:spLocks noGrp="1"/>
          </p:cNvSpPr>
          <p:nvPr>
            <p:ph type="pic" idx="1"/>
          </p:nvPr>
        </p:nvSpPr>
        <p:spPr>
          <a:xfrm>
            <a:off x="3647018" y="2421466"/>
            <a:ext cx="7776631" cy="3790951"/>
          </a:xfrm>
        </p:spPr>
        <p:txBody>
          <a:bodyPr anchor="ctr" anchorCtr="0"/>
          <a:lstStyle>
            <a:lvl1pPr marL="0" indent="0" algn="ctr">
              <a:buNone/>
              <a:defRPr sz="2133" cap="none" baseline="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de-DE"/>
          </a:p>
        </p:txBody>
      </p:sp>
      <p:sp>
        <p:nvSpPr>
          <p:cNvPr id="8" name="Datumsplatzhalter 7">
            <a:extLst>
              <a:ext uri="{FF2B5EF4-FFF2-40B4-BE49-F238E27FC236}">
                <a16:creationId xmlns:a16="http://schemas.microsoft.com/office/drawing/2014/main" id="{9659573A-307D-444F-8C68-3ADA2AA17B92}"/>
              </a:ext>
            </a:extLst>
          </p:cNvPr>
          <p:cNvSpPr>
            <a:spLocks noGrp="1"/>
          </p:cNvSpPr>
          <p:nvPr>
            <p:ph type="dt" sz="half" idx="10"/>
          </p:nvPr>
        </p:nvSpPr>
        <p:spPr/>
        <p:txBody>
          <a:bodyPr/>
          <a:lstStyle/>
          <a:p>
            <a:fld id="{99BEA785-91D2-1943-932E-DB34137DF76B}" type="datetime1">
              <a:rPr lang="sk-SK" smtClean="0"/>
              <a:t>10.4.2024</a:t>
            </a:fld>
            <a:endParaRPr lang="de-DE" dirty="0"/>
          </a:p>
        </p:txBody>
      </p:sp>
      <p:sp>
        <p:nvSpPr>
          <p:cNvPr id="9" name="Foliennummernplatzhalter 8">
            <a:extLst>
              <a:ext uri="{FF2B5EF4-FFF2-40B4-BE49-F238E27FC236}">
                <a16:creationId xmlns:a16="http://schemas.microsoft.com/office/drawing/2014/main" id="{87FDA1A8-837D-394E-A9A2-2FD8642A449F}"/>
              </a:ext>
            </a:extLst>
          </p:cNvPr>
          <p:cNvSpPr>
            <a:spLocks noGrp="1"/>
          </p:cNvSpPr>
          <p:nvPr>
            <p:ph type="sldNum" sz="quarter" idx="11"/>
          </p:nvPr>
        </p:nvSpPr>
        <p:spPr/>
        <p:txBody>
          <a:bodyPr/>
          <a:lstStyle/>
          <a:p>
            <a:fld id="{5BB9E904-9AEB-6C42-8A24-041048A80976}" type="slidenum">
              <a:rPr lang="de-DE" smtClean="0"/>
              <a:pPr/>
              <a:t>‹#›</a:t>
            </a:fld>
            <a:endParaRPr lang="de-DE"/>
          </a:p>
        </p:txBody>
      </p:sp>
      <p:sp>
        <p:nvSpPr>
          <p:cNvPr id="10" name="Titel 9">
            <a:extLst>
              <a:ext uri="{FF2B5EF4-FFF2-40B4-BE49-F238E27FC236}">
                <a16:creationId xmlns:a16="http://schemas.microsoft.com/office/drawing/2014/main" id="{27142D50-5B02-0E46-84C7-2C9DD48A43FF}"/>
              </a:ext>
            </a:extLst>
          </p:cNvPr>
          <p:cNvSpPr>
            <a:spLocks noGrp="1"/>
          </p:cNvSpPr>
          <p:nvPr>
            <p:ph type="title" hasCustomPrompt="1"/>
          </p:nvPr>
        </p:nvSpPr>
        <p:spPr/>
        <p:txBody>
          <a:bodyPr/>
          <a:lstStyle/>
          <a:p>
            <a:r>
              <a:rPr lang="de-DE" spc="160" err="1"/>
              <a:t>Replace</a:t>
            </a:r>
            <a:r>
              <a:rPr lang="de-DE" spc="160"/>
              <a:t> </a:t>
            </a:r>
            <a:r>
              <a:rPr lang="de-DE" spc="160" err="1"/>
              <a:t>text</a:t>
            </a:r>
            <a:r>
              <a:rPr lang="de-DE" spc="160"/>
              <a:t> </a:t>
            </a:r>
            <a:r>
              <a:rPr lang="de-DE" spc="160" err="1"/>
              <a:t>with</a:t>
            </a:r>
            <a:r>
              <a:rPr lang="de-DE" spc="160"/>
              <a:t> Slide </a:t>
            </a:r>
            <a:r>
              <a:rPr lang="de-DE" spc="160" err="1"/>
              <a:t>headline</a:t>
            </a:r>
            <a:endParaRPr lang="de-DE"/>
          </a:p>
        </p:txBody>
      </p:sp>
      <p:sp>
        <p:nvSpPr>
          <p:cNvPr id="12" name="Textplatzhalter 30">
            <a:extLst>
              <a:ext uri="{FF2B5EF4-FFF2-40B4-BE49-F238E27FC236}">
                <a16:creationId xmlns:a16="http://schemas.microsoft.com/office/drawing/2014/main" id="{08AA6D45-4277-F349-8893-E384FC654F55}"/>
              </a:ext>
            </a:extLst>
          </p:cNvPr>
          <p:cNvSpPr>
            <a:spLocks noGrp="1"/>
          </p:cNvSpPr>
          <p:nvPr>
            <p:ph type="body" sz="quarter" idx="14" hasCustomPrompt="1"/>
          </p:nvPr>
        </p:nvSpPr>
        <p:spPr>
          <a:xfrm>
            <a:off x="768354" y="1795201"/>
            <a:ext cx="10655297" cy="290276"/>
          </a:xfrm>
        </p:spPr>
        <p:txBody>
          <a:bodyPr/>
          <a:lstStyle/>
          <a:p>
            <a:r>
              <a:rPr lang="de-DE" sz="1867" b="0" spc="0"/>
              <a:t>SUB-HEADLINE / MAX. LENGTH IS THE END OF THE LINE</a:t>
            </a:r>
          </a:p>
        </p:txBody>
      </p:sp>
      <p:sp>
        <p:nvSpPr>
          <p:cNvPr id="13" name="Inhaltsplatzhalter 2">
            <a:extLst>
              <a:ext uri="{FF2B5EF4-FFF2-40B4-BE49-F238E27FC236}">
                <a16:creationId xmlns:a16="http://schemas.microsoft.com/office/drawing/2014/main" id="{530E20D5-B5AF-ED41-89BD-3D0E21180D3B}"/>
              </a:ext>
            </a:extLst>
          </p:cNvPr>
          <p:cNvSpPr>
            <a:spLocks noGrp="1"/>
          </p:cNvSpPr>
          <p:nvPr>
            <p:ph idx="16" hasCustomPrompt="1"/>
          </p:nvPr>
        </p:nvSpPr>
        <p:spPr>
          <a:xfrm>
            <a:off x="768352" y="2421467"/>
            <a:ext cx="2639483" cy="3790949"/>
          </a:xfrm>
        </p:spPr>
        <p:txBody>
          <a:bodyPr/>
          <a:lstStyle>
            <a:lvl1pPr>
              <a:defRPr sz="1733" baseline="0"/>
            </a:lvl1pPr>
            <a:lvl2pPr>
              <a:defRPr sz="1733"/>
            </a:lvl2pPr>
            <a:lvl3pPr>
              <a:defRPr sz="1733"/>
            </a:lvl3pPr>
            <a:lvl4pPr>
              <a:defRPr sz="1733"/>
            </a:lvl4pPr>
            <a:lvl5pPr>
              <a:defRPr sz="1733"/>
            </a:lvl5pPr>
            <a:lvl6pPr>
              <a:defRPr sz="2667"/>
            </a:lvl6pPr>
            <a:lvl7pPr>
              <a:defRPr sz="2667"/>
            </a:lvl7pPr>
            <a:lvl8pPr>
              <a:defRPr sz="2667"/>
            </a:lvl8pPr>
            <a:lvl9pPr>
              <a:defRPr sz="2667"/>
            </a:lvl9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3182676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5F2B2-5B9C-9144-8DFD-9F93E7A6521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83A21E3-2354-4B4F-83B8-0B97E52AF294}"/>
              </a:ext>
            </a:extLst>
          </p:cNvPr>
          <p:cNvSpPr>
            <a:spLocks noGrp="1"/>
          </p:cNvSpPr>
          <p:nvPr>
            <p:ph type="dt" sz="half" idx="10"/>
          </p:nvPr>
        </p:nvSpPr>
        <p:spPr/>
        <p:txBody>
          <a:bodyPr/>
          <a:lstStyle/>
          <a:p>
            <a:fld id="{5FBDB43F-666E-8A4E-9F5C-90002D4ACD98}" type="datetimeFigureOut">
              <a:rPr lang="en-GB" smtClean="0"/>
              <a:t>10/04/2024</a:t>
            </a:fld>
            <a:endParaRPr lang="en-GB"/>
          </a:p>
        </p:txBody>
      </p:sp>
      <p:sp>
        <p:nvSpPr>
          <p:cNvPr id="4" name="Footer Placeholder 3">
            <a:extLst>
              <a:ext uri="{FF2B5EF4-FFF2-40B4-BE49-F238E27FC236}">
                <a16:creationId xmlns:a16="http://schemas.microsoft.com/office/drawing/2014/main" id="{136F5B09-E6B4-404B-A691-0DB99DEB5A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16FEEE-AEB9-3E41-9963-1A9A5D24F7C2}"/>
              </a:ext>
            </a:extLst>
          </p:cNvPr>
          <p:cNvSpPr>
            <a:spLocks noGrp="1"/>
          </p:cNvSpPr>
          <p:nvPr>
            <p:ph type="sldNum" sz="quarter" idx="12"/>
          </p:nvPr>
        </p:nvSpPr>
        <p:spPr/>
        <p:txBody>
          <a:bodyPr/>
          <a:lstStyle/>
          <a:p>
            <a:fld id="{35E8EBD4-89E0-5543-A68B-DC658660DBC8}" type="slidenum">
              <a:rPr lang="en-GB" smtClean="0"/>
              <a:t>‹#›</a:t>
            </a:fld>
            <a:endParaRPr lang="en-GB"/>
          </a:p>
        </p:txBody>
      </p:sp>
    </p:spTree>
    <p:extLst>
      <p:ext uri="{BB962C8B-B14F-4D97-AF65-F5344CB8AC3E}">
        <p14:creationId xmlns:p14="http://schemas.microsoft.com/office/powerpoint/2010/main" val="2856497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48230" y="1218672"/>
            <a:ext cx="7835636" cy="4052094"/>
          </a:xfrm>
          <a:prstGeom prst="rect">
            <a:avLst/>
          </a:prstGeom>
        </p:spPr>
        <p:txBody>
          <a:bodyPr lIns="64005" tIns="32003" rIns="64005" bIns="32003"/>
          <a:lstStyle>
            <a:lvl1pPr>
              <a:defRPr>
                <a:latin typeface="Open Sans"/>
              </a:defRPr>
            </a:lvl1pPr>
            <a:lvl2pPr>
              <a:defRPr>
                <a:latin typeface="Open Sans"/>
              </a:defRPr>
            </a:lvl2pPr>
            <a:lvl3pPr>
              <a:defRPr>
                <a:latin typeface="Open Sans"/>
              </a:defRPr>
            </a:lvl3pPr>
            <a:lvl4pPr>
              <a:defRPr>
                <a:latin typeface="Open Sans"/>
              </a:defRPr>
            </a:lvl4pPr>
            <a:lvl5pPr>
              <a:defRPr>
                <a:latin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hasCustomPrompt="1"/>
          </p:nvPr>
        </p:nvSpPr>
        <p:spPr>
          <a:xfrm>
            <a:off x="0" y="101601"/>
            <a:ext cx="12192000" cy="952765"/>
          </a:xfrm>
          <a:prstGeom prst="rect">
            <a:avLst/>
          </a:prstGeom>
        </p:spPr>
        <p:txBody>
          <a:bodyPr lIns="64005" tIns="32003" rIns="64005" bIns="32003"/>
          <a:lstStyle>
            <a:lvl1pPr marL="0" indent="0">
              <a:buNone/>
              <a:defRPr lang="en-US" sz="3100" b="1" kern="1200" dirty="0">
                <a:solidFill>
                  <a:srgbClr val="006699"/>
                </a:solidFill>
                <a:latin typeface="Open Sans"/>
                <a:ea typeface="+mn-ea"/>
                <a:cs typeface="+mn-cs"/>
              </a:defRPr>
            </a:lvl1pPr>
          </a:lstStyle>
          <a:p>
            <a:pPr marL="64005" lvl="0" indent="0" algn="l" defTabSz="320027" rtl="0" eaLnBrk="1" latinLnBrk="0" hangingPunct="1">
              <a:spcBef>
                <a:spcPts val="1260"/>
              </a:spcBef>
              <a:buFont typeface="Arial"/>
              <a:buNone/>
            </a:pPr>
            <a:r>
              <a:rPr lang="en-US" dirty="0"/>
              <a:t>Title</a:t>
            </a:r>
          </a:p>
        </p:txBody>
      </p:sp>
    </p:spTree>
    <p:extLst>
      <p:ext uri="{BB962C8B-B14F-4D97-AF65-F5344CB8AC3E}">
        <p14:creationId xmlns:p14="http://schemas.microsoft.com/office/powerpoint/2010/main" val="1574679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781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757E2-BB25-9B45-93C4-8A49AC75F385}"/>
              </a:ext>
            </a:extLst>
          </p:cNvPr>
          <p:cNvSpPr>
            <a:spLocks noGrp="1"/>
          </p:cNvSpPr>
          <p:nvPr>
            <p:ph type="title"/>
          </p:nvPr>
        </p:nvSpPr>
        <p:spPr/>
        <p:txBody>
          <a:bodyPr/>
          <a:lstStyle/>
          <a:p>
            <a:r>
              <a:rPr lang="de-DE"/>
              <a:t>Mastertitelformat bearbeiten</a:t>
            </a:r>
            <a:endParaRPr lang="de-HU"/>
          </a:p>
        </p:txBody>
      </p:sp>
      <p:sp>
        <p:nvSpPr>
          <p:cNvPr id="3" name="Inhaltsplatzhalter 2">
            <a:extLst>
              <a:ext uri="{FF2B5EF4-FFF2-40B4-BE49-F238E27FC236}">
                <a16:creationId xmlns:a16="http://schemas.microsoft.com/office/drawing/2014/main" id="{32DFF64D-CC16-A44C-8FD5-CC70A0E0C20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HU"/>
          </a:p>
        </p:txBody>
      </p:sp>
      <p:sp>
        <p:nvSpPr>
          <p:cNvPr id="4" name="Datumsplatzhalter 3">
            <a:extLst>
              <a:ext uri="{FF2B5EF4-FFF2-40B4-BE49-F238E27FC236}">
                <a16:creationId xmlns:a16="http://schemas.microsoft.com/office/drawing/2014/main" id="{4F285FF1-5224-194E-950D-484561205E30}"/>
              </a:ext>
            </a:extLst>
          </p:cNvPr>
          <p:cNvSpPr>
            <a:spLocks noGrp="1"/>
          </p:cNvSpPr>
          <p:nvPr>
            <p:ph type="dt" sz="half" idx="10"/>
          </p:nvPr>
        </p:nvSpPr>
        <p:spPr/>
        <p:txBody>
          <a:bodyPr/>
          <a:lstStyle/>
          <a:p>
            <a:fld id="{95A9C9C9-6CD4-9349-A15B-6518AA8B9E97}" type="datetime1">
              <a:rPr lang="de-DE" smtClean="0"/>
              <a:t>10.04.24</a:t>
            </a:fld>
            <a:endParaRPr lang="de-HU"/>
          </a:p>
        </p:txBody>
      </p:sp>
      <p:sp>
        <p:nvSpPr>
          <p:cNvPr id="5" name="Fußzeilenplatzhalter 4">
            <a:extLst>
              <a:ext uri="{FF2B5EF4-FFF2-40B4-BE49-F238E27FC236}">
                <a16:creationId xmlns:a16="http://schemas.microsoft.com/office/drawing/2014/main" id="{8157D3F7-CF60-D646-BB93-FD618527DAAB}"/>
              </a:ext>
            </a:extLst>
          </p:cNvPr>
          <p:cNvSpPr>
            <a:spLocks noGrp="1"/>
          </p:cNvSpPr>
          <p:nvPr>
            <p:ph type="ftr" sz="quarter" idx="11"/>
          </p:nvPr>
        </p:nvSpPr>
        <p:spPr/>
        <p:txBody>
          <a:bodyPr/>
          <a:lstStyle/>
          <a:p>
            <a:endParaRPr lang="de-HU"/>
          </a:p>
        </p:txBody>
      </p:sp>
      <p:sp>
        <p:nvSpPr>
          <p:cNvPr id="6" name="Foliennummernplatzhalter 5">
            <a:extLst>
              <a:ext uri="{FF2B5EF4-FFF2-40B4-BE49-F238E27FC236}">
                <a16:creationId xmlns:a16="http://schemas.microsoft.com/office/drawing/2014/main" id="{122D876C-D789-ED47-ADB7-3DBE2D7600EF}"/>
              </a:ext>
            </a:extLst>
          </p:cNvPr>
          <p:cNvSpPr>
            <a:spLocks noGrp="1"/>
          </p:cNvSpPr>
          <p:nvPr>
            <p:ph type="sldNum" sz="quarter" idx="12"/>
          </p:nvPr>
        </p:nvSpPr>
        <p:spPr/>
        <p:txBody>
          <a:bodyPr/>
          <a:lstStyle/>
          <a:p>
            <a:fld id="{92C02808-84C7-7B4F-BC80-5DC4BD0FAB26}" type="slidenum">
              <a:rPr lang="de-HU" smtClean="0"/>
              <a:t>‹#›</a:t>
            </a:fld>
            <a:endParaRPr lang="de-HU"/>
          </a:p>
        </p:txBody>
      </p:sp>
    </p:spTree>
    <p:extLst>
      <p:ext uri="{BB962C8B-B14F-4D97-AF65-F5344CB8AC3E}">
        <p14:creationId xmlns:p14="http://schemas.microsoft.com/office/powerpoint/2010/main" val="532008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A07D5-165B-49E6-B771-80705A393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0CE39B-B10A-4B64-A184-22BBCD2303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03ADE5-5BEB-462F-9FFB-4C1E52AB66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AF0982-CCA2-4A43-A08A-D3209004B002}"/>
              </a:ext>
            </a:extLst>
          </p:cNvPr>
          <p:cNvSpPr>
            <a:spLocks noGrp="1"/>
          </p:cNvSpPr>
          <p:nvPr>
            <p:ph type="dt" sz="half" idx="10"/>
          </p:nvPr>
        </p:nvSpPr>
        <p:spPr/>
        <p:txBody>
          <a:bodyPr/>
          <a:lstStyle/>
          <a:p>
            <a:fld id="{D3997351-4FC9-4628-9224-3F6CF72AB64A}" type="datetimeFigureOut">
              <a:rPr lang="en-GB" smtClean="0"/>
              <a:t>10/04/2024</a:t>
            </a:fld>
            <a:endParaRPr lang="en-GB"/>
          </a:p>
        </p:txBody>
      </p:sp>
      <p:sp>
        <p:nvSpPr>
          <p:cNvPr id="6" name="Footer Placeholder 5">
            <a:extLst>
              <a:ext uri="{FF2B5EF4-FFF2-40B4-BE49-F238E27FC236}">
                <a16:creationId xmlns:a16="http://schemas.microsoft.com/office/drawing/2014/main" id="{3700C95B-032E-4FE0-9688-AE7433CA56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5B9654-B1E4-495B-ADB7-91C2E0EB0738}"/>
              </a:ext>
            </a:extLst>
          </p:cNvPr>
          <p:cNvSpPr>
            <a:spLocks noGrp="1"/>
          </p:cNvSpPr>
          <p:nvPr>
            <p:ph type="sldNum" sz="quarter" idx="12"/>
          </p:nvPr>
        </p:nvSpPr>
        <p:spPr/>
        <p:txBody>
          <a:bodyPr/>
          <a:lstStyle/>
          <a:p>
            <a:fld id="{3146D2C4-7FF4-4E9E-B405-32B4AFE3FFDF}" type="slidenum">
              <a:rPr lang="en-GB" smtClean="0"/>
              <a:t>‹#›</a:t>
            </a:fld>
            <a:endParaRPr lang="en-GB"/>
          </a:p>
        </p:txBody>
      </p:sp>
    </p:spTree>
    <p:extLst>
      <p:ext uri="{BB962C8B-B14F-4D97-AF65-F5344CB8AC3E}">
        <p14:creationId xmlns:p14="http://schemas.microsoft.com/office/powerpoint/2010/main" val="3503991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48230" y="1218672"/>
            <a:ext cx="7835636" cy="4052094"/>
          </a:xfrm>
          <a:prstGeom prst="rect">
            <a:avLst/>
          </a:prstGeom>
        </p:spPr>
        <p:txBody>
          <a:bodyPr lIns="64005" tIns="32003" rIns="64005" bIns="32003"/>
          <a:lstStyle>
            <a:lvl1pPr>
              <a:defRPr>
                <a:latin typeface="Open Sans"/>
              </a:defRPr>
            </a:lvl1pPr>
            <a:lvl2pPr>
              <a:defRPr>
                <a:latin typeface="Open Sans"/>
              </a:defRPr>
            </a:lvl2pPr>
            <a:lvl3pPr>
              <a:defRPr>
                <a:latin typeface="Open Sans"/>
              </a:defRPr>
            </a:lvl3pPr>
            <a:lvl4pPr>
              <a:defRPr>
                <a:latin typeface="Open Sans"/>
              </a:defRPr>
            </a:lvl4pPr>
            <a:lvl5pPr>
              <a:defRPr>
                <a:latin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hasCustomPrompt="1"/>
          </p:nvPr>
        </p:nvSpPr>
        <p:spPr>
          <a:xfrm>
            <a:off x="0" y="101601"/>
            <a:ext cx="12192000" cy="952765"/>
          </a:xfrm>
          <a:prstGeom prst="rect">
            <a:avLst/>
          </a:prstGeom>
        </p:spPr>
        <p:txBody>
          <a:bodyPr lIns="64005" tIns="32003" rIns="64005" bIns="32003"/>
          <a:lstStyle>
            <a:lvl1pPr marL="0" indent="0">
              <a:buNone/>
              <a:defRPr lang="en-US" sz="3100" b="1" kern="1200" dirty="0">
                <a:solidFill>
                  <a:srgbClr val="006699"/>
                </a:solidFill>
                <a:latin typeface="Open Sans"/>
                <a:ea typeface="+mn-ea"/>
                <a:cs typeface="+mn-cs"/>
              </a:defRPr>
            </a:lvl1pPr>
          </a:lstStyle>
          <a:p>
            <a:pPr marL="64005" lvl="0" indent="0" algn="l" defTabSz="320027" rtl="0" eaLnBrk="1" latinLnBrk="0" hangingPunct="1">
              <a:spcBef>
                <a:spcPts val="1260"/>
              </a:spcBef>
              <a:buFont typeface="Arial"/>
              <a:buNone/>
            </a:pPr>
            <a:r>
              <a:rPr lang="en-US" dirty="0"/>
              <a:t>Title</a:t>
            </a:r>
          </a:p>
        </p:txBody>
      </p:sp>
    </p:spTree>
    <p:extLst>
      <p:ext uri="{BB962C8B-B14F-4D97-AF65-F5344CB8AC3E}">
        <p14:creationId xmlns:p14="http://schemas.microsoft.com/office/powerpoint/2010/main" val="774660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122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raphics">
    <p:spTree>
      <p:nvGrpSpPr>
        <p:cNvPr id="1" name=""/>
        <p:cNvGrpSpPr/>
        <p:nvPr/>
      </p:nvGrpSpPr>
      <p:grpSpPr>
        <a:xfrm>
          <a:off x="0" y="0"/>
          <a:ext cx="0" cy="0"/>
          <a:chOff x="0" y="0"/>
          <a:chExt cx="0" cy="0"/>
        </a:xfrm>
      </p:grpSpPr>
      <p:sp>
        <p:nvSpPr>
          <p:cNvPr id="2" name="Title 1"/>
          <p:cNvSpPr>
            <a:spLocks noGrp="1"/>
          </p:cNvSpPr>
          <p:nvPr>
            <p:ph type="title"/>
          </p:nvPr>
        </p:nvSpPr>
        <p:spPr>
          <a:xfrm>
            <a:off x="313269" y="161926"/>
            <a:ext cx="11569700" cy="552006"/>
          </a:xfrm>
          <a:prstGeom prst="rect">
            <a:avLst/>
          </a:prstGeom>
        </p:spPr>
        <p:txBody>
          <a:bodyPr lIns="91429" tIns="45714" rIns="91429" bIns="45714"/>
          <a:lstStyle/>
          <a:p>
            <a:r>
              <a:rPr lang="en-US"/>
              <a:t>Click to edit Master title style</a:t>
            </a:r>
            <a:endParaRPr lang="en-GB" dirty="0"/>
          </a:p>
        </p:txBody>
      </p:sp>
      <p:sp>
        <p:nvSpPr>
          <p:cNvPr id="3" name="Slide Number Placeholder 2"/>
          <p:cNvSpPr>
            <a:spLocks noGrp="1"/>
          </p:cNvSpPr>
          <p:nvPr>
            <p:ph type="sldNum" sz="quarter" idx="10"/>
          </p:nvPr>
        </p:nvSpPr>
        <p:spPr>
          <a:xfrm>
            <a:off x="313267" y="6137176"/>
            <a:ext cx="1415837" cy="378071"/>
          </a:xfrm>
          <a:prstGeom prst="rect">
            <a:avLst/>
          </a:prstGeom>
        </p:spPr>
        <p:txBody>
          <a:bodyPr/>
          <a:lstStyle/>
          <a:p>
            <a:fld id="{64A0697F-D92A-44AE-9631-4DF4FB2C44EF}" type="slidenum">
              <a:rPr lang="en-GB" smtClean="0">
                <a:solidFill>
                  <a:srgbClr val="007A5F"/>
                </a:solidFill>
              </a:rPr>
              <a:pPr/>
              <a:t>‹#›</a:t>
            </a:fld>
            <a:endParaRPr lang="en-GB" dirty="0">
              <a:solidFill>
                <a:srgbClr val="007A5F"/>
              </a:solidFill>
            </a:endParaRPr>
          </a:p>
        </p:txBody>
      </p:sp>
    </p:spTree>
    <p:extLst>
      <p:ext uri="{BB962C8B-B14F-4D97-AF65-F5344CB8AC3E}">
        <p14:creationId xmlns:p14="http://schemas.microsoft.com/office/powerpoint/2010/main" val="1080811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rgbClr val="113458"/>
        </a:solidFill>
        <a:effectLst/>
      </p:bgPr>
    </p:bg>
    <p:spTree>
      <p:nvGrpSpPr>
        <p:cNvPr id="1" name=""/>
        <p:cNvGrpSpPr/>
        <p:nvPr/>
      </p:nvGrpSpPr>
      <p:grpSpPr>
        <a:xfrm>
          <a:off x="0" y="0"/>
          <a:ext cx="0" cy="0"/>
          <a:chOff x="0" y="0"/>
          <a:chExt cx="0" cy="0"/>
        </a:xfrm>
      </p:grpSpPr>
      <p:pic>
        <p:nvPicPr>
          <p:cNvPr id="11" name="Picture 4" descr="E:\Pants Work\Current Work\Actuaries 2011\IFOA Rebrand 2012\PowerPoint\blue_crest.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716383" y="2116270"/>
            <a:ext cx="5248580" cy="4488917"/>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527052" y="2133611"/>
            <a:ext cx="10354712" cy="1295399"/>
          </a:xfrm>
          <a:prstGeom prst="rect">
            <a:avLst/>
          </a:prstGeom>
        </p:spPr>
        <p:txBody>
          <a:bodyPr anchor="t"/>
          <a:lstStyle>
            <a:lvl1pPr>
              <a:defRPr sz="3600" b="1">
                <a:solidFill>
                  <a:schemeClr val="accent1"/>
                </a:solidFill>
              </a:defRPr>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7" y="2781300"/>
            <a:ext cx="8161867" cy="1007740"/>
          </a:xfrm>
          <a:prstGeom prst="rect">
            <a:avLst/>
          </a:prstGeom>
        </p:spPr>
        <p:txBody>
          <a:bodyPr/>
          <a:lstStyle>
            <a:lvl1pPr marL="0" indent="0">
              <a:spcBef>
                <a:spcPts val="0"/>
              </a:spcBef>
              <a:buFontTx/>
              <a:buNone/>
              <a:defRPr sz="2600">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4" y="6410325"/>
            <a:ext cx="2927349" cy="331788"/>
          </a:xfrm>
          <a:prstGeom prst="rect">
            <a:avLst/>
          </a:prstGeom>
        </p:spPr>
        <p:txBody>
          <a:bodyPr/>
          <a:lstStyle>
            <a:lvl1pPr>
              <a:defRPr>
                <a:solidFill>
                  <a:schemeClr val="bg1"/>
                </a:solidFill>
              </a:defRPr>
            </a:lvl1pPr>
          </a:lstStyle>
          <a:p>
            <a:fld id="{1744C141-B97D-4979-AB76-E8E6AB76C28B}" type="datetime4">
              <a:rPr lang="en-GB">
                <a:solidFill>
                  <a:prstClr val="white"/>
                </a:solidFill>
              </a:rPr>
              <a:pPr/>
              <a:t>10 April 2024</a:t>
            </a:fld>
            <a:endParaRPr lang="en-GB">
              <a:solidFill>
                <a:prstClr val="white"/>
              </a:solidFill>
            </a:endParaRPr>
          </a:p>
        </p:txBody>
      </p:sp>
      <p:pic>
        <p:nvPicPr>
          <p:cNvPr id="10"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63999" y="260354"/>
            <a:ext cx="3151372"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83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33938" y="1438275"/>
            <a:ext cx="5134708" cy="5419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56215" y="1438275"/>
            <a:ext cx="5136662" cy="5419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3900748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92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66740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63014004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1978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25219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994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8.xml"/><Relationship Id="rId7" Type="http://schemas.openxmlformats.org/officeDocument/2006/relationships/image" Target="../media/image15.jp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3.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body" idx="1"/>
          </p:nvPr>
        </p:nvSpPr>
        <p:spPr bwMode="auto">
          <a:xfrm>
            <a:off x="933941" y="843649"/>
            <a:ext cx="10458939" cy="60143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050" name="Rectangle 2"/>
          <p:cNvSpPr>
            <a:spLocks noGrp="1" noChangeArrowheads="1"/>
          </p:cNvSpPr>
          <p:nvPr>
            <p:ph type="title"/>
          </p:nvPr>
        </p:nvSpPr>
        <p:spPr bwMode="auto">
          <a:xfrm>
            <a:off x="930034" y="6"/>
            <a:ext cx="9030677" cy="6476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dirty="0">
                <a:sym typeface="Arial" charset="0"/>
              </a:rPr>
              <a:t>Click to edit Master title style</a:t>
            </a:r>
          </a:p>
        </p:txBody>
      </p:sp>
      <p:sp>
        <p:nvSpPr>
          <p:cNvPr id="2051" name="Text Box 3"/>
          <p:cNvSpPr txBox="1">
            <a:spLocks noGrp="1" noChangeArrowheads="1"/>
          </p:cNvSpPr>
          <p:nvPr>
            <p:ph type="sldNum" sz="quarter" idx="4"/>
          </p:nvPr>
        </p:nvSpPr>
        <p:spPr bwMode="auto">
          <a:xfrm>
            <a:off x="10730523" y="711200"/>
            <a:ext cx="420078" cy="31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rgbClr val="FFFFFF"/>
                </a:solidFill>
                <a:ea typeface="ＭＳ Ｐゴシック" charset="0"/>
                <a:cs typeface="Arial" charset="0"/>
              </a:defRPr>
            </a:lvl1pPr>
          </a:lstStyle>
          <a:p>
            <a:pPr>
              <a:defRPr/>
            </a:pPr>
            <a:fld id="{65740AAD-675A-1544-8EC4-E863FD8B55B9}" type="slidenum">
              <a:rPr lang="en-US"/>
              <a:pPr>
                <a:defRPr/>
              </a:pPr>
              <a:t>‹#›</a:t>
            </a:fld>
            <a:endParaRPr lang="en-US"/>
          </a:p>
        </p:txBody>
      </p:sp>
      <p:sp>
        <p:nvSpPr>
          <p:cNvPr id="6" name="Rectangle 5"/>
          <p:cNvSpPr>
            <a:spLocks/>
          </p:cNvSpPr>
          <p:nvPr userDrawn="1"/>
        </p:nvSpPr>
        <p:spPr bwMode="auto">
          <a:xfrm>
            <a:off x="10525370" y="711200"/>
            <a:ext cx="96910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ctr"/>
            <a:endParaRPr lang="en-US" sz="1600">
              <a:solidFill>
                <a:srgbClr val="FFFFFF"/>
              </a:solidFill>
              <a:ea typeface="ＭＳ Ｐゴシック" charset="0"/>
            </a:endParaRPr>
          </a:p>
        </p:txBody>
      </p:sp>
      <p:pic>
        <p:nvPicPr>
          <p:cNvPr id="7" name="Picture 2" descr="IFRS reg logo2013.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729637" y="6093296"/>
            <a:ext cx="1890591" cy="30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3"/>
          <p:cNvSpPr>
            <a:spLocks noChangeShapeType="1"/>
          </p:cNvSpPr>
          <p:nvPr userDrawn="1"/>
        </p:nvSpPr>
        <p:spPr bwMode="auto">
          <a:xfrm>
            <a:off x="446453" y="744882"/>
            <a:ext cx="11299093" cy="1587"/>
          </a:xfrm>
          <a:prstGeom prst="line">
            <a:avLst/>
          </a:prstGeom>
          <a:noFill/>
          <a:ln w="15240">
            <a:solidFill>
              <a:srgbClr val="AFAFB0"/>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200"/>
          </a:p>
        </p:txBody>
      </p:sp>
      <p:sp>
        <p:nvSpPr>
          <p:cNvPr id="10" name="Slide Number Placeholder 1"/>
          <p:cNvSpPr txBox="1">
            <a:spLocks/>
          </p:cNvSpPr>
          <p:nvPr userDrawn="1"/>
        </p:nvSpPr>
        <p:spPr>
          <a:xfrm>
            <a:off x="8400256" y="615608"/>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800" kern="1200">
                <a:solidFill>
                  <a:schemeClr val="bg1"/>
                </a:solidFill>
                <a:latin typeface="Arial" charset="0"/>
                <a:ea typeface="ヒラギノ角ゴ ProN W3" charset="0"/>
                <a:cs typeface="ヒラギノ角ゴ ProN W3" charset="0"/>
                <a:sym typeface="Arial" charset="0"/>
              </a:defRPr>
            </a:lvl1pPr>
            <a:lvl2pPr marL="457200" algn="l" rtl="0" fontAlgn="base">
              <a:spcBef>
                <a:spcPct val="0"/>
              </a:spcBef>
              <a:spcAft>
                <a:spcPct val="0"/>
              </a:spcAft>
              <a:defRPr sz="1200" kern="1200">
                <a:solidFill>
                  <a:srgbClr val="5F6062"/>
                </a:solidFill>
                <a:latin typeface="Arial" charset="0"/>
                <a:ea typeface="ヒラギノ角ゴ ProN W3" charset="0"/>
                <a:cs typeface="ヒラギノ角ゴ ProN W3" charset="0"/>
                <a:sym typeface="Arial" charset="0"/>
              </a:defRPr>
            </a:lvl2pPr>
            <a:lvl3pPr marL="914400" algn="l" rtl="0" fontAlgn="base">
              <a:spcBef>
                <a:spcPct val="0"/>
              </a:spcBef>
              <a:spcAft>
                <a:spcPct val="0"/>
              </a:spcAft>
              <a:defRPr sz="1200" kern="1200">
                <a:solidFill>
                  <a:srgbClr val="5F6062"/>
                </a:solidFill>
                <a:latin typeface="Arial" charset="0"/>
                <a:ea typeface="ヒラギノ角ゴ ProN W3" charset="0"/>
                <a:cs typeface="ヒラギノ角ゴ ProN W3" charset="0"/>
                <a:sym typeface="Arial" charset="0"/>
              </a:defRPr>
            </a:lvl3pPr>
            <a:lvl4pPr marL="1371600" algn="l" rtl="0" fontAlgn="base">
              <a:spcBef>
                <a:spcPct val="0"/>
              </a:spcBef>
              <a:spcAft>
                <a:spcPct val="0"/>
              </a:spcAft>
              <a:defRPr sz="1200" kern="1200">
                <a:solidFill>
                  <a:srgbClr val="5F6062"/>
                </a:solidFill>
                <a:latin typeface="Arial" charset="0"/>
                <a:ea typeface="ヒラギノ角ゴ ProN W3" charset="0"/>
                <a:cs typeface="ヒラギノ角ゴ ProN W3" charset="0"/>
                <a:sym typeface="Arial" charset="0"/>
              </a:defRPr>
            </a:lvl4pPr>
            <a:lvl5pPr marL="1828800" algn="l" rtl="0" fontAlgn="base">
              <a:spcBef>
                <a:spcPct val="0"/>
              </a:spcBef>
              <a:spcAft>
                <a:spcPct val="0"/>
              </a:spcAft>
              <a:defRPr sz="1200" kern="1200">
                <a:solidFill>
                  <a:srgbClr val="5F6062"/>
                </a:solidFill>
                <a:latin typeface="Arial" charset="0"/>
                <a:ea typeface="ヒラギノ角ゴ ProN W3" charset="0"/>
                <a:cs typeface="ヒラギノ角ゴ ProN W3" charset="0"/>
                <a:sym typeface="Arial" charset="0"/>
              </a:defRPr>
            </a:lvl5pPr>
            <a:lvl6pPr marL="2286000" algn="l" defTabSz="457200" rtl="0" eaLnBrk="1" latinLnBrk="0" hangingPunct="1">
              <a:defRPr sz="1200" kern="1200">
                <a:solidFill>
                  <a:srgbClr val="5F6062"/>
                </a:solidFill>
                <a:latin typeface="Arial" charset="0"/>
                <a:ea typeface="ヒラギノ角ゴ ProN W3" charset="0"/>
                <a:cs typeface="ヒラギノ角ゴ ProN W3" charset="0"/>
                <a:sym typeface="Arial" charset="0"/>
              </a:defRPr>
            </a:lvl6pPr>
            <a:lvl7pPr marL="2743200" algn="l" defTabSz="457200" rtl="0" eaLnBrk="1" latinLnBrk="0" hangingPunct="1">
              <a:defRPr sz="1200" kern="1200">
                <a:solidFill>
                  <a:srgbClr val="5F6062"/>
                </a:solidFill>
                <a:latin typeface="Arial" charset="0"/>
                <a:ea typeface="ヒラギノ角ゴ ProN W3" charset="0"/>
                <a:cs typeface="ヒラギノ角ゴ ProN W3" charset="0"/>
                <a:sym typeface="Arial" charset="0"/>
              </a:defRPr>
            </a:lvl7pPr>
            <a:lvl8pPr marL="3200400" algn="l" defTabSz="457200" rtl="0" eaLnBrk="1" latinLnBrk="0" hangingPunct="1">
              <a:defRPr sz="1200" kern="1200">
                <a:solidFill>
                  <a:srgbClr val="5F6062"/>
                </a:solidFill>
                <a:latin typeface="Arial" charset="0"/>
                <a:ea typeface="ヒラギノ角ゴ ProN W3" charset="0"/>
                <a:cs typeface="ヒラギノ角ゴ ProN W3" charset="0"/>
                <a:sym typeface="Arial" charset="0"/>
              </a:defRPr>
            </a:lvl8pPr>
            <a:lvl9pPr marL="3657600" algn="l" defTabSz="457200" rtl="0" eaLnBrk="1" latinLnBrk="0" hangingPunct="1">
              <a:defRPr sz="1200" kern="1200">
                <a:solidFill>
                  <a:srgbClr val="5F6062"/>
                </a:solidFill>
                <a:latin typeface="Arial" charset="0"/>
                <a:ea typeface="ヒラギノ角ゴ ProN W3" charset="0"/>
                <a:cs typeface="ヒラギノ角ゴ ProN W3" charset="0"/>
                <a:sym typeface="Arial" charset="0"/>
              </a:defRPr>
            </a:lvl9pPr>
          </a:lstStyle>
          <a:p>
            <a:fld id="{0E157E24-94FB-5547-89B9-DD231CECEEFB}" type="slidenum">
              <a:rPr lang="en-US" sz="1800" smtClean="0"/>
              <a:pPr/>
              <a:t>‹#›</a:t>
            </a:fld>
            <a:endParaRPr lang="en-US" sz="1800" dirty="0"/>
          </a:p>
        </p:txBody>
      </p:sp>
    </p:spTree>
    <p:extLst>
      <p:ext uri="{BB962C8B-B14F-4D97-AF65-F5344CB8AC3E}">
        <p14:creationId xmlns:p14="http://schemas.microsoft.com/office/powerpoint/2010/main" val="82709827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ransition/>
  <p:hf hdr="0" ftr="0" dt="0"/>
  <p:txStyles>
    <p:titleStyle>
      <a:lvl1pPr algn="l" rtl="0" eaLnBrk="0" fontAlgn="base" hangingPunct="0">
        <a:lnSpc>
          <a:spcPct val="90000"/>
        </a:lnSpc>
        <a:spcBef>
          <a:spcPct val="0"/>
        </a:spcBef>
        <a:spcAft>
          <a:spcPct val="0"/>
        </a:spcAft>
        <a:defRPr sz="3200" b="1">
          <a:solidFill>
            <a:schemeClr val="tx1"/>
          </a:solidFill>
          <a:latin typeface="+mj-lt"/>
          <a:ea typeface="+mj-ea"/>
          <a:cs typeface="+mj-cs"/>
          <a:sym typeface="Arial" charset="0"/>
        </a:defRPr>
      </a:lvl1pPr>
      <a:lvl2pPr algn="l" rtl="0" eaLnBrk="0" fontAlgn="base" hangingPunct="0">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2pPr>
      <a:lvl3pPr algn="l" rtl="0" eaLnBrk="0" fontAlgn="base" hangingPunct="0">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3pPr>
      <a:lvl4pPr algn="l" rtl="0" eaLnBrk="0" fontAlgn="base" hangingPunct="0">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4pPr>
      <a:lvl5pPr algn="l" rtl="0" eaLnBrk="0" fontAlgn="base" hangingPunct="0">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5pPr>
      <a:lvl6pPr marL="457212" algn="l" rtl="0" fontAlgn="base">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6pPr>
      <a:lvl7pPr marL="914423" algn="l" rtl="0" fontAlgn="base">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7pPr>
      <a:lvl8pPr marL="1371634" algn="l" rtl="0" fontAlgn="base">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8pPr>
      <a:lvl9pPr marL="1828846" algn="l" rtl="0" fontAlgn="base">
        <a:lnSpc>
          <a:spcPct val="90000"/>
        </a:lnSpc>
        <a:spcBef>
          <a:spcPct val="0"/>
        </a:spcBef>
        <a:spcAft>
          <a:spcPct val="0"/>
        </a:spcAft>
        <a:defRPr sz="3200" b="1">
          <a:solidFill>
            <a:schemeClr val="tx1"/>
          </a:solidFill>
          <a:latin typeface="Arial" charset="0"/>
          <a:ea typeface="ヒラギノ角ゴ ProN W6" charset="0"/>
          <a:cs typeface="ヒラギノ角ゴ ProN W6" charset="0"/>
          <a:sym typeface="Arial" charset="0"/>
        </a:defRPr>
      </a:lvl9pPr>
    </p:titleStyle>
    <p:bodyStyle>
      <a:lvl1pPr marL="266706" indent="-266706" algn="l" rtl="0" eaLnBrk="0" fontAlgn="base" hangingPunct="0">
        <a:spcBef>
          <a:spcPts val="900"/>
        </a:spcBef>
        <a:spcAft>
          <a:spcPct val="0"/>
        </a:spcAft>
        <a:buClr>
          <a:srgbClr val="B31E3B"/>
        </a:buClr>
        <a:buSzPct val="100000"/>
        <a:buFont typeface="Arial" charset="0"/>
        <a:buChar char="•"/>
        <a:defRPr sz="2600">
          <a:solidFill>
            <a:schemeClr val="tx1"/>
          </a:solidFill>
          <a:latin typeface="+mn-lt"/>
          <a:ea typeface="+mn-ea"/>
          <a:cs typeface="+mn-cs"/>
          <a:sym typeface="Arial" charset="0"/>
        </a:defRPr>
      </a:lvl1pPr>
      <a:lvl2pPr marL="809645" indent="-266706" algn="l" rtl="0" eaLnBrk="0" fontAlgn="base" hangingPunct="0">
        <a:lnSpc>
          <a:spcPct val="110000"/>
        </a:lnSpc>
        <a:spcBef>
          <a:spcPct val="0"/>
        </a:spcBef>
        <a:spcAft>
          <a:spcPct val="0"/>
        </a:spcAft>
        <a:buClr>
          <a:srgbClr val="5F6062"/>
        </a:buClr>
        <a:buSzPct val="100000"/>
        <a:buFont typeface="Arial" charset="0"/>
        <a:buChar char="–"/>
        <a:defRPr sz="2400">
          <a:solidFill>
            <a:schemeClr val="tx1"/>
          </a:solidFill>
          <a:latin typeface="+mn-lt"/>
          <a:ea typeface="+mn-ea"/>
          <a:cs typeface="+mn-cs"/>
          <a:sym typeface="Arial" charset="0"/>
        </a:defRPr>
      </a:lvl2pPr>
      <a:lvl3pPr marL="1343058" indent="-266706" algn="l" rtl="0" eaLnBrk="0" fontAlgn="base" hangingPunct="0">
        <a:lnSpc>
          <a:spcPct val="110000"/>
        </a:lnSpc>
        <a:spcBef>
          <a:spcPct val="0"/>
        </a:spcBef>
        <a:spcAft>
          <a:spcPct val="0"/>
        </a:spcAft>
        <a:buClr>
          <a:srgbClr val="5F6062"/>
        </a:buClr>
        <a:buSzPct val="100000"/>
        <a:buFont typeface="Arial" charset="0"/>
        <a:buChar char="–"/>
        <a:defRPr sz="2200">
          <a:solidFill>
            <a:schemeClr val="tx1"/>
          </a:solidFill>
          <a:latin typeface="+mn-lt"/>
          <a:ea typeface="+mn-ea"/>
          <a:cs typeface="+mn-cs"/>
          <a:sym typeface="Arial" charset="0"/>
        </a:defRPr>
      </a:lvl3pPr>
      <a:lvl4pPr marL="1885997" indent="-266706" algn="l" rtl="0" eaLnBrk="0" fontAlgn="base" hangingPunct="0">
        <a:lnSpc>
          <a:spcPct val="110000"/>
        </a:lnSpc>
        <a:spcBef>
          <a:spcPct val="0"/>
        </a:spcBef>
        <a:spcAft>
          <a:spcPct val="0"/>
        </a:spcAft>
        <a:buClr>
          <a:srgbClr val="5F6062"/>
        </a:buClr>
        <a:buSzPct val="100000"/>
        <a:buFont typeface="Arial" charset="0"/>
        <a:buChar char="–"/>
        <a:defRPr sz="2200">
          <a:solidFill>
            <a:schemeClr val="tx1"/>
          </a:solidFill>
          <a:latin typeface="+mn-lt"/>
          <a:ea typeface="+mn-ea"/>
          <a:cs typeface="+mn-cs"/>
          <a:sym typeface="Arial" charset="0"/>
        </a:defRPr>
      </a:lvl4pPr>
      <a:lvl5pPr marL="2419411" indent="-266706" algn="l" rtl="0" eaLnBrk="0" fontAlgn="base" hangingPunct="0">
        <a:lnSpc>
          <a:spcPct val="110000"/>
        </a:lnSpc>
        <a:spcBef>
          <a:spcPct val="0"/>
        </a:spcBef>
        <a:spcAft>
          <a:spcPct val="0"/>
        </a:spcAft>
        <a:buClr>
          <a:srgbClr val="5F6062"/>
        </a:buClr>
        <a:buSzPct val="100000"/>
        <a:buFont typeface="Arial" charset="0"/>
        <a:buChar char="–"/>
        <a:defRPr sz="2200">
          <a:solidFill>
            <a:schemeClr val="tx1"/>
          </a:solidFill>
          <a:latin typeface="+mn-lt"/>
          <a:ea typeface="+mn-ea"/>
          <a:cs typeface="+mn-cs"/>
          <a:sym typeface="Arial" charset="0"/>
        </a:defRPr>
      </a:lvl5pPr>
      <a:lvl6pPr marL="2876622" indent="-266706" algn="l" rtl="0" fontAlgn="base">
        <a:lnSpc>
          <a:spcPct val="110000"/>
        </a:lnSpc>
        <a:spcBef>
          <a:spcPct val="0"/>
        </a:spcBef>
        <a:spcAft>
          <a:spcPct val="0"/>
        </a:spcAft>
        <a:buClr>
          <a:srgbClr val="5F6062"/>
        </a:buClr>
        <a:buSzPct val="100000"/>
        <a:buFont typeface="Arial" charset="0"/>
        <a:buChar char="–"/>
        <a:defRPr sz="2200">
          <a:solidFill>
            <a:schemeClr val="tx1"/>
          </a:solidFill>
          <a:latin typeface="+mn-lt"/>
          <a:ea typeface="+mn-ea"/>
          <a:cs typeface="+mn-cs"/>
          <a:sym typeface="Arial" charset="0"/>
        </a:defRPr>
      </a:lvl6pPr>
      <a:lvl7pPr marL="3333834" indent="-266706" algn="l" rtl="0" fontAlgn="base">
        <a:lnSpc>
          <a:spcPct val="110000"/>
        </a:lnSpc>
        <a:spcBef>
          <a:spcPct val="0"/>
        </a:spcBef>
        <a:spcAft>
          <a:spcPct val="0"/>
        </a:spcAft>
        <a:buClr>
          <a:srgbClr val="5F6062"/>
        </a:buClr>
        <a:buSzPct val="100000"/>
        <a:buFont typeface="Arial" charset="0"/>
        <a:buChar char="–"/>
        <a:defRPr sz="2200">
          <a:solidFill>
            <a:schemeClr val="tx1"/>
          </a:solidFill>
          <a:latin typeface="+mn-lt"/>
          <a:ea typeface="+mn-ea"/>
          <a:cs typeface="+mn-cs"/>
          <a:sym typeface="Arial" charset="0"/>
        </a:defRPr>
      </a:lvl7pPr>
      <a:lvl8pPr marL="3791045" indent="-266706" algn="l" rtl="0" fontAlgn="base">
        <a:lnSpc>
          <a:spcPct val="110000"/>
        </a:lnSpc>
        <a:spcBef>
          <a:spcPct val="0"/>
        </a:spcBef>
        <a:spcAft>
          <a:spcPct val="0"/>
        </a:spcAft>
        <a:buClr>
          <a:srgbClr val="5F6062"/>
        </a:buClr>
        <a:buSzPct val="100000"/>
        <a:buFont typeface="Arial" charset="0"/>
        <a:buChar char="–"/>
        <a:defRPr sz="2200">
          <a:solidFill>
            <a:schemeClr val="tx1"/>
          </a:solidFill>
          <a:latin typeface="+mn-lt"/>
          <a:ea typeface="+mn-ea"/>
          <a:cs typeface="+mn-cs"/>
          <a:sym typeface="Arial" charset="0"/>
        </a:defRPr>
      </a:lvl8pPr>
      <a:lvl9pPr marL="4248256" indent="-266706" algn="l" rtl="0" fontAlgn="base">
        <a:lnSpc>
          <a:spcPct val="110000"/>
        </a:lnSpc>
        <a:spcBef>
          <a:spcPct val="0"/>
        </a:spcBef>
        <a:spcAft>
          <a:spcPct val="0"/>
        </a:spcAft>
        <a:buClr>
          <a:srgbClr val="5F6062"/>
        </a:buClr>
        <a:buSzPct val="100000"/>
        <a:buFont typeface="Arial" charset="0"/>
        <a:buChar char="–"/>
        <a:defRPr sz="2200">
          <a:solidFill>
            <a:schemeClr val="tx1"/>
          </a:solidFill>
          <a:latin typeface="+mn-lt"/>
          <a:ea typeface="+mn-ea"/>
          <a:cs typeface="+mn-cs"/>
          <a:sym typeface="Arial" charset="0"/>
        </a:defRPr>
      </a:lvl9pPr>
    </p:bodyStyle>
    <p:otherStyle>
      <a:defPPr>
        <a:defRPr lang="en-US"/>
      </a:defPPr>
      <a:lvl1pPr marL="0" algn="l" defTabSz="457212" rtl="0" eaLnBrk="1" latinLnBrk="0" hangingPunct="1">
        <a:defRPr sz="1800" kern="1200">
          <a:solidFill>
            <a:schemeClr val="tx1"/>
          </a:solidFill>
          <a:latin typeface="+mn-lt"/>
          <a:ea typeface="+mn-ea"/>
          <a:cs typeface="+mn-cs"/>
        </a:defRPr>
      </a:lvl1pPr>
      <a:lvl2pPr marL="457212" algn="l" defTabSz="457212" rtl="0" eaLnBrk="1" latinLnBrk="0" hangingPunct="1">
        <a:defRPr sz="1800" kern="1200">
          <a:solidFill>
            <a:schemeClr val="tx1"/>
          </a:solidFill>
          <a:latin typeface="+mn-lt"/>
          <a:ea typeface="+mn-ea"/>
          <a:cs typeface="+mn-cs"/>
        </a:defRPr>
      </a:lvl2pPr>
      <a:lvl3pPr marL="914423" algn="l" defTabSz="457212" rtl="0" eaLnBrk="1" latinLnBrk="0" hangingPunct="1">
        <a:defRPr sz="1800" kern="1200">
          <a:solidFill>
            <a:schemeClr val="tx1"/>
          </a:solidFill>
          <a:latin typeface="+mn-lt"/>
          <a:ea typeface="+mn-ea"/>
          <a:cs typeface="+mn-cs"/>
        </a:defRPr>
      </a:lvl3pPr>
      <a:lvl4pPr marL="1371634" algn="l" defTabSz="457212" rtl="0" eaLnBrk="1" latinLnBrk="0" hangingPunct="1">
        <a:defRPr sz="1800" kern="1200">
          <a:solidFill>
            <a:schemeClr val="tx1"/>
          </a:solidFill>
          <a:latin typeface="+mn-lt"/>
          <a:ea typeface="+mn-ea"/>
          <a:cs typeface="+mn-cs"/>
        </a:defRPr>
      </a:lvl4pPr>
      <a:lvl5pPr marL="1828846" algn="l" defTabSz="457212" rtl="0" eaLnBrk="1" latinLnBrk="0" hangingPunct="1">
        <a:defRPr sz="1800" kern="1200">
          <a:solidFill>
            <a:schemeClr val="tx1"/>
          </a:solidFill>
          <a:latin typeface="+mn-lt"/>
          <a:ea typeface="+mn-ea"/>
          <a:cs typeface="+mn-cs"/>
        </a:defRPr>
      </a:lvl5pPr>
      <a:lvl6pPr marL="2286057" algn="l" defTabSz="457212" rtl="0" eaLnBrk="1" latinLnBrk="0" hangingPunct="1">
        <a:defRPr sz="1800" kern="1200">
          <a:solidFill>
            <a:schemeClr val="tx1"/>
          </a:solidFill>
          <a:latin typeface="+mn-lt"/>
          <a:ea typeface="+mn-ea"/>
          <a:cs typeface="+mn-cs"/>
        </a:defRPr>
      </a:lvl6pPr>
      <a:lvl7pPr marL="2743269" algn="l" defTabSz="457212" rtl="0" eaLnBrk="1" latinLnBrk="0" hangingPunct="1">
        <a:defRPr sz="1800" kern="1200">
          <a:solidFill>
            <a:schemeClr val="tx1"/>
          </a:solidFill>
          <a:latin typeface="+mn-lt"/>
          <a:ea typeface="+mn-ea"/>
          <a:cs typeface="+mn-cs"/>
        </a:defRPr>
      </a:lvl7pPr>
      <a:lvl8pPr marL="3200480" algn="l" defTabSz="457212" rtl="0" eaLnBrk="1" latinLnBrk="0" hangingPunct="1">
        <a:defRPr sz="1800" kern="1200">
          <a:solidFill>
            <a:schemeClr val="tx1"/>
          </a:solidFill>
          <a:latin typeface="+mn-lt"/>
          <a:ea typeface="+mn-ea"/>
          <a:cs typeface="+mn-cs"/>
        </a:defRPr>
      </a:lvl8pPr>
      <a:lvl9pPr marL="3657691" algn="l" defTabSz="45721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1"/>
            <a:ext cx="10972800" cy="634331"/>
          </a:xfrm>
          <a:prstGeom prst="rect">
            <a:avLst/>
          </a:prstGeom>
        </p:spPr>
        <p:txBody>
          <a:bodyPr vert="horz" lIns="91440" tIns="45720" rIns="91440" bIns="45720" rtlCol="0">
            <a:normAutofit/>
          </a:bodyPr>
          <a:lstStyle/>
          <a:p>
            <a:pPr lvl="0"/>
            <a:r>
              <a:rPr lang="en-GB" dirty="0"/>
              <a:t>Click to edit Master text styles</a:t>
            </a:r>
            <a:endParaRPr lang="en-US" dirty="0"/>
          </a:p>
        </p:txBody>
      </p:sp>
    </p:spTree>
    <p:extLst>
      <p:ext uri="{BB962C8B-B14F-4D97-AF65-F5344CB8AC3E}">
        <p14:creationId xmlns:p14="http://schemas.microsoft.com/office/powerpoint/2010/main" val="269902336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758" r:id="rId16"/>
    <p:sldLayoutId id="2147483759" r:id="rId17"/>
    <p:sldLayoutId id="2147483699" r:id="rId18"/>
    <p:sldLayoutId id="2147483708" r:id="rId19"/>
    <p:sldLayoutId id="2147483755" r:id="rId20"/>
    <p:sldLayoutId id="2147483756" r:id="rId21"/>
    <p:sldLayoutId id="2147483757" r:id="rId22"/>
    <p:sldLayoutId id="2147483760" r:id="rId23"/>
  </p:sldLayoutIdLst>
  <p:hf sldNum="0" hdr="0" ftr="0" dt="0"/>
  <p:txStyles>
    <p:titleStyle>
      <a:lvl1pPr algn="l" defTabSz="609585" rtl="0" eaLnBrk="1" latinLnBrk="0" hangingPunct="1">
        <a:spcBef>
          <a:spcPct val="0"/>
        </a:spcBef>
        <a:buNone/>
        <a:defRPr sz="4267" b="1" kern="1200">
          <a:solidFill>
            <a:schemeClr val="tx1"/>
          </a:solidFill>
          <a:latin typeface="Century Gothic"/>
          <a:ea typeface="+mj-ea"/>
          <a:cs typeface="Century Gothic"/>
        </a:defRPr>
      </a:lvl1pPr>
    </p:titleStyle>
    <p:bodyStyle>
      <a:lvl1pPr marL="0" indent="0" algn="l" defTabSz="609585" rtl="0" eaLnBrk="1" latinLnBrk="0" hangingPunct="1">
        <a:spcBef>
          <a:spcPct val="20000"/>
        </a:spcBef>
        <a:buFont typeface="Arial"/>
        <a:buNone/>
        <a:defRPr sz="3200" kern="1200">
          <a:solidFill>
            <a:schemeClr val="tx1"/>
          </a:solidFill>
          <a:latin typeface="Century Gothic"/>
          <a:ea typeface="+mn-ea"/>
          <a:cs typeface="Century Gothic"/>
        </a:defRPr>
      </a:lvl1pPr>
      <a:lvl2pPr marL="990575" indent="-380990" algn="l" defTabSz="609585" rtl="0" eaLnBrk="1" latinLnBrk="0" hangingPunct="1">
        <a:spcBef>
          <a:spcPct val="20000"/>
        </a:spcBef>
        <a:buFont typeface="Arial"/>
        <a:buChar char="–"/>
        <a:defRPr sz="3200" kern="1200">
          <a:solidFill>
            <a:schemeClr val="tx1"/>
          </a:solidFill>
          <a:latin typeface="Century Gothic"/>
          <a:ea typeface="+mn-ea"/>
          <a:cs typeface="Century Gothic"/>
        </a:defRPr>
      </a:lvl2pPr>
      <a:lvl3pPr marL="1523962" indent="-304792" algn="l" defTabSz="609585" rtl="0" eaLnBrk="1" latinLnBrk="0" hangingPunct="1">
        <a:spcBef>
          <a:spcPct val="20000"/>
        </a:spcBef>
        <a:buFont typeface="Arial"/>
        <a:buChar char="•"/>
        <a:defRPr sz="2667" kern="1200">
          <a:solidFill>
            <a:schemeClr val="tx1"/>
          </a:solidFill>
          <a:latin typeface="Century Gothic"/>
          <a:ea typeface="+mn-ea"/>
          <a:cs typeface="Century Gothic"/>
        </a:defRPr>
      </a:lvl3pPr>
      <a:lvl4pPr marL="2133547" indent="-304792" algn="l" defTabSz="609585" rtl="0" eaLnBrk="1" latinLnBrk="0" hangingPunct="1">
        <a:spcBef>
          <a:spcPct val="20000"/>
        </a:spcBef>
        <a:buFont typeface="Arial"/>
        <a:buChar char="–"/>
        <a:defRPr sz="2400" kern="1200">
          <a:solidFill>
            <a:schemeClr val="tx1"/>
          </a:solidFill>
          <a:latin typeface="Century Gothic"/>
          <a:ea typeface="+mn-ea"/>
          <a:cs typeface="Century Gothic"/>
        </a:defRPr>
      </a:lvl4pPr>
      <a:lvl5pPr marL="2743131" indent="-304792" algn="l" defTabSz="609585" rtl="0" eaLnBrk="1" latinLnBrk="0" hangingPunct="1">
        <a:spcBef>
          <a:spcPct val="20000"/>
        </a:spcBef>
        <a:buFont typeface="Arial"/>
        <a:buChar char="»"/>
        <a:defRPr sz="2400" kern="1200">
          <a:solidFill>
            <a:schemeClr val="tx1"/>
          </a:solidFill>
          <a:latin typeface="Century Gothic"/>
          <a:ea typeface="+mn-ea"/>
          <a:cs typeface="Century Gothic"/>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866" y="6356616"/>
            <a:ext cx="3860271" cy="365125"/>
          </a:xfrm>
          <a:prstGeom prst="rect">
            <a:avLst/>
          </a:prstGeom>
        </p:spPr>
        <p:txBody>
          <a:bodyPr vert="horz" lIns="64005" tIns="32003" rIns="64005" bIns="32003"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866" y="6356616"/>
            <a:ext cx="2844271" cy="365125"/>
          </a:xfrm>
          <a:prstGeom prst="rect">
            <a:avLst/>
          </a:prstGeom>
        </p:spPr>
        <p:txBody>
          <a:bodyPr vert="horz" lIns="64005" tIns="32003" rIns="64005" bIns="32003" rtlCol="0" anchor="ctr"/>
          <a:lstStyle>
            <a:lvl1pPr algn="r">
              <a:defRPr sz="800">
                <a:solidFill>
                  <a:schemeClr val="tx1">
                    <a:tint val="75000"/>
                  </a:schemeClr>
                </a:solidFill>
              </a:defRPr>
            </a:lvl1pPr>
          </a:lstStyle>
          <a:p>
            <a:fld id="{5912D928-BD31-E34F-9163-B62C63471F19}" type="slidenum">
              <a:rPr lang="en-US" smtClean="0"/>
              <a:t>‹#›</a:t>
            </a:fld>
            <a:endParaRPr lang="en-US" dirty="0"/>
          </a:p>
        </p:txBody>
      </p:sp>
      <p:pic>
        <p:nvPicPr>
          <p:cNvPr id="8" name="Picture 7"/>
          <p:cNvPicPr>
            <a:picLocks noChangeAspect="1"/>
          </p:cNvPicPr>
          <p:nvPr userDrawn="1"/>
        </p:nvPicPr>
        <p:blipFill rotWithShape="1">
          <a:blip r:embed="rId7">
            <a:extLst>
              <a:ext uri="{28A0092B-C50C-407E-A947-70E740481C1C}">
                <a14:useLocalDpi xmlns:a14="http://schemas.microsoft.com/office/drawing/2010/main" val="0"/>
              </a:ext>
            </a:extLst>
          </a:blip>
          <a:srcRect l="855" t="2055" r="-998" b="2790"/>
          <a:stretch/>
        </p:blipFill>
        <p:spPr>
          <a:xfrm>
            <a:off x="1" y="5999481"/>
            <a:ext cx="12329967" cy="858520"/>
          </a:xfrm>
          <a:prstGeom prst="rect">
            <a:avLst/>
          </a:prstGeom>
        </p:spPr>
      </p:pic>
      <p:pic>
        <p:nvPicPr>
          <p:cNvPr id="9" name="Picture 8" descr="TCFD_Logo_Whit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02173" y="6202440"/>
            <a:ext cx="3317179" cy="491738"/>
          </a:xfrm>
          <a:prstGeom prst="rect">
            <a:avLst/>
          </a:prstGeom>
        </p:spPr>
      </p:pic>
    </p:spTree>
    <p:extLst>
      <p:ext uri="{BB962C8B-B14F-4D97-AF65-F5344CB8AC3E}">
        <p14:creationId xmlns:p14="http://schemas.microsoft.com/office/powerpoint/2010/main" val="42230958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6" r:id="rId5"/>
  </p:sldLayoutIdLst>
  <p:hf hdr="0" ftr="0" dt="0"/>
  <p:txStyles>
    <p:titleStyle>
      <a:lvl1pPr algn="ctr" defTabSz="320027" rtl="0" eaLnBrk="1" latinLnBrk="0" hangingPunct="1">
        <a:spcBef>
          <a:spcPct val="0"/>
        </a:spcBef>
        <a:buNone/>
        <a:defRPr sz="3100" kern="1200">
          <a:solidFill>
            <a:schemeClr val="tx1"/>
          </a:solidFill>
          <a:latin typeface="+mj-lt"/>
          <a:ea typeface="+mj-ea"/>
          <a:cs typeface="+mj-cs"/>
        </a:defRPr>
      </a:lvl1pPr>
    </p:titleStyle>
    <p:body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p:bodyStyle>
    <p:otherStyle>
      <a:defPPr>
        <a:defRPr lang="en-US"/>
      </a:defPPr>
      <a:lvl1pPr marL="0" algn="l" defTabSz="320027" rtl="0" eaLnBrk="1" latinLnBrk="0" hangingPunct="1">
        <a:defRPr sz="1300" kern="1200">
          <a:solidFill>
            <a:schemeClr val="tx1"/>
          </a:solidFill>
          <a:latin typeface="+mn-lt"/>
          <a:ea typeface="+mn-ea"/>
          <a:cs typeface="+mn-cs"/>
        </a:defRPr>
      </a:lvl1pPr>
      <a:lvl2pPr marL="320027" algn="l" defTabSz="320027" rtl="0" eaLnBrk="1" latinLnBrk="0" hangingPunct="1">
        <a:defRPr sz="1300" kern="1200">
          <a:solidFill>
            <a:schemeClr val="tx1"/>
          </a:solidFill>
          <a:latin typeface="+mn-lt"/>
          <a:ea typeface="+mn-ea"/>
          <a:cs typeface="+mn-cs"/>
        </a:defRPr>
      </a:lvl2pPr>
      <a:lvl3pPr marL="640054" algn="l" defTabSz="320027" rtl="0" eaLnBrk="1" latinLnBrk="0" hangingPunct="1">
        <a:defRPr sz="1300" kern="1200">
          <a:solidFill>
            <a:schemeClr val="tx1"/>
          </a:solidFill>
          <a:latin typeface="+mn-lt"/>
          <a:ea typeface="+mn-ea"/>
          <a:cs typeface="+mn-cs"/>
        </a:defRPr>
      </a:lvl3pPr>
      <a:lvl4pPr marL="960082" algn="l" defTabSz="320027" rtl="0" eaLnBrk="1" latinLnBrk="0" hangingPunct="1">
        <a:defRPr sz="1300" kern="1200">
          <a:solidFill>
            <a:schemeClr val="tx1"/>
          </a:solidFill>
          <a:latin typeface="+mn-lt"/>
          <a:ea typeface="+mn-ea"/>
          <a:cs typeface="+mn-cs"/>
        </a:defRPr>
      </a:lvl4pPr>
      <a:lvl5pPr marL="1280109" algn="l" defTabSz="320027" rtl="0" eaLnBrk="1" latinLnBrk="0" hangingPunct="1">
        <a:defRPr sz="1300" kern="1200">
          <a:solidFill>
            <a:schemeClr val="tx1"/>
          </a:solidFill>
          <a:latin typeface="+mn-lt"/>
          <a:ea typeface="+mn-ea"/>
          <a:cs typeface="+mn-cs"/>
        </a:defRPr>
      </a:lvl5pPr>
      <a:lvl6pPr marL="1600136" algn="l" defTabSz="320027" rtl="0" eaLnBrk="1" latinLnBrk="0" hangingPunct="1">
        <a:defRPr sz="1300" kern="1200">
          <a:solidFill>
            <a:schemeClr val="tx1"/>
          </a:solidFill>
          <a:latin typeface="+mn-lt"/>
          <a:ea typeface="+mn-ea"/>
          <a:cs typeface="+mn-cs"/>
        </a:defRPr>
      </a:lvl6pPr>
      <a:lvl7pPr marL="1920163" algn="l" defTabSz="320027" rtl="0" eaLnBrk="1" latinLnBrk="0" hangingPunct="1">
        <a:defRPr sz="1300" kern="1200">
          <a:solidFill>
            <a:schemeClr val="tx1"/>
          </a:solidFill>
          <a:latin typeface="+mn-lt"/>
          <a:ea typeface="+mn-ea"/>
          <a:cs typeface="+mn-cs"/>
        </a:defRPr>
      </a:lvl7pPr>
      <a:lvl8pPr marL="2240190" algn="l" defTabSz="320027" rtl="0" eaLnBrk="1" latinLnBrk="0" hangingPunct="1">
        <a:defRPr sz="1300" kern="1200">
          <a:solidFill>
            <a:schemeClr val="tx1"/>
          </a:solidFill>
          <a:latin typeface="+mn-lt"/>
          <a:ea typeface="+mn-ea"/>
          <a:cs typeface="+mn-cs"/>
        </a:defRPr>
      </a:lvl8pPr>
      <a:lvl9pPr marL="2560218" algn="l" defTabSz="32002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8.xml"/><Relationship Id="rId5" Type="http://schemas.openxmlformats.org/officeDocument/2006/relationships/image" Target="../media/image31.emf"/><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package" Target="../embeddings/Microsoft_Excel_Worksheet2.xlsx"/><Relationship Id="rId5" Type="http://schemas.openxmlformats.org/officeDocument/2006/relationships/image" Target="../media/image36.emf"/><Relationship Id="rId4" Type="http://schemas.openxmlformats.org/officeDocument/2006/relationships/package" Target="../embeddings/Microsoft_Excel_Worksheet1.xlsx"/></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34.xml"/><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34.xml"/><Relationship Id="rId4" Type="http://schemas.openxmlformats.org/officeDocument/2006/relationships/image" Target="../media/image47.emf"/></Relationships>
</file>

<file path=ppt/slides/_rels/slide3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34.xml"/><Relationship Id="rId4" Type="http://schemas.openxmlformats.org/officeDocument/2006/relationships/image" Target="../media/image54.emf"/></Relationships>
</file>

<file path=ppt/slides/_rels/slide3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1218710"/>
            <a:ext cx="10733649" cy="4906783"/>
          </a:xfrm>
        </p:spPr>
        <p:txBody>
          <a:bodyPr/>
          <a:lstStyle/>
          <a:p>
            <a:pPr algn="ctr"/>
            <a:r>
              <a:rPr lang="en-US" sz="3200" dirty="0"/>
              <a:t>2023-2024 Spring Term</a:t>
            </a:r>
            <a:br>
              <a:rPr lang="en-US" sz="4400" dirty="0"/>
            </a:br>
            <a:r>
              <a:rPr lang="en-US" sz="3200" dirty="0"/>
              <a:t>Green transition from international and European perspective</a:t>
            </a:r>
            <a:br>
              <a:rPr lang="en-US" sz="3200" dirty="0"/>
            </a:br>
            <a:br>
              <a:rPr lang="en-US" sz="3600" dirty="0"/>
            </a:br>
            <a:r>
              <a:rPr lang="en-US" sz="4400" dirty="0" err="1"/>
              <a:t>Decarbonisation</a:t>
            </a:r>
            <a:r>
              <a:rPr lang="en-US" sz="4400" dirty="0"/>
              <a:t> &amp; Business</a:t>
            </a:r>
            <a:br>
              <a:rPr lang="en-US" sz="4400" dirty="0"/>
            </a:br>
            <a:br>
              <a:rPr lang="en-US" sz="4400" dirty="0"/>
            </a:br>
            <a:r>
              <a:rPr lang="en-US" sz="2400" dirty="0"/>
              <a:t>Lecture 3 │12 April 2024</a:t>
            </a:r>
            <a:br>
              <a:rPr lang="en-US" sz="4400" dirty="0"/>
            </a:br>
            <a:br>
              <a:rPr lang="en-US" sz="4400" dirty="0"/>
            </a:br>
            <a:br>
              <a:rPr lang="en-US" sz="4400" dirty="0"/>
            </a:br>
            <a:br>
              <a:rPr lang="en-US" sz="3600" dirty="0"/>
            </a:br>
            <a:br>
              <a:rPr lang="en-US" sz="3600" dirty="0"/>
            </a:br>
            <a:br>
              <a:rPr lang="en-US" sz="4400" dirty="0"/>
            </a:br>
            <a:endParaRPr lang="en-US" dirty="0"/>
          </a:p>
        </p:txBody>
      </p:sp>
      <p:pic>
        <p:nvPicPr>
          <p:cNvPr id="3" name="Picture 2">
            <a:extLst>
              <a:ext uri="{FF2B5EF4-FFF2-40B4-BE49-F238E27FC236}">
                <a16:creationId xmlns:a16="http://schemas.microsoft.com/office/drawing/2014/main" id="{DBB3EE0F-02FD-DD37-FB81-B0B2B2178EB6}"/>
              </a:ext>
            </a:extLst>
          </p:cNvPr>
          <p:cNvPicPr>
            <a:picLocks noChangeAspect="1"/>
          </p:cNvPicPr>
          <p:nvPr/>
        </p:nvPicPr>
        <p:blipFill>
          <a:blip r:embed="rId2"/>
          <a:stretch>
            <a:fillRect/>
          </a:stretch>
        </p:blipFill>
        <p:spPr>
          <a:xfrm>
            <a:off x="10693930" y="436728"/>
            <a:ext cx="1167342" cy="1167342"/>
          </a:xfrm>
          <a:prstGeom prst="rect">
            <a:avLst/>
          </a:prstGeom>
        </p:spPr>
      </p:pic>
    </p:spTree>
    <p:extLst>
      <p:ext uri="{BB962C8B-B14F-4D97-AF65-F5344CB8AC3E}">
        <p14:creationId xmlns:p14="http://schemas.microsoft.com/office/powerpoint/2010/main" val="4196741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679FE-D75B-7660-59B6-A94E7D39B1D4}"/>
              </a:ext>
            </a:extLst>
          </p:cNvPr>
          <p:cNvSpPr txBox="1">
            <a:spLocks/>
          </p:cNvSpPr>
          <p:nvPr/>
        </p:nvSpPr>
        <p:spPr>
          <a:xfrm>
            <a:off x="609600" y="406341"/>
            <a:ext cx="10972800" cy="7628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SK" sz="4400" b="0" i="0" u="none" strike="noStrike" kern="1200" cap="none" spc="0" normalizeH="0" baseline="0" noProof="0" dirty="0">
                <a:ln>
                  <a:noFill/>
                </a:ln>
                <a:solidFill>
                  <a:srgbClr val="FF0000"/>
                </a:solidFill>
                <a:effectLst/>
                <a:uLnTx/>
                <a:uFillTx/>
                <a:latin typeface="Calibri Light" panose="020F0302020204030204"/>
                <a:ea typeface="+mj-ea"/>
                <a:cs typeface="+mj-cs"/>
              </a:rPr>
              <a:t>GHG emissions from metal mining</a:t>
            </a:r>
          </a:p>
        </p:txBody>
      </p:sp>
      <p:pic>
        <p:nvPicPr>
          <p:cNvPr id="3" name="Picture 2">
            <a:extLst>
              <a:ext uri="{FF2B5EF4-FFF2-40B4-BE49-F238E27FC236}">
                <a16:creationId xmlns:a16="http://schemas.microsoft.com/office/drawing/2014/main" id="{58C337DC-010A-B878-E130-356363D7146E}"/>
              </a:ext>
            </a:extLst>
          </p:cNvPr>
          <p:cNvPicPr>
            <a:picLocks noChangeAspect="1"/>
          </p:cNvPicPr>
          <p:nvPr/>
        </p:nvPicPr>
        <p:blipFill>
          <a:blip r:embed="rId2"/>
          <a:stretch>
            <a:fillRect/>
          </a:stretch>
        </p:blipFill>
        <p:spPr>
          <a:xfrm>
            <a:off x="609600" y="1353445"/>
            <a:ext cx="10692984" cy="4906506"/>
          </a:xfrm>
          <a:prstGeom prst="rect">
            <a:avLst/>
          </a:prstGeom>
        </p:spPr>
      </p:pic>
      <p:sp>
        <p:nvSpPr>
          <p:cNvPr id="4" name="TextBox 3">
            <a:extLst>
              <a:ext uri="{FF2B5EF4-FFF2-40B4-BE49-F238E27FC236}">
                <a16:creationId xmlns:a16="http://schemas.microsoft.com/office/drawing/2014/main" id="{0F5DC3CD-32EF-90D7-95D6-2DCF3640B9E5}"/>
              </a:ext>
            </a:extLst>
          </p:cNvPr>
          <p:cNvSpPr txBox="1"/>
          <p:nvPr/>
        </p:nvSpPr>
        <p:spPr>
          <a:xfrm>
            <a:off x="6670623" y="6451659"/>
            <a:ext cx="50666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FF"/>
                </a:solidFill>
                <a:effectLst/>
                <a:uLnTx/>
                <a:uFillTx/>
                <a:latin typeface="RotisSansSerifPro"/>
                <a:ea typeface="+mn-ea"/>
                <a:cs typeface="+mn-cs"/>
              </a:rPr>
              <a:t>Source: </a:t>
            </a:r>
            <a:r>
              <a:rPr kumimoji="0" lang="en-GB" sz="1800" b="0" i="1" u="none" strike="noStrike" kern="1200" cap="none" spc="0" normalizeH="0" baseline="0" noProof="0" dirty="0" err="1">
                <a:ln>
                  <a:noFill/>
                </a:ln>
                <a:solidFill>
                  <a:srgbClr val="FFFFFF"/>
                </a:solidFill>
                <a:effectLst/>
                <a:uLnTx/>
                <a:uFillTx/>
                <a:latin typeface="RotisSansSerifPro"/>
                <a:ea typeface="+mn-ea"/>
                <a:cs typeface="+mn-cs"/>
              </a:rPr>
              <a:t>MineSpans</a:t>
            </a:r>
            <a:r>
              <a:rPr kumimoji="0" lang="en-GB" sz="1800" b="0" i="1" u="none" strike="noStrike" kern="1200" cap="none" spc="0" normalizeH="0" baseline="0" noProof="0" dirty="0">
                <a:ln>
                  <a:noFill/>
                </a:ln>
                <a:solidFill>
                  <a:srgbClr val="FFFFFF"/>
                </a:solidFill>
                <a:effectLst/>
                <a:uLnTx/>
                <a:uFillTx/>
                <a:latin typeface="RotisSansSerifPro"/>
                <a:ea typeface="+mn-ea"/>
                <a:cs typeface="+mn-cs"/>
              </a:rPr>
              <a:t>, McKinsey Energy Insights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795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070D0F-AEEB-9543-AEAB-D68E4CA8B631}"/>
              </a:ext>
            </a:extLst>
          </p:cNvPr>
          <p:cNvSpPr txBox="1"/>
          <p:nvPr/>
        </p:nvSpPr>
        <p:spPr>
          <a:xfrm>
            <a:off x="609600" y="1296874"/>
            <a:ext cx="11317574" cy="55707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prstClr val="black"/>
                </a:solidFill>
                <a:effectLst/>
                <a:uLnTx/>
                <a:uFillTx/>
                <a:latin typeface="Calibri"/>
                <a:ea typeface="+mn-ea"/>
                <a:cs typeface="+mn-cs"/>
              </a:rPr>
              <a:t>One of the 10 leading molybdenum producers in the world (Southern Caucasus)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prstClr val="black"/>
                </a:solidFill>
                <a:effectLst/>
                <a:uLnTx/>
                <a:uFillTx/>
                <a:latin typeface="Calibri"/>
                <a:ea typeface="+mn-ea"/>
                <a:cs typeface="+mn-cs"/>
              </a:rPr>
              <a:t>EU is the main markets for company’s products, molybdenum and copper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prstClr val="black"/>
                </a:solidFill>
                <a:effectLst/>
                <a:uLnTx/>
                <a:uFillTx/>
                <a:latin typeface="Calibri"/>
                <a:ea typeface="+mn-ea"/>
                <a:cs typeface="+mn-cs"/>
              </a:rPr>
              <a:t>Does not fall under EU CBAM or CSRD (yet!)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prstClr val="black"/>
                </a:solidFill>
                <a:effectLst/>
                <a:uLnTx/>
                <a:uFillTx/>
                <a:latin typeface="Calibri"/>
                <a:ea typeface="+mn-ea"/>
                <a:cs typeface="+mn-cs"/>
              </a:rPr>
              <a:t>Strategic partners: Government (partial owner) and EBRD – financier – requires climate risks assessment and Paris-alignment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K"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itle 1">
            <a:extLst>
              <a:ext uri="{FF2B5EF4-FFF2-40B4-BE49-F238E27FC236}">
                <a16:creationId xmlns:a16="http://schemas.microsoft.com/office/drawing/2014/main" id="{185CB2A2-A5D5-2AE1-0432-AFE87996B6C6}"/>
              </a:ext>
            </a:extLst>
          </p:cNvPr>
          <p:cNvSpPr txBox="1">
            <a:spLocks/>
          </p:cNvSpPr>
          <p:nvPr/>
        </p:nvSpPr>
        <p:spPr>
          <a:xfrm>
            <a:off x="609600" y="406341"/>
            <a:ext cx="10972800" cy="7628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SK" sz="4400" b="0" i="0" u="none" strike="noStrike" kern="1200" cap="none" spc="0" normalizeH="0" baseline="0" noProof="0" dirty="0">
                <a:ln>
                  <a:noFill/>
                </a:ln>
                <a:solidFill>
                  <a:srgbClr val="FF0000"/>
                </a:solidFill>
                <a:effectLst/>
                <a:uLnTx/>
                <a:uFillTx/>
                <a:latin typeface="Calibri Light" panose="020F0302020204030204"/>
                <a:ea typeface="+mj-ea"/>
                <a:cs typeface="+mj-cs"/>
              </a:rPr>
              <a:t>Copper and Molybdenum Mining Company</a:t>
            </a:r>
          </a:p>
        </p:txBody>
      </p:sp>
    </p:spTree>
    <p:extLst>
      <p:ext uri="{BB962C8B-B14F-4D97-AF65-F5344CB8AC3E}">
        <p14:creationId xmlns:p14="http://schemas.microsoft.com/office/powerpoint/2010/main" val="294207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EB9B-9175-2B25-8B38-B844CE480CE0}"/>
              </a:ext>
            </a:extLst>
          </p:cNvPr>
          <p:cNvSpPr>
            <a:spLocks noGrp="1"/>
          </p:cNvSpPr>
          <p:nvPr>
            <p:ph type="title"/>
          </p:nvPr>
        </p:nvSpPr>
        <p:spPr>
          <a:xfrm>
            <a:off x="402426" y="126668"/>
            <a:ext cx="10043607" cy="632660"/>
          </a:xfrm>
        </p:spPr>
        <p:txBody>
          <a:bodyPr>
            <a:normAutofit fontScale="90000"/>
          </a:bodyPr>
          <a:lstStyle/>
          <a:p>
            <a:pPr defTabSz="914400">
              <a:lnSpc>
                <a:spcPct val="90000"/>
              </a:lnSpc>
            </a:pPr>
            <a:r>
              <a:rPr lang="en-US" sz="4400" b="0" dirty="0">
                <a:latin typeface="+mj-lt"/>
                <a:cs typeface="+mj-cs"/>
              </a:rPr>
              <a:t>IFRS S1 (former TCFD) / EU CSRD requirements</a:t>
            </a:r>
          </a:p>
        </p:txBody>
      </p:sp>
      <p:sp>
        <p:nvSpPr>
          <p:cNvPr id="5" name="Slide Number Placeholder 4">
            <a:extLst>
              <a:ext uri="{FF2B5EF4-FFF2-40B4-BE49-F238E27FC236}">
                <a16:creationId xmlns:a16="http://schemas.microsoft.com/office/drawing/2014/main" id="{6F662D18-DA73-D10D-2A98-8F343E6F39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14DE86-6275-4306-A096-60FFE56E9C4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1301815E-C5DC-7CAB-654C-02A2F811780C}"/>
              </a:ext>
            </a:extLst>
          </p:cNvPr>
          <p:cNvGraphicFramePr>
            <a:graphicFrameLocks noGrp="1"/>
          </p:cNvGraphicFramePr>
          <p:nvPr/>
        </p:nvGraphicFramePr>
        <p:xfrm>
          <a:off x="278376" y="1970986"/>
          <a:ext cx="11507224" cy="3885394"/>
        </p:xfrm>
        <a:graphic>
          <a:graphicData uri="http://schemas.openxmlformats.org/drawingml/2006/table">
            <a:tbl>
              <a:tblPr firstRow="1" firstCol="1" bandRow="1">
                <a:tableStyleId>{5C22544A-7EE6-4342-B048-85BDC9FD1C3A}</a:tableStyleId>
              </a:tblPr>
              <a:tblGrid>
                <a:gridCol w="5919316">
                  <a:extLst>
                    <a:ext uri="{9D8B030D-6E8A-4147-A177-3AD203B41FA5}">
                      <a16:colId xmlns:a16="http://schemas.microsoft.com/office/drawing/2014/main" val="429535648"/>
                    </a:ext>
                  </a:extLst>
                </a:gridCol>
                <a:gridCol w="5587908">
                  <a:extLst>
                    <a:ext uri="{9D8B030D-6E8A-4147-A177-3AD203B41FA5}">
                      <a16:colId xmlns:a16="http://schemas.microsoft.com/office/drawing/2014/main" val="912312711"/>
                    </a:ext>
                  </a:extLst>
                </a:gridCol>
              </a:tblGrid>
              <a:tr h="920225">
                <a:tc rowSpan="4">
                  <a:txBody>
                    <a:bodyPr/>
                    <a:lstStyle/>
                    <a:p>
                      <a:pPr algn="l">
                        <a:spcBef>
                          <a:spcPts val="600"/>
                        </a:spcBef>
                        <a:spcAft>
                          <a:spcPts val="600"/>
                        </a:spcAft>
                      </a:pPr>
                      <a:endParaRPr lang="en-GB" sz="1600" kern="100">
                        <a:solidFill>
                          <a:schemeClr val="tx1"/>
                        </a:solidFill>
                        <a:effectLst/>
                        <a:latin typeface="Helvetica" pitchFamily="2" charset="0"/>
                        <a:ea typeface="SimSun" panose="02010600030101010101" pitchFamily="2" charset="-122"/>
                        <a:cs typeface="Arial" panose="020B0604020202020204" pitchFamily="34" charset="0"/>
                      </a:endParaRPr>
                    </a:p>
                  </a:txBody>
                  <a:tcPr marL="25570" marR="25570" marT="0" marB="0" anchor="ctr">
                    <a:noFill/>
                  </a:tcPr>
                </a:tc>
                <a:tc>
                  <a:txBody>
                    <a:bodyPr/>
                    <a:lstStyle/>
                    <a:p>
                      <a:pPr algn="just">
                        <a:spcBef>
                          <a:spcPts val="0"/>
                        </a:spcBef>
                        <a:spcAft>
                          <a:spcPts val="0"/>
                        </a:spcAft>
                      </a:pPr>
                      <a:r>
                        <a:rPr lang="en-GB" sz="1600" kern="100" dirty="0">
                          <a:solidFill>
                            <a:schemeClr val="tx1"/>
                          </a:solidFill>
                          <a:effectLst/>
                          <a:latin typeface="Helvetica" pitchFamily="2" charset="0"/>
                        </a:rPr>
                        <a:t>Governance</a:t>
                      </a:r>
                      <a:endParaRPr lang="en-DE" sz="1600" kern="100" dirty="0">
                        <a:solidFill>
                          <a:schemeClr val="tx1"/>
                        </a:solidFill>
                        <a:effectLst/>
                        <a:latin typeface="Helvetica" pitchFamily="2" charset="0"/>
                      </a:endParaRPr>
                    </a:p>
                    <a:p>
                      <a:pPr algn="just">
                        <a:spcBef>
                          <a:spcPts val="0"/>
                        </a:spcBef>
                        <a:spcAft>
                          <a:spcPts val="0"/>
                        </a:spcAft>
                      </a:pPr>
                      <a:r>
                        <a:rPr lang="en-GB" sz="1600" b="0" kern="100" dirty="0">
                          <a:solidFill>
                            <a:schemeClr val="tx1"/>
                          </a:solidFill>
                          <a:effectLst/>
                          <a:latin typeface="Helvetica" pitchFamily="2" charset="0"/>
                        </a:rPr>
                        <a:t>The organisation’s governance around climate-related risks</a:t>
                      </a:r>
                      <a:endParaRPr lang="en-DE" sz="1600" b="0" kern="100" dirty="0">
                        <a:solidFill>
                          <a:schemeClr val="tx1"/>
                        </a:solidFill>
                        <a:effectLst/>
                        <a:latin typeface="Helvetica" pitchFamily="2" charset="0"/>
                        <a:ea typeface="SimSun" panose="02010600030101010101" pitchFamily="2" charset="-122"/>
                        <a:cs typeface="Arial" panose="020B0604020202020204" pitchFamily="34" charset="0"/>
                      </a:endParaRPr>
                    </a:p>
                  </a:txBody>
                  <a:tcPr marL="25570" marR="25570" marT="0" marB="0" anchor="ctr">
                    <a:noFill/>
                  </a:tcPr>
                </a:tc>
                <a:extLst>
                  <a:ext uri="{0D108BD9-81ED-4DB2-BD59-A6C34878D82A}">
                    <a16:rowId xmlns:a16="http://schemas.microsoft.com/office/drawing/2014/main" val="63217234"/>
                  </a:ext>
                </a:extLst>
              </a:tr>
              <a:tr h="1124719">
                <a:tc vMerge="1">
                  <a:txBody>
                    <a:bodyPr/>
                    <a:lstStyle/>
                    <a:p>
                      <a:endParaRPr lang="en-DE"/>
                    </a:p>
                  </a:txBody>
                  <a:tcPr/>
                </a:tc>
                <a:tc>
                  <a:txBody>
                    <a:bodyPr/>
                    <a:lstStyle/>
                    <a:p>
                      <a:pPr algn="just">
                        <a:spcBef>
                          <a:spcPts val="0"/>
                        </a:spcBef>
                        <a:spcAft>
                          <a:spcPts val="0"/>
                        </a:spcAft>
                      </a:pPr>
                      <a:r>
                        <a:rPr lang="en-GB" sz="1600" b="1" kern="100" dirty="0">
                          <a:solidFill>
                            <a:schemeClr val="tx1"/>
                          </a:solidFill>
                          <a:effectLst/>
                          <a:latin typeface="Helvetica" pitchFamily="2" charset="0"/>
                        </a:rPr>
                        <a:t>Strategy </a:t>
                      </a:r>
                      <a:endParaRPr lang="en-DE" sz="1600" b="1" kern="100" dirty="0">
                        <a:solidFill>
                          <a:schemeClr val="tx1"/>
                        </a:solidFill>
                        <a:effectLst/>
                        <a:latin typeface="Helvetica" pitchFamily="2" charset="0"/>
                      </a:endParaRPr>
                    </a:p>
                    <a:p>
                      <a:pPr algn="just">
                        <a:spcBef>
                          <a:spcPts val="0"/>
                        </a:spcBef>
                        <a:spcAft>
                          <a:spcPts val="0"/>
                        </a:spcAft>
                      </a:pPr>
                      <a:r>
                        <a:rPr lang="en-GB" sz="1600" kern="100" dirty="0">
                          <a:solidFill>
                            <a:schemeClr val="tx1"/>
                          </a:solidFill>
                          <a:effectLst/>
                          <a:latin typeface="Helvetica" pitchFamily="2" charset="0"/>
                        </a:rPr>
                        <a:t>The actual and potential impacts of climate-related risks and opportunities on the organisation’s businesses, strategy, and financial planning</a:t>
                      </a:r>
                      <a:endParaRPr lang="en-DE" sz="1600" kern="100" dirty="0">
                        <a:solidFill>
                          <a:schemeClr val="tx1"/>
                        </a:solidFill>
                        <a:effectLst/>
                        <a:latin typeface="Helvetica" pitchFamily="2" charset="0"/>
                        <a:ea typeface="SimSun" panose="02010600030101010101" pitchFamily="2" charset="-122"/>
                        <a:cs typeface="Arial" panose="020B0604020202020204" pitchFamily="34" charset="0"/>
                      </a:endParaRPr>
                    </a:p>
                  </a:txBody>
                  <a:tcPr marL="25570" marR="25570" marT="0" marB="0" anchor="ctr">
                    <a:noFill/>
                  </a:tcPr>
                </a:tc>
                <a:extLst>
                  <a:ext uri="{0D108BD9-81ED-4DB2-BD59-A6C34878D82A}">
                    <a16:rowId xmlns:a16="http://schemas.microsoft.com/office/drawing/2014/main" val="3195308816"/>
                  </a:ext>
                </a:extLst>
              </a:tr>
              <a:tr h="920225">
                <a:tc vMerge="1">
                  <a:txBody>
                    <a:bodyPr/>
                    <a:lstStyle/>
                    <a:p>
                      <a:endParaRPr lang="en-DE"/>
                    </a:p>
                  </a:txBody>
                  <a:tcPr/>
                </a:tc>
                <a:tc>
                  <a:txBody>
                    <a:bodyPr/>
                    <a:lstStyle/>
                    <a:p>
                      <a:pPr algn="just">
                        <a:spcBef>
                          <a:spcPts val="0"/>
                        </a:spcBef>
                        <a:spcAft>
                          <a:spcPts val="0"/>
                        </a:spcAft>
                      </a:pPr>
                      <a:r>
                        <a:rPr lang="en-GB" sz="1600" b="1" kern="100" dirty="0">
                          <a:solidFill>
                            <a:schemeClr val="tx1"/>
                          </a:solidFill>
                          <a:effectLst/>
                          <a:latin typeface="Helvetica" pitchFamily="2" charset="0"/>
                        </a:rPr>
                        <a:t>Risk management </a:t>
                      </a:r>
                      <a:endParaRPr lang="en-DE" sz="1600" b="1" kern="100" dirty="0">
                        <a:solidFill>
                          <a:schemeClr val="tx1"/>
                        </a:solidFill>
                        <a:effectLst/>
                        <a:latin typeface="Helvetica" pitchFamily="2" charset="0"/>
                      </a:endParaRPr>
                    </a:p>
                    <a:p>
                      <a:pPr algn="just">
                        <a:spcBef>
                          <a:spcPts val="0"/>
                        </a:spcBef>
                        <a:spcAft>
                          <a:spcPts val="0"/>
                        </a:spcAft>
                      </a:pPr>
                      <a:r>
                        <a:rPr lang="en-GB" sz="1600" kern="100" dirty="0">
                          <a:solidFill>
                            <a:schemeClr val="tx1"/>
                          </a:solidFill>
                          <a:effectLst/>
                          <a:latin typeface="Helvetica" pitchFamily="2" charset="0"/>
                        </a:rPr>
                        <a:t>The processes used by the organisation to identify, assess, and manage climate-related risks</a:t>
                      </a:r>
                      <a:endParaRPr lang="en-DE" sz="1600" kern="100" dirty="0">
                        <a:solidFill>
                          <a:schemeClr val="tx1"/>
                        </a:solidFill>
                        <a:effectLst/>
                        <a:latin typeface="Helvetica" pitchFamily="2" charset="0"/>
                        <a:ea typeface="SimSun" panose="02010600030101010101" pitchFamily="2" charset="-122"/>
                        <a:cs typeface="Arial" panose="020B0604020202020204" pitchFamily="34" charset="0"/>
                      </a:endParaRPr>
                    </a:p>
                  </a:txBody>
                  <a:tcPr marL="25570" marR="25570" marT="0" marB="0" anchor="ctr">
                    <a:noFill/>
                  </a:tcPr>
                </a:tc>
                <a:extLst>
                  <a:ext uri="{0D108BD9-81ED-4DB2-BD59-A6C34878D82A}">
                    <a16:rowId xmlns:a16="http://schemas.microsoft.com/office/drawing/2014/main" val="2687531743"/>
                  </a:ext>
                </a:extLst>
              </a:tr>
              <a:tr h="920225">
                <a:tc vMerge="1">
                  <a:txBody>
                    <a:bodyPr/>
                    <a:lstStyle/>
                    <a:p>
                      <a:endParaRPr lang="en-DE"/>
                    </a:p>
                  </a:txBody>
                  <a:tcPr/>
                </a:tc>
                <a:tc>
                  <a:txBody>
                    <a:bodyPr/>
                    <a:lstStyle/>
                    <a:p>
                      <a:pPr algn="just">
                        <a:spcBef>
                          <a:spcPts val="0"/>
                        </a:spcBef>
                        <a:spcAft>
                          <a:spcPts val="0"/>
                        </a:spcAft>
                      </a:pPr>
                      <a:r>
                        <a:rPr lang="en-GB" sz="1600" b="1" kern="100" dirty="0">
                          <a:solidFill>
                            <a:schemeClr val="tx1"/>
                          </a:solidFill>
                          <a:effectLst/>
                          <a:latin typeface="Helvetica" pitchFamily="2" charset="0"/>
                        </a:rPr>
                        <a:t>Metric and targets</a:t>
                      </a:r>
                      <a:endParaRPr lang="en-DE" sz="1600" b="1" kern="100" dirty="0">
                        <a:solidFill>
                          <a:schemeClr val="tx1"/>
                        </a:solidFill>
                        <a:effectLst/>
                        <a:latin typeface="Helvetica" pitchFamily="2" charset="0"/>
                      </a:endParaRPr>
                    </a:p>
                    <a:p>
                      <a:pPr algn="just">
                        <a:spcBef>
                          <a:spcPts val="0"/>
                        </a:spcBef>
                        <a:spcAft>
                          <a:spcPts val="0"/>
                        </a:spcAft>
                      </a:pPr>
                      <a:r>
                        <a:rPr lang="en-GB" sz="1600" kern="100" dirty="0">
                          <a:solidFill>
                            <a:schemeClr val="tx1"/>
                          </a:solidFill>
                          <a:effectLst/>
                          <a:latin typeface="Helvetica" pitchFamily="2" charset="0"/>
                        </a:rPr>
                        <a:t>The metrics and targets used to assess and manage relevant climate-related risks and opportunities</a:t>
                      </a:r>
                      <a:endParaRPr lang="en-DE" sz="1600" kern="100" dirty="0">
                        <a:solidFill>
                          <a:schemeClr val="tx1"/>
                        </a:solidFill>
                        <a:effectLst/>
                        <a:latin typeface="Helvetica" pitchFamily="2" charset="0"/>
                        <a:ea typeface="SimSun" panose="02010600030101010101" pitchFamily="2" charset="-122"/>
                        <a:cs typeface="Arial" panose="020B0604020202020204" pitchFamily="34" charset="0"/>
                      </a:endParaRPr>
                    </a:p>
                  </a:txBody>
                  <a:tcPr marL="25570" marR="25570" marT="0" marB="0" anchor="ctr">
                    <a:noFill/>
                  </a:tcPr>
                </a:tc>
                <a:extLst>
                  <a:ext uri="{0D108BD9-81ED-4DB2-BD59-A6C34878D82A}">
                    <a16:rowId xmlns:a16="http://schemas.microsoft.com/office/drawing/2014/main" val="2861154992"/>
                  </a:ext>
                </a:extLst>
              </a:tr>
            </a:tbl>
          </a:graphicData>
        </a:graphic>
      </p:graphicFrame>
      <p:graphicFrame>
        <p:nvGraphicFramePr>
          <p:cNvPr id="4" name="Diagram 3">
            <a:extLst>
              <a:ext uri="{FF2B5EF4-FFF2-40B4-BE49-F238E27FC236}">
                <a16:creationId xmlns:a16="http://schemas.microsoft.com/office/drawing/2014/main" id="{1CCBF2FF-0E4B-2A27-6929-31D875113065}"/>
              </a:ext>
            </a:extLst>
          </p:cNvPr>
          <p:cNvGraphicFramePr/>
          <p:nvPr/>
        </p:nvGraphicFramePr>
        <p:xfrm>
          <a:off x="278376" y="1970352"/>
          <a:ext cx="5952952" cy="3886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630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048C59-8E16-5447-13FF-5798D3899311}"/>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4400" b="0" dirty="0">
                <a:latin typeface="+mj-lt"/>
                <a:cs typeface="+mj-cs"/>
              </a:rPr>
              <a:t>Governance</a:t>
            </a:r>
          </a:p>
        </p:txBody>
      </p:sp>
      <p:sp>
        <p:nvSpPr>
          <p:cNvPr id="8" name="Slide Number Placeholder 7">
            <a:extLst>
              <a:ext uri="{FF2B5EF4-FFF2-40B4-BE49-F238E27FC236}">
                <a16:creationId xmlns:a16="http://schemas.microsoft.com/office/drawing/2014/main" id="{FB6DD606-0F79-2F8A-2263-5415BFFF08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14DE86-6275-4306-A096-60FFE56E9C4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6C3DA332-9A76-81B5-4C22-127D3AAF2B51}"/>
              </a:ext>
            </a:extLst>
          </p:cNvPr>
          <p:cNvSpPr txBox="1"/>
          <p:nvPr/>
        </p:nvSpPr>
        <p:spPr>
          <a:xfrm>
            <a:off x="265176" y="1090876"/>
            <a:ext cx="6039931"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Helvetica" pitchFamily="2" charset="0"/>
                <a:ea typeface="+mn-ea"/>
                <a:cs typeface="+mn-cs"/>
              </a:rPr>
              <a:t>Example 1: VALE S.A.</a:t>
            </a:r>
            <a:endParaRPr kumimoji="0" lang="en-DE" sz="1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F6004D7-5325-0A51-8833-7D1D24EC820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5176" y="1569631"/>
            <a:ext cx="6040733" cy="4692947"/>
          </a:xfrm>
          <a:prstGeom prst="rect">
            <a:avLst/>
          </a:prstGeom>
          <a:noFill/>
          <a:ln>
            <a:noFill/>
          </a:ln>
        </p:spPr>
      </p:pic>
      <p:pic>
        <p:nvPicPr>
          <p:cNvPr id="7" name="Picture 6">
            <a:extLst>
              <a:ext uri="{FF2B5EF4-FFF2-40B4-BE49-F238E27FC236}">
                <a16:creationId xmlns:a16="http://schemas.microsoft.com/office/drawing/2014/main" id="{F4D96608-D8EA-EFBD-C181-CED4C174BBC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22078" y="417133"/>
            <a:ext cx="4831081" cy="6385561"/>
          </a:xfrm>
          <a:prstGeom prst="rect">
            <a:avLst/>
          </a:prstGeom>
          <a:noFill/>
          <a:ln>
            <a:noFill/>
          </a:ln>
        </p:spPr>
      </p:pic>
      <p:sp>
        <p:nvSpPr>
          <p:cNvPr id="9" name="TextBox 8">
            <a:extLst>
              <a:ext uri="{FF2B5EF4-FFF2-40B4-BE49-F238E27FC236}">
                <a16:creationId xmlns:a16="http://schemas.microsoft.com/office/drawing/2014/main" id="{D996AD8A-BA80-72AD-4F5D-1B6041DA2500}"/>
              </a:ext>
            </a:extLst>
          </p:cNvPr>
          <p:cNvSpPr txBox="1"/>
          <p:nvPr/>
        </p:nvSpPr>
        <p:spPr>
          <a:xfrm>
            <a:off x="7014583" y="49360"/>
            <a:ext cx="4572000" cy="3385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Helvetica" pitchFamily="2" charset="0"/>
                <a:ea typeface="+mn-ea"/>
                <a:cs typeface="+mn-cs"/>
              </a:rPr>
              <a:t>Example 2: </a:t>
            </a:r>
            <a:r>
              <a:rPr kumimoji="0" lang="en-GB" sz="1600" b="0" i="0" u="none" strike="noStrike" kern="1200" cap="none" spc="0" normalizeH="0" baseline="0" noProof="0" dirty="0" err="1">
                <a:ln>
                  <a:noFill/>
                </a:ln>
                <a:solidFill>
                  <a:prstClr val="white"/>
                </a:solidFill>
                <a:effectLst/>
                <a:uLnTx/>
                <a:uFillTx/>
                <a:latin typeface="Helvetica" pitchFamily="2" charset="0"/>
                <a:ea typeface="+mn-ea"/>
                <a:cs typeface="+mn-cs"/>
              </a:rPr>
              <a:t>Polymetal</a:t>
            </a:r>
            <a:endParaRPr kumimoji="0" lang="en-DE" sz="1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68988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E71B-C838-2D43-6B87-1AC125182708}"/>
              </a:ext>
            </a:extLst>
          </p:cNvPr>
          <p:cNvSpPr txBox="1">
            <a:spLocks/>
          </p:cNvSpPr>
          <p:nvPr/>
        </p:nvSpPr>
        <p:spPr>
          <a:xfrm>
            <a:off x="252745" y="296152"/>
            <a:ext cx="11342350" cy="730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Light" panose="020F0302020204030204"/>
                <a:ea typeface="+mj-ea"/>
                <a:cs typeface="+mj-cs"/>
              </a:rPr>
              <a:t>Assessment of risks and opportunities</a:t>
            </a:r>
            <a:endParaRPr kumimoji="0" lang="en-SK" sz="40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3" name="Rectangle 2">
            <a:extLst>
              <a:ext uri="{FF2B5EF4-FFF2-40B4-BE49-F238E27FC236}">
                <a16:creationId xmlns:a16="http://schemas.microsoft.com/office/drawing/2014/main" id="{A0422BEC-C810-5255-BA1D-2AFCFEDCFE6E}"/>
              </a:ext>
            </a:extLst>
          </p:cNvPr>
          <p:cNvSpPr/>
          <p:nvPr/>
        </p:nvSpPr>
        <p:spPr>
          <a:xfrm>
            <a:off x="252746" y="1063256"/>
            <a:ext cx="11686508" cy="659218"/>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FF0000"/>
              </a:buClr>
              <a:buSzTx/>
              <a:buFontTx/>
              <a:buNone/>
              <a:tabLst/>
              <a:defRPr/>
            </a:pPr>
            <a:r>
              <a:rPr kumimoji="0" lang="en-GB" sz="1600" b="0" i="0" u="none" strike="noStrike" kern="1200" cap="none" spc="0" normalizeH="0" baseline="0" noProof="0" dirty="0">
                <a:ln>
                  <a:noFill/>
                </a:ln>
                <a:solidFill>
                  <a:srgbClr val="FF0000"/>
                </a:solidFill>
                <a:effectLst/>
                <a:uLnTx/>
                <a:uFillTx/>
                <a:latin typeface="Helvetica" pitchFamily="2" charset="0"/>
                <a:ea typeface="+mn-ea"/>
                <a:cs typeface="+mn-cs"/>
              </a:rPr>
              <a:t>TCFD recommends </a:t>
            </a: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assessing climate-</a:t>
            </a: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related issues and how they </a:t>
            </a: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may affect an organisation’s businesses, strategy, and financial planning.</a:t>
            </a:r>
            <a:endParaRPr kumimoji="0" lang="en-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3B62EFC4-CBDD-33E8-84A3-2A14F589C212}"/>
              </a:ext>
            </a:extLst>
          </p:cNvPr>
          <p:cNvSpPr/>
          <p:nvPr/>
        </p:nvSpPr>
        <p:spPr>
          <a:xfrm>
            <a:off x="252745" y="1790654"/>
            <a:ext cx="5744017" cy="452816"/>
          </a:xfrm>
          <a:prstGeom prst="rect">
            <a:avLst/>
          </a:prstGeom>
          <a:solidFill>
            <a:schemeClr val="bg2">
              <a:lumMod val="9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ea typeface="+mn-ea"/>
                <a:cs typeface="+mn-cs"/>
              </a:rPr>
              <a:t>Risks </a:t>
            </a:r>
            <a:endParaRPr kumimoji="0" lang="en-GB" sz="1600" b="1"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181A7B3D-99C5-6D0F-1790-8B2447B519A6}"/>
              </a:ext>
            </a:extLst>
          </p:cNvPr>
          <p:cNvSpPr/>
          <p:nvPr/>
        </p:nvSpPr>
        <p:spPr>
          <a:xfrm>
            <a:off x="6195237" y="1790654"/>
            <a:ext cx="5744017" cy="452816"/>
          </a:xfrm>
          <a:prstGeom prst="rect">
            <a:avLst/>
          </a:prstGeom>
          <a:solidFill>
            <a:schemeClr val="bg2">
              <a:lumMod val="9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n-GB" sz="1600" b="1" i="0" u="none" strike="noStrike" kern="1200" cap="none" spc="0" normalizeH="0" baseline="0" noProof="0" dirty="0">
                <a:ln>
                  <a:noFill/>
                </a:ln>
                <a:solidFill>
                  <a:prstClr val="black"/>
                </a:solidFill>
                <a:effectLst/>
                <a:uLnTx/>
                <a:uFillTx/>
                <a:latin typeface="Helvetica" pitchFamily="2" charset="0"/>
                <a:ea typeface="+mn-ea"/>
                <a:cs typeface="+mn-cs"/>
              </a:rPr>
              <a:t>Opportunities</a:t>
            </a:r>
            <a:endParaRPr kumimoji="0" lang="en-DE"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FD94F10-B5BB-3CC1-09E2-0EB5255B1C50}"/>
              </a:ext>
            </a:extLst>
          </p:cNvPr>
          <p:cNvSpPr/>
          <p:nvPr/>
        </p:nvSpPr>
        <p:spPr>
          <a:xfrm>
            <a:off x="265175" y="2315943"/>
            <a:ext cx="5731587" cy="2122151"/>
          </a:xfrm>
          <a:prstGeom prst="rect">
            <a:avLst/>
          </a:prstGeom>
          <a:noFill/>
          <a:ln w="12700" cap="flat" cmpd="sng" algn="ctr">
            <a:solidFill>
              <a:schemeClr val="bg2">
                <a:lumMod val="9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360000" marR="0" lvl="2"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Transition risks</a:t>
            </a: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 </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relate to changes in law and </a:t>
            </a: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policies, technologies, the market, and reputation</a:t>
            </a:r>
          </a:p>
          <a:p>
            <a:pPr marL="360000" marR="0" lvl="2"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Physical risks </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relate to changes in climate that affect operations</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endParaRPr kumimoji="0" lang="ru-RU" sz="16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E888471D-E4F3-2544-A9C0-661217748999}"/>
              </a:ext>
            </a:extLst>
          </p:cNvPr>
          <p:cNvSpPr/>
          <p:nvPr/>
        </p:nvSpPr>
        <p:spPr>
          <a:xfrm>
            <a:off x="6195237" y="2315943"/>
            <a:ext cx="5731587" cy="2122151"/>
          </a:xfrm>
          <a:prstGeom prst="rect">
            <a:avLst/>
          </a:prstGeom>
          <a:noFill/>
          <a:ln w="12700" cap="flat" cmpd="sng" algn="ctr">
            <a:solidFill>
              <a:schemeClr val="bg2">
                <a:lumMod val="9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360000" marR="0" lvl="2"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Opportunities </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climate change incentivizes the use of resources and energy in a more efficient way, </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accessing new markets with old and/or new products, changes in the demand for products, etc. </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endPar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03061507-8F80-CE94-9852-6FBF9D44D80A}"/>
              </a:ext>
            </a:extLst>
          </p:cNvPr>
          <p:cNvSpPr/>
          <p:nvPr/>
        </p:nvSpPr>
        <p:spPr>
          <a:xfrm>
            <a:off x="265175" y="4549381"/>
            <a:ext cx="11661649" cy="452816"/>
          </a:xfrm>
          <a:prstGeom prst="rect">
            <a:avLst/>
          </a:prstGeom>
          <a:solidFill>
            <a:schemeClr val="bg2">
              <a:lumMod val="9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ea typeface="+mn-ea"/>
                <a:cs typeface="+mn-cs"/>
              </a:rPr>
              <a:t>How the work was performed on assessing risks and opportunities for a mining company</a:t>
            </a:r>
          </a:p>
        </p:txBody>
      </p:sp>
      <p:sp>
        <p:nvSpPr>
          <p:cNvPr id="9" name="Rectangle 8">
            <a:extLst>
              <a:ext uri="{FF2B5EF4-FFF2-40B4-BE49-F238E27FC236}">
                <a16:creationId xmlns:a16="http://schemas.microsoft.com/office/drawing/2014/main" id="{72D1A7D0-CE80-61E0-2152-33ED68BFB8F5}"/>
              </a:ext>
            </a:extLst>
          </p:cNvPr>
          <p:cNvSpPr/>
          <p:nvPr/>
        </p:nvSpPr>
        <p:spPr>
          <a:xfrm>
            <a:off x="265175" y="5113484"/>
            <a:ext cx="11661649" cy="1383009"/>
          </a:xfrm>
          <a:prstGeom prst="rect">
            <a:avLst/>
          </a:prstGeom>
          <a:noFill/>
          <a:ln w="12700" cap="flat" cmpd="sng" algn="ctr">
            <a:solidFill>
              <a:schemeClr val="bg2">
                <a:lumMod val="9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360000" marR="0" lvl="2"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Benchmarking with risks and opportunities identified by selected peers (BHP Group, VALE S.A., </a:t>
            </a:r>
            <a:r>
              <a:rPr kumimoji="0" lang="en-GB" sz="1600" b="0" i="0" u="none" strike="noStrike" kern="1200" cap="none" spc="0" normalizeH="0" baseline="0" noProof="0" dirty="0" err="1">
                <a:ln>
                  <a:noFill/>
                </a:ln>
                <a:solidFill>
                  <a:prstClr val="black"/>
                </a:solidFill>
                <a:effectLst/>
                <a:uLnTx/>
                <a:uFillTx/>
                <a:latin typeface="Helvetica" pitchFamily="2" charset="0"/>
                <a:ea typeface="+mn-ea"/>
                <a:cs typeface="+mn-cs"/>
              </a:rPr>
              <a:t>Polymetal</a:t>
            </a: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GB" sz="1600" b="0" i="0" u="none" strike="noStrike" kern="1200" cap="none" spc="0" normalizeH="0" baseline="0" noProof="0" dirty="0" err="1">
                <a:ln>
                  <a:noFill/>
                </a:ln>
                <a:solidFill>
                  <a:prstClr val="black"/>
                </a:solidFill>
                <a:effectLst/>
                <a:uLnTx/>
                <a:uFillTx/>
                <a:latin typeface="Helvetica" pitchFamily="2" charset="0"/>
                <a:ea typeface="+mn-ea"/>
                <a:cs typeface="+mn-cs"/>
              </a:rPr>
              <a:t>KazMinerals</a:t>
            </a: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a:t>
            </a:r>
          </a:p>
          <a:p>
            <a:pPr marL="360000" marR="0" lvl="2"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Analysis of studies and publications in the sector of copper and molybdenum mining</a:t>
            </a:r>
          </a:p>
          <a:p>
            <a:pPr marL="360000" marR="0" lvl="2"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Analysis of national regulatory requirements (existing and foresee</a:t>
            </a: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n</a:t>
            </a: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 of Armenia</a:t>
            </a:r>
          </a:p>
          <a:p>
            <a:pPr marL="360000" marR="0" lvl="2"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Conducting survey</a:t>
            </a:r>
          </a:p>
          <a:p>
            <a:pPr marL="360000" marR="0" lvl="2"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Conducting interviews</a:t>
            </a:r>
          </a:p>
        </p:txBody>
      </p:sp>
    </p:spTree>
    <p:extLst>
      <p:ext uri="{BB962C8B-B14F-4D97-AF65-F5344CB8AC3E}">
        <p14:creationId xmlns:p14="http://schemas.microsoft.com/office/powerpoint/2010/main" val="1782139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6FDF-305B-8752-11F0-79DAA8537F4B}"/>
              </a:ext>
            </a:extLst>
          </p:cNvPr>
          <p:cNvSpPr txBox="1">
            <a:spLocks/>
          </p:cNvSpPr>
          <p:nvPr/>
        </p:nvSpPr>
        <p:spPr>
          <a:xfrm>
            <a:off x="596904" y="284102"/>
            <a:ext cx="11342350" cy="730867"/>
          </a:xfrm>
          <a:prstGeom prst="rect">
            <a:avLst/>
          </a:prstGeom>
        </p:spPr>
        <p:txBody>
          <a:bodyPr>
            <a:normAutofit/>
          </a:bodyPr>
          <a:lstStyle>
            <a:defPPr>
              <a:defRPr lang="en-US"/>
            </a:defPPr>
            <a:lvl1pPr>
              <a:lnSpc>
                <a:spcPct val="90000"/>
              </a:lnSpc>
              <a:spcBef>
                <a:spcPct val="0"/>
              </a:spcBef>
              <a:buNone/>
              <a:defRPr sz="4000">
                <a:solidFill>
                  <a:srgbClr val="FF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Light" panose="020F0302020204030204"/>
                <a:ea typeface="+mj-ea"/>
                <a:cs typeface="+mj-cs"/>
              </a:rPr>
              <a:t>Risks </a:t>
            </a:r>
            <a:endParaRPr kumimoji="0" lang="en-SK" sz="40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pic>
        <p:nvPicPr>
          <p:cNvPr id="3" name="Picture 2" descr="A chart of risk impact&#10;&#10;Description automatically generated with medium confidence">
            <a:extLst>
              <a:ext uri="{FF2B5EF4-FFF2-40B4-BE49-F238E27FC236}">
                <a16:creationId xmlns:a16="http://schemas.microsoft.com/office/drawing/2014/main" id="{C541B806-69B9-C5C3-FC06-BEC79503DA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5925" y="1527913"/>
            <a:ext cx="7437232" cy="3855396"/>
          </a:xfrm>
          <a:prstGeom prst="rect">
            <a:avLst/>
          </a:prstGeom>
        </p:spPr>
      </p:pic>
      <p:sp>
        <p:nvSpPr>
          <p:cNvPr id="4" name="Text Placeholder 20">
            <a:extLst>
              <a:ext uri="{FF2B5EF4-FFF2-40B4-BE49-F238E27FC236}">
                <a16:creationId xmlns:a16="http://schemas.microsoft.com/office/drawing/2014/main" id="{5BC500FA-A896-48AB-99D5-FBFBF8535ECE}"/>
              </a:ext>
            </a:extLst>
          </p:cNvPr>
          <p:cNvSpPr txBox="1">
            <a:spLocks/>
          </p:cNvSpPr>
          <p:nvPr/>
        </p:nvSpPr>
        <p:spPr>
          <a:xfrm>
            <a:off x="233449" y="1389848"/>
            <a:ext cx="4059327" cy="4151807"/>
          </a:xfrm>
        </p:spPr>
        <p:txBody>
          <a:bodyPr>
            <a:no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FF0000"/>
                </a:solidFill>
                <a:effectLst/>
                <a:uLnTx/>
                <a:uFillTx/>
                <a:latin typeface="Helvetica" pitchFamily="2" charset="0"/>
                <a:ea typeface="+mn-ea"/>
                <a:cs typeface="+mn-cs"/>
              </a:rPr>
              <a:t>Our report</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Scored and positioned on the matrix 18 risks </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endPar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FF0000"/>
                </a:solidFill>
                <a:effectLst/>
                <a:uLnTx/>
                <a:uFillTx/>
                <a:latin typeface="Helvetica" pitchFamily="2" charset="0"/>
                <a:ea typeface="+mn-ea"/>
                <a:cs typeface="+mn-cs"/>
              </a:rPr>
              <a:t>Top 4 risks (top right square) 	</a:t>
            </a:r>
            <a:endPar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Scarcity of water resources</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Litigation related to water</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Client risk: decarbonization strategy of clients increases demand for products with lower carbon footprint</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ESG credit risk</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endParaRPr kumimoji="0" lang="ru-RU" sz="16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5853F480-10DD-4B51-8845-30E949A6D85A}"/>
              </a:ext>
            </a:extLst>
          </p:cNvPr>
          <p:cNvSpPr/>
          <p:nvPr/>
        </p:nvSpPr>
        <p:spPr>
          <a:xfrm>
            <a:off x="4651571" y="1109640"/>
            <a:ext cx="3600000" cy="482884"/>
          </a:xfrm>
          <a:prstGeom prst="rect">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600" b="1" i="0" u="none" strike="noStrike" kern="1200" cap="none" spc="0" normalizeH="0" baseline="0" noProof="0" dirty="0">
                <a:ln>
                  <a:noFill/>
                </a:ln>
                <a:solidFill>
                  <a:prstClr val="black"/>
                </a:solidFill>
                <a:effectLst/>
                <a:uLnTx/>
                <a:uFillTx/>
                <a:latin typeface="Helvetica" pitchFamily="2" charset="0"/>
                <a:ea typeface="+mn-ea"/>
                <a:cs typeface="+mn-cs"/>
              </a:rPr>
              <a:t>T</a:t>
            </a:r>
            <a:r>
              <a:rPr kumimoji="0" lang="en-GB" sz="1600" b="1" i="0" u="none" strike="noStrike" kern="1200" cap="none" spc="0" normalizeH="0" baseline="0" noProof="0" dirty="0">
                <a:ln>
                  <a:noFill/>
                </a:ln>
                <a:solidFill>
                  <a:prstClr val="black"/>
                </a:solidFill>
                <a:effectLst/>
                <a:uLnTx/>
                <a:uFillTx/>
                <a:latin typeface="Helvetica" pitchFamily="2" charset="0"/>
                <a:ea typeface="+mn-ea"/>
                <a:cs typeface="+mn-cs"/>
              </a:rPr>
              <a:t>r</a:t>
            </a:r>
            <a:r>
              <a:rPr kumimoji="0" lang="en-DE" sz="1600" b="1" i="0" u="none" strike="noStrike" kern="1200" cap="none" spc="0" normalizeH="0" baseline="0" noProof="0" dirty="0">
                <a:ln>
                  <a:noFill/>
                </a:ln>
                <a:solidFill>
                  <a:prstClr val="black"/>
                </a:solidFill>
                <a:effectLst/>
                <a:uLnTx/>
                <a:uFillTx/>
                <a:latin typeface="Helvetica" pitchFamily="2" charset="0"/>
                <a:ea typeface="+mn-ea"/>
                <a:cs typeface="+mn-cs"/>
              </a:rPr>
              <a:t>ansition risks</a:t>
            </a:r>
          </a:p>
        </p:txBody>
      </p:sp>
      <p:sp>
        <p:nvSpPr>
          <p:cNvPr id="6" name="Rectangle 5">
            <a:extLst>
              <a:ext uri="{FF2B5EF4-FFF2-40B4-BE49-F238E27FC236}">
                <a16:creationId xmlns:a16="http://schemas.microsoft.com/office/drawing/2014/main" id="{0EB6E2C0-143D-0509-E203-D9A75D0A3FD5}"/>
              </a:ext>
            </a:extLst>
          </p:cNvPr>
          <p:cNvSpPr/>
          <p:nvPr/>
        </p:nvSpPr>
        <p:spPr>
          <a:xfrm>
            <a:off x="8327217" y="1109640"/>
            <a:ext cx="3528000" cy="482884"/>
          </a:xfrm>
          <a:prstGeom prst="rect">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itchFamily="2" charset="0"/>
                <a:ea typeface="+mn-ea"/>
                <a:cs typeface="+mn-cs"/>
              </a:rPr>
              <a:t>O</a:t>
            </a:r>
            <a:r>
              <a:rPr kumimoji="0" lang="en-DE" sz="1600" b="1" i="0" u="none" strike="noStrike" kern="1200" cap="none" spc="0" normalizeH="0" baseline="0" noProof="0" dirty="0">
                <a:ln>
                  <a:noFill/>
                </a:ln>
                <a:solidFill>
                  <a:prstClr val="black"/>
                </a:solidFill>
                <a:effectLst/>
                <a:uLnTx/>
                <a:uFillTx/>
                <a:latin typeface="Helvetica" pitchFamily="2" charset="0"/>
                <a:ea typeface="+mn-ea"/>
                <a:cs typeface="+mn-cs"/>
              </a:rPr>
              <a:t>perational risks</a:t>
            </a:r>
          </a:p>
        </p:txBody>
      </p:sp>
      <p:sp>
        <p:nvSpPr>
          <p:cNvPr id="7" name="TextBox 6">
            <a:extLst>
              <a:ext uri="{FF2B5EF4-FFF2-40B4-BE49-F238E27FC236}">
                <a16:creationId xmlns:a16="http://schemas.microsoft.com/office/drawing/2014/main" id="{7CBE813B-1303-7065-AF8E-2311722F0B0B}"/>
              </a:ext>
            </a:extLst>
          </p:cNvPr>
          <p:cNvSpPr txBox="1"/>
          <p:nvPr/>
        </p:nvSpPr>
        <p:spPr>
          <a:xfrm>
            <a:off x="4651571" y="5402201"/>
            <a:ext cx="7287683" cy="977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solidFill>
                <a:effectLst/>
                <a:uLnTx/>
                <a:uFillTx/>
                <a:latin typeface="Helvetica" pitchFamily="2" charset="0"/>
                <a:ea typeface="+mn-ea"/>
                <a:cs typeface="+mn-cs"/>
              </a:rPr>
              <a:t>Notes: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solidFill>
                <a:effectLst/>
                <a:uLnTx/>
                <a:uFillTx/>
                <a:latin typeface="Helvetica" pitchFamily="2" charset="0"/>
                <a:ea typeface="+mn-ea"/>
                <a:cs typeface="+mn-cs"/>
              </a:rPr>
              <a:t>Operational risk related to water scarcity - a reduced flow of </a:t>
            </a:r>
            <a:r>
              <a:rPr kumimoji="0" lang="en-GB" sz="1150" b="0" i="0" u="none" strike="noStrike" kern="1200" cap="none" spc="0" normalizeH="0" baseline="0" noProof="0" dirty="0" err="1">
                <a:ln>
                  <a:noFill/>
                </a:ln>
                <a:solidFill>
                  <a:prstClr val="black"/>
                </a:solidFill>
                <a:effectLst/>
                <a:uLnTx/>
                <a:uFillTx/>
                <a:latin typeface="Helvetica" pitchFamily="2" charset="0"/>
                <a:ea typeface="+mn-ea"/>
                <a:cs typeface="+mn-cs"/>
              </a:rPr>
              <a:t>i</a:t>
            </a:r>
            <a:r>
              <a:rPr kumimoji="0" lang="en-GB" sz="1150" b="0" i="0" u="none" strike="noStrike" kern="1200" cap="none" spc="0" normalizeH="0" baseline="0" noProof="0" dirty="0">
                <a:ln>
                  <a:noFill/>
                </a:ln>
                <a:solidFill>
                  <a:prstClr val="black"/>
                </a:solidFill>
                <a:effectLst/>
                <a:uLnTx/>
                <a:uFillTx/>
                <a:latin typeface="Helvetica" pitchFamily="2" charset="0"/>
                <a:ea typeface="+mn-ea"/>
                <a:cs typeface="+mn-cs"/>
              </a:rPr>
              <a:t> river poses a risk to production processes.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solidFill>
                <a:effectLst/>
                <a:uLnTx/>
                <a:uFillTx/>
                <a:latin typeface="Helvetica" pitchFamily="2" charset="0"/>
                <a:ea typeface="+mn-ea"/>
                <a:cs typeface="+mn-cs"/>
              </a:rPr>
              <a:t>Litigation risk related to water - possible conflicts over water usage with local communities and agriculture.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solidFill>
                <a:effectLst/>
                <a:uLnTx/>
                <a:uFillTx/>
                <a:latin typeface="Helvetica" pitchFamily="2" charset="0"/>
                <a:ea typeface="+mn-ea"/>
                <a:cs typeface="+mn-cs"/>
              </a:rPr>
              <a:t>Client risk - a risk of losing clients if not aligned with their decarbonization targets.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prstClr val="black"/>
                </a:solidFill>
                <a:effectLst/>
                <a:uLnTx/>
                <a:uFillTx/>
                <a:latin typeface="Helvetica" pitchFamily="2" charset="0"/>
                <a:ea typeface="+mn-ea"/>
                <a:cs typeface="+mn-cs"/>
              </a:rPr>
              <a:t>ESG risk - financing challenges due to stringent ESG requirements and a low ESG rating score.</a:t>
            </a:r>
            <a:endParaRPr kumimoji="0" lang="en-DE" sz="115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911343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A1AF-B85C-4234-F4FF-C7FE6BEACAD1}"/>
              </a:ext>
            </a:extLst>
          </p:cNvPr>
          <p:cNvSpPr txBox="1">
            <a:spLocks/>
          </p:cNvSpPr>
          <p:nvPr/>
        </p:nvSpPr>
        <p:spPr>
          <a:xfrm>
            <a:off x="244405" y="71145"/>
            <a:ext cx="11342350" cy="730867"/>
          </a:xfrm>
          <a:prstGeom prst="rect">
            <a:avLst/>
          </a:prstGeom>
        </p:spPr>
        <p:txBody>
          <a:bodyPr>
            <a:normAutofit/>
          </a:bodyPr>
          <a:lstStyle>
            <a:defPPr>
              <a:defRPr lang="en-US"/>
            </a:defPPr>
            <a:lvl1pPr>
              <a:lnSpc>
                <a:spcPct val="90000"/>
              </a:lnSpc>
              <a:spcBef>
                <a:spcPct val="0"/>
              </a:spcBef>
              <a:buNone/>
              <a:defRPr sz="4000">
                <a:solidFill>
                  <a:srgbClr val="FF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Light" panose="020F0302020204030204"/>
                <a:ea typeface="+mj-ea"/>
                <a:cs typeface="+mj-cs"/>
              </a:rPr>
              <a:t>Opportunities  </a:t>
            </a:r>
            <a:endParaRPr kumimoji="0" lang="en-SK" sz="40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3" name="Text Placeholder 20">
            <a:extLst>
              <a:ext uri="{FF2B5EF4-FFF2-40B4-BE49-F238E27FC236}">
                <a16:creationId xmlns:a16="http://schemas.microsoft.com/office/drawing/2014/main" id="{FCBB2B8B-CCE0-E8F8-9A9B-371127764647}"/>
              </a:ext>
            </a:extLst>
          </p:cNvPr>
          <p:cNvSpPr txBox="1">
            <a:spLocks/>
          </p:cNvSpPr>
          <p:nvPr/>
        </p:nvSpPr>
        <p:spPr>
          <a:xfrm>
            <a:off x="252746" y="1301556"/>
            <a:ext cx="5141057" cy="4914040"/>
          </a:xfrm>
          <a:noFill/>
        </p:spPr>
        <p:txBody>
          <a:bodyPr>
            <a:no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FF0000"/>
                </a:solidFill>
                <a:effectLst/>
                <a:uLnTx/>
                <a:uFillTx/>
                <a:latin typeface="Helvetica" pitchFamily="2" charset="0"/>
                <a:ea typeface="+mn-ea"/>
                <a:cs typeface="+mn-cs"/>
              </a:rPr>
              <a:t>Our report</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Scored 7 opportunities</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endPar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FF0000"/>
                </a:solidFill>
                <a:effectLst/>
                <a:uLnTx/>
                <a:uFillTx/>
                <a:latin typeface="Helvetica" pitchFamily="2" charset="0"/>
                <a:ea typeface="+mn-ea"/>
                <a:cs typeface="+mn-cs"/>
              </a:rPr>
              <a:t>Top 4 opportunities 	</a:t>
            </a:r>
            <a:endPar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Cu and Mo demand expansion</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Synergy with the government to develop renewable energy  </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Cost reduction linked to decarbonization activities</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International cooperation </a:t>
            </a:r>
            <a:r>
              <a:rPr kumimoji="0" lang="en-GB" sz="1600" b="0" i="0" u="none" strike="noStrike" kern="1200" cap="none" spc="0" normalizeH="0" baseline="0" noProof="0" dirty="0" err="1">
                <a:ln>
                  <a:noFill/>
                </a:ln>
                <a:solidFill>
                  <a:prstClr val="black"/>
                </a:solidFill>
                <a:effectLst/>
                <a:uLnTx/>
                <a:uFillTx/>
                <a:latin typeface="Helvetica" pitchFamily="2" charset="0"/>
                <a:ea typeface="+mn-ea"/>
                <a:cs typeface="+mn-cs"/>
              </a:rPr>
              <a:t>i.a.</a:t>
            </a: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 with China</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endParaRPr kumimoji="0" lang="ru-RU" sz="16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graphicFrame>
        <p:nvGraphicFramePr>
          <p:cNvPr id="4" name="Chart 3">
            <a:extLst>
              <a:ext uri="{FF2B5EF4-FFF2-40B4-BE49-F238E27FC236}">
                <a16:creationId xmlns:a16="http://schemas.microsoft.com/office/drawing/2014/main" id="{3006CAE5-94F9-346F-6036-45EF3BE02528}"/>
              </a:ext>
            </a:extLst>
          </p:cNvPr>
          <p:cNvGraphicFramePr/>
          <p:nvPr/>
        </p:nvGraphicFramePr>
        <p:xfrm>
          <a:off x="5071730" y="1881974"/>
          <a:ext cx="6867524" cy="433363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BF004CBF-351A-AFED-19BB-456CBBA7AF92}"/>
              </a:ext>
            </a:extLst>
          </p:cNvPr>
          <p:cNvSpPr/>
          <p:nvPr/>
        </p:nvSpPr>
        <p:spPr>
          <a:xfrm>
            <a:off x="5071729" y="1301549"/>
            <a:ext cx="6867524" cy="482884"/>
          </a:xfrm>
          <a:prstGeom prst="rect">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itchFamily="2" charset="0"/>
                <a:ea typeface="+mn-ea"/>
                <a:cs typeface="+mn-cs"/>
              </a:rPr>
              <a:t>S</a:t>
            </a:r>
            <a:r>
              <a:rPr kumimoji="0" lang="en-DE" sz="1600" b="1" i="0" u="none" strike="noStrike" kern="1200" cap="none" spc="0" normalizeH="0" baseline="0" noProof="0" dirty="0">
                <a:ln>
                  <a:noFill/>
                </a:ln>
                <a:solidFill>
                  <a:prstClr val="black"/>
                </a:solidFill>
                <a:effectLst/>
                <a:uLnTx/>
                <a:uFillTx/>
                <a:latin typeface="Helvetica" pitchFamily="2" charset="0"/>
                <a:ea typeface="+mn-ea"/>
                <a:cs typeface="+mn-cs"/>
              </a:rPr>
              <a:t>coring of opportunities</a:t>
            </a:r>
          </a:p>
        </p:txBody>
      </p:sp>
    </p:spTree>
    <p:extLst>
      <p:ext uri="{BB962C8B-B14F-4D97-AF65-F5344CB8AC3E}">
        <p14:creationId xmlns:p14="http://schemas.microsoft.com/office/powerpoint/2010/main" val="618865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B3CB-D9F1-574E-684B-1D6651DC74B6}"/>
              </a:ext>
            </a:extLst>
          </p:cNvPr>
          <p:cNvSpPr txBox="1">
            <a:spLocks/>
          </p:cNvSpPr>
          <p:nvPr/>
        </p:nvSpPr>
        <p:spPr>
          <a:xfrm>
            <a:off x="244405" y="71145"/>
            <a:ext cx="11342350" cy="730867"/>
          </a:xfrm>
          <a:prstGeom prst="rect">
            <a:avLst/>
          </a:prstGeom>
        </p:spPr>
        <p:txBody>
          <a:bodyPr>
            <a:normAutofit/>
          </a:bodyPr>
          <a:lstStyle>
            <a:defPPr>
              <a:defRPr lang="en-US"/>
            </a:defPPr>
            <a:lvl1pPr>
              <a:lnSpc>
                <a:spcPct val="90000"/>
              </a:lnSpc>
              <a:spcBef>
                <a:spcPct val="0"/>
              </a:spcBef>
              <a:buNone/>
              <a:defRPr sz="4000">
                <a:solidFill>
                  <a:srgbClr val="FF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Light" panose="020F0302020204030204"/>
                <a:ea typeface="+mj-ea"/>
                <a:cs typeface="+mj-cs"/>
              </a:rPr>
              <a:t>Risk management</a:t>
            </a:r>
            <a:endParaRPr kumimoji="0" lang="en-SK" sz="40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pic>
        <p:nvPicPr>
          <p:cNvPr id="3" name="Picture 2">
            <a:extLst>
              <a:ext uri="{FF2B5EF4-FFF2-40B4-BE49-F238E27FC236}">
                <a16:creationId xmlns:a16="http://schemas.microsoft.com/office/drawing/2014/main" id="{05379B1A-6A03-603B-91C8-8055302C42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42383" y="935462"/>
            <a:ext cx="7996871" cy="5756223"/>
          </a:xfrm>
          <a:prstGeom prst="rect">
            <a:avLst/>
          </a:prstGeom>
        </p:spPr>
      </p:pic>
      <p:sp>
        <p:nvSpPr>
          <p:cNvPr id="4" name="Text Placeholder 20">
            <a:extLst>
              <a:ext uri="{FF2B5EF4-FFF2-40B4-BE49-F238E27FC236}">
                <a16:creationId xmlns:a16="http://schemas.microsoft.com/office/drawing/2014/main" id="{FA47A915-D601-2D27-5745-95A8E12BF43B}"/>
              </a:ext>
            </a:extLst>
          </p:cNvPr>
          <p:cNvSpPr txBox="1">
            <a:spLocks/>
          </p:cNvSpPr>
          <p:nvPr/>
        </p:nvSpPr>
        <p:spPr>
          <a:xfrm>
            <a:off x="200575" y="1068913"/>
            <a:ext cx="3741808" cy="4782791"/>
          </a:xfrm>
        </p:spPr>
        <p:txBody>
          <a:bodyPr>
            <a:no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endParaRPr kumimoji="0" lang="en-GB" sz="1600" b="0" i="0" u="none" strike="noStrike" kern="1200" cap="none" spc="0" normalizeH="0" baseline="0" noProof="0" dirty="0">
              <a:ln>
                <a:noFill/>
              </a:ln>
              <a:solidFill>
                <a:srgbClr val="FF0000"/>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FF0000"/>
                </a:solidFill>
                <a:effectLst/>
                <a:uLnTx/>
                <a:uFillTx/>
                <a:latin typeface="Helvetica" pitchFamily="2" charset="0"/>
                <a:ea typeface="+mn-ea"/>
                <a:cs typeface="+mn-cs"/>
              </a:rPr>
              <a:t>TCFD recommends</a:t>
            </a:r>
          </a:p>
          <a:p>
            <a:pPr marL="742950" marR="0" lvl="1"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describe how processes for identifying, assessing, and managing climate-related risks are integrated into the organization’s overall risk management</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endPar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FF0000"/>
                </a:solidFill>
                <a:effectLst/>
                <a:uLnTx/>
                <a:uFillTx/>
                <a:latin typeface="Helvetica" pitchFamily="2" charset="0"/>
                <a:ea typeface="+mn-ea"/>
                <a:cs typeface="+mn-cs"/>
              </a:rPr>
              <a:t>TCFD advocates</a:t>
            </a:r>
          </a:p>
          <a:p>
            <a:pPr marL="742950" marR="0" lvl="1"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rPr>
              <a:t>for an integrated approach to climate risk management urging businesses to embed climate risks into their broader risk management systems, ensuring long-term sustainability</a:t>
            </a: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endPar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3"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r>
              <a:rPr kumimoji="0" lang="en-GB" sz="1600" b="0" i="0" u="none" strike="noStrike" kern="1200" cap="none" spc="0" normalizeH="0" baseline="0" noProof="0" dirty="0">
                <a:ln>
                  <a:noFill/>
                </a:ln>
                <a:solidFill>
                  <a:srgbClr val="FF0000"/>
                </a:solidFill>
                <a:effectLst/>
                <a:uLnTx/>
                <a:uFillTx/>
                <a:latin typeface="Helvetica" pitchFamily="2" charset="0"/>
                <a:ea typeface="+mn-ea"/>
                <a:cs typeface="+mn-cs"/>
              </a:rPr>
              <a:t>We recommend the following structure and process flow for the climate risk management</a:t>
            </a:r>
            <a:r>
              <a:rPr kumimoji="0" lang="en-DE" sz="1600" b="0" i="0" u="none" strike="noStrike" kern="1200" cap="none" spc="0" normalizeH="0" baseline="0" noProof="0" dirty="0">
                <a:ln>
                  <a:noFill/>
                </a:ln>
                <a:solidFill>
                  <a:srgbClr val="FF0000"/>
                </a:solidFill>
                <a:effectLst/>
                <a:uLnTx/>
                <a:uFillTx/>
                <a:latin typeface="Helvetica" pitchFamily="2" charset="0"/>
                <a:ea typeface="+mn-ea"/>
                <a:cs typeface="+mn-cs"/>
              </a:rPr>
              <a:t> -&gt;</a:t>
            </a:r>
            <a:endParaRPr kumimoji="0" lang="en-GB" sz="1600" b="0" i="0" u="none" strike="noStrike" kern="1200" cap="none" spc="0" normalizeH="0" baseline="0" noProof="0" dirty="0">
              <a:ln>
                <a:noFill/>
              </a:ln>
              <a:solidFill>
                <a:srgbClr val="FF0000"/>
              </a:solidFill>
              <a:effectLst/>
              <a:uLnTx/>
              <a:uFillTx/>
              <a:latin typeface="Helvetica" pitchFamily="2" charset="0"/>
              <a:ea typeface="+mn-ea"/>
              <a:cs typeface="+mn-cs"/>
            </a:endParaRP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endPar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817200" marR="0" lvl="3" indent="-3600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tab pos="360000" algn="l"/>
              </a:tabLst>
              <a:defRPr/>
            </a:pPr>
            <a:endPar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2935175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1344CC76-3283-0AB2-0A05-850B3A1EF534}"/>
              </a:ext>
            </a:extLst>
          </p:cNvPr>
          <p:cNvGraphicFramePr>
            <a:graphicFrameLocks noGrp="1"/>
          </p:cNvGraphicFramePr>
          <p:nvPr/>
        </p:nvGraphicFramePr>
        <p:xfrm>
          <a:off x="213766" y="1593222"/>
          <a:ext cx="11728800" cy="4648090"/>
        </p:xfrm>
        <a:graphic>
          <a:graphicData uri="http://schemas.openxmlformats.org/drawingml/2006/table">
            <a:tbl>
              <a:tblPr firstRow="1" bandRow="1">
                <a:tableStyleId>{5940675A-B579-460E-94D1-54222C63F5DA}</a:tableStyleId>
              </a:tblPr>
              <a:tblGrid>
                <a:gridCol w="5760000">
                  <a:extLst>
                    <a:ext uri="{9D8B030D-6E8A-4147-A177-3AD203B41FA5}">
                      <a16:colId xmlns:a16="http://schemas.microsoft.com/office/drawing/2014/main" val="2555476382"/>
                    </a:ext>
                  </a:extLst>
                </a:gridCol>
                <a:gridCol w="208800">
                  <a:extLst>
                    <a:ext uri="{9D8B030D-6E8A-4147-A177-3AD203B41FA5}">
                      <a16:colId xmlns:a16="http://schemas.microsoft.com/office/drawing/2014/main" val="661198554"/>
                    </a:ext>
                  </a:extLst>
                </a:gridCol>
                <a:gridCol w="5760000">
                  <a:extLst>
                    <a:ext uri="{9D8B030D-6E8A-4147-A177-3AD203B41FA5}">
                      <a16:colId xmlns:a16="http://schemas.microsoft.com/office/drawing/2014/main" val="1989611659"/>
                    </a:ext>
                  </a:extLst>
                </a:gridCol>
              </a:tblGrid>
              <a:tr h="1468955">
                <a:tc>
                  <a:txBody>
                    <a:bodyPr/>
                    <a:lstStyle/>
                    <a:p>
                      <a:endParaRPr lang="en-DE" dirty="0">
                        <a:solidFill>
                          <a:schemeClr val="bg2">
                            <a:lumMod val="90000"/>
                          </a:schemeClr>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DE" dirty="0">
                        <a:solidFill>
                          <a:schemeClr val="bg2">
                            <a:lumMod val="90000"/>
                          </a:schemeClr>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DE" dirty="0">
                        <a:solidFill>
                          <a:schemeClr val="bg2">
                            <a:lumMod val="90000"/>
                          </a:schemeClr>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748170766"/>
                  </a:ext>
                </a:extLst>
              </a:tr>
              <a:tr h="3179135">
                <a:tc>
                  <a:txBody>
                    <a:bodyPr/>
                    <a:lstStyle/>
                    <a:p>
                      <a:endParaRPr lang="en-DE" dirty="0">
                        <a:solidFill>
                          <a:schemeClr val="bg2">
                            <a:lumMod val="90000"/>
                          </a:schemeClr>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DE" dirty="0">
                        <a:solidFill>
                          <a:schemeClr val="bg2">
                            <a:lumMod val="90000"/>
                          </a:schemeClr>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DE" dirty="0">
                        <a:solidFill>
                          <a:schemeClr val="bg2">
                            <a:lumMod val="90000"/>
                          </a:schemeClr>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68901454"/>
                  </a:ext>
                </a:extLst>
              </a:tr>
            </a:tbl>
          </a:graphicData>
        </a:graphic>
      </p:graphicFrame>
      <p:sp>
        <p:nvSpPr>
          <p:cNvPr id="5" name="Title 4">
            <a:extLst>
              <a:ext uri="{FF2B5EF4-FFF2-40B4-BE49-F238E27FC236}">
                <a16:creationId xmlns:a16="http://schemas.microsoft.com/office/drawing/2014/main" id="{F0E378D1-FB3D-A7CF-BB26-94D91CDFEB10}"/>
              </a:ext>
            </a:extLst>
          </p:cNvPr>
          <p:cNvSpPr>
            <a:spLocks noGrp="1"/>
          </p:cNvSpPr>
          <p:nvPr>
            <p:ph type="title"/>
          </p:nvPr>
        </p:nvSpPr>
        <p:spPr/>
        <p:txBody>
          <a:bodyPr>
            <a:normAutofit/>
          </a:bodyPr>
          <a:lstStyle/>
          <a:p>
            <a:pPr defTabSz="914400">
              <a:lnSpc>
                <a:spcPct val="90000"/>
              </a:lnSpc>
            </a:pPr>
            <a:r>
              <a:rPr lang="en-GB" sz="4000" b="0" dirty="0">
                <a:latin typeface="+mj-lt"/>
                <a:cs typeface="+mj-cs"/>
              </a:rPr>
              <a:t>Metrics| Scope 1 and 2</a:t>
            </a:r>
            <a:endParaRPr lang="en-DE" sz="4000" b="0" dirty="0">
              <a:latin typeface="+mj-lt"/>
              <a:cs typeface="+mj-cs"/>
            </a:endParaRPr>
          </a:p>
        </p:txBody>
      </p:sp>
      <p:sp>
        <p:nvSpPr>
          <p:cNvPr id="8" name="Slide Number Placeholder 7">
            <a:extLst>
              <a:ext uri="{FF2B5EF4-FFF2-40B4-BE49-F238E27FC236}">
                <a16:creationId xmlns:a16="http://schemas.microsoft.com/office/drawing/2014/main" id="{E6F611F8-9D7D-E6E6-CEF2-6A81C91832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14DE86-6275-4306-A096-60FFE56E9C4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BC2F4CF-3750-19ED-07F8-478F622F8CA1}"/>
              </a:ext>
            </a:extLst>
          </p:cNvPr>
          <p:cNvSpPr/>
          <p:nvPr/>
        </p:nvSpPr>
        <p:spPr>
          <a:xfrm>
            <a:off x="213766" y="1013643"/>
            <a:ext cx="5756456" cy="482884"/>
          </a:xfrm>
          <a:prstGeom prst="rect">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itchFamily="2" charset="0"/>
                <a:ea typeface="+mn-ea"/>
                <a:cs typeface="+mn-cs"/>
              </a:rPr>
              <a:t>Scope 1: 25% of Scope 1 + 2 emissions</a:t>
            </a:r>
            <a:endParaRPr kumimoji="0" lang="en-DE" sz="1600" b="1"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65C369C4-0285-E52D-D074-E86007E82656}"/>
              </a:ext>
            </a:extLst>
          </p:cNvPr>
          <p:cNvSpPr/>
          <p:nvPr/>
        </p:nvSpPr>
        <p:spPr>
          <a:xfrm>
            <a:off x="6153766" y="1007808"/>
            <a:ext cx="5788800" cy="482884"/>
          </a:xfrm>
          <a:prstGeom prst="rect">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Helvetica" pitchFamily="2" charset="0"/>
                <a:ea typeface="+mn-ea"/>
                <a:cs typeface="+mn-cs"/>
              </a:rPr>
              <a:t>Scope 2: 75% of Scope 1+2 emissions</a:t>
            </a:r>
            <a:endParaRPr kumimoji="0" lang="en-DE" sz="1600" b="1"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12" name="Content Placeholder 5">
            <a:extLst>
              <a:ext uri="{FF2B5EF4-FFF2-40B4-BE49-F238E27FC236}">
                <a16:creationId xmlns:a16="http://schemas.microsoft.com/office/drawing/2014/main" id="{369881FF-595A-7A26-4AE2-887D140B3712}"/>
              </a:ext>
            </a:extLst>
          </p:cNvPr>
          <p:cNvSpPr txBox="1">
            <a:spLocks/>
          </p:cNvSpPr>
          <p:nvPr/>
        </p:nvSpPr>
        <p:spPr>
          <a:xfrm>
            <a:off x="231685" y="1581591"/>
            <a:ext cx="5626675" cy="1631416"/>
          </a:xfrm>
          <a:prstGeom prst="rect">
            <a:avLst/>
          </a:prstGeom>
          <a:noFill/>
        </p:spPr>
        <p:txBody>
          <a:bodyPr vert="horz" lIns="91440" tIns="45720" rIns="91440" bIns="45720" rtlCol="0">
            <a:noAutofit/>
          </a:bodyPr>
          <a:lstStyle>
            <a:lvl1pPr marL="0" indent="0" algn="l" defTabSz="609585" rtl="0" eaLnBrk="1" latinLnBrk="0" hangingPunct="1">
              <a:lnSpc>
                <a:spcPct val="150000"/>
              </a:lnSpc>
              <a:spcBef>
                <a:spcPct val="20000"/>
              </a:spcBef>
              <a:buFont typeface="Arial"/>
              <a:buNone/>
              <a:defRPr sz="2400" kern="1200">
                <a:solidFill>
                  <a:schemeClr val="tx1">
                    <a:lumMod val="65000"/>
                    <a:lumOff val="35000"/>
                  </a:schemeClr>
                </a:solidFill>
                <a:latin typeface="Century Gothic"/>
                <a:ea typeface="+mn-ea"/>
                <a:cs typeface="Century Gothic"/>
              </a:defRPr>
            </a:lvl1pPr>
            <a:lvl2pPr marL="990575" indent="-380990" algn="l" defTabSz="609585" rtl="0" eaLnBrk="1" latinLnBrk="0" hangingPunct="1">
              <a:spcBef>
                <a:spcPct val="20000"/>
              </a:spcBef>
              <a:buFont typeface="Arial"/>
              <a:buChar char="–"/>
              <a:defRPr sz="3200" kern="1200">
                <a:solidFill>
                  <a:schemeClr val="tx1"/>
                </a:solidFill>
                <a:latin typeface="Century Gothic"/>
                <a:ea typeface="+mn-ea"/>
                <a:cs typeface="Century Gothic"/>
              </a:defRPr>
            </a:lvl2pPr>
            <a:lvl3pPr marL="1219170" indent="0" algn="l" defTabSz="609585" rtl="0" eaLnBrk="1" latinLnBrk="0" hangingPunct="1">
              <a:spcBef>
                <a:spcPct val="20000"/>
              </a:spcBef>
              <a:buFont typeface="Arial"/>
              <a:buNone/>
              <a:defRPr sz="2667" kern="1200">
                <a:solidFill>
                  <a:schemeClr val="tx1">
                    <a:lumMod val="50000"/>
                    <a:lumOff val="50000"/>
                  </a:schemeClr>
                </a:solidFill>
                <a:latin typeface="Century Gothic"/>
                <a:ea typeface="+mn-ea"/>
                <a:cs typeface="Century Gothic"/>
              </a:defRPr>
            </a:lvl3pPr>
            <a:lvl4pPr marL="2133547" indent="-304792" algn="l" defTabSz="609585" rtl="0" eaLnBrk="1" latinLnBrk="0" hangingPunct="1">
              <a:spcBef>
                <a:spcPct val="20000"/>
              </a:spcBef>
              <a:buFont typeface="Arial"/>
              <a:buChar char="–"/>
              <a:defRPr sz="2400" kern="1200">
                <a:solidFill>
                  <a:schemeClr val="tx1"/>
                </a:solidFill>
                <a:latin typeface="Century Gothic"/>
                <a:ea typeface="+mn-ea"/>
                <a:cs typeface="Century Gothic"/>
              </a:defRPr>
            </a:lvl4pPr>
            <a:lvl5pPr marL="2743131" indent="-304792" algn="l" defTabSz="609585" rtl="0" eaLnBrk="1" latinLnBrk="0" hangingPunct="1">
              <a:spcBef>
                <a:spcPct val="20000"/>
              </a:spcBef>
              <a:buFont typeface="Arial"/>
              <a:buChar char="»"/>
              <a:defRPr sz="2400" kern="1200">
                <a:solidFill>
                  <a:schemeClr val="tx1"/>
                </a:solidFill>
                <a:latin typeface="Century Gothic"/>
                <a:ea typeface="+mn-ea"/>
                <a:cs typeface="Century Gothic"/>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Emissions associated with industrial transportation contribute the largest share to Scope 1.</a:t>
            </a:r>
          </a:p>
          <a:p>
            <a:pPr marL="285750" marR="0" lvl="0" indent="-28575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Emissions associated with industrial processes (mostly energy workshop) contribute the largest share to category “Stationary fuel combustion”</a:t>
            </a:r>
          </a:p>
        </p:txBody>
      </p:sp>
      <p:sp>
        <p:nvSpPr>
          <p:cNvPr id="13" name="Content Placeholder 5">
            <a:extLst>
              <a:ext uri="{FF2B5EF4-FFF2-40B4-BE49-F238E27FC236}">
                <a16:creationId xmlns:a16="http://schemas.microsoft.com/office/drawing/2014/main" id="{9A665A8A-DF40-8D1A-A36E-A94C1EF5BBC8}"/>
              </a:ext>
            </a:extLst>
          </p:cNvPr>
          <p:cNvSpPr txBox="1">
            <a:spLocks/>
          </p:cNvSpPr>
          <p:nvPr/>
        </p:nvSpPr>
        <p:spPr>
          <a:xfrm>
            <a:off x="6286415" y="1593222"/>
            <a:ext cx="5626674" cy="1461295"/>
          </a:xfrm>
          <a:prstGeom prst="rect">
            <a:avLst/>
          </a:prstGeom>
          <a:noFill/>
          <a:ln>
            <a:noFill/>
          </a:ln>
        </p:spPr>
        <p:txBody>
          <a:bodyPr vert="horz" lIns="91440" tIns="45720" rIns="91440" bIns="45720" rtlCol="0">
            <a:noAutofit/>
          </a:bodyPr>
          <a:lstStyle>
            <a:lvl1pPr marL="0" indent="0" algn="l" defTabSz="609585" rtl="0" eaLnBrk="1" latinLnBrk="0" hangingPunct="1">
              <a:lnSpc>
                <a:spcPct val="150000"/>
              </a:lnSpc>
              <a:spcBef>
                <a:spcPct val="20000"/>
              </a:spcBef>
              <a:buFont typeface="Arial"/>
              <a:buNone/>
              <a:defRPr sz="2400" kern="1200">
                <a:solidFill>
                  <a:schemeClr val="tx1">
                    <a:lumMod val="65000"/>
                    <a:lumOff val="35000"/>
                  </a:schemeClr>
                </a:solidFill>
                <a:latin typeface="Century Gothic"/>
                <a:ea typeface="+mn-ea"/>
                <a:cs typeface="Century Gothic"/>
              </a:defRPr>
            </a:lvl1pPr>
            <a:lvl2pPr marL="990575" indent="-380990" algn="l" defTabSz="609585" rtl="0" eaLnBrk="1" latinLnBrk="0" hangingPunct="1">
              <a:spcBef>
                <a:spcPct val="20000"/>
              </a:spcBef>
              <a:buFont typeface="Arial"/>
              <a:buChar char="–"/>
              <a:defRPr sz="3200" kern="1200">
                <a:solidFill>
                  <a:schemeClr val="tx1"/>
                </a:solidFill>
                <a:latin typeface="Century Gothic"/>
                <a:ea typeface="+mn-ea"/>
                <a:cs typeface="Century Gothic"/>
              </a:defRPr>
            </a:lvl2pPr>
            <a:lvl3pPr marL="1219170" indent="0" algn="l" defTabSz="609585" rtl="0" eaLnBrk="1" latinLnBrk="0" hangingPunct="1">
              <a:spcBef>
                <a:spcPct val="20000"/>
              </a:spcBef>
              <a:buFont typeface="Arial"/>
              <a:buNone/>
              <a:defRPr sz="2667" kern="1200">
                <a:solidFill>
                  <a:schemeClr val="tx1">
                    <a:lumMod val="50000"/>
                    <a:lumOff val="50000"/>
                  </a:schemeClr>
                </a:solidFill>
                <a:latin typeface="Century Gothic"/>
                <a:ea typeface="+mn-ea"/>
                <a:cs typeface="Century Gothic"/>
              </a:defRPr>
            </a:lvl3pPr>
            <a:lvl4pPr marL="2133547" indent="-304792" algn="l" defTabSz="609585" rtl="0" eaLnBrk="1" latinLnBrk="0" hangingPunct="1">
              <a:spcBef>
                <a:spcPct val="20000"/>
              </a:spcBef>
              <a:buFont typeface="Arial"/>
              <a:buChar char="–"/>
              <a:defRPr sz="2400" kern="1200">
                <a:solidFill>
                  <a:schemeClr val="tx1"/>
                </a:solidFill>
                <a:latin typeface="Century Gothic"/>
                <a:ea typeface="+mn-ea"/>
                <a:cs typeface="Century Gothic"/>
              </a:defRPr>
            </a:lvl4pPr>
            <a:lvl5pPr marL="2743131" indent="-304792" algn="l" defTabSz="609585" rtl="0" eaLnBrk="1" latinLnBrk="0" hangingPunct="1">
              <a:spcBef>
                <a:spcPct val="20000"/>
              </a:spcBef>
              <a:buFont typeface="Arial"/>
              <a:buChar char="»"/>
              <a:defRPr sz="2400" kern="1200">
                <a:solidFill>
                  <a:schemeClr val="tx1"/>
                </a:solidFill>
                <a:latin typeface="Century Gothic"/>
                <a:ea typeface="+mn-ea"/>
                <a:cs typeface="Century Gothic"/>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Process-related emissions contribute the largest share to Scope 2.</a:t>
            </a:r>
          </a:p>
          <a:p>
            <a:pPr marL="285750" marR="0" lvl="0" indent="-28575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Emissions of the processing plant contribute the largest share to category process-related emissions.</a:t>
            </a:r>
          </a:p>
          <a:p>
            <a:pPr marL="285750" marR="0" lvl="0" indent="-285750" algn="l" defTabSz="914400" rtl="0" eaLnBrk="1" fontAlgn="auto" latinLnBrk="0" hangingPunct="1">
              <a:lnSpc>
                <a:spcPct val="150000"/>
              </a:lnSpc>
              <a:spcBef>
                <a:spcPct val="20000"/>
              </a:spcBef>
              <a:spcAft>
                <a:spcPts val="0"/>
              </a:spcAft>
              <a:buClr>
                <a:srgbClr val="FF0000"/>
              </a:buClr>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graphicFrame>
        <p:nvGraphicFramePr>
          <p:cNvPr id="15" name="Chart 14">
            <a:extLst>
              <a:ext uri="{FF2B5EF4-FFF2-40B4-BE49-F238E27FC236}">
                <a16:creationId xmlns:a16="http://schemas.microsoft.com/office/drawing/2014/main" id="{D83A9697-B4D0-489A-BFAA-798152ECC273}"/>
              </a:ext>
            </a:extLst>
          </p:cNvPr>
          <p:cNvGraphicFramePr>
            <a:graphicFrameLocks noChangeAspect="1"/>
          </p:cNvGraphicFramePr>
          <p:nvPr/>
        </p:nvGraphicFramePr>
        <p:xfrm>
          <a:off x="6263290" y="3213007"/>
          <a:ext cx="2808000" cy="280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1E434C9B-8379-4511-990F-7DAD09FD626C}"/>
              </a:ext>
            </a:extLst>
          </p:cNvPr>
          <p:cNvGraphicFramePr>
            <a:graphicFrameLocks noChangeAspect="1"/>
          </p:cNvGraphicFramePr>
          <p:nvPr/>
        </p:nvGraphicFramePr>
        <p:xfrm>
          <a:off x="9071777" y="3213007"/>
          <a:ext cx="2808000" cy="2808000"/>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F0179385-A2F6-B396-491F-130D4B6689A3}"/>
              </a:ext>
            </a:extLst>
          </p:cNvPr>
          <p:cNvPicPr>
            <a:picLocks noChangeAspect="1"/>
          </p:cNvPicPr>
          <p:nvPr/>
        </p:nvPicPr>
        <p:blipFill>
          <a:blip r:embed="rId4"/>
          <a:stretch>
            <a:fillRect/>
          </a:stretch>
        </p:blipFill>
        <p:spPr>
          <a:xfrm>
            <a:off x="261548" y="3224638"/>
            <a:ext cx="2819400" cy="2806700"/>
          </a:xfrm>
          <a:prstGeom prst="rect">
            <a:avLst/>
          </a:prstGeom>
        </p:spPr>
      </p:pic>
      <p:pic>
        <p:nvPicPr>
          <p:cNvPr id="4" name="Picture 3">
            <a:extLst>
              <a:ext uri="{FF2B5EF4-FFF2-40B4-BE49-F238E27FC236}">
                <a16:creationId xmlns:a16="http://schemas.microsoft.com/office/drawing/2014/main" id="{2602A317-3DE9-78C3-4B06-214959315644}"/>
              </a:ext>
            </a:extLst>
          </p:cNvPr>
          <p:cNvPicPr>
            <a:picLocks noChangeAspect="1"/>
          </p:cNvPicPr>
          <p:nvPr/>
        </p:nvPicPr>
        <p:blipFill>
          <a:blip r:embed="rId5"/>
          <a:stretch>
            <a:fillRect/>
          </a:stretch>
        </p:blipFill>
        <p:spPr>
          <a:xfrm>
            <a:off x="3078154" y="3192243"/>
            <a:ext cx="3060700" cy="3060700"/>
          </a:xfrm>
          <a:prstGeom prst="rect">
            <a:avLst/>
          </a:prstGeom>
        </p:spPr>
      </p:pic>
    </p:spTree>
    <p:extLst>
      <p:ext uri="{BB962C8B-B14F-4D97-AF65-F5344CB8AC3E}">
        <p14:creationId xmlns:p14="http://schemas.microsoft.com/office/powerpoint/2010/main" val="3721036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7B683A4F-E2B8-659D-970E-C29D4DBD5CD2}"/>
              </a:ext>
            </a:extLst>
          </p:cNvPr>
          <p:cNvGraphicFramePr>
            <a:graphicFrameLocks noGrp="1"/>
          </p:cNvGraphicFramePr>
          <p:nvPr/>
        </p:nvGraphicFramePr>
        <p:xfrm>
          <a:off x="213766" y="1020726"/>
          <a:ext cx="11728800" cy="5316279"/>
        </p:xfrm>
        <a:graphic>
          <a:graphicData uri="http://schemas.openxmlformats.org/drawingml/2006/table">
            <a:tbl>
              <a:tblPr firstRow="1" bandRow="1">
                <a:tableStyleId>{5940675A-B579-460E-94D1-54222C63F5DA}</a:tableStyleId>
              </a:tblPr>
              <a:tblGrid>
                <a:gridCol w="3943564">
                  <a:extLst>
                    <a:ext uri="{9D8B030D-6E8A-4147-A177-3AD203B41FA5}">
                      <a16:colId xmlns:a16="http://schemas.microsoft.com/office/drawing/2014/main" val="2555476382"/>
                    </a:ext>
                  </a:extLst>
                </a:gridCol>
                <a:gridCol w="244549">
                  <a:extLst>
                    <a:ext uri="{9D8B030D-6E8A-4147-A177-3AD203B41FA5}">
                      <a16:colId xmlns:a16="http://schemas.microsoft.com/office/drawing/2014/main" val="661198554"/>
                    </a:ext>
                  </a:extLst>
                </a:gridCol>
                <a:gridCol w="7540687">
                  <a:extLst>
                    <a:ext uri="{9D8B030D-6E8A-4147-A177-3AD203B41FA5}">
                      <a16:colId xmlns:a16="http://schemas.microsoft.com/office/drawing/2014/main" val="1989611659"/>
                    </a:ext>
                  </a:extLst>
                </a:gridCol>
              </a:tblGrid>
              <a:tr h="1392865">
                <a:tc>
                  <a:txBody>
                    <a:bodyPr/>
                    <a:lstStyle/>
                    <a:p>
                      <a:endParaRPr lang="en-DE" dirty="0">
                        <a:solidFill>
                          <a:schemeClr val="bg2">
                            <a:lumMod val="90000"/>
                          </a:schemeClr>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DE" dirty="0">
                        <a:solidFill>
                          <a:schemeClr val="bg2">
                            <a:lumMod val="90000"/>
                          </a:schemeClr>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DE" dirty="0">
                        <a:solidFill>
                          <a:schemeClr val="bg2">
                            <a:lumMod val="90000"/>
                          </a:schemeClr>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748170766"/>
                  </a:ext>
                </a:extLst>
              </a:tr>
              <a:tr h="3923414">
                <a:tc>
                  <a:txBody>
                    <a:bodyPr/>
                    <a:lstStyle/>
                    <a:p>
                      <a:endParaRPr lang="en-DE" dirty="0">
                        <a:solidFill>
                          <a:schemeClr val="bg2">
                            <a:lumMod val="90000"/>
                          </a:schemeClr>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DE" dirty="0">
                        <a:solidFill>
                          <a:schemeClr val="bg2">
                            <a:lumMod val="90000"/>
                          </a:schemeClr>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DE" dirty="0">
                        <a:solidFill>
                          <a:schemeClr val="bg2">
                            <a:lumMod val="90000"/>
                          </a:schemeClr>
                        </a:solidFill>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367411621"/>
                  </a:ext>
                </a:extLst>
              </a:tr>
            </a:tbl>
          </a:graphicData>
        </a:graphic>
      </p:graphicFrame>
      <p:sp>
        <p:nvSpPr>
          <p:cNvPr id="5" name="Title 4">
            <a:extLst>
              <a:ext uri="{FF2B5EF4-FFF2-40B4-BE49-F238E27FC236}">
                <a16:creationId xmlns:a16="http://schemas.microsoft.com/office/drawing/2014/main" id="{BA0FE37A-0D76-0039-9049-05C7CD362D84}"/>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4000" b="0" dirty="0">
                <a:latin typeface="+mj-lt"/>
                <a:cs typeface="+mj-cs"/>
              </a:rPr>
              <a:t>Metrics| Scope 3</a:t>
            </a:r>
          </a:p>
        </p:txBody>
      </p:sp>
      <p:sp>
        <p:nvSpPr>
          <p:cNvPr id="4" name="Slide Number Placeholder 3">
            <a:extLst>
              <a:ext uri="{FF2B5EF4-FFF2-40B4-BE49-F238E27FC236}">
                <a16:creationId xmlns:a16="http://schemas.microsoft.com/office/drawing/2014/main" id="{754AAA4F-5ABA-0DC6-DE7B-BE7CCDC254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14DE86-6275-4306-A096-60FFE56E9C4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Chart 2">
            <a:extLst>
              <a:ext uri="{FF2B5EF4-FFF2-40B4-BE49-F238E27FC236}">
                <a16:creationId xmlns:a16="http://schemas.microsoft.com/office/drawing/2014/main" id="{37CD25BE-1EA4-4C26-9B48-FD4AF7F2CB4E}"/>
              </a:ext>
            </a:extLst>
          </p:cNvPr>
          <p:cNvGraphicFramePr>
            <a:graphicFrameLocks/>
          </p:cNvGraphicFramePr>
          <p:nvPr/>
        </p:nvGraphicFramePr>
        <p:xfrm>
          <a:off x="4512934" y="2504065"/>
          <a:ext cx="7387228" cy="37807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ECA86789-3584-4B43-B6D8-02BEB08D7D37}"/>
              </a:ext>
            </a:extLst>
          </p:cNvPr>
          <p:cNvGraphicFramePr>
            <a:graphicFrameLocks/>
          </p:cNvGraphicFramePr>
          <p:nvPr/>
        </p:nvGraphicFramePr>
        <p:xfrm>
          <a:off x="265177" y="2539784"/>
          <a:ext cx="3828358" cy="3745044"/>
        </p:xfrm>
        <a:graphic>
          <a:graphicData uri="http://schemas.openxmlformats.org/drawingml/2006/chart">
            <c:chart xmlns:c="http://schemas.openxmlformats.org/drawingml/2006/chart" xmlns:r="http://schemas.openxmlformats.org/officeDocument/2006/relationships" r:id="rId4"/>
          </a:graphicData>
        </a:graphic>
      </p:graphicFrame>
      <p:sp>
        <p:nvSpPr>
          <p:cNvPr id="10" name="Content Placeholder 5">
            <a:extLst>
              <a:ext uri="{FF2B5EF4-FFF2-40B4-BE49-F238E27FC236}">
                <a16:creationId xmlns:a16="http://schemas.microsoft.com/office/drawing/2014/main" id="{063B94D7-898E-83AA-3C61-A7D87F204922}"/>
              </a:ext>
            </a:extLst>
          </p:cNvPr>
          <p:cNvSpPr txBox="1">
            <a:spLocks/>
          </p:cNvSpPr>
          <p:nvPr/>
        </p:nvSpPr>
        <p:spPr>
          <a:xfrm>
            <a:off x="364965" y="1132964"/>
            <a:ext cx="4047547" cy="387492"/>
          </a:xfrm>
          <a:prstGeom prst="rect">
            <a:avLst/>
          </a:prstGeom>
          <a:noFill/>
        </p:spPr>
        <p:txBody>
          <a:bodyPr vert="horz" lIns="91440" tIns="45720" rIns="91440" bIns="45720" rtlCol="0">
            <a:noAutofit/>
          </a:bodyPr>
          <a:lstStyle>
            <a:lvl1pPr marL="0" indent="0" algn="l" defTabSz="609585" rtl="0" eaLnBrk="1" latinLnBrk="0" hangingPunct="1">
              <a:lnSpc>
                <a:spcPct val="150000"/>
              </a:lnSpc>
              <a:spcBef>
                <a:spcPct val="20000"/>
              </a:spcBef>
              <a:buFont typeface="Arial"/>
              <a:buNone/>
              <a:defRPr sz="2400" kern="1200">
                <a:solidFill>
                  <a:schemeClr val="tx1">
                    <a:lumMod val="65000"/>
                    <a:lumOff val="35000"/>
                  </a:schemeClr>
                </a:solidFill>
                <a:latin typeface="Century Gothic"/>
                <a:ea typeface="+mn-ea"/>
                <a:cs typeface="Century Gothic"/>
              </a:defRPr>
            </a:lvl1pPr>
            <a:lvl2pPr marL="990575" indent="-380990" algn="l" defTabSz="609585" rtl="0" eaLnBrk="1" latinLnBrk="0" hangingPunct="1">
              <a:spcBef>
                <a:spcPct val="20000"/>
              </a:spcBef>
              <a:buFont typeface="Arial"/>
              <a:buChar char="–"/>
              <a:defRPr sz="3200" kern="1200">
                <a:solidFill>
                  <a:schemeClr val="tx1"/>
                </a:solidFill>
                <a:latin typeface="Century Gothic"/>
                <a:ea typeface="+mn-ea"/>
                <a:cs typeface="Century Gothic"/>
              </a:defRPr>
            </a:lvl2pPr>
            <a:lvl3pPr marL="1219170" indent="0" algn="l" defTabSz="609585" rtl="0" eaLnBrk="1" latinLnBrk="0" hangingPunct="1">
              <a:spcBef>
                <a:spcPct val="20000"/>
              </a:spcBef>
              <a:buFont typeface="Arial"/>
              <a:buNone/>
              <a:defRPr sz="2667" kern="1200">
                <a:solidFill>
                  <a:schemeClr val="tx1">
                    <a:lumMod val="50000"/>
                    <a:lumOff val="50000"/>
                  </a:schemeClr>
                </a:solidFill>
                <a:latin typeface="Century Gothic"/>
                <a:ea typeface="+mn-ea"/>
                <a:cs typeface="Century Gothic"/>
              </a:defRPr>
            </a:lvl3pPr>
            <a:lvl4pPr marL="2133547" indent="-304792" algn="l" defTabSz="609585" rtl="0" eaLnBrk="1" latinLnBrk="0" hangingPunct="1">
              <a:spcBef>
                <a:spcPct val="20000"/>
              </a:spcBef>
              <a:buFont typeface="Arial"/>
              <a:buChar char="–"/>
              <a:defRPr sz="2400" kern="1200">
                <a:solidFill>
                  <a:schemeClr val="tx1"/>
                </a:solidFill>
                <a:latin typeface="Century Gothic"/>
                <a:ea typeface="+mn-ea"/>
                <a:cs typeface="Century Gothic"/>
              </a:defRPr>
            </a:lvl4pPr>
            <a:lvl5pPr marL="2743131" indent="-304792" algn="l" defTabSz="609585" rtl="0" eaLnBrk="1" latinLnBrk="0" hangingPunct="1">
              <a:spcBef>
                <a:spcPct val="20000"/>
              </a:spcBef>
              <a:buFont typeface="Arial"/>
              <a:buChar char="»"/>
              <a:defRPr sz="2400" kern="1200">
                <a:solidFill>
                  <a:schemeClr val="tx1"/>
                </a:solidFill>
                <a:latin typeface="Century Gothic"/>
                <a:ea typeface="+mn-ea"/>
                <a:cs typeface="Century Gothic"/>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&gt;  70 % of Scope 1 + 2 +3 emissions</a:t>
            </a:r>
          </a:p>
        </p:txBody>
      </p:sp>
      <p:sp>
        <p:nvSpPr>
          <p:cNvPr id="11" name="Content Placeholder 5">
            <a:extLst>
              <a:ext uri="{FF2B5EF4-FFF2-40B4-BE49-F238E27FC236}">
                <a16:creationId xmlns:a16="http://schemas.microsoft.com/office/drawing/2014/main" id="{F8A779A6-C936-911D-41FC-1955D91243A3}"/>
              </a:ext>
            </a:extLst>
          </p:cNvPr>
          <p:cNvSpPr txBox="1">
            <a:spLocks/>
          </p:cNvSpPr>
          <p:nvPr/>
        </p:nvSpPr>
        <p:spPr>
          <a:xfrm>
            <a:off x="4496922" y="1132964"/>
            <a:ext cx="7330113" cy="1461295"/>
          </a:xfrm>
          <a:prstGeom prst="rect">
            <a:avLst/>
          </a:prstGeom>
          <a:noFill/>
          <a:ln>
            <a:noFill/>
          </a:ln>
        </p:spPr>
        <p:txBody>
          <a:bodyPr vert="horz" lIns="91440" tIns="45720" rIns="91440" bIns="45720" rtlCol="0">
            <a:noAutofit/>
          </a:bodyPr>
          <a:lstStyle>
            <a:lvl1pPr marL="0" indent="0" algn="l" defTabSz="609585" rtl="0" eaLnBrk="1" latinLnBrk="0" hangingPunct="1">
              <a:lnSpc>
                <a:spcPct val="150000"/>
              </a:lnSpc>
              <a:spcBef>
                <a:spcPct val="20000"/>
              </a:spcBef>
              <a:buFont typeface="Arial"/>
              <a:buNone/>
              <a:defRPr sz="2400" kern="1200">
                <a:solidFill>
                  <a:schemeClr val="tx1">
                    <a:lumMod val="65000"/>
                    <a:lumOff val="35000"/>
                  </a:schemeClr>
                </a:solidFill>
                <a:latin typeface="Century Gothic"/>
                <a:ea typeface="+mn-ea"/>
                <a:cs typeface="Century Gothic"/>
              </a:defRPr>
            </a:lvl1pPr>
            <a:lvl2pPr marL="990575" indent="-380990" algn="l" defTabSz="609585" rtl="0" eaLnBrk="1" latinLnBrk="0" hangingPunct="1">
              <a:spcBef>
                <a:spcPct val="20000"/>
              </a:spcBef>
              <a:buFont typeface="Arial"/>
              <a:buChar char="–"/>
              <a:defRPr sz="3200" kern="1200">
                <a:solidFill>
                  <a:schemeClr val="tx1"/>
                </a:solidFill>
                <a:latin typeface="Century Gothic"/>
                <a:ea typeface="+mn-ea"/>
                <a:cs typeface="Century Gothic"/>
              </a:defRPr>
            </a:lvl2pPr>
            <a:lvl3pPr marL="1219170" indent="0" algn="l" defTabSz="609585" rtl="0" eaLnBrk="1" latinLnBrk="0" hangingPunct="1">
              <a:spcBef>
                <a:spcPct val="20000"/>
              </a:spcBef>
              <a:buFont typeface="Arial"/>
              <a:buNone/>
              <a:defRPr sz="2667" kern="1200">
                <a:solidFill>
                  <a:schemeClr val="tx1">
                    <a:lumMod val="50000"/>
                    <a:lumOff val="50000"/>
                  </a:schemeClr>
                </a:solidFill>
                <a:latin typeface="Century Gothic"/>
                <a:ea typeface="+mn-ea"/>
                <a:cs typeface="Century Gothic"/>
              </a:defRPr>
            </a:lvl3pPr>
            <a:lvl4pPr marL="2133547" indent="-304792" algn="l" defTabSz="609585" rtl="0" eaLnBrk="1" latinLnBrk="0" hangingPunct="1">
              <a:spcBef>
                <a:spcPct val="20000"/>
              </a:spcBef>
              <a:buFont typeface="Arial"/>
              <a:buChar char="–"/>
              <a:defRPr sz="2400" kern="1200">
                <a:solidFill>
                  <a:schemeClr val="tx1"/>
                </a:solidFill>
                <a:latin typeface="Century Gothic"/>
                <a:ea typeface="+mn-ea"/>
                <a:cs typeface="Century Gothic"/>
              </a:defRPr>
            </a:lvl4pPr>
            <a:lvl5pPr marL="2743131" indent="-304792" algn="l" defTabSz="609585" rtl="0" eaLnBrk="1" latinLnBrk="0" hangingPunct="1">
              <a:spcBef>
                <a:spcPct val="20000"/>
              </a:spcBef>
              <a:buFont typeface="Arial"/>
              <a:buChar char="»"/>
              <a:defRPr sz="2400" kern="1200">
                <a:solidFill>
                  <a:schemeClr val="tx1"/>
                </a:solidFill>
                <a:latin typeface="Century Gothic"/>
                <a:ea typeface="+mn-ea"/>
                <a:cs typeface="Century Gothic"/>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600"/>
              </a:spcBef>
              <a:spcAft>
                <a:spcPts val="60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Top 3 categories in terms of emissions: </a:t>
            </a:r>
          </a:p>
          <a:p>
            <a:pPr marL="1276325" marR="0" lvl="1"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energy consumption for processing of sold products,  </a:t>
            </a:r>
          </a:p>
          <a:p>
            <a:pPr marL="1276325" marR="0" lvl="1"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transportation of sold products, and </a:t>
            </a:r>
          </a:p>
          <a:p>
            <a:pPr marL="1276325" marR="0" lvl="1"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emissions from the extraction, production and transportation of goods/ services purchased/ acquired by the company </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auto" latinLnBrk="0" hangingPunct="1">
              <a:lnSpc>
                <a:spcPct val="150000"/>
              </a:lnSpc>
              <a:spcBef>
                <a:spcPct val="20000"/>
              </a:spcBef>
              <a:spcAft>
                <a:spcPts val="0"/>
              </a:spcAft>
              <a:buClr>
                <a:srgbClr val="FF0000"/>
              </a:buClr>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08282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933578"/>
            <a:ext cx="10733649" cy="835587"/>
          </a:xfrm>
        </p:spPr>
        <p:txBody>
          <a:bodyPr/>
          <a:lstStyle/>
          <a:p>
            <a:br>
              <a:rPr lang="en-US" sz="4400" dirty="0"/>
            </a:br>
            <a:br>
              <a:rPr lang="en-US" sz="4400" dirty="0"/>
            </a:br>
            <a:r>
              <a:rPr lang="en-US" sz="4400" dirty="0"/>
              <a:t>Reporting climate-related information: TCFD</a:t>
            </a:r>
            <a:br>
              <a:rPr lang="en-US" sz="3600" dirty="0"/>
            </a:br>
            <a:br>
              <a:rPr lang="en-US" sz="4400" dirty="0"/>
            </a:br>
            <a:br>
              <a:rPr lang="en-US" sz="4400" dirty="0"/>
            </a:br>
            <a:endParaRPr lang="en-US" dirty="0"/>
          </a:p>
        </p:txBody>
      </p:sp>
    </p:spTree>
    <p:extLst>
      <p:ext uri="{BB962C8B-B14F-4D97-AF65-F5344CB8AC3E}">
        <p14:creationId xmlns:p14="http://schemas.microsoft.com/office/powerpoint/2010/main" val="1253260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AD39-D97F-A5A0-346E-AEAA8C478C88}"/>
              </a:ext>
            </a:extLst>
          </p:cNvPr>
          <p:cNvSpPr txBox="1">
            <a:spLocks/>
          </p:cNvSpPr>
          <p:nvPr/>
        </p:nvSpPr>
        <p:spPr>
          <a:xfrm>
            <a:off x="244405" y="71145"/>
            <a:ext cx="11342350" cy="730867"/>
          </a:xfrm>
          <a:prstGeom prst="rect">
            <a:avLst/>
          </a:prstGeom>
        </p:spPr>
        <p:txBody>
          <a:bodyPr vert="horz" lIns="91440" tIns="45720" rIns="91440" bIns="45720" rtlCol="0" anchor="ctr">
            <a:normAutofit/>
          </a:bodyPr>
          <a:lstStyle>
            <a:lvl1pPr>
              <a:lnSpc>
                <a:spcPct val="90000"/>
              </a:lnSpc>
              <a:spcBef>
                <a:spcPct val="0"/>
              </a:spcBef>
              <a:buNone/>
              <a:defRPr sz="4000" b="0">
                <a:solidFill>
                  <a:srgbClr val="FF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Light" panose="020F0302020204030204"/>
                <a:ea typeface="+mj-ea"/>
                <a:cs typeface="+mj-cs"/>
              </a:rPr>
              <a:t>Proposed </a:t>
            </a:r>
            <a:r>
              <a:rPr kumimoji="0" lang="en-US" sz="4000" b="0" i="0" u="none" strike="noStrike" kern="1200" cap="none" spc="0" normalizeH="0" baseline="0" noProof="0" dirty="0" err="1">
                <a:ln>
                  <a:noFill/>
                </a:ln>
                <a:solidFill>
                  <a:srgbClr val="FF0000"/>
                </a:solidFill>
                <a:effectLst/>
                <a:uLnTx/>
                <a:uFillTx/>
                <a:latin typeface="Calibri Light" panose="020F0302020204030204"/>
                <a:ea typeface="+mj-ea"/>
                <a:cs typeface="+mj-cs"/>
              </a:rPr>
              <a:t>decarbonisation</a:t>
            </a:r>
            <a:r>
              <a:rPr kumimoji="0" lang="en-US" sz="4000" b="0" i="0" u="none" strike="noStrike" kern="1200" cap="none" spc="0" normalizeH="0" baseline="0" noProof="0" dirty="0">
                <a:ln>
                  <a:noFill/>
                </a:ln>
                <a:solidFill>
                  <a:srgbClr val="FF0000"/>
                </a:solidFill>
                <a:effectLst/>
                <a:uLnTx/>
                <a:uFillTx/>
                <a:latin typeface="Calibri Light" panose="020F0302020204030204"/>
                <a:ea typeface="+mj-ea"/>
                <a:cs typeface="+mj-cs"/>
              </a:rPr>
              <a:t> targets </a:t>
            </a:r>
            <a:endParaRPr kumimoji="0" lang="en-SK" sz="40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graphicFrame>
        <p:nvGraphicFramePr>
          <p:cNvPr id="3" name="Diagram 2">
            <a:extLst>
              <a:ext uri="{FF2B5EF4-FFF2-40B4-BE49-F238E27FC236}">
                <a16:creationId xmlns:a16="http://schemas.microsoft.com/office/drawing/2014/main" id="{65CC749A-32D6-C7F9-CE81-91C2E0C83833}"/>
              </a:ext>
            </a:extLst>
          </p:cNvPr>
          <p:cNvGraphicFramePr/>
          <p:nvPr/>
        </p:nvGraphicFramePr>
        <p:xfrm>
          <a:off x="372141" y="935463"/>
          <a:ext cx="11567114" cy="5529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0982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9806D5-1160-82CD-9115-255DFFC3924A}"/>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4000" b="0" dirty="0" err="1">
                <a:latin typeface="+mj-lt"/>
                <a:cs typeface="+mj-cs"/>
              </a:rPr>
              <a:t>Decarbonisation</a:t>
            </a:r>
            <a:r>
              <a:rPr lang="en-US" sz="4000" b="0" dirty="0">
                <a:latin typeface="+mj-lt"/>
                <a:cs typeface="+mj-cs"/>
              </a:rPr>
              <a:t> levers | Scope 1 &amp; 2</a:t>
            </a:r>
          </a:p>
        </p:txBody>
      </p:sp>
      <p:sp>
        <p:nvSpPr>
          <p:cNvPr id="8" name="Slide Number Placeholder 7">
            <a:extLst>
              <a:ext uri="{FF2B5EF4-FFF2-40B4-BE49-F238E27FC236}">
                <a16:creationId xmlns:a16="http://schemas.microsoft.com/office/drawing/2014/main" id="{F0A3CBDA-616A-F085-4DD6-062A4C91F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14DE86-6275-4306-A096-60FFE56E9C4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93FF9C88-F763-6A38-4777-3EC6ACC9018E}"/>
              </a:ext>
            </a:extLst>
          </p:cNvPr>
          <p:cNvSpPr txBox="1"/>
          <p:nvPr/>
        </p:nvSpPr>
        <p:spPr>
          <a:xfrm>
            <a:off x="2787267" y="6502774"/>
            <a:ext cx="721237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Source: IFC 2023. Net Zero Roadmap for Copper and Nickel</a:t>
            </a:r>
          </a:p>
        </p:txBody>
      </p:sp>
      <p:pic>
        <p:nvPicPr>
          <p:cNvPr id="21" name="Picture 20" descr="A screen shot of a chart&#10;&#10;Description automatically generated with low confidence">
            <a:extLst>
              <a:ext uri="{FF2B5EF4-FFF2-40B4-BE49-F238E27FC236}">
                <a16:creationId xmlns:a16="http://schemas.microsoft.com/office/drawing/2014/main" id="{B2969D30-1A0F-F3C0-C13F-EAFE64D7A9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2985069" y="989923"/>
            <a:ext cx="8757578" cy="5338907"/>
          </a:xfrm>
          <a:prstGeom prst="rect">
            <a:avLst/>
          </a:prstGeom>
          <a:ln>
            <a:noFill/>
          </a:ln>
          <a:extLst>
            <a:ext uri="{53640926-AAD7-44D8-BBD7-CCE9431645EC}">
              <a14:shadowObscured xmlns:a14="http://schemas.microsoft.com/office/drawing/2010/main"/>
            </a:ext>
          </a:extLst>
        </p:spPr>
      </p:pic>
      <p:sp>
        <p:nvSpPr>
          <p:cNvPr id="27" name="Content Placeholder 5">
            <a:extLst>
              <a:ext uri="{FF2B5EF4-FFF2-40B4-BE49-F238E27FC236}">
                <a16:creationId xmlns:a16="http://schemas.microsoft.com/office/drawing/2014/main" id="{0868F4F0-1B0B-C410-26E1-CB3B5C7B9BDA}"/>
              </a:ext>
            </a:extLst>
          </p:cNvPr>
          <p:cNvSpPr txBox="1">
            <a:spLocks/>
          </p:cNvSpPr>
          <p:nvPr/>
        </p:nvSpPr>
        <p:spPr>
          <a:xfrm>
            <a:off x="265177" y="1386736"/>
            <a:ext cx="2522090" cy="4545280"/>
          </a:xfrm>
          <a:prstGeom prst="rect">
            <a:avLst/>
          </a:prstGeom>
          <a:solidFill>
            <a:schemeClr val="bg1">
              <a:lumMod val="85000"/>
            </a:schemeClr>
          </a:solidFill>
        </p:spPr>
        <p:txBody>
          <a:bodyPr vert="horz" lIns="91440" tIns="45720" rIns="91440" bIns="45720" rtlCol="0">
            <a:noAutofit/>
          </a:bodyPr>
          <a:lstStyle>
            <a:lvl1pPr marL="0" indent="0" algn="l" defTabSz="609585" rtl="0" eaLnBrk="1" latinLnBrk="0" hangingPunct="1">
              <a:lnSpc>
                <a:spcPct val="150000"/>
              </a:lnSpc>
              <a:spcBef>
                <a:spcPct val="20000"/>
              </a:spcBef>
              <a:buFont typeface="Arial"/>
              <a:buNone/>
              <a:defRPr sz="1600" kern="1200">
                <a:solidFill>
                  <a:schemeClr val="tx1">
                    <a:lumMod val="65000"/>
                    <a:lumOff val="35000"/>
                  </a:schemeClr>
                </a:solidFill>
                <a:latin typeface="Century Gothic"/>
                <a:ea typeface="+mn-ea"/>
                <a:cs typeface="Century Gothic"/>
              </a:defRPr>
            </a:lvl1pPr>
            <a:lvl2pPr marL="990575" indent="-380990" algn="l" defTabSz="609585" rtl="0" eaLnBrk="1" latinLnBrk="0" hangingPunct="1">
              <a:spcBef>
                <a:spcPct val="20000"/>
              </a:spcBef>
              <a:buFont typeface="Arial"/>
              <a:buChar char="–"/>
              <a:defRPr sz="3200" kern="1200">
                <a:solidFill>
                  <a:schemeClr val="tx1"/>
                </a:solidFill>
                <a:latin typeface="Century Gothic"/>
                <a:ea typeface="+mn-ea"/>
                <a:cs typeface="Century Gothic"/>
              </a:defRPr>
            </a:lvl2pPr>
            <a:lvl3pPr marL="1219170" indent="0" algn="l" defTabSz="609585" rtl="0" eaLnBrk="1" latinLnBrk="0" hangingPunct="1">
              <a:spcBef>
                <a:spcPct val="20000"/>
              </a:spcBef>
              <a:buFont typeface="Arial"/>
              <a:buNone/>
              <a:defRPr sz="2667" kern="1200">
                <a:solidFill>
                  <a:schemeClr val="tx1">
                    <a:lumMod val="50000"/>
                    <a:lumOff val="50000"/>
                  </a:schemeClr>
                </a:solidFill>
                <a:latin typeface="Century Gothic"/>
                <a:ea typeface="+mn-ea"/>
                <a:cs typeface="Century Gothic"/>
              </a:defRPr>
            </a:lvl3pPr>
            <a:lvl4pPr marL="2133547" indent="-304792" algn="l" defTabSz="609585" rtl="0" eaLnBrk="1" latinLnBrk="0" hangingPunct="1">
              <a:spcBef>
                <a:spcPct val="20000"/>
              </a:spcBef>
              <a:buFont typeface="Arial"/>
              <a:buChar char="–"/>
              <a:defRPr sz="2400" kern="1200">
                <a:solidFill>
                  <a:schemeClr val="tx1"/>
                </a:solidFill>
                <a:latin typeface="Century Gothic"/>
                <a:ea typeface="+mn-ea"/>
                <a:cs typeface="Century Gothic"/>
              </a:defRPr>
            </a:lvl4pPr>
            <a:lvl5pPr marL="2743131" indent="-304792" algn="l" defTabSz="609585" rtl="0" eaLnBrk="1" latinLnBrk="0" hangingPunct="1">
              <a:spcBef>
                <a:spcPct val="20000"/>
              </a:spcBef>
              <a:buFont typeface="Arial"/>
              <a:buChar char="»"/>
              <a:defRPr sz="2400" kern="1200">
                <a:solidFill>
                  <a:schemeClr val="tx1"/>
                </a:solidFill>
                <a:latin typeface="Century Gothic"/>
                <a:ea typeface="+mn-ea"/>
                <a:cs typeface="Century Gothic"/>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5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entury Gothic"/>
                <a:ea typeface="+mn-ea"/>
              </a:rPr>
              <a:t>Three general </a:t>
            </a:r>
            <a:r>
              <a:rPr kumimoji="0" lang="en-US" sz="1400" b="1" i="0" u="none" strike="noStrike" kern="1200" cap="none" spc="0" normalizeH="0" baseline="0" noProof="0" dirty="0" err="1">
                <a:ln>
                  <a:noFill/>
                </a:ln>
                <a:solidFill>
                  <a:prstClr val="black"/>
                </a:solidFill>
                <a:effectLst/>
                <a:uLnTx/>
                <a:uFillTx/>
                <a:latin typeface="Century Gothic"/>
                <a:ea typeface="+mn-ea"/>
              </a:rPr>
              <a:t>decarbonisation</a:t>
            </a:r>
            <a:r>
              <a:rPr kumimoji="0" lang="en-US" sz="1400" b="1" i="0" u="none" strike="noStrike" kern="1200" cap="none" spc="0" normalizeH="0" baseline="0" noProof="0" dirty="0">
                <a:ln>
                  <a:noFill/>
                </a:ln>
                <a:solidFill>
                  <a:prstClr val="black"/>
                </a:solidFill>
                <a:effectLst/>
                <a:uLnTx/>
                <a:uFillTx/>
                <a:latin typeface="Century Gothic"/>
                <a:ea typeface="+mn-ea"/>
              </a:rPr>
              <a:t> levers</a:t>
            </a:r>
            <a:r>
              <a:rPr kumimoji="0" lang="en-US" sz="1400" b="1" i="0" u="none" strike="noStrike" kern="1200" cap="none" spc="0" normalizeH="0" baseline="0" noProof="0" dirty="0">
                <a:ln>
                  <a:noFill/>
                </a:ln>
                <a:solidFill>
                  <a:srgbClr val="FF0000"/>
                </a:solidFill>
                <a:effectLst/>
                <a:uLnTx/>
                <a:uFillTx/>
                <a:latin typeface="Century Gothic"/>
                <a:ea typeface="+mn-ea"/>
              </a:rPr>
              <a:t> </a:t>
            </a:r>
            <a:r>
              <a:rPr kumimoji="0" lang="en-US" sz="1400" b="1" i="0" u="none" strike="noStrike" kern="1200" cap="none" spc="0" normalizeH="0" baseline="0" noProof="0" dirty="0">
                <a:ln>
                  <a:noFill/>
                </a:ln>
                <a:solidFill>
                  <a:prstClr val="black"/>
                </a:solidFill>
                <a:effectLst/>
                <a:uLnTx/>
                <a:uFillTx/>
                <a:latin typeface="Century Gothic"/>
                <a:ea typeface="+mn-ea"/>
              </a:rPr>
              <a:t>are proposed (Scope 1 &amp; 2): </a:t>
            </a:r>
          </a:p>
          <a:p>
            <a:pPr marL="285750" marR="0" lvl="0" indent="-285750" algn="l" defTabSz="609585" rtl="0" eaLnBrk="1" fontAlgn="auto" latinLnBrk="0" hangingPunct="1">
              <a:lnSpc>
                <a:spcPct val="150000"/>
              </a:lnSpc>
              <a:spcBef>
                <a:spcPct val="20000"/>
              </a:spcBef>
              <a:spcAft>
                <a:spcPts val="0"/>
              </a:spcAft>
              <a:buClrTx/>
              <a:buSzTx/>
              <a:buFont typeface="Wingdings" pitchFamily="2" charset="2"/>
              <a:buChar char="ü"/>
              <a:tabLst/>
              <a:defRPr/>
            </a:pPr>
            <a:r>
              <a:rPr kumimoji="0" lang="en-US" sz="1400" b="1" i="0" u="none" strike="noStrike" kern="1200" cap="none" spc="0" normalizeH="0" baseline="0" noProof="0" dirty="0">
                <a:ln>
                  <a:noFill/>
                </a:ln>
                <a:solidFill>
                  <a:srgbClr val="FF0000"/>
                </a:solidFill>
                <a:effectLst/>
                <a:uLnTx/>
                <a:uFillTx/>
                <a:latin typeface="Century Gothic"/>
                <a:ea typeface="+mn-ea"/>
              </a:rPr>
              <a:t>energy and material efficiency, </a:t>
            </a:r>
          </a:p>
          <a:p>
            <a:pPr marL="285750" marR="0" lvl="0" indent="-285750" algn="l" defTabSz="609585" rtl="0" eaLnBrk="1" fontAlgn="auto" latinLnBrk="0" hangingPunct="1">
              <a:lnSpc>
                <a:spcPct val="150000"/>
              </a:lnSpc>
              <a:spcBef>
                <a:spcPct val="20000"/>
              </a:spcBef>
              <a:spcAft>
                <a:spcPts val="0"/>
              </a:spcAft>
              <a:buClrTx/>
              <a:buSzTx/>
              <a:buFont typeface="Wingdings" pitchFamily="2" charset="2"/>
              <a:buChar char="ü"/>
              <a:tabLst/>
              <a:defRPr/>
            </a:pPr>
            <a:r>
              <a:rPr kumimoji="0" lang="en-US" sz="1400" b="1" i="0" u="none" strike="noStrike" kern="1200" cap="none" spc="0" normalizeH="0" baseline="0" noProof="0" dirty="0">
                <a:ln>
                  <a:noFill/>
                </a:ln>
                <a:solidFill>
                  <a:srgbClr val="FF0000"/>
                </a:solidFill>
                <a:effectLst/>
                <a:uLnTx/>
                <a:uFillTx/>
                <a:latin typeface="Century Gothic"/>
                <a:ea typeface="+mn-ea"/>
              </a:rPr>
              <a:t>switch to renewables/ intensified electrification, </a:t>
            </a:r>
          </a:p>
          <a:p>
            <a:pPr marL="285750" marR="0" lvl="0" indent="-285750" algn="l" defTabSz="609585" rtl="0" eaLnBrk="1" fontAlgn="auto" latinLnBrk="0" hangingPunct="1">
              <a:lnSpc>
                <a:spcPct val="150000"/>
              </a:lnSpc>
              <a:spcBef>
                <a:spcPct val="20000"/>
              </a:spcBef>
              <a:spcAft>
                <a:spcPts val="0"/>
              </a:spcAft>
              <a:buClrTx/>
              <a:buSzTx/>
              <a:buFont typeface="Wingdings" pitchFamily="2" charset="2"/>
              <a:buChar char="ü"/>
              <a:tabLst/>
              <a:defRPr/>
            </a:pPr>
            <a:r>
              <a:rPr kumimoji="0" lang="en-US" sz="1400" b="1" i="0" u="none" strike="noStrike" kern="1200" cap="none" spc="0" normalizeH="0" baseline="0" noProof="0" dirty="0" err="1">
                <a:ln>
                  <a:noFill/>
                </a:ln>
                <a:solidFill>
                  <a:srgbClr val="FF0000"/>
                </a:solidFill>
                <a:effectLst/>
                <a:uLnTx/>
                <a:uFillTx/>
                <a:latin typeface="Century Gothic"/>
                <a:ea typeface="+mn-ea"/>
              </a:rPr>
              <a:t>decarbonisation</a:t>
            </a:r>
            <a:r>
              <a:rPr kumimoji="0" lang="en-US" sz="1400" b="1" i="0" u="none" strike="noStrike" kern="1200" cap="none" spc="0" normalizeH="0" baseline="0" noProof="0" dirty="0">
                <a:ln>
                  <a:noFill/>
                </a:ln>
                <a:solidFill>
                  <a:srgbClr val="FF0000"/>
                </a:solidFill>
                <a:effectLst/>
                <a:uLnTx/>
                <a:uFillTx/>
                <a:latin typeface="Century Gothic"/>
                <a:ea typeface="+mn-ea"/>
              </a:rPr>
              <a:t> of transport.</a:t>
            </a:r>
            <a:endParaRPr kumimoji="0" lang="en-SK" sz="1600" b="0" i="0" u="none" strike="noStrike" kern="1200" cap="none" spc="0" normalizeH="0" baseline="0" noProof="0" dirty="0">
              <a:ln>
                <a:noFill/>
              </a:ln>
              <a:solidFill>
                <a:srgbClr val="FF0000"/>
              </a:solidFill>
              <a:effectLst/>
              <a:uLnTx/>
              <a:uFillTx/>
              <a:latin typeface="Century Gothic"/>
              <a:ea typeface="+mn-ea"/>
            </a:endParaRPr>
          </a:p>
          <a:p>
            <a:pPr marL="0" marR="0" lvl="0" indent="0" algn="ctr" defTabSz="609585" rtl="0" eaLnBrk="1" fontAlgn="auto" latinLnBrk="0" hangingPunct="1">
              <a:lnSpc>
                <a:spcPct val="15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entury Gothic"/>
                <a:ea typeface="+mn-ea"/>
              </a:rPr>
              <a:t>Breakdown of these levers and their technoeconomic assessment follows:</a:t>
            </a:r>
            <a:endParaRPr kumimoji="0" lang="en-US" sz="1400" b="1" i="0" u="none" strike="noStrike" kern="1200" cap="none" spc="0" normalizeH="0" baseline="0" noProof="0" dirty="0">
              <a:ln>
                <a:noFill/>
              </a:ln>
              <a:solidFill>
                <a:srgbClr val="DF0418"/>
              </a:solidFill>
              <a:effectLst/>
              <a:uLnTx/>
              <a:uFillTx/>
              <a:latin typeface="Century Gothic"/>
              <a:ea typeface="+mn-ea"/>
            </a:endParaRPr>
          </a:p>
        </p:txBody>
      </p:sp>
    </p:spTree>
    <p:extLst>
      <p:ext uri="{BB962C8B-B14F-4D97-AF65-F5344CB8AC3E}">
        <p14:creationId xmlns:p14="http://schemas.microsoft.com/office/powerpoint/2010/main" val="4097594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9806D5-1160-82CD-9115-255DFFC3924A}"/>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4000" b="0" dirty="0" err="1">
                <a:latin typeface="+mj-lt"/>
                <a:cs typeface="+mj-cs"/>
              </a:rPr>
              <a:t>Decarbonisation</a:t>
            </a:r>
            <a:r>
              <a:rPr lang="en-US" sz="4000" b="0" dirty="0">
                <a:latin typeface="+mj-lt"/>
                <a:cs typeface="+mj-cs"/>
              </a:rPr>
              <a:t> levers | Scope 1 &amp; 2</a:t>
            </a:r>
          </a:p>
        </p:txBody>
      </p:sp>
      <p:sp>
        <p:nvSpPr>
          <p:cNvPr id="8" name="Slide Number Placeholder 7">
            <a:extLst>
              <a:ext uri="{FF2B5EF4-FFF2-40B4-BE49-F238E27FC236}">
                <a16:creationId xmlns:a16="http://schemas.microsoft.com/office/drawing/2014/main" id="{F0A3CBDA-616A-F085-4DD6-062A4C91F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14DE86-6275-4306-A096-60FFE56E9C4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93FF9C88-F763-6A38-4777-3EC6ACC9018E}"/>
              </a:ext>
            </a:extLst>
          </p:cNvPr>
          <p:cNvSpPr txBox="1"/>
          <p:nvPr/>
        </p:nvSpPr>
        <p:spPr>
          <a:xfrm>
            <a:off x="5697103" y="6544401"/>
            <a:ext cx="721237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Source: McKinsey &amp; Company: 2021, Creating the Zero Carbon Mine</a:t>
            </a:r>
          </a:p>
        </p:txBody>
      </p:sp>
      <p:pic>
        <p:nvPicPr>
          <p:cNvPr id="6" name="Picture 5" descr="A picture containing text, screenshot, font, design&#10;&#10;Description automatically generated">
            <a:extLst>
              <a:ext uri="{FF2B5EF4-FFF2-40B4-BE49-F238E27FC236}">
                <a16:creationId xmlns:a16="http://schemas.microsoft.com/office/drawing/2014/main" id="{ED632287-EA23-2C65-8013-DD51638776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5791818" y="942716"/>
            <a:ext cx="5972205" cy="5544942"/>
          </a:xfrm>
          <a:prstGeom prst="rect">
            <a:avLst/>
          </a:prstGeom>
          <a:ln>
            <a:noFill/>
          </a:ln>
          <a:extLst>
            <a:ext uri="{53640926-AAD7-44D8-BBD7-CCE9431645EC}">
              <a14:shadowObscured xmlns:a14="http://schemas.microsoft.com/office/drawing/2010/main"/>
            </a:ext>
          </a:extLst>
        </p:spPr>
      </p:pic>
      <p:pic>
        <p:nvPicPr>
          <p:cNvPr id="9" name="Picture 8" descr="A picture containing vehicle, land vehicle, tire, outdoor&#10;&#10;Description automatically generated">
            <a:extLst>
              <a:ext uri="{FF2B5EF4-FFF2-40B4-BE49-F238E27FC236}">
                <a16:creationId xmlns:a16="http://schemas.microsoft.com/office/drawing/2014/main" id="{EE8EE9CE-652C-8391-4AA5-909EEEF77D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728" y="2420207"/>
            <a:ext cx="5591375" cy="2577094"/>
          </a:xfrm>
          <a:prstGeom prst="rect">
            <a:avLst/>
          </a:prstGeom>
        </p:spPr>
      </p:pic>
    </p:spTree>
    <p:extLst>
      <p:ext uri="{BB962C8B-B14F-4D97-AF65-F5344CB8AC3E}">
        <p14:creationId xmlns:p14="http://schemas.microsoft.com/office/powerpoint/2010/main" val="1735717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C7C8F-9AB1-5B9C-991D-FC4ECEEB3F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532" y="861449"/>
            <a:ext cx="11866936" cy="3583726"/>
          </a:xfrm>
          <a:prstGeom prst="rect">
            <a:avLst/>
          </a:prstGeom>
        </p:spPr>
      </p:pic>
      <p:sp>
        <p:nvSpPr>
          <p:cNvPr id="5" name="Title 4">
            <a:extLst>
              <a:ext uri="{FF2B5EF4-FFF2-40B4-BE49-F238E27FC236}">
                <a16:creationId xmlns:a16="http://schemas.microsoft.com/office/drawing/2014/main" id="{7D9806D5-1160-82CD-9115-255DFFC3924A}"/>
              </a:ext>
            </a:extLst>
          </p:cNvPr>
          <p:cNvSpPr>
            <a:spLocks noGrp="1"/>
          </p:cNvSpPr>
          <p:nvPr>
            <p:ph type="title"/>
          </p:nvPr>
        </p:nvSpPr>
        <p:spPr>
          <a:xfrm>
            <a:off x="265177" y="121644"/>
            <a:ext cx="11190925" cy="712072"/>
          </a:xfrm>
        </p:spPr>
        <p:txBody>
          <a:bodyPr vert="horz" lIns="91440" tIns="45720" rIns="91440" bIns="45720" rtlCol="0" anchor="ctr">
            <a:normAutofit fontScale="90000"/>
          </a:bodyPr>
          <a:lstStyle/>
          <a:p>
            <a:pPr defTabSz="914400">
              <a:lnSpc>
                <a:spcPct val="90000"/>
              </a:lnSpc>
            </a:pPr>
            <a:r>
              <a:rPr lang="en-US" sz="4000" b="0" dirty="0">
                <a:latin typeface="+mj-lt"/>
                <a:cs typeface="+mj-cs"/>
              </a:rPr>
              <a:t>Decarbonization roadmap | 2024 - 2030 | Scope 1 &amp; 2</a:t>
            </a:r>
          </a:p>
        </p:txBody>
      </p:sp>
      <p:sp>
        <p:nvSpPr>
          <p:cNvPr id="8" name="Slide Number Placeholder 7">
            <a:extLst>
              <a:ext uri="{FF2B5EF4-FFF2-40B4-BE49-F238E27FC236}">
                <a16:creationId xmlns:a16="http://schemas.microsoft.com/office/drawing/2014/main" id="{F0A3CBDA-616A-F085-4DD6-062A4C91F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14DE86-6275-4306-A096-60FFE56E9C4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7" name="TextBox 10">
            <a:extLst>
              <a:ext uri="{FF2B5EF4-FFF2-40B4-BE49-F238E27FC236}">
                <a16:creationId xmlns:a16="http://schemas.microsoft.com/office/drawing/2014/main" id="{DD716FE0-9A7A-3356-81E4-554ADBF11A2C}"/>
              </a:ext>
            </a:extLst>
          </p:cNvPr>
          <p:cNvSpPr txBox="1"/>
          <p:nvPr/>
        </p:nvSpPr>
        <p:spPr>
          <a:xfrm>
            <a:off x="8712902" y="4421079"/>
            <a:ext cx="2743200" cy="18035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a:ea typeface="+mn-ea"/>
                <a:cs typeface="Arial"/>
              </a:rPr>
              <a:t>Notes: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a:ea typeface="+mn-ea"/>
                <a:cs typeface="Arial"/>
              </a:rPr>
              <a:t>* Renewable electricity refers to either own renewable energy production with energy storage or the purchase of renewable electricity from external suppliers.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a:ea typeface="+mn-ea"/>
                <a:cs typeface="Arial"/>
              </a:rPr>
              <a:t>** Replacement or retrofits of existing buildings</a:t>
            </a:r>
            <a:r>
              <a:rPr kumimoji="0" lang="ru-RU" sz="1000" b="0" i="0" u="none" strike="noStrike" kern="1200" cap="none" spc="0" normalizeH="0" baseline="0" noProof="0" dirty="0">
                <a:ln>
                  <a:noFill/>
                </a:ln>
                <a:solidFill>
                  <a:prstClr val="black">
                    <a:lumMod val="75000"/>
                    <a:lumOff val="25000"/>
                  </a:prstClr>
                </a:solidFill>
                <a:effectLst/>
                <a:uLnTx/>
                <a:uFillTx/>
                <a:latin typeface="Arial"/>
                <a:ea typeface="+mn-ea"/>
                <a:cs typeface="Arial"/>
              </a:rPr>
              <a:t> </a:t>
            </a:r>
            <a:r>
              <a:rPr kumimoji="0" lang="en-US" sz="1000" b="0" i="0" u="none" strike="noStrike" kern="1200" cap="none" spc="0" normalizeH="0" baseline="0" noProof="0" dirty="0">
                <a:ln>
                  <a:noFill/>
                </a:ln>
                <a:solidFill>
                  <a:prstClr val="black">
                    <a:lumMod val="75000"/>
                    <a:lumOff val="25000"/>
                  </a:prstClr>
                </a:solidFill>
                <a:effectLst/>
                <a:uLnTx/>
                <a:uFillTx/>
                <a:latin typeface="Arial"/>
                <a:ea typeface="+mn-ea"/>
                <a:cs typeface="Arial"/>
              </a:rPr>
              <a:t>with/to very low energy- or carbon levels, integrating such concepts and options as </a:t>
            </a:r>
            <a:r>
              <a:rPr kumimoji="0" lang="en-US" sz="1000" b="0" i="0" u="none" strike="noStrike" kern="1200" cap="none" spc="0" normalizeH="0" baseline="0" noProof="0" dirty="0" err="1">
                <a:ln>
                  <a:noFill/>
                </a:ln>
                <a:solidFill>
                  <a:prstClr val="black">
                    <a:lumMod val="75000"/>
                    <a:lumOff val="25000"/>
                  </a:prstClr>
                </a:solidFill>
                <a:effectLst/>
                <a:uLnTx/>
                <a:uFillTx/>
                <a:latin typeface="Arial"/>
                <a:ea typeface="+mn-ea"/>
                <a:cs typeface="Arial"/>
              </a:rPr>
              <a:t>nZEBs</a:t>
            </a:r>
            <a:r>
              <a:rPr kumimoji="0" lang="en-US" sz="1000" b="0" i="0" u="none" strike="noStrike" kern="1200" cap="none" spc="0" normalizeH="0" baseline="0" noProof="0" dirty="0">
                <a:ln>
                  <a:noFill/>
                </a:ln>
                <a:solidFill>
                  <a:prstClr val="black">
                    <a:lumMod val="75000"/>
                    <a:lumOff val="25000"/>
                  </a:prstClr>
                </a:solidFill>
                <a:effectLst/>
                <a:uLnTx/>
                <a:uFillTx/>
                <a:latin typeface="Arial"/>
                <a:ea typeface="+mn-ea"/>
                <a:cs typeface="Arial"/>
              </a:rPr>
              <a:t>, deep retrofits, solar water heating, and others.</a:t>
            </a:r>
            <a:endParaRPr kumimoji="0" lang="en-GB" sz="1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aphicFrame>
        <p:nvGraphicFramePr>
          <p:cNvPr id="30" name="Object 29">
            <a:extLst>
              <a:ext uri="{FF2B5EF4-FFF2-40B4-BE49-F238E27FC236}">
                <a16:creationId xmlns:a16="http://schemas.microsoft.com/office/drawing/2014/main" id="{CA0C685F-A4C7-FB9C-AE91-2ADBA25B4A92}"/>
              </a:ext>
            </a:extLst>
          </p:cNvPr>
          <p:cNvGraphicFramePr>
            <a:graphicFrameLocks noChangeAspect="1"/>
          </p:cNvGraphicFramePr>
          <p:nvPr/>
        </p:nvGraphicFramePr>
        <p:xfrm>
          <a:off x="435677" y="4472909"/>
          <a:ext cx="8220075" cy="1990725"/>
        </p:xfrm>
        <a:graphic>
          <a:graphicData uri="http://schemas.openxmlformats.org/presentationml/2006/ole">
            <mc:AlternateContent xmlns:mc="http://schemas.openxmlformats.org/markup-compatibility/2006">
              <mc:Choice xmlns:v="urn:schemas-microsoft-com:vml" Requires="v">
                <p:oleObj name="Worksheet" r:id="rId4" imgW="8220130" imgH="1990802" progId="Excel.Sheet.12">
                  <p:embed/>
                </p:oleObj>
              </mc:Choice>
              <mc:Fallback>
                <p:oleObj name="Worksheet" r:id="rId4" imgW="8220130" imgH="1990802" progId="Excel.Sheet.12">
                  <p:embed/>
                  <p:pic>
                    <p:nvPicPr>
                      <p:cNvPr id="30" name="Object 29">
                        <a:extLst>
                          <a:ext uri="{FF2B5EF4-FFF2-40B4-BE49-F238E27FC236}">
                            <a16:creationId xmlns:a16="http://schemas.microsoft.com/office/drawing/2014/main" id="{CA0C685F-A4C7-FB9C-AE91-2ADBA25B4A92}"/>
                          </a:ext>
                        </a:extLst>
                      </p:cNvPr>
                      <p:cNvPicPr/>
                      <p:nvPr/>
                    </p:nvPicPr>
                    <p:blipFill>
                      <a:blip r:embed="rId5"/>
                      <a:stretch>
                        <a:fillRect/>
                      </a:stretch>
                    </p:blipFill>
                    <p:spPr>
                      <a:xfrm>
                        <a:off x="435677" y="4472909"/>
                        <a:ext cx="8220075" cy="199072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265220F5-28A4-29B9-5C22-BD138BAF1B5B}"/>
              </a:ext>
            </a:extLst>
          </p:cNvPr>
          <p:cNvGraphicFramePr>
            <a:graphicFrameLocks noChangeAspect="1"/>
          </p:cNvGraphicFramePr>
          <p:nvPr/>
        </p:nvGraphicFramePr>
        <p:xfrm>
          <a:off x="8809501" y="6224587"/>
          <a:ext cx="2495550" cy="228600"/>
        </p:xfrm>
        <a:graphic>
          <a:graphicData uri="http://schemas.openxmlformats.org/presentationml/2006/ole">
            <mc:AlternateContent xmlns:mc="http://schemas.openxmlformats.org/markup-compatibility/2006">
              <mc:Choice xmlns:v="urn:schemas-microsoft-com:vml" Requires="v">
                <p:oleObj name="Worksheet" r:id="rId6" imgW="2495809" imgH="228336" progId="Excel.Sheet.12">
                  <p:embed/>
                </p:oleObj>
              </mc:Choice>
              <mc:Fallback>
                <p:oleObj name="Worksheet" r:id="rId6" imgW="2495809" imgH="228336" progId="Excel.Sheet.12">
                  <p:embed/>
                  <p:pic>
                    <p:nvPicPr>
                      <p:cNvPr id="31" name="Object 30">
                        <a:extLst>
                          <a:ext uri="{FF2B5EF4-FFF2-40B4-BE49-F238E27FC236}">
                            <a16:creationId xmlns:a16="http://schemas.microsoft.com/office/drawing/2014/main" id="{265220F5-28A4-29B9-5C22-BD138BAF1B5B}"/>
                          </a:ext>
                        </a:extLst>
                      </p:cNvPr>
                      <p:cNvPicPr/>
                      <p:nvPr/>
                    </p:nvPicPr>
                    <p:blipFill>
                      <a:blip r:embed="rId7"/>
                      <a:stretch>
                        <a:fillRect/>
                      </a:stretch>
                    </p:blipFill>
                    <p:spPr>
                      <a:xfrm>
                        <a:off x="8809501" y="6224587"/>
                        <a:ext cx="2495550" cy="228600"/>
                      </a:xfrm>
                      <a:prstGeom prst="rect">
                        <a:avLst/>
                      </a:prstGeom>
                    </p:spPr>
                  </p:pic>
                </p:oleObj>
              </mc:Fallback>
            </mc:AlternateContent>
          </a:graphicData>
        </a:graphic>
      </p:graphicFrame>
    </p:spTree>
    <p:extLst>
      <p:ext uri="{BB962C8B-B14F-4D97-AF65-F5344CB8AC3E}">
        <p14:creationId xmlns:p14="http://schemas.microsoft.com/office/powerpoint/2010/main" val="1746435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IE" noProof="0" dirty="0"/>
              <a:t>EU Corporate Sustainability Reporting</a:t>
            </a:r>
            <a:br>
              <a:rPr lang="en-IE" noProof="0" dirty="0"/>
            </a:br>
            <a:r>
              <a:rPr lang="en-IE" noProof="0" dirty="0"/>
              <a:t>Directive (CSRD)</a:t>
            </a:r>
            <a:endParaRPr lang="en-GB" dirty="0"/>
          </a:p>
        </p:txBody>
      </p:sp>
    </p:spTree>
    <p:extLst>
      <p:ext uri="{BB962C8B-B14F-4D97-AF65-F5344CB8AC3E}">
        <p14:creationId xmlns:p14="http://schemas.microsoft.com/office/powerpoint/2010/main" val="2895164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a:t>CSRD – Background information</a:t>
            </a:r>
          </a:p>
        </p:txBody>
      </p:sp>
      <p:sp>
        <p:nvSpPr>
          <p:cNvPr id="2" name="Content Placeholder 1"/>
          <p:cNvSpPr>
            <a:spLocks noGrp="1"/>
          </p:cNvSpPr>
          <p:nvPr>
            <p:ph idx="1"/>
          </p:nvPr>
        </p:nvSpPr>
        <p:spPr/>
        <p:txBody>
          <a:bodyPr>
            <a:normAutofit fontScale="25000" lnSpcReduction="20000"/>
          </a:bodyPr>
          <a:lstStyle/>
          <a:p>
            <a:pPr lvl="1" algn="just">
              <a:buFont typeface="Wingdings" panose="05000000000000000000" pitchFamily="2" charset="2"/>
              <a:buChar char="Ø"/>
            </a:pPr>
            <a:r>
              <a:rPr lang="en-US" sz="9600" dirty="0">
                <a:solidFill>
                  <a:schemeClr val="bg2">
                    <a:lumMod val="25000"/>
                  </a:schemeClr>
                </a:solidFill>
                <a:latin typeface="+mj-lt"/>
                <a:ea typeface="+mj-ea"/>
                <a:cs typeface="+mj-cs"/>
              </a:rPr>
              <a:t>CSRD amends Directive 2013/34 (Accounting Directive “AD”), Directive 2004/109/EC (Transparency Directive “TD”), Directive 2006/43/EU (Audit Directive “</a:t>
            </a:r>
            <a:r>
              <a:rPr lang="en-US" sz="9600" dirty="0" err="1">
                <a:solidFill>
                  <a:schemeClr val="bg2">
                    <a:lumMod val="25000"/>
                  </a:schemeClr>
                </a:solidFill>
                <a:latin typeface="+mj-lt"/>
                <a:ea typeface="+mj-ea"/>
                <a:cs typeface="+mj-cs"/>
              </a:rPr>
              <a:t>AuD</a:t>
            </a:r>
            <a:r>
              <a:rPr lang="en-US" sz="9600" dirty="0">
                <a:solidFill>
                  <a:schemeClr val="bg2">
                    <a:lumMod val="25000"/>
                  </a:schemeClr>
                </a:solidFill>
                <a:latin typeface="+mj-lt"/>
                <a:ea typeface="+mj-ea"/>
                <a:cs typeface="+mj-cs"/>
              </a:rPr>
              <a:t>”), and Regulation (EU) No 537/2014 (Audit Regulation)</a:t>
            </a:r>
          </a:p>
          <a:p>
            <a:pPr lvl="1" algn="just">
              <a:buFont typeface="Wingdings" panose="05000000000000000000" pitchFamily="2" charset="2"/>
              <a:buChar char="Ø"/>
            </a:pPr>
            <a:r>
              <a:rPr lang="en-US" sz="9600" dirty="0">
                <a:solidFill>
                  <a:schemeClr val="bg2">
                    <a:lumMod val="25000"/>
                  </a:schemeClr>
                </a:solidFill>
                <a:latin typeface="+mj-lt"/>
                <a:ea typeface="+mj-ea"/>
                <a:cs typeface="+mj-cs"/>
              </a:rPr>
              <a:t>CSRD revises and strengthens sustainability reporting requirements for companies introduced by Directive 2014/95 (</a:t>
            </a:r>
            <a:r>
              <a:rPr lang="en-US" sz="9600" b="1" dirty="0">
                <a:solidFill>
                  <a:schemeClr val="bg2">
                    <a:lumMod val="25000"/>
                  </a:schemeClr>
                </a:solidFill>
                <a:latin typeface="+mj-lt"/>
                <a:ea typeface="+mj-ea"/>
                <a:cs typeface="+mj-cs"/>
              </a:rPr>
              <a:t>Non-Financial Reporting Directive “NFRD”</a:t>
            </a:r>
            <a:r>
              <a:rPr lang="en-US" sz="9600" dirty="0">
                <a:solidFill>
                  <a:schemeClr val="bg2">
                    <a:lumMod val="25000"/>
                  </a:schemeClr>
                </a:solidFill>
                <a:latin typeface="+mj-lt"/>
                <a:ea typeface="+mj-ea"/>
                <a:cs typeface="+mj-cs"/>
              </a:rPr>
              <a:t>) into the Accounting Directive</a:t>
            </a:r>
            <a:endParaRPr lang="en-IE" sz="9600" dirty="0">
              <a:solidFill>
                <a:schemeClr val="bg2">
                  <a:lumMod val="25000"/>
                </a:schemeClr>
              </a:solidFill>
              <a:latin typeface="+mj-lt"/>
              <a:ea typeface="+mj-ea"/>
              <a:cs typeface="+mj-cs"/>
            </a:endParaRPr>
          </a:p>
          <a:p>
            <a:pPr lvl="1" algn="just">
              <a:buFont typeface="Wingdings" panose="05000000000000000000" pitchFamily="2" charset="2"/>
              <a:buChar char="Ø"/>
            </a:pPr>
            <a:r>
              <a:rPr lang="en-IE" sz="9600" dirty="0">
                <a:solidFill>
                  <a:schemeClr val="bg2">
                    <a:lumMod val="25000"/>
                  </a:schemeClr>
                </a:solidFill>
                <a:latin typeface="+mj-lt"/>
                <a:ea typeface="+mj-ea"/>
                <a:cs typeface="+mj-cs"/>
              </a:rPr>
              <a:t>Key element of the EU Green Deal</a:t>
            </a:r>
          </a:p>
          <a:p>
            <a:pPr lvl="1" algn="just">
              <a:buFont typeface="Wingdings" panose="05000000000000000000" pitchFamily="2" charset="2"/>
              <a:buChar char="Ø"/>
            </a:pPr>
            <a:r>
              <a:rPr lang="en-US" sz="9600" dirty="0">
                <a:solidFill>
                  <a:schemeClr val="bg2">
                    <a:lumMod val="25000"/>
                  </a:schemeClr>
                </a:solidFill>
                <a:latin typeface="+mj-lt"/>
                <a:ea typeface="+mj-ea"/>
                <a:cs typeface="+mj-cs"/>
              </a:rPr>
              <a:t>Objective: to put Sustainability Reporting in equal footing with Financial Reporting</a:t>
            </a:r>
          </a:p>
          <a:p>
            <a:pPr lvl="1" algn="just">
              <a:buFont typeface="Wingdings" panose="05000000000000000000" pitchFamily="2" charset="2"/>
              <a:buChar char="Ø"/>
            </a:pPr>
            <a:r>
              <a:rPr lang="en-IE" sz="9600" dirty="0">
                <a:solidFill>
                  <a:schemeClr val="bg2">
                    <a:lumMod val="25000"/>
                  </a:schemeClr>
                </a:solidFill>
                <a:latin typeface="+mj-lt"/>
                <a:ea typeface="+mj-ea"/>
                <a:cs typeface="+mj-cs"/>
              </a:rPr>
              <a:t>Publication in OJ in December 2022 (Directive 2022/2464)</a:t>
            </a:r>
          </a:p>
          <a:p>
            <a:pPr lvl="1" algn="just">
              <a:buFont typeface="Wingdings" panose="05000000000000000000" pitchFamily="2" charset="2"/>
              <a:buChar char="Ø"/>
            </a:pPr>
            <a:r>
              <a:rPr lang="en-IE" sz="9600" dirty="0">
                <a:solidFill>
                  <a:schemeClr val="bg2">
                    <a:lumMod val="25000"/>
                  </a:schemeClr>
                </a:solidFill>
                <a:latin typeface="+mj-lt"/>
                <a:ea typeface="+mj-ea"/>
                <a:cs typeface="+mj-cs"/>
              </a:rPr>
              <a:t>Transposition Deadline: 6 July 2024</a:t>
            </a:r>
          </a:p>
          <a:p>
            <a:endParaRPr lang="en-IE" sz="9600" dirty="0"/>
          </a:p>
          <a:p>
            <a:endParaRPr lang="en-IE"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srgbClr val="4D4D4D">
                  <a:tint val="75000"/>
                </a:srgbClr>
              </a:solidFill>
              <a:effectLst/>
              <a:uLnTx/>
              <a:uFillTx/>
              <a:latin typeface="Arial"/>
              <a:ea typeface="+mn-ea"/>
              <a:cs typeface="+mn-cs"/>
            </a:endParaRPr>
          </a:p>
        </p:txBody>
      </p:sp>
    </p:spTree>
    <p:extLst>
      <p:ext uri="{BB962C8B-B14F-4D97-AF65-F5344CB8AC3E}">
        <p14:creationId xmlns:p14="http://schemas.microsoft.com/office/powerpoint/2010/main" val="492369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43339" y="6410027"/>
            <a:ext cx="10341429" cy="4522473"/>
          </a:xfrm>
        </p:spPr>
        <p:txBody>
          <a:bodyPr/>
          <a:lstStyle/>
          <a:p>
            <a:pPr lvl="1" algn="just">
              <a:lnSpc>
                <a:spcPts val="3400"/>
              </a:lnSpc>
              <a:spcBef>
                <a:spcPts val="0"/>
              </a:spcBef>
              <a:spcAft>
                <a:spcPts val="0"/>
              </a:spcAft>
              <a:buFont typeface="Arial" panose="020B0604020202020204" pitchFamily="34" charset="0"/>
              <a:buChar char="‒"/>
            </a:pPr>
            <a:endParaRPr lang="en-IE" sz="1800" dirty="0">
              <a:solidFill>
                <a:srgbClr val="0070C0"/>
              </a:solidFill>
            </a:endParaRPr>
          </a:p>
          <a:p>
            <a:pPr marL="0" indent="0" algn="just">
              <a:spcAft>
                <a:spcPts val="0"/>
              </a:spcAft>
              <a:buNone/>
            </a:pPr>
            <a:endParaRPr lang="en-GB" sz="2000" dirty="0"/>
          </a:p>
          <a:p>
            <a:pPr marL="447675" indent="-447675" algn="just">
              <a:spcAft>
                <a:spcPts val="0"/>
              </a:spcAft>
              <a:buFont typeface="Wingdings" panose="05000000000000000000" pitchFamily="2" charset="2"/>
              <a:buChar char="q"/>
            </a:pPr>
            <a:endParaRPr lang="en-GB" dirty="0"/>
          </a:p>
          <a:p>
            <a:pPr marL="447675" indent="-447675" algn="just">
              <a:spcAft>
                <a:spcPts val="0"/>
              </a:spcAft>
              <a:buFont typeface="Wingdings" panose="05000000000000000000" pitchFamily="2" charset="2"/>
              <a:buChar char="q"/>
            </a:pPr>
            <a:endParaRPr lang="en-GB" dirty="0"/>
          </a:p>
          <a:p>
            <a:pPr marL="447675" indent="-447675" algn="just">
              <a:spcAft>
                <a:spcPts val="0"/>
              </a:spcAft>
              <a:buFont typeface="Wingdings" panose="05000000000000000000" pitchFamily="2" charset="2"/>
              <a:buChar char="q"/>
            </a:pPr>
            <a:endParaRPr lang="en-GB" dirty="0"/>
          </a:p>
          <a:p>
            <a:pPr marL="447675" indent="-447675" algn="just">
              <a:spcAft>
                <a:spcPts val="0"/>
              </a:spcAft>
              <a:buFont typeface="Wingdings" panose="05000000000000000000" pitchFamily="2" charset="2"/>
              <a:buChar char="q"/>
            </a:pPr>
            <a:endParaRPr lang="en-GB" dirty="0"/>
          </a:p>
          <a:p>
            <a:pPr algn="just">
              <a:buFont typeface="Wingdings" panose="05000000000000000000" pitchFamily="2" charset="2"/>
              <a:buChar char="q"/>
            </a:pPr>
            <a:endParaRPr lang="en-IE" dirty="0"/>
          </a:p>
          <a:p>
            <a:endParaRPr lang="en-IE" dirty="0"/>
          </a:p>
        </p:txBody>
      </p:sp>
      <p:sp>
        <p:nvSpPr>
          <p:cNvPr id="5" name="Title 4"/>
          <p:cNvSpPr>
            <a:spLocks noGrp="1"/>
          </p:cNvSpPr>
          <p:nvPr>
            <p:ph type="title"/>
          </p:nvPr>
        </p:nvSpPr>
        <p:spPr>
          <a:xfrm>
            <a:off x="952433" y="362030"/>
            <a:ext cx="10515600" cy="782357"/>
          </a:xfrm>
        </p:spPr>
        <p:txBody>
          <a:bodyPr/>
          <a:lstStyle/>
          <a:p>
            <a:r>
              <a:rPr lang="en-IE" dirty="0"/>
              <a:t>CSRD – Key elements</a:t>
            </a:r>
          </a:p>
        </p:txBody>
      </p:sp>
      <p:sp>
        <p:nvSpPr>
          <p:cNvPr id="10" name="Content Placeholder 1">
            <a:extLst>
              <a:ext uri="{FF2B5EF4-FFF2-40B4-BE49-F238E27FC236}">
                <a16:creationId xmlns:a16="http://schemas.microsoft.com/office/drawing/2014/main" id="{9E7322A6-E018-4528-B88F-A9B3488DE12E}"/>
              </a:ext>
            </a:extLst>
          </p:cNvPr>
          <p:cNvSpPr txBox="1">
            <a:spLocks/>
          </p:cNvSpPr>
          <p:nvPr/>
        </p:nvSpPr>
        <p:spPr>
          <a:xfrm>
            <a:off x="883608" y="1572158"/>
            <a:ext cx="3498019" cy="2154268"/>
          </a:xfrm>
          <a:prstGeom prst="roundRect">
            <a:avLst/>
          </a:prstGeom>
          <a:solidFill>
            <a:srgbClr val="FF0000"/>
          </a:solidFill>
          <a:ln>
            <a:solidFill>
              <a:schemeClr val="accent1">
                <a:lumMod val="75000"/>
              </a:schemeClr>
            </a:solidFill>
          </a:ln>
        </p:spPr>
        <p:txBody>
          <a:bodyPr vert="horz" lIns="91440" tIns="45720" rIns="91440" bIns="45720" rtlCol="0" anchor="ctr">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50000"/>
                </a:schemeClr>
              </a:buClr>
              <a:buNone/>
            </a:pPr>
            <a:r>
              <a:rPr lang="it-IT" sz="2000" b="1" dirty="0">
                <a:solidFill>
                  <a:schemeClr val="bg1"/>
                </a:solidFill>
              </a:rPr>
              <a:t>Extension of NFRD scope of </a:t>
            </a:r>
            <a:r>
              <a:rPr lang="it-IT" sz="2000" b="1" dirty="0" err="1">
                <a:solidFill>
                  <a:schemeClr val="bg1"/>
                </a:solidFill>
              </a:rPr>
              <a:t>application</a:t>
            </a:r>
            <a:r>
              <a:rPr lang="it-IT" sz="2000" b="1" dirty="0">
                <a:solidFill>
                  <a:schemeClr val="bg1"/>
                </a:solidFill>
              </a:rPr>
              <a:t> </a:t>
            </a:r>
            <a:endParaRPr lang="en-IE" sz="2000" dirty="0"/>
          </a:p>
          <a:p>
            <a:pPr marL="0" indent="0">
              <a:buClr>
                <a:schemeClr val="accent1">
                  <a:lumMod val="50000"/>
                </a:schemeClr>
              </a:buClr>
              <a:buNone/>
            </a:pPr>
            <a:endParaRPr lang="en-GB" sz="2200" dirty="0">
              <a:solidFill>
                <a:schemeClr val="accent2">
                  <a:lumMod val="20000"/>
                  <a:lumOff val="80000"/>
                </a:schemeClr>
              </a:solidFill>
            </a:endParaRPr>
          </a:p>
        </p:txBody>
      </p:sp>
      <p:sp>
        <p:nvSpPr>
          <p:cNvPr id="11" name="Content Placeholder 1">
            <a:extLst>
              <a:ext uri="{FF2B5EF4-FFF2-40B4-BE49-F238E27FC236}">
                <a16:creationId xmlns:a16="http://schemas.microsoft.com/office/drawing/2014/main" id="{CB68B7A2-30B2-4EC6-844E-B3EC834CE60E}"/>
              </a:ext>
            </a:extLst>
          </p:cNvPr>
          <p:cNvSpPr txBox="1">
            <a:spLocks/>
          </p:cNvSpPr>
          <p:nvPr/>
        </p:nvSpPr>
        <p:spPr>
          <a:xfrm>
            <a:off x="4461223" y="1563627"/>
            <a:ext cx="3498019" cy="2171329"/>
          </a:xfrm>
          <a:prstGeom prst="roundRect">
            <a:avLst/>
          </a:prstGeom>
          <a:solidFill>
            <a:srgbClr val="FF0000"/>
          </a:solidFill>
          <a:ln>
            <a:solidFill>
              <a:schemeClr val="accent1">
                <a:lumMod val="75000"/>
              </a:schemeClr>
            </a:solidFill>
          </a:ln>
        </p:spPr>
        <p:txBody>
          <a:bodyPr vert="horz" lIns="91440" tIns="45720" rIns="91440" bIns="45720" rtlCol="0" anchor="ctr">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50000"/>
                </a:schemeClr>
              </a:buClr>
              <a:buNone/>
            </a:pPr>
            <a:r>
              <a:rPr lang="it-IT" sz="2000" b="1" dirty="0" err="1">
                <a:solidFill>
                  <a:schemeClr val="bg1"/>
                </a:solidFill>
              </a:rPr>
              <a:t>Strenghtening</a:t>
            </a:r>
            <a:r>
              <a:rPr lang="it-IT" sz="2000" b="1" dirty="0">
                <a:solidFill>
                  <a:schemeClr val="bg1"/>
                </a:solidFill>
              </a:rPr>
              <a:t> of NFRD reporting </a:t>
            </a:r>
            <a:r>
              <a:rPr lang="it-IT" sz="2000" b="1" dirty="0" err="1">
                <a:solidFill>
                  <a:schemeClr val="bg1"/>
                </a:solidFill>
              </a:rPr>
              <a:t>requirements</a:t>
            </a:r>
            <a:endParaRPr lang="it-IT" sz="2000" b="1" dirty="0">
              <a:solidFill>
                <a:schemeClr val="bg1"/>
              </a:solidFill>
            </a:endParaRPr>
          </a:p>
          <a:p>
            <a:pPr marL="0" indent="0">
              <a:buClr>
                <a:schemeClr val="accent1">
                  <a:lumMod val="50000"/>
                </a:schemeClr>
              </a:buClr>
              <a:buNone/>
            </a:pPr>
            <a:endParaRPr lang="en-GB" sz="2200" dirty="0">
              <a:solidFill>
                <a:schemeClr val="accent2">
                  <a:lumMod val="20000"/>
                  <a:lumOff val="80000"/>
                </a:schemeClr>
              </a:solidFill>
            </a:endParaRPr>
          </a:p>
        </p:txBody>
      </p:sp>
      <p:sp>
        <p:nvSpPr>
          <p:cNvPr id="12" name="Content Placeholder 1">
            <a:extLst>
              <a:ext uri="{FF2B5EF4-FFF2-40B4-BE49-F238E27FC236}">
                <a16:creationId xmlns:a16="http://schemas.microsoft.com/office/drawing/2014/main" id="{4B91F73A-70A8-4D51-9385-270DB797180A}"/>
              </a:ext>
            </a:extLst>
          </p:cNvPr>
          <p:cNvSpPr txBox="1">
            <a:spLocks/>
          </p:cNvSpPr>
          <p:nvPr/>
        </p:nvSpPr>
        <p:spPr>
          <a:xfrm>
            <a:off x="8038838" y="1567149"/>
            <a:ext cx="3498019" cy="2159277"/>
          </a:xfrm>
          <a:prstGeom prst="roundRect">
            <a:avLst/>
          </a:prstGeom>
          <a:solidFill>
            <a:srgbClr val="FF0000"/>
          </a:solidFill>
          <a:ln>
            <a:solidFill>
              <a:schemeClr val="accent1">
                <a:lumMod val="75000"/>
              </a:schemeClr>
            </a:solidFill>
          </a:ln>
        </p:spPr>
        <p:txBody>
          <a:bodyPr vert="horz" lIns="91440" tIns="45720" rIns="91440" bIns="45720" rtlCol="0" anchor="ctr">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Aft>
                <a:spcPts val="0"/>
              </a:spcAft>
              <a:buClrTx/>
              <a:buNone/>
              <a:defRPr/>
            </a:pPr>
            <a:r>
              <a:rPr lang="it-IT" sz="2000" b="1" dirty="0">
                <a:solidFill>
                  <a:schemeClr val="bg1"/>
                </a:solidFill>
              </a:rPr>
              <a:t>European </a:t>
            </a:r>
            <a:r>
              <a:rPr lang="it-IT" sz="2000" b="1" dirty="0" err="1">
                <a:solidFill>
                  <a:schemeClr val="bg1"/>
                </a:solidFill>
              </a:rPr>
              <a:t>Sustainability</a:t>
            </a:r>
            <a:r>
              <a:rPr lang="it-IT" sz="2000" b="1" dirty="0">
                <a:solidFill>
                  <a:schemeClr val="bg1"/>
                </a:solidFill>
              </a:rPr>
              <a:t> Reporting Standards</a:t>
            </a:r>
          </a:p>
          <a:p>
            <a:pPr marL="0" lvl="0" indent="0" algn="ctr">
              <a:spcAft>
                <a:spcPts val="0"/>
              </a:spcAft>
              <a:buClrTx/>
              <a:buNone/>
              <a:defRPr/>
            </a:pPr>
            <a:r>
              <a:rPr lang="it-IT" sz="2000" b="1" dirty="0">
                <a:solidFill>
                  <a:schemeClr val="bg1"/>
                </a:solidFill>
              </a:rPr>
              <a:t>(ESRS)</a:t>
            </a:r>
          </a:p>
          <a:p>
            <a:pPr marL="0" lvl="0" indent="0" algn="ctr">
              <a:spcAft>
                <a:spcPts val="0"/>
              </a:spcAft>
              <a:buClrTx/>
              <a:buNone/>
              <a:defRPr/>
            </a:pPr>
            <a:endParaRPr lang="it-IT" sz="2000" b="1" dirty="0">
              <a:solidFill>
                <a:schemeClr val="bg1"/>
              </a:solidFill>
            </a:endParaRPr>
          </a:p>
          <a:p>
            <a:pPr lvl="0" algn="ctr">
              <a:spcAft>
                <a:spcPts val="0"/>
              </a:spcAft>
              <a:buClrTx/>
              <a:buFont typeface="Wingdings" panose="05000000000000000000" pitchFamily="2" charset="2"/>
              <a:buChar char="Ø"/>
              <a:defRPr/>
            </a:pPr>
            <a:r>
              <a:rPr lang="en-US" sz="1600" dirty="0">
                <a:solidFill>
                  <a:schemeClr val="bg1"/>
                </a:solidFill>
              </a:rPr>
              <a:t>Developed by EFRAG and adopted by COM as delegated acts</a:t>
            </a:r>
            <a:endParaRPr lang="it-IT" sz="2000" b="1" dirty="0">
              <a:solidFill>
                <a:schemeClr val="bg1"/>
              </a:solidFill>
            </a:endParaRPr>
          </a:p>
        </p:txBody>
      </p:sp>
      <p:sp>
        <p:nvSpPr>
          <p:cNvPr id="13" name="Content Placeholder 1">
            <a:extLst>
              <a:ext uri="{FF2B5EF4-FFF2-40B4-BE49-F238E27FC236}">
                <a16:creationId xmlns:a16="http://schemas.microsoft.com/office/drawing/2014/main" id="{1B891948-B405-4446-886E-DC94A2F3AE2A}"/>
              </a:ext>
            </a:extLst>
          </p:cNvPr>
          <p:cNvSpPr txBox="1">
            <a:spLocks/>
          </p:cNvSpPr>
          <p:nvPr/>
        </p:nvSpPr>
        <p:spPr>
          <a:xfrm>
            <a:off x="2597981" y="3962924"/>
            <a:ext cx="3498019" cy="2312173"/>
          </a:xfrm>
          <a:prstGeom prst="roundRect">
            <a:avLst/>
          </a:prstGeom>
          <a:solidFill>
            <a:srgbClr val="FF0000"/>
          </a:solidFill>
          <a:ln>
            <a:solidFill>
              <a:schemeClr val="accent1">
                <a:lumMod val="75000"/>
              </a:schemeClr>
            </a:solidFill>
          </a:ln>
        </p:spPr>
        <p:txBody>
          <a:bodyPr vert="horz" lIns="91440" tIns="45720" rIns="91440" bIns="45720" rtlCol="0" anchor="ctr">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1">
                  <a:lumMod val="50000"/>
                </a:schemeClr>
              </a:buClr>
              <a:buNone/>
            </a:pPr>
            <a:endParaRPr lang="it-IT" sz="2000" b="1" dirty="0">
              <a:solidFill>
                <a:schemeClr val="bg1"/>
              </a:solidFill>
            </a:endParaRPr>
          </a:p>
          <a:p>
            <a:pPr marL="0" indent="0" algn="ctr">
              <a:buClr>
                <a:schemeClr val="accent1">
                  <a:lumMod val="50000"/>
                </a:schemeClr>
              </a:buClr>
              <a:buNone/>
            </a:pPr>
            <a:r>
              <a:rPr lang="it-IT" sz="2000" b="1" dirty="0" err="1">
                <a:solidFill>
                  <a:schemeClr val="bg1"/>
                </a:solidFill>
              </a:rPr>
              <a:t>Digitalisation</a:t>
            </a:r>
            <a:r>
              <a:rPr lang="it-IT" sz="2000" b="1" dirty="0">
                <a:solidFill>
                  <a:schemeClr val="bg1"/>
                </a:solidFill>
              </a:rPr>
              <a:t> of </a:t>
            </a:r>
            <a:r>
              <a:rPr lang="it-IT" sz="2000" b="1" dirty="0" err="1">
                <a:solidFill>
                  <a:schemeClr val="bg1"/>
                </a:solidFill>
              </a:rPr>
              <a:t>sustainability</a:t>
            </a:r>
            <a:r>
              <a:rPr lang="it-IT" sz="2000" b="1" dirty="0">
                <a:solidFill>
                  <a:schemeClr val="bg1"/>
                </a:solidFill>
              </a:rPr>
              <a:t> reporting</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solidFill>
                  <a:srgbClr val="FFFFFF"/>
                </a:solidFill>
                <a:latin typeface="Arial"/>
              </a:rPr>
              <a:t> XHTML format (+ marking-up of the information once digital taxonomy is adopted) </a:t>
            </a:r>
            <a:endParaRPr kumimoji="0" lang="it-IT" sz="2000" b="1" i="0" u="none" strike="noStrike" kern="1200" cap="none" spc="0" normalizeH="0" baseline="0" noProof="0" dirty="0">
              <a:ln>
                <a:noFill/>
              </a:ln>
              <a:solidFill>
                <a:srgbClr val="FFFFFF"/>
              </a:solidFill>
              <a:effectLst/>
              <a:uLnTx/>
              <a:uFillTx/>
              <a:latin typeface="Arial"/>
              <a:ea typeface="+mn-ea"/>
              <a:cs typeface="+mn-cs"/>
            </a:endParaRPr>
          </a:p>
          <a:p>
            <a:pPr marL="0" indent="0">
              <a:buClr>
                <a:schemeClr val="accent1">
                  <a:lumMod val="50000"/>
                </a:schemeClr>
              </a:buClr>
              <a:buNone/>
            </a:pPr>
            <a:endParaRPr lang="en-GB" sz="2200" dirty="0">
              <a:solidFill>
                <a:schemeClr val="accent2">
                  <a:lumMod val="20000"/>
                  <a:lumOff val="80000"/>
                </a:schemeClr>
              </a:solidFill>
            </a:endParaRPr>
          </a:p>
        </p:txBody>
      </p:sp>
      <p:sp>
        <p:nvSpPr>
          <p:cNvPr id="14" name="Content Placeholder 1">
            <a:extLst>
              <a:ext uri="{FF2B5EF4-FFF2-40B4-BE49-F238E27FC236}">
                <a16:creationId xmlns:a16="http://schemas.microsoft.com/office/drawing/2014/main" id="{E7EBF4CE-1C6D-429B-BC94-8817CC859998}"/>
              </a:ext>
            </a:extLst>
          </p:cNvPr>
          <p:cNvSpPr txBox="1">
            <a:spLocks/>
          </p:cNvSpPr>
          <p:nvPr/>
        </p:nvSpPr>
        <p:spPr>
          <a:xfrm>
            <a:off x="6210232" y="3937969"/>
            <a:ext cx="3498019" cy="2362082"/>
          </a:xfrm>
          <a:prstGeom prst="roundRect">
            <a:avLst/>
          </a:prstGeom>
          <a:solidFill>
            <a:srgbClr val="FF0000"/>
          </a:solidFill>
          <a:ln>
            <a:solidFill>
              <a:schemeClr val="accent1">
                <a:lumMod val="75000"/>
              </a:schemeClr>
            </a:solidFill>
          </a:ln>
        </p:spPr>
        <p:txBody>
          <a:bodyPr vert="horz" lIns="91440" tIns="45720" rIns="91440" bIns="45720" rtlCol="0" anchor="ctr">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it-IT" sz="2000" b="1" dirty="0">
                <a:solidFill>
                  <a:schemeClr val="bg1"/>
                </a:solidFill>
              </a:rPr>
              <a:t>Assurance of </a:t>
            </a:r>
            <a:r>
              <a:rPr lang="it-IT" sz="2000" b="1" dirty="0" err="1">
                <a:solidFill>
                  <a:schemeClr val="bg1"/>
                </a:solidFill>
              </a:rPr>
              <a:t>sustainability</a:t>
            </a:r>
            <a:r>
              <a:rPr lang="it-IT" sz="2000" b="1" dirty="0">
                <a:solidFill>
                  <a:schemeClr val="bg1"/>
                </a:solidFill>
              </a:rPr>
              <a:t> reporting</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 limited assurance now, reasonable assurance at later stage</a:t>
            </a:r>
            <a:endParaRPr lang="en-GB" sz="2200" dirty="0">
              <a:solidFill>
                <a:schemeClr val="accent2">
                  <a:lumMod val="20000"/>
                  <a:lumOff val="80000"/>
                </a:schemeClr>
              </a:solidFill>
            </a:endParaRPr>
          </a:p>
        </p:txBody>
      </p:sp>
      <p:sp>
        <p:nvSpPr>
          <p:cNvPr id="9" name="Slide Number Placeholder 4">
            <a:extLst>
              <a:ext uri="{FF2B5EF4-FFF2-40B4-BE49-F238E27FC236}">
                <a16:creationId xmlns:a16="http://schemas.microsoft.com/office/drawing/2014/main" id="{8DBDAF19-636C-4D12-AB58-D04C0295CDB3}"/>
              </a:ext>
            </a:extLst>
          </p:cNvPr>
          <p:cNvSpPr>
            <a:spLocks noGrp="1"/>
          </p:cNvSpPr>
          <p:nvPr>
            <p:ph type="sldNum" sz="quarter" idx="12"/>
          </p:nvPr>
        </p:nvSpPr>
        <p:spPr>
          <a:xfrm>
            <a:off x="838200" y="6247179"/>
            <a:ext cx="289560" cy="2492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srgbClr val="4D4D4D">
                  <a:tint val="75000"/>
                </a:srgbClr>
              </a:solidFill>
              <a:effectLst/>
              <a:uLnTx/>
              <a:uFillTx/>
              <a:latin typeface="Arial"/>
              <a:ea typeface="+mn-ea"/>
              <a:cs typeface="+mn-cs"/>
            </a:endParaRPr>
          </a:p>
        </p:txBody>
      </p:sp>
    </p:spTree>
    <p:extLst>
      <p:ext uri="{BB962C8B-B14F-4D97-AF65-F5344CB8AC3E}">
        <p14:creationId xmlns:p14="http://schemas.microsoft.com/office/powerpoint/2010/main" val="3157187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27</a:t>
            </a:fld>
            <a:endParaRPr lang="en-GB" dirty="0"/>
          </a:p>
        </p:txBody>
      </p:sp>
      <p:sp>
        <p:nvSpPr>
          <p:cNvPr id="5" name="Title 4"/>
          <p:cNvSpPr>
            <a:spLocks noGrp="1"/>
          </p:cNvSpPr>
          <p:nvPr>
            <p:ph type="title"/>
          </p:nvPr>
        </p:nvSpPr>
        <p:spPr>
          <a:xfrm>
            <a:off x="366207" y="313453"/>
            <a:ext cx="10515600" cy="833593"/>
          </a:xfrm>
        </p:spPr>
        <p:txBody>
          <a:bodyPr/>
          <a:lstStyle/>
          <a:p>
            <a:r>
              <a:rPr lang="en-IE" dirty="0"/>
              <a:t>Scope &amp; Schedule</a:t>
            </a:r>
          </a:p>
        </p:txBody>
      </p:sp>
      <p:pic>
        <p:nvPicPr>
          <p:cNvPr id="9" name="Picture 8">
            <a:extLst>
              <a:ext uri="{FF2B5EF4-FFF2-40B4-BE49-F238E27FC236}">
                <a16:creationId xmlns:a16="http://schemas.microsoft.com/office/drawing/2014/main" id="{29E0CE5E-016A-3EE0-81AF-BB192B48F9E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2758" y="1345475"/>
            <a:ext cx="11232616" cy="4781006"/>
          </a:xfrm>
          <a:prstGeom prst="rect">
            <a:avLst/>
          </a:prstGeom>
        </p:spPr>
      </p:pic>
    </p:spTree>
    <p:extLst>
      <p:ext uri="{BB962C8B-B14F-4D97-AF65-F5344CB8AC3E}">
        <p14:creationId xmlns:p14="http://schemas.microsoft.com/office/powerpoint/2010/main" val="1382655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480921" y="1496004"/>
            <a:ext cx="6756343" cy="4330030"/>
          </a:xfrm>
        </p:spPr>
        <p:txBody>
          <a:bodyPr>
            <a:normAutofit fontScale="92500" lnSpcReduction="10000"/>
          </a:bodyPr>
          <a:lstStyle/>
          <a:p>
            <a:pPr marL="354013" indent="-354013">
              <a:spcAft>
                <a:spcPts val="0"/>
              </a:spcAft>
              <a:buFont typeface="Wingdings" panose="05000000000000000000" pitchFamily="2" charset="2"/>
              <a:buChar char="q"/>
            </a:pPr>
            <a:r>
              <a:rPr lang="en-GB" sz="2000" dirty="0">
                <a:solidFill>
                  <a:srgbClr val="000000"/>
                </a:solidFill>
                <a:ea typeface="Times New Roman" panose="02020603050405020304" pitchFamily="18" charset="0"/>
              </a:rPr>
              <a:t> </a:t>
            </a:r>
            <a:r>
              <a:rPr lang="en-GB" sz="2000" b="1" dirty="0">
                <a:solidFill>
                  <a:schemeClr val="bg2">
                    <a:lumMod val="25000"/>
                  </a:schemeClr>
                </a:solidFill>
                <a:ea typeface="+mj-ea"/>
                <a:cs typeface="+mj-cs"/>
              </a:rPr>
              <a:t>Cross-cutting standards and standards for all sustainability topics</a:t>
            </a:r>
          </a:p>
          <a:p>
            <a:pPr marL="457200" lvl="1" indent="0">
              <a:spcBef>
                <a:spcPts val="0"/>
              </a:spcBef>
              <a:spcAft>
                <a:spcPts val="0"/>
              </a:spcAft>
              <a:buNone/>
            </a:pPr>
            <a:endParaRPr lang="en-GB" sz="1400" dirty="0">
              <a:solidFill>
                <a:schemeClr val="bg2">
                  <a:lumMod val="25000"/>
                </a:schemeClr>
              </a:solidFill>
              <a:ea typeface="+mj-ea"/>
              <a:cs typeface="+mj-cs"/>
            </a:endParaRPr>
          </a:p>
          <a:p>
            <a:pPr marL="354013" indent="-354013">
              <a:spcAft>
                <a:spcPts val="0"/>
              </a:spcAft>
              <a:buFont typeface="Wingdings" panose="05000000000000000000" pitchFamily="2" charset="2"/>
              <a:buChar char="q"/>
            </a:pPr>
            <a:r>
              <a:rPr lang="en-GB" sz="1800" b="1" dirty="0">
                <a:solidFill>
                  <a:schemeClr val="bg2">
                    <a:lumMod val="25000"/>
                  </a:schemeClr>
                </a:solidFill>
                <a:ea typeface="+mj-ea"/>
                <a:cs typeface="+mj-cs"/>
              </a:rPr>
              <a:t> </a:t>
            </a:r>
            <a:r>
              <a:rPr lang="en-GB" sz="2000" b="1" dirty="0">
                <a:solidFill>
                  <a:schemeClr val="bg2">
                    <a:lumMod val="25000"/>
                  </a:schemeClr>
                </a:solidFill>
                <a:ea typeface="+mj-ea"/>
                <a:cs typeface="+mj-cs"/>
              </a:rPr>
              <a:t>Sector-specific standards</a:t>
            </a:r>
          </a:p>
          <a:p>
            <a:pPr marL="457200" lvl="1" indent="0">
              <a:spcAft>
                <a:spcPts val="1200"/>
              </a:spcAft>
              <a:buNone/>
            </a:pPr>
            <a:endParaRPr lang="en-GB" sz="1400" b="1" dirty="0">
              <a:solidFill>
                <a:schemeClr val="bg2">
                  <a:lumMod val="25000"/>
                </a:schemeClr>
              </a:solidFill>
              <a:ea typeface="+mj-ea"/>
              <a:cs typeface="+mj-cs"/>
            </a:endParaRPr>
          </a:p>
          <a:p>
            <a:pPr marL="457200" lvl="1" indent="0">
              <a:spcAft>
                <a:spcPts val="1200"/>
              </a:spcAft>
              <a:buNone/>
            </a:pPr>
            <a:endParaRPr lang="en-GB" sz="1400" b="1" dirty="0">
              <a:solidFill>
                <a:schemeClr val="bg2">
                  <a:lumMod val="25000"/>
                </a:schemeClr>
              </a:solidFill>
              <a:ea typeface="+mj-ea"/>
              <a:cs typeface="+mj-cs"/>
            </a:endParaRPr>
          </a:p>
          <a:p>
            <a:pPr marL="457200" lvl="1" indent="0">
              <a:spcAft>
                <a:spcPts val="1200"/>
              </a:spcAft>
              <a:buNone/>
            </a:pPr>
            <a:endParaRPr lang="en-GB" sz="1400" b="1" dirty="0">
              <a:solidFill>
                <a:schemeClr val="bg2">
                  <a:lumMod val="25000"/>
                </a:schemeClr>
              </a:solidFill>
              <a:ea typeface="+mj-ea"/>
              <a:cs typeface="+mj-cs"/>
            </a:endParaRPr>
          </a:p>
          <a:p>
            <a:pPr marL="354013" indent="-354013">
              <a:spcAft>
                <a:spcPts val="0"/>
              </a:spcAft>
              <a:buFont typeface="Wingdings" panose="05000000000000000000" pitchFamily="2" charset="2"/>
              <a:buChar char="q"/>
            </a:pPr>
            <a:r>
              <a:rPr lang="en-GB" sz="1800" dirty="0">
                <a:solidFill>
                  <a:schemeClr val="bg2">
                    <a:lumMod val="25000"/>
                  </a:schemeClr>
                </a:solidFill>
                <a:ea typeface="+mj-ea"/>
                <a:cs typeface="+mj-cs"/>
              </a:rPr>
              <a:t> </a:t>
            </a:r>
            <a:r>
              <a:rPr lang="en-GB" sz="2000" b="1" dirty="0">
                <a:solidFill>
                  <a:schemeClr val="bg2">
                    <a:lumMod val="25000"/>
                  </a:schemeClr>
                </a:solidFill>
                <a:ea typeface="+mj-ea"/>
                <a:cs typeface="+mj-cs"/>
              </a:rPr>
              <a:t>Standards for listed SMEs </a:t>
            </a:r>
            <a:endParaRPr lang="en-GB" sz="2000" dirty="0">
              <a:solidFill>
                <a:schemeClr val="bg2">
                  <a:lumMod val="25000"/>
                </a:schemeClr>
              </a:solidFill>
              <a:ea typeface="+mj-ea"/>
              <a:cs typeface="+mj-cs"/>
            </a:endParaRPr>
          </a:p>
          <a:p>
            <a:pPr marL="0" indent="0">
              <a:spcAft>
                <a:spcPts val="0"/>
              </a:spcAft>
              <a:buNone/>
            </a:pPr>
            <a:endParaRPr lang="en-IE" sz="1800" b="1" dirty="0">
              <a:solidFill>
                <a:schemeClr val="bg2">
                  <a:lumMod val="25000"/>
                </a:schemeClr>
              </a:solidFill>
              <a:ea typeface="+mj-ea"/>
              <a:cs typeface="+mj-cs"/>
            </a:endParaRPr>
          </a:p>
          <a:p>
            <a:pPr marL="0" indent="0">
              <a:spcAft>
                <a:spcPts val="0"/>
              </a:spcAft>
              <a:buNone/>
            </a:pPr>
            <a:endParaRPr lang="en-IE" sz="1800" b="1" dirty="0">
              <a:solidFill>
                <a:schemeClr val="bg2">
                  <a:lumMod val="25000"/>
                </a:schemeClr>
              </a:solidFill>
              <a:ea typeface="+mj-ea"/>
              <a:cs typeface="+mj-cs"/>
            </a:endParaRPr>
          </a:p>
          <a:p>
            <a:pPr marL="0" indent="0">
              <a:spcAft>
                <a:spcPts val="0"/>
              </a:spcAft>
              <a:buNone/>
            </a:pPr>
            <a:endParaRPr lang="en-IE" sz="1800" b="1" dirty="0">
              <a:solidFill>
                <a:schemeClr val="bg2">
                  <a:lumMod val="25000"/>
                </a:schemeClr>
              </a:solidFill>
              <a:ea typeface="+mj-ea"/>
              <a:cs typeface="+mj-cs"/>
            </a:endParaRPr>
          </a:p>
          <a:p>
            <a:pPr marL="354013" indent="-354013">
              <a:spcAft>
                <a:spcPts val="0"/>
              </a:spcAft>
              <a:buFont typeface="Wingdings" panose="05000000000000000000" pitchFamily="2" charset="2"/>
              <a:buChar char="q"/>
            </a:pPr>
            <a:r>
              <a:rPr lang="en-IE" sz="2000" b="1" dirty="0">
                <a:solidFill>
                  <a:schemeClr val="bg2">
                    <a:lumMod val="25000"/>
                  </a:schemeClr>
                </a:solidFill>
                <a:ea typeface="+mj-ea"/>
                <a:cs typeface="+mj-cs"/>
              </a:rPr>
              <a:t>Standards for non-EU companies exceeding </a:t>
            </a:r>
          </a:p>
          <a:p>
            <a:pPr marL="0" indent="0">
              <a:spcAft>
                <a:spcPts val="0"/>
              </a:spcAft>
              <a:buNone/>
            </a:pPr>
            <a:r>
              <a:rPr lang="en-IE" sz="2000" b="1" dirty="0">
                <a:solidFill>
                  <a:schemeClr val="bg2">
                    <a:lumMod val="25000"/>
                  </a:schemeClr>
                </a:solidFill>
                <a:ea typeface="+mj-ea"/>
                <a:cs typeface="+mj-cs"/>
              </a:rPr>
              <a:t>      EU turnover threshold</a:t>
            </a:r>
          </a:p>
          <a:p>
            <a:pPr marL="457200" lvl="1" indent="0">
              <a:spcAft>
                <a:spcPts val="0"/>
              </a:spcAft>
              <a:buNone/>
            </a:pPr>
            <a:endParaRPr lang="en-IE" sz="1400" dirty="0">
              <a:solidFill>
                <a:schemeClr val="bg2">
                  <a:lumMod val="25000"/>
                </a:schemeClr>
              </a:solidFill>
              <a:ea typeface="+mj-ea"/>
              <a:cs typeface="+mj-cs"/>
            </a:endParaRPr>
          </a:p>
          <a:p>
            <a:pPr>
              <a:spcAft>
                <a:spcPts val="0"/>
              </a:spcAft>
              <a:buFont typeface="Wingdings" panose="05000000000000000000" pitchFamily="2" charset="2"/>
              <a:buChar char="q"/>
            </a:pPr>
            <a:endParaRPr lang="en-GB" sz="1800" dirty="0">
              <a:solidFill>
                <a:srgbClr val="000000"/>
              </a:solidFill>
              <a:ea typeface="Times New Roman" panose="02020603050405020304" pitchFamily="18" charset="0"/>
            </a:endParaRPr>
          </a:p>
          <a:p>
            <a:pPr marL="0" indent="0">
              <a:spcAft>
                <a:spcPts val="0"/>
              </a:spcAft>
              <a:buNone/>
            </a:pPr>
            <a:endParaRPr lang="en-US" sz="1600" dirty="0">
              <a:solidFill>
                <a:srgbClr val="000000"/>
              </a:solidFill>
              <a:ea typeface="Times New Roman" panose="02020603050405020304" pitchFamily="18" charset="0"/>
            </a:endParaRPr>
          </a:p>
        </p:txBody>
      </p:sp>
      <p:sp>
        <p:nvSpPr>
          <p:cNvPr id="4" name="Title 3"/>
          <p:cNvSpPr>
            <a:spLocks noGrp="1"/>
          </p:cNvSpPr>
          <p:nvPr>
            <p:ph type="title"/>
          </p:nvPr>
        </p:nvSpPr>
        <p:spPr>
          <a:xfrm>
            <a:off x="970390" y="375599"/>
            <a:ext cx="11084429" cy="782357"/>
          </a:xfrm>
        </p:spPr>
        <p:txBody>
          <a:bodyPr>
            <a:normAutofit fontScale="90000"/>
          </a:bodyPr>
          <a:lstStyle/>
          <a:p>
            <a:r>
              <a:rPr lang="en-IE" sz="3600" dirty="0"/>
              <a:t>European Sustainability Reporting Standards “ESRS”</a:t>
            </a:r>
          </a:p>
        </p:txBody>
      </p:sp>
      <p:sp>
        <p:nvSpPr>
          <p:cNvPr id="3" name="Right Brace 2">
            <a:extLst>
              <a:ext uri="{FF2B5EF4-FFF2-40B4-BE49-F238E27FC236}">
                <a16:creationId xmlns:a16="http://schemas.microsoft.com/office/drawing/2014/main" id="{4430023E-10DB-4C76-B3EA-10A84A3ECAA7}"/>
              </a:ext>
            </a:extLst>
          </p:cNvPr>
          <p:cNvSpPr/>
          <p:nvPr/>
        </p:nvSpPr>
        <p:spPr>
          <a:xfrm>
            <a:off x="9237264" y="1433858"/>
            <a:ext cx="427790" cy="1296064"/>
          </a:xfrm>
          <a:prstGeom prst="rightBrace">
            <a:avLst>
              <a:gd name="adj1" fmla="val 32757"/>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9" name="Right Brace 8">
            <a:extLst>
              <a:ext uri="{FF2B5EF4-FFF2-40B4-BE49-F238E27FC236}">
                <a16:creationId xmlns:a16="http://schemas.microsoft.com/office/drawing/2014/main" id="{0EB45ABA-F852-4D64-9BAD-AA34DF02F1BE}"/>
              </a:ext>
            </a:extLst>
          </p:cNvPr>
          <p:cNvSpPr/>
          <p:nvPr/>
        </p:nvSpPr>
        <p:spPr>
          <a:xfrm>
            <a:off x="9237264" y="2790571"/>
            <a:ext cx="473815" cy="3446570"/>
          </a:xfrm>
          <a:prstGeom prst="rightBrace">
            <a:avLst>
              <a:gd name="adj1" fmla="val 3450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1" name="TextBox 10">
            <a:extLst>
              <a:ext uri="{FF2B5EF4-FFF2-40B4-BE49-F238E27FC236}">
                <a16:creationId xmlns:a16="http://schemas.microsoft.com/office/drawing/2014/main" id="{D639D57C-3F02-4249-8F6D-658EE328C87B}"/>
              </a:ext>
            </a:extLst>
          </p:cNvPr>
          <p:cNvSpPr txBox="1"/>
          <p:nvPr/>
        </p:nvSpPr>
        <p:spPr>
          <a:xfrm>
            <a:off x="9960456" y="4029717"/>
            <a:ext cx="1973923" cy="923330"/>
          </a:xfrm>
          <a:prstGeom prst="rect">
            <a:avLst/>
          </a:prstGeom>
          <a:noFill/>
        </p:spPr>
        <p:txBody>
          <a:bodyPr wrap="square">
            <a:spAutoFit/>
          </a:bodyPr>
          <a:lstStyle/>
          <a:p>
            <a:pPr marL="0" indent="0">
              <a:buNone/>
            </a:pPr>
            <a:r>
              <a:rPr lang="en-IE" b="1" dirty="0">
                <a:solidFill>
                  <a:schemeClr val="accent1"/>
                </a:solidFill>
              </a:rPr>
              <a:t>Adoption by COM 30 June 2024</a:t>
            </a:r>
          </a:p>
        </p:txBody>
      </p:sp>
      <p:sp>
        <p:nvSpPr>
          <p:cNvPr id="12" name="TextBox 11">
            <a:extLst>
              <a:ext uri="{FF2B5EF4-FFF2-40B4-BE49-F238E27FC236}">
                <a16:creationId xmlns:a16="http://schemas.microsoft.com/office/drawing/2014/main" id="{AAFCB64B-9DEC-4B4C-A37B-1CF2375070AD}"/>
              </a:ext>
            </a:extLst>
          </p:cNvPr>
          <p:cNvSpPr txBox="1"/>
          <p:nvPr/>
        </p:nvSpPr>
        <p:spPr>
          <a:xfrm>
            <a:off x="9859571" y="1610762"/>
            <a:ext cx="2175695" cy="923330"/>
          </a:xfrm>
          <a:prstGeom prst="rect">
            <a:avLst/>
          </a:prstGeom>
          <a:noFill/>
        </p:spPr>
        <p:txBody>
          <a:bodyPr wrap="square">
            <a:spAutoFit/>
          </a:bodyPr>
          <a:lstStyle/>
          <a:p>
            <a:pPr marL="0" indent="0">
              <a:buNone/>
            </a:pPr>
            <a:r>
              <a:rPr lang="en-IE" b="1" dirty="0">
                <a:solidFill>
                  <a:schemeClr val="accent1"/>
                </a:solidFill>
              </a:rPr>
              <a:t>Adoption by </a:t>
            </a:r>
          </a:p>
          <a:p>
            <a:pPr marL="0" indent="0">
              <a:buNone/>
            </a:pPr>
            <a:r>
              <a:rPr lang="en-IE" b="1" dirty="0">
                <a:solidFill>
                  <a:schemeClr val="accent1"/>
                </a:solidFill>
              </a:rPr>
              <a:t>COM 30 June 2023 </a:t>
            </a:r>
          </a:p>
        </p:txBody>
      </p:sp>
      <p:sp>
        <p:nvSpPr>
          <p:cNvPr id="7" name="Left Brace 6">
            <a:extLst>
              <a:ext uri="{FF2B5EF4-FFF2-40B4-BE49-F238E27FC236}">
                <a16:creationId xmlns:a16="http://schemas.microsoft.com/office/drawing/2014/main" id="{B71D6D91-1321-4A6D-BBD7-4783AF9B85F5}"/>
              </a:ext>
            </a:extLst>
          </p:cNvPr>
          <p:cNvSpPr/>
          <p:nvPr/>
        </p:nvSpPr>
        <p:spPr>
          <a:xfrm>
            <a:off x="2005709" y="1550669"/>
            <a:ext cx="373225" cy="1601646"/>
          </a:xfrm>
          <a:prstGeom prst="leftBrace">
            <a:avLst>
              <a:gd name="adj1" fmla="val 25833"/>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ln w="28575">
                <a:solidFill>
                  <a:sysClr val="windowText" lastClr="000000"/>
                </a:solidFill>
              </a:ln>
              <a:solidFill>
                <a:srgbClr val="FF0000"/>
              </a:solidFill>
            </a:endParaRPr>
          </a:p>
        </p:txBody>
      </p:sp>
      <p:sp>
        <p:nvSpPr>
          <p:cNvPr id="8" name="TextBox 7">
            <a:extLst>
              <a:ext uri="{FF2B5EF4-FFF2-40B4-BE49-F238E27FC236}">
                <a16:creationId xmlns:a16="http://schemas.microsoft.com/office/drawing/2014/main" id="{3E92B907-3B07-47DC-B92E-E2DAF00F2037}"/>
              </a:ext>
            </a:extLst>
          </p:cNvPr>
          <p:cNvSpPr txBox="1"/>
          <p:nvPr/>
        </p:nvSpPr>
        <p:spPr>
          <a:xfrm>
            <a:off x="396451" y="1809644"/>
            <a:ext cx="1506027" cy="677108"/>
          </a:xfrm>
          <a:prstGeom prst="rect">
            <a:avLst/>
          </a:prstGeom>
          <a:noFill/>
        </p:spPr>
        <p:txBody>
          <a:bodyPr wrap="square" rtlCol="0">
            <a:spAutoFit/>
          </a:bodyPr>
          <a:lstStyle/>
          <a:p>
            <a:r>
              <a:rPr lang="en-GB" sz="2000" dirty="0">
                <a:solidFill>
                  <a:srgbClr val="FF0000"/>
                </a:solidFill>
              </a:rPr>
              <a:t>“</a:t>
            </a:r>
            <a:r>
              <a:rPr lang="en-GB" dirty="0">
                <a:solidFill>
                  <a:srgbClr val="FF0000"/>
                </a:solidFill>
              </a:rPr>
              <a:t>ESRS”</a:t>
            </a:r>
          </a:p>
          <a:p>
            <a:r>
              <a:rPr lang="en-GB" dirty="0">
                <a:solidFill>
                  <a:srgbClr val="FF0000"/>
                </a:solidFill>
              </a:rPr>
              <a:t>(Art. 29b AD)</a:t>
            </a:r>
          </a:p>
        </p:txBody>
      </p:sp>
      <p:sp>
        <p:nvSpPr>
          <p:cNvPr id="14" name="Left Brace 13">
            <a:extLst>
              <a:ext uri="{FF2B5EF4-FFF2-40B4-BE49-F238E27FC236}">
                <a16:creationId xmlns:a16="http://schemas.microsoft.com/office/drawing/2014/main" id="{EAEB3E47-CD79-47AE-AAAE-F4B2D9911E8D}"/>
              </a:ext>
            </a:extLst>
          </p:cNvPr>
          <p:cNvSpPr/>
          <p:nvPr/>
        </p:nvSpPr>
        <p:spPr>
          <a:xfrm>
            <a:off x="2092694" y="3429000"/>
            <a:ext cx="305169" cy="782357"/>
          </a:xfrm>
          <a:prstGeom prst="leftBrace">
            <a:avLst>
              <a:gd name="adj1" fmla="val 22436"/>
              <a:gd name="adj2" fmla="val 48445"/>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ln w="28575">
                <a:solidFill>
                  <a:sysClr val="windowText" lastClr="000000"/>
                </a:solidFill>
              </a:ln>
              <a:solidFill>
                <a:srgbClr val="FF0000"/>
              </a:solidFill>
            </a:endParaRPr>
          </a:p>
        </p:txBody>
      </p:sp>
      <p:sp>
        <p:nvSpPr>
          <p:cNvPr id="15" name="Left Brace 14">
            <a:extLst>
              <a:ext uri="{FF2B5EF4-FFF2-40B4-BE49-F238E27FC236}">
                <a16:creationId xmlns:a16="http://schemas.microsoft.com/office/drawing/2014/main" id="{E84F58CB-2AE7-4ED5-9A79-F6B2EF9E5C4F}"/>
              </a:ext>
            </a:extLst>
          </p:cNvPr>
          <p:cNvSpPr/>
          <p:nvPr/>
        </p:nvSpPr>
        <p:spPr>
          <a:xfrm>
            <a:off x="2109926" y="4525911"/>
            <a:ext cx="305169" cy="840838"/>
          </a:xfrm>
          <a:prstGeom prst="leftBrace">
            <a:avLst>
              <a:gd name="adj1" fmla="val 17735"/>
              <a:gd name="adj2" fmla="val 5177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ln w="28575">
                <a:solidFill>
                  <a:sysClr val="windowText" lastClr="000000"/>
                </a:solidFill>
              </a:ln>
              <a:solidFill>
                <a:srgbClr val="FF0000"/>
              </a:solidFill>
            </a:endParaRPr>
          </a:p>
        </p:txBody>
      </p:sp>
      <p:sp>
        <p:nvSpPr>
          <p:cNvPr id="16" name="TextBox 15">
            <a:extLst>
              <a:ext uri="{FF2B5EF4-FFF2-40B4-BE49-F238E27FC236}">
                <a16:creationId xmlns:a16="http://schemas.microsoft.com/office/drawing/2014/main" id="{C8F278E9-B653-4204-814A-EB901870FD06}"/>
              </a:ext>
            </a:extLst>
          </p:cNvPr>
          <p:cNvSpPr txBox="1"/>
          <p:nvPr/>
        </p:nvSpPr>
        <p:spPr>
          <a:xfrm>
            <a:off x="550283" y="4488042"/>
            <a:ext cx="1559643" cy="1477328"/>
          </a:xfrm>
          <a:prstGeom prst="rect">
            <a:avLst/>
          </a:prstGeom>
          <a:noFill/>
        </p:spPr>
        <p:txBody>
          <a:bodyPr wrap="square" rtlCol="0">
            <a:spAutoFit/>
          </a:bodyPr>
          <a:lstStyle/>
          <a:p>
            <a:r>
              <a:rPr lang="en-GB" dirty="0">
                <a:solidFill>
                  <a:srgbClr val="FF0000"/>
                </a:solidFill>
              </a:rPr>
              <a:t>“ESRS </a:t>
            </a:r>
          </a:p>
          <a:p>
            <a:r>
              <a:rPr lang="en-GB" dirty="0">
                <a:solidFill>
                  <a:srgbClr val="FF0000"/>
                </a:solidFill>
              </a:rPr>
              <a:t>for certain </a:t>
            </a:r>
          </a:p>
          <a:p>
            <a:r>
              <a:rPr lang="en-GB" dirty="0">
                <a:solidFill>
                  <a:srgbClr val="FF0000"/>
                </a:solidFill>
              </a:rPr>
              <a:t>non-EU companies”</a:t>
            </a:r>
          </a:p>
          <a:p>
            <a:r>
              <a:rPr lang="en-GB" dirty="0">
                <a:solidFill>
                  <a:srgbClr val="FF0000"/>
                </a:solidFill>
              </a:rPr>
              <a:t>(Art. 40b AD)</a:t>
            </a:r>
          </a:p>
        </p:txBody>
      </p:sp>
      <p:sp>
        <p:nvSpPr>
          <p:cNvPr id="17" name="TextBox 16">
            <a:extLst>
              <a:ext uri="{FF2B5EF4-FFF2-40B4-BE49-F238E27FC236}">
                <a16:creationId xmlns:a16="http://schemas.microsoft.com/office/drawing/2014/main" id="{77492840-C9BD-4D88-9050-591E90BDE74B}"/>
              </a:ext>
            </a:extLst>
          </p:cNvPr>
          <p:cNvSpPr txBox="1"/>
          <p:nvPr/>
        </p:nvSpPr>
        <p:spPr>
          <a:xfrm>
            <a:off x="494642" y="3159246"/>
            <a:ext cx="1511067" cy="923330"/>
          </a:xfrm>
          <a:prstGeom prst="rect">
            <a:avLst/>
          </a:prstGeom>
          <a:noFill/>
        </p:spPr>
        <p:txBody>
          <a:bodyPr wrap="square" rtlCol="0">
            <a:spAutoFit/>
          </a:bodyPr>
          <a:lstStyle/>
          <a:p>
            <a:r>
              <a:rPr lang="en-GB" dirty="0">
                <a:solidFill>
                  <a:srgbClr val="FF0000"/>
                </a:solidFill>
              </a:rPr>
              <a:t>“ESRS </a:t>
            </a:r>
          </a:p>
          <a:p>
            <a:r>
              <a:rPr lang="en-GB" dirty="0">
                <a:solidFill>
                  <a:srgbClr val="FF0000"/>
                </a:solidFill>
              </a:rPr>
              <a:t>for SMEs”</a:t>
            </a:r>
          </a:p>
          <a:p>
            <a:r>
              <a:rPr lang="en-GB" dirty="0">
                <a:solidFill>
                  <a:srgbClr val="FF0000"/>
                </a:solidFill>
              </a:rPr>
              <a:t>(Art. 29c AD)</a:t>
            </a:r>
          </a:p>
        </p:txBody>
      </p:sp>
      <p:sp>
        <p:nvSpPr>
          <p:cNvPr id="18" name="Slide Number Placeholder 4">
            <a:extLst>
              <a:ext uri="{FF2B5EF4-FFF2-40B4-BE49-F238E27FC236}">
                <a16:creationId xmlns:a16="http://schemas.microsoft.com/office/drawing/2014/main" id="{79C32E64-4FA6-404C-B7F5-45CDB2C15E77}"/>
              </a:ext>
            </a:extLst>
          </p:cNvPr>
          <p:cNvSpPr>
            <a:spLocks noGrp="1"/>
          </p:cNvSpPr>
          <p:nvPr>
            <p:ph type="sldNum" sz="quarter" idx="12"/>
          </p:nvPr>
        </p:nvSpPr>
        <p:spPr>
          <a:xfrm>
            <a:off x="838200" y="6247179"/>
            <a:ext cx="289560" cy="2492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srgbClr val="4D4D4D">
                  <a:tint val="75000"/>
                </a:srgbClr>
              </a:solidFill>
              <a:effectLst/>
              <a:uLnTx/>
              <a:uFillTx/>
              <a:latin typeface="Arial"/>
              <a:ea typeface="+mn-ea"/>
              <a:cs typeface="+mn-cs"/>
            </a:endParaRPr>
          </a:p>
        </p:txBody>
      </p:sp>
    </p:spTree>
    <p:extLst>
      <p:ext uri="{BB962C8B-B14F-4D97-AF65-F5344CB8AC3E}">
        <p14:creationId xmlns:p14="http://schemas.microsoft.com/office/powerpoint/2010/main" val="523439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AE82C4-C393-3333-2BAF-B42CFD4800A2}"/>
              </a:ext>
            </a:extLst>
          </p:cNvPr>
          <p:cNvSpPr>
            <a:spLocks noGrp="1"/>
          </p:cNvSpPr>
          <p:nvPr>
            <p:ph type="title"/>
          </p:nvPr>
        </p:nvSpPr>
        <p:spPr/>
        <p:txBody>
          <a:bodyPr/>
          <a:lstStyle/>
          <a:p>
            <a:r>
              <a:rPr lang="en-SK" dirty="0"/>
              <a:t>CSRD Reporting Standards</a:t>
            </a:r>
          </a:p>
        </p:txBody>
      </p:sp>
      <p:pic>
        <p:nvPicPr>
          <p:cNvPr id="9" name="Picture 8">
            <a:extLst>
              <a:ext uri="{FF2B5EF4-FFF2-40B4-BE49-F238E27FC236}">
                <a16:creationId xmlns:a16="http://schemas.microsoft.com/office/drawing/2014/main" id="{2B09D23A-E5A9-8C21-3479-7A672B41C0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757" y="833716"/>
            <a:ext cx="10499590" cy="5962729"/>
          </a:xfrm>
          <a:prstGeom prst="rect">
            <a:avLst/>
          </a:prstGeom>
        </p:spPr>
      </p:pic>
      <p:sp>
        <p:nvSpPr>
          <p:cNvPr id="10" name="TextBox 9">
            <a:extLst>
              <a:ext uri="{FF2B5EF4-FFF2-40B4-BE49-F238E27FC236}">
                <a16:creationId xmlns:a16="http://schemas.microsoft.com/office/drawing/2014/main" id="{505C0C16-8A4E-37A9-B420-C7428F1D80ED}"/>
              </a:ext>
            </a:extLst>
          </p:cNvPr>
          <p:cNvSpPr txBox="1"/>
          <p:nvPr/>
        </p:nvSpPr>
        <p:spPr>
          <a:xfrm>
            <a:off x="9612573" y="6488668"/>
            <a:ext cx="2579427" cy="307777"/>
          </a:xfrm>
          <a:prstGeom prst="rect">
            <a:avLst/>
          </a:prstGeom>
          <a:noFill/>
        </p:spPr>
        <p:txBody>
          <a:bodyPr wrap="square" rtlCol="0">
            <a:spAutoFit/>
          </a:bodyPr>
          <a:lstStyle/>
          <a:p>
            <a:r>
              <a:rPr lang="en-SK" sz="1400" i="1" dirty="0"/>
              <a:t>S</a:t>
            </a:r>
            <a:r>
              <a:rPr lang="en-GB" sz="1400" i="1" dirty="0"/>
              <a:t>o</a:t>
            </a:r>
            <a:r>
              <a:rPr lang="en-SK" sz="1400" i="1" dirty="0"/>
              <a:t>urce: PwC</a:t>
            </a:r>
          </a:p>
        </p:txBody>
      </p:sp>
    </p:spTree>
    <p:extLst>
      <p:ext uri="{BB962C8B-B14F-4D97-AF65-F5344CB8AC3E}">
        <p14:creationId xmlns:p14="http://schemas.microsoft.com/office/powerpoint/2010/main" val="3472426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D05F-CAF4-A613-C4DD-E7CFA080C85F}"/>
              </a:ext>
            </a:extLst>
          </p:cNvPr>
          <p:cNvSpPr>
            <a:spLocks noGrp="1"/>
          </p:cNvSpPr>
          <p:nvPr>
            <p:ph type="title"/>
          </p:nvPr>
        </p:nvSpPr>
        <p:spPr/>
        <p:txBody>
          <a:bodyPr/>
          <a:lstStyle/>
          <a:p>
            <a:r>
              <a:rPr lang="en-US" dirty="0"/>
              <a:t>Introduction to TCFD recommendations</a:t>
            </a:r>
          </a:p>
        </p:txBody>
      </p:sp>
      <p:sp>
        <p:nvSpPr>
          <p:cNvPr id="3" name="Content Placeholder 2"/>
          <p:cNvSpPr>
            <a:spLocks noGrp="1"/>
          </p:cNvSpPr>
          <p:nvPr>
            <p:ph sz="half" idx="2"/>
          </p:nvPr>
        </p:nvSpPr>
        <p:spPr>
          <a:xfrm>
            <a:off x="322416" y="951405"/>
            <a:ext cx="8211983" cy="5527415"/>
          </a:xfrm>
        </p:spPr>
        <p:txBody>
          <a:bodyPr>
            <a:noAutofit/>
          </a:bodyPr>
          <a:lstStyle/>
          <a:p>
            <a:pPr marL="0" indent="0">
              <a:lnSpc>
                <a:spcPct val="108000"/>
              </a:lnSpc>
              <a:spcBef>
                <a:spcPts val="300"/>
              </a:spcBef>
              <a:spcAft>
                <a:spcPts val="300"/>
              </a:spcAft>
              <a:buClr>
                <a:srgbClr val="1CA9D0"/>
              </a:buClr>
              <a:buNone/>
            </a:pPr>
            <a:r>
              <a:rPr lang="en-US" sz="1800" dirty="0">
                <a:ea typeface="Open Sans" panose="020B0606030504020204" pitchFamily="34" charset="0"/>
                <a:cs typeface="Open Sans" panose="020B0606030504020204" pitchFamily="34" charset="0"/>
              </a:rPr>
              <a:t>G20 Finance Ministers and Central Bank Governors asked the Financial Stability Board (FSB) to review how the financial sector can take into account of climate-related issues. The FSB established the </a:t>
            </a:r>
            <a:r>
              <a:rPr lang="en-US" sz="1800" dirty="0">
                <a:solidFill>
                  <a:srgbClr val="C00000"/>
                </a:solidFill>
                <a:ea typeface="Open Sans" panose="020B0606030504020204" pitchFamily="34" charset="0"/>
                <a:cs typeface="Open Sans" panose="020B0606030504020204" pitchFamily="34" charset="0"/>
              </a:rPr>
              <a:t>Task Force on Climate-related Financial Disclosures (TCFD)</a:t>
            </a:r>
            <a:r>
              <a:rPr lang="en-US" sz="1800" dirty="0">
                <a:ea typeface="Open Sans" panose="020B0606030504020204" pitchFamily="34" charset="0"/>
                <a:cs typeface="Open Sans" panose="020B0606030504020204" pitchFamily="34" charset="0"/>
              </a:rPr>
              <a:t> to develop recommendations that:</a:t>
            </a:r>
          </a:p>
          <a:p>
            <a:pPr marL="0" indent="0">
              <a:lnSpc>
                <a:spcPct val="108000"/>
              </a:lnSpc>
              <a:spcBef>
                <a:spcPts val="300"/>
              </a:spcBef>
              <a:spcAft>
                <a:spcPts val="300"/>
              </a:spcAft>
              <a:buClr>
                <a:srgbClr val="1CA9D0"/>
              </a:buClr>
              <a:buNone/>
            </a:pPr>
            <a:endParaRPr lang="en-US" sz="1800" dirty="0">
              <a:ea typeface="Open Sans" panose="020B0606030504020204" pitchFamily="34" charset="0"/>
              <a:cs typeface="Open Sans" panose="020B0606030504020204" pitchFamily="34" charset="0"/>
            </a:endParaRPr>
          </a:p>
          <a:p>
            <a:pPr marL="365760" indent="-274320" defTabSz="457159">
              <a:lnSpc>
                <a:spcPct val="108000"/>
              </a:lnSpc>
              <a:spcBef>
                <a:spcPts val="300"/>
              </a:spcBef>
              <a:spcAft>
                <a:spcPts val="300"/>
              </a:spcAft>
              <a:buFont typeface="Calibri" panose="020F0502020204030204" pitchFamily="34" charset="0"/>
              <a:buChar char="‒"/>
            </a:pPr>
            <a:r>
              <a:rPr lang="en-US" sz="1800" dirty="0">
                <a:ea typeface="Open Sans" panose="020B0606030504020204" pitchFamily="34" charset="0"/>
                <a:cs typeface="Open Sans" panose="020B0606030504020204" pitchFamily="34" charset="0"/>
              </a:rPr>
              <a:t>could “</a:t>
            </a:r>
            <a:r>
              <a:rPr lang="en-US" sz="1800" dirty="0">
                <a:solidFill>
                  <a:srgbClr val="C00000"/>
                </a:solidFill>
                <a:ea typeface="Open Sans" panose="020B0606030504020204" pitchFamily="34" charset="0"/>
                <a:cs typeface="Open Sans" panose="020B0606030504020204" pitchFamily="34" charset="0"/>
              </a:rPr>
              <a:t>promote more informed investment, credit, and insurance underwriting decisions</a:t>
            </a:r>
            <a:r>
              <a:rPr lang="en-US" sz="1800" dirty="0">
                <a:ea typeface="Open Sans" panose="020B0606030504020204" pitchFamily="34" charset="0"/>
                <a:cs typeface="Open Sans" panose="020B0606030504020204" pitchFamily="34" charset="0"/>
              </a:rPr>
              <a:t>”, and </a:t>
            </a:r>
          </a:p>
          <a:p>
            <a:pPr marL="365760" indent="-274320" defTabSz="457159">
              <a:lnSpc>
                <a:spcPct val="108000"/>
              </a:lnSpc>
              <a:spcBef>
                <a:spcPts val="300"/>
              </a:spcBef>
              <a:spcAft>
                <a:spcPts val="300"/>
              </a:spcAft>
              <a:buFont typeface="Calibri" panose="020F0502020204030204" pitchFamily="34" charset="0"/>
              <a:buChar char="‒"/>
            </a:pPr>
            <a:r>
              <a:rPr lang="en-US" sz="1800" dirty="0">
                <a:ea typeface="Open Sans" panose="020B0606030504020204" pitchFamily="34" charset="0"/>
                <a:cs typeface="Open Sans" panose="020B0606030504020204" pitchFamily="34" charset="0"/>
              </a:rPr>
              <a:t>in turn, “would enable stakeholders to </a:t>
            </a:r>
            <a:r>
              <a:rPr lang="en-US" sz="1800" dirty="0">
                <a:solidFill>
                  <a:srgbClr val="C00000"/>
                </a:solidFill>
                <a:ea typeface="Open Sans" panose="020B0606030504020204" pitchFamily="34" charset="0"/>
                <a:cs typeface="Open Sans" panose="020B0606030504020204" pitchFamily="34" charset="0"/>
              </a:rPr>
              <a:t>understand better </a:t>
            </a:r>
            <a:r>
              <a:rPr lang="en-US" sz="1800" dirty="0">
                <a:ea typeface="Open Sans" panose="020B0606030504020204" pitchFamily="34" charset="0"/>
                <a:cs typeface="Open Sans" panose="020B0606030504020204" pitchFamily="34" charset="0"/>
              </a:rPr>
              <a:t>the concentrations of</a:t>
            </a:r>
            <a:r>
              <a:rPr lang="en-US" sz="1800" b="1" dirty="0">
                <a:solidFill>
                  <a:srgbClr val="073674"/>
                </a:solidFill>
                <a:ea typeface="Open Sans" panose="020B0606030504020204" pitchFamily="34" charset="0"/>
                <a:cs typeface="Open Sans" panose="020B0606030504020204" pitchFamily="34" charset="0"/>
              </a:rPr>
              <a:t> </a:t>
            </a:r>
            <a:r>
              <a:rPr lang="en-US" sz="1800" dirty="0">
                <a:solidFill>
                  <a:srgbClr val="C00000"/>
                </a:solidFill>
                <a:ea typeface="Open Sans" panose="020B0606030504020204" pitchFamily="34" charset="0"/>
                <a:cs typeface="Open Sans" panose="020B0606030504020204" pitchFamily="34" charset="0"/>
              </a:rPr>
              <a:t>carbon-related assets in the financial sector </a:t>
            </a:r>
            <a:r>
              <a:rPr lang="en-US" sz="1800" dirty="0">
                <a:ea typeface="Open Sans" panose="020B0606030504020204" pitchFamily="34" charset="0"/>
                <a:cs typeface="Open Sans" panose="020B0606030504020204" pitchFamily="34" charset="0"/>
              </a:rPr>
              <a:t>and the financial system’s </a:t>
            </a:r>
            <a:r>
              <a:rPr lang="en-US" sz="1800" dirty="0">
                <a:solidFill>
                  <a:srgbClr val="C00000"/>
                </a:solidFill>
                <a:ea typeface="Open Sans" panose="020B0606030504020204" pitchFamily="34" charset="0"/>
                <a:cs typeface="Open Sans" panose="020B0606030504020204" pitchFamily="34" charset="0"/>
              </a:rPr>
              <a:t>exposures to climate-related risks</a:t>
            </a:r>
            <a:r>
              <a:rPr lang="en-US" sz="1800" dirty="0">
                <a:ea typeface="Open Sans" panose="020B0606030504020204" pitchFamily="34" charset="0"/>
                <a:cs typeface="Open Sans" panose="020B0606030504020204" pitchFamily="34" charset="0"/>
              </a:rPr>
              <a:t>.”</a:t>
            </a:r>
          </a:p>
          <a:p>
            <a:pPr marL="0" indent="0">
              <a:lnSpc>
                <a:spcPct val="108000"/>
              </a:lnSpc>
              <a:spcBef>
                <a:spcPts val="300"/>
              </a:spcBef>
              <a:spcAft>
                <a:spcPts val="300"/>
              </a:spcAft>
              <a:buClr>
                <a:srgbClr val="1CA9D0"/>
              </a:buClr>
              <a:buNone/>
            </a:pPr>
            <a:endParaRPr lang="en-US" sz="1800" dirty="0">
              <a:ea typeface="Open Sans" panose="020B0606030504020204" pitchFamily="34" charset="0"/>
              <a:cs typeface="Open Sans" panose="020B0606030504020204" pitchFamily="34" charset="0"/>
            </a:endParaRPr>
          </a:p>
          <a:p>
            <a:pPr marL="0" indent="0">
              <a:lnSpc>
                <a:spcPct val="108000"/>
              </a:lnSpc>
              <a:spcBef>
                <a:spcPts val="300"/>
              </a:spcBef>
              <a:spcAft>
                <a:spcPts val="300"/>
              </a:spcAft>
              <a:buClr>
                <a:srgbClr val="1CA9D0"/>
              </a:buClr>
              <a:buNone/>
            </a:pPr>
            <a:r>
              <a:rPr lang="en-US" sz="1800" dirty="0">
                <a:ea typeface="Open Sans" panose="020B0606030504020204" pitchFamily="34" charset="0"/>
                <a:cs typeface="Open Sans" panose="020B0606030504020204" pitchFamily="34" charset="0"/>
              </a:rPr>
              <a:t>The Task Force published recommendations (2017) to help address climate-related disclosure challenges faced by:</a:t>
            </a:r>
          </a:p>
          <a:p>
            <a:pPr marL="342900" indent="-342900">
              <a:lnSpc>
                <a:spcPct val="108000"/>
              </a:lnSpc>
              <a:spcBef>
                <a:spcPts val="300"/>
              </a:spcBef>
              <a:spcAft>
                <a:spcPts val="300"/>
              </a:spcAft>
              <a:buClr>
                <a:srgbClr val="073674"/>
              </a:buClr>
              <a:buFont typeface="Calibri" panose="020F0502020204030204" pitchFamily="34" charset="0"/>
              <a:buChar char="–"/>
            </a:pPr>
            <a:r>
              <a:rPr lang="en-US" sz="1800" dirty="0">
                <a:solidFill>
                  <a:srgbClr val="C00000"/>
                </a:solidFill>
                <a:ea typeface="Open Sans" panose="020B0606030504020204" pitchFamily="34" charset="0"/>
                <a:cs typeface="Open Sans" panose="020B0606030504020204" pitchFamily="34" charset="0"/>
              </a:rPr>
              <a:t>Issuers </a:t>
            </a:r>
            <a:r>
              <a:rPr lang="en-US" sz="1800" dirty="0">
                <a:ea typeface="Open Sans" panose="020B0606030504020204" pitchFamily="34" charset="0"/>
                <a:cs typeface="Open Sans" panose="020B0606030504020204" pitchFamily="34" charset="0"/>
              </a:rPr>
              <a:t>who generally have an obligation under existing law to disclose material info, but lack a coherent framework to do so for climate info, </a:t>
            </a:r>
          </a:p>
          <a:p>
            <a:pPr marL="342900" indent="-342900">
              <a:lnSpc>
                <a:spcPct val="108000"/>
              </a:lnSpc>
              <a:spcBef>
                <a:spcPts val="300"/>
              </a:spcBef>
              <a:spcAft>
                <a:spcPts val="300"/>
              </a:spcAft>
              <a:buClr>
                <a:srgbClr val="073674"/>
              </a:buClr>
              <a:buFont typeface="Calibri" panose="020F0502020204030204" pitchFamily="34" charset="0"/>
              <a:buChar char="–"/>
            </a:pPr>
            <a:r>
              <a:rPr lang="en-US" sz="1800" dirty="0">
                <a:solidFill>
                  <a:srgbClr val="C00000"/>
                </a:solidFill>
                <a:ea typeface="Open Sans" panose="020B0606030504020204" pitchFamily="34" charset="0"/>
                <a:cs typeface="Open Sans" panose="020B0606030504020204" pitchFamily="34" charset="0"/>
              </a:rPr>
              <a:t>Investors, lenders, and insurers </a:t>
            </a:r>
            <a:r>
              <a:rPr lang="en-US" sz="1800" dirty="0">
                <a:ea typeface="Open Sans" panose="020B0606030504020204" pitchFamily="34" charset="0"/>
                <a:cs typeface="Open Sans" panose="020B0606030504020204" pitchFamily="34" charset="0"/>
              </a:rPr>
              <a:t>who need decision-useful, climate-related info to make informed capital allocation and financial decisions</a:t>
            </a:r>
          </a:p>
          <a:p>
            <a:pPr marL="365760" indent="-274320" defTabSz="457159">
              <a:spcBef>
                <a:spcPts val="600"/>
              </a:spcBef>
              <a:buFont typeface="Calibri" panose="020F0502020204030204" pitchFamily="34" charset="0"/>
              <a:buChar char="‒"/>
            </a:pPr>
            <a:endParaRPr lang="en-US" sz="1800" dirty="0">
              <a:ea typeface="Open Sans" panose="020B0606030504020204" pitchFamily="34" charset="0"/>
              <a:cs typeface="Open Sans" panose="020B0606030504020204" pitchFamily="34" charset="0"/>
            </a:endParaRPr>
          </a:p>
        </p:txBody>
      </p:sp>
      <p:pic>
        <p:nvPicPr>
          <p:cNvPr id="8" name="BD672A5F-05F4-4B89-AC2F-B3CDC528F580" descr="img_585818A402240796003905EE_65A2B0ED-85B2-4102-91BC-97B608305DF4@bloomberg"/>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78037" t="511" b="92206"/>
          <a:stretch/>
        </p:blipFill>
        <p:spPr bwMode="auto">
          <a:xfrm>
            <a:off x="8393884" y="1124006"/>
            <a:ext cx="3593962" cy="429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8657424" y="1178436"/>
            <a:ext cx="3326755" cy="3965502"/>
          </a:xfrm>
          <a:prstGeom prst="rect">
            <a:avLst/>
          </a:prstGeom>
          <a:noFill/>
          <a:ln>
            <a:noFill/>
          </a:ln>
          <a:effectLst/>
        </p:spPr>
        <p:txBody>
          <a:bodyPr lIns="91440" tIns="32003" rIns="91440" bIns="32003">
            <a:noAutofit/>
          </a:bodyPr>
          <a:lstStyle>
            <a:lvl1pPr marL="267462" indent="-267462" algn="l" defTabSz="356616" rtl="0" eaLnBrk="1" latinLnBrk="0" hangingPunct="1">
              <a:spcBef>
                <a:spcPct val="20000"/>
              </a:spcBef>
              <a:buFont typeface="Arial"/>
              <a:buChar char="•"/>
              <a:defRPr sz="2500" kern="1200">
                <a:solidFill>
                  <a:schemeClr val="tx1"/>
                </a:solidFill>
                <a:latin typeface="Open Sans"/>
                <a:ea typeface="+mn-ea"/>
                <a:cs typeface="+mn-cs"/>
              </a:defRPr>
            </a:lvl1pPr>
            <a:lvl2pPr marL="579501" indent="-222885" algn="l" defTabSz="356616" rtl="0" eaLnBrk="1" latinLnBrk="0" hangingPunct="1">
              <a:spcBef>
                <a:spcPct val="20000"/>
              </a:spcBef>
              <a:buFont typeface="Arial"/>
              <a:buChar char="–"/>
              <a:defRPr sz="2200" kern="1200">
                <a:solidFill>
                  <a:schemeClr val="tx1"/>
                </a:solidFill>
                <a:latin typeface="Open Sans"/>
                <a:ea typeface="+mn-ea"/>
                <a:cs typeface="+mn-cs"/>
              </a:defRPr>
            </a:lvl2pPr>
            <a:lvl3pPr marL="891540" indent="-178308" algn="l" defTabSz="356616" rtl="0" eaLnBrk="1" latinLnBrk="0" hangingPunct="1">
              <a:spcBef>
                <a:spcPct val="20000"/>
              </a:spcBef>
              <a:buFont typeface="Arial"/>
              <a:buChar char="•"/>
              <a:defRPr sz="1900" kern="1200">
                <a:solidFill>
                  <a:schemeClr val="tx1"/>
                </a:solidFill>
                <a:latin typeface="Open Sans"/>
                <a:ea typeface="+mn-ea"/>
                <a:cs typeface="+mn-cs"/>
              </a:defRPr>
            </a:lvl3pPr>
            <a:lvl4pPr marL="1248156" indent="-178308" algn="l" defTabSz="356616" rtl="0" eaLnBrk="1" latinLnBrk="0" hangingPunct="1">
              <a:spcBef>
                <a:spcPct val="20000"/>
              </a:spcBef>
              <a:buFont typeface="Arial"/>
              <a:buChar char="–"/>
              <a:defRPr sz="1600" kern="1200">
                <a:solidFill>
                  <a:schemeClr val="tx1"/>
                </a:solidFill>
                <a:latin typeface="Open Sans"/>
                <a:ea typeface="+mn-ea"/>
                <a:cs typeface="+mn-cs"/>
              </a:defRPr>
            </a:lvl4pPr>
            <a:lvl5pPr marL="1604772" indent="-178308" algn="l" defTabSz="356616" rtl="0" eaLnBrk="1" latinLnBrk="0" hangingPunct="1">
              <a:spcBef>
                <a:spcPct val="20000"/>
              </a:spcBef>
              <a:buFont typeface="Arial"/>
              <a:buChar char="»"/>
              <a:defRPr sz="1600" kern="1200">
                <a:solidFill>
                  <a:schemeClr val="tx1"/>
                </a:solidFill>
                <a:latin typeface="Open Sans"/>
                <a:ea typeface="+mn-ea"/>
                <a:cs typeface="+mn-cs"/>
              </a:defRPr>
            </a:lvl5pPr>
            <a:lvl6pPr marL="1961388" indent="-178308" algn="l" defTabSz="356616" rtl="0" eaLnBrk="1" latinLnBrk="0" hangingPunct="1">
              <a:spcBef>
                <a:spcPct val="20000"/>
              </a:spcBef>
              <a:buFont typeface="Arial"/>
              <a:buChar char="•"/>
              <a:defRPr sz="1600" kern="1200">
                <a:solidFill>
                  <a:schemeClr val="tx1"/>
                </a:solidFill>
                <a:latin typeface="+mn-lt"/>
                <a:ea typeface="+mn-ea"/>
                <a:cs typeface="+mn-cs"/>
              </a:defRPr>
            </a:lvl6pPr>
            <a:lvl7pPr marL="2318004" indent="-178308" algn="l" defTabSz="356616" rtl="0" eaLnBrk="1" latinLnBrk="0" hangingPunct="1">
              <a:spcBef>
                <a:spcPct val="20000"/>
              </a:spcBef>
              <a:buFont typeface="Arial"/>
              <a:buChar char="•"/>
              <a:defRPr sz="1600" kern="1200">
                <a:solidFill>
                  <a:schemeClr val="tx1"/>
                </a:solidFill>
                <a:latin typeface="+mn-lt"/>
                <a:ea typeface="+mn-ea"/>
                <a:cs typeface="+mn-cs"/>
              </a:defRPr>
            </a:lvl7pPr>
            <a:lvl8pPr marL="2674620" indent="-178308" algn="l" defTabSz="356616" rtl="0" eaLnBrk="1" latinLnBrk="0" hangingPunct="1">
              <a:spcBef>
                <a:spcPct val="20000"/>
              </a:spcBef>
              <a:buFont typeface="Arial"/>
              <a:buChar char="•"/>
              <a:defRPr sz="1600" kern="1200">
                <a:solidFill>
                  <a:schemeClr val="tx1"/>
                </a:solidFill>
                <a:latin typeface="+mn-lt"/>
                <a:ea typeface="+mn-ea"/>
                <a:cs typeface="+mn-cs"/>
              </a:defRPr>
            </a:lvl8pPr>
            <a:lvl9pPr marL="3031236" indent="-178308" algn="l" defTabSz="356616" rtl="0" eaLnBrk="1" latinLnBrk="0" hangingPunct="1">
              <a:spcBef>
                <a:spcPct val="20000"/>
              </a:spcBef>
              <a:buFont typeface="Arial"/>
              <a:buChar char="•"/>
              <a:defRPr sz="1600" kern="1200">
                <a:solidFill>
                  <a:schemeClr val="tx1"/>
                </a:solidFill>
                <a:latin typeface="+mn-lt"/>
                <a:ea typeface="+mn-ea"/>
                <a:cs typeface="+mn-cs"/>
              </a:defRPr>
            </a:lvl9pPr>
          </a:lstStyle>
          <a:p>
            <a:pPr marL="0" lvl="1" indent="0" algn="ctr">
              <a:spcBef>
                <a:spcPts val="0"/>
              </a:spcBef>
              <a:spcAft>
                <a:spcPts val="1077"/>
              </a:spcAft>
              <a:buClr>
                <a:srgbClr val="1CA9D0"/>
              </a:buClr>
              <a:buNone/>
            </a:pPr>
            <a:endParaRPr lang="en-US" sz="1600" dirty="0">
              <a:solidFill>
                <a:prstClr val="black"/>
              </a:solidFill>
              <a:latin typeface="Calibri"/>
              <a:ea typeface="Open Sans" panose="020B0606030504020204" pitchFamily="34" charset="0"/>
              <a:cs typeface="Open Sans" panose="020B0606030504020204" pitchFamily="34" charset="0"/>
            </a:endParaRPr>
          </a:p>
          <a:p>
            <a:pPr marL="0" lvl="1" indent="0" algn="ctr">
              <a:spcBef>
                <a:spcPts val="0"/>
              </a:spcBef>
              <a:spcAft>
                <a:spcPts val="1077"/>
              </a:spcAft>
              <a:buClr>
                <a:srgbClr val="1CA9D0"/>
              </a:buClr>
              <a:buNone/>
            </a:pPr>
            <a:endParaRPr lang="en-US" sz="400" dirty="0">
              <a:solidFill>
                <a:prstClr val="black"/>
              </a:solidFill>
              <a:latin typeface="Calibri"/>
              <a:ea typeface="Open Sans" panose="020B0606030504020204" pitchFamily="34" charset="0"/>
              <a:cs typeface="Open Sans" panose="020B0606030504020204" pitchFamily="34" charset="0"/>
            </a:endParaRPr>
          </a:p>
          <a:p>
            <a:pPr marL="0" lvl="1" indent="0" algn="ctr">
              <a:spcBef>
                <a:spcPts val="0"/>
              </a:spcBef>
              <a:spcAft>
                <a:spcPts val="1077"/>
              </a:spcAft>
              <a:buClr>
                <a:srgbClr val="1CA9D0"/>
              </a:buClr>
              <a:buNone/>
            </a:pPr>
            <a:r>
              <a:rPr lang="en-US" sz="1400" dirty="0">
                <a:solidFill>
                  <a:prstClr val="black"/>
                </a:solidFill>
                <a:latin typeface="Calibri"/>
                <a:ea typeface="Open Sans" panose="020B0606030504020204" pitchFamily="34" charset="0"/>
                <a:cs typeface="Open Sans" panose="020B0606030504020204" pitchFamily="34" charset="0"/>
              </a:rPr>
              <a:t>The Task Force’s 31 international members, led by Michael Bloomberg, include providers of capital, insurers, large non-financial companies, accounting and consulting firms, and credit rating agencies.</a:t>
            </a:r>
          </a:p>
        </p:txBody>
      </p:sp>
      <p:sp>
        <p:nvSpPr>
          <p:cNvPr id="7" name="Content Placeholder 2"/>
          <p:cNvSpPr txBox="1">
            <a:spLocks/>
          </p:cNvSpPr>
          <p:nvPr/>
        </p:nvSpPr>
        <p:spPr>
          <a:xfrm>
            <a:off x="8393617" y="996786"/>
            <a:ext cx="3594498" cy="547101"/>
          </a:xfrm>
          <a:prstGeom prst="rect">
            <a:avLst/>
          </a:prstGeom>
          <a:solidFill>
            <a:srgbClr val="073674"/>
          </a:solidFill>
        </p:spPr>
        <p:txBody>
          <a:bodyPr lIns="64005" tIns="32003" rIns="64005" bIns="32003" anchor="ctr">
            <a:noAutofit/>
          </a:bodyPr>
          <a:lstStyle>
            <a:lvl1pPr marL="267462" indent="-267462" algn="l" defTabSz="356616" rtl="0" eaLnBrk="1" latinLnBrk="0" hangingPunct="1">
              <a:spcBef>
                <a:spcPct val="20000"/>
              </a:spcBef>
              <a:buFont typeface="Arial"/>
              <a:buChar char="•"/>
              <a:defRPr sz="2500" kern="1200">
                <a:solidFill>
                  <a:schemeClr val="tx1"/>
                </a:solidFill>
                <a:latin typeface="Open Sans"/>
                <a:ea typeface="+mn-ea"/>
                <a:cs typeface="+mn-cs"/>
              </a:defRPr>
            </a:lvl1pPr>
            <a:lvl2pPr marL="579501" indent="-222885" algn="l" defTabSz="356616" rtl="0" eaLnBrk="1" latinLnBrk="0" hangingPunct="1">
              <a:spcBef>
                <a:spcPct val="20000"/>
              </a:spcBef>
              <a:buFont typeface="Arial"/>
              <a:buChar char="–"/>
              <a:defRPr sz="2200" kern="1200">
                <a:solidFill>
                  <a:schemeClr val="tx1"/>
                </a:solidFill>
                <a:latin typeface="Open Sans"/>
                <a:ea typeface="+mn-ea"/>
                <a:cs typeface="+mn-cs"/>
              </a:defRPr>
            </a:lvl2pPr>
            <a:lvl3pPr marL="891540" indent="-178308" algn="l" defTabSz="356616" rtl="0" eaLnBrk="1" latinLnBrk="0" hangingPunct="1">
              <a:spcBef>
                <a:spcPct val="20000"/>
              </a:spcBef>
              <a:buFont typeface="Arial"/>
              <a:buChar char="•"/>
              <a:defRPr sz="1900" kern="1200">
                <a:solidFill>
                  <a:schemeClr val="tx1"/>
                </a:solidFill>
                <a:latin typeface="Open Sans"/>
                <a:ea typeface="+mn-ea"/>
                <a:cs typeface="+mn-cs"/>
              </a:defRPr>
            </a:lvl3pPr>
            <a:lvl4pPr marL="1248156" indent="-178308" algn="l" defTabSz="356616" rtl="0" eaLnBrk="1" latinLnBrk="0" hangingPunct="1">
              <a:spcBef>
                <a:spcPct val="20000"/>
              </a:spcBef>
              <a:buFont typeface="Arial"/>
              <a:buChar char="–"/>
              <a:defRPr sz="1600" kern="1200">
                <a:solidFill>
                  <a:schemeClr val="tx1"/>
                </a:solidFill>
                <a:latin typeface="Open Sans"/>
                <a:ea typeface="+mn-ea"/>
                <a:cs typeface="+mn-cs"/>
              </a:defRPr>
            </a:lvl4pPr>
            <a:lvl5pPr marL="1604772" indent="-178308" algn="l" defTabSz="356616" rtl="0" eaLnBrk="1" latinLnBrk="0" hangingPunct="1">
              <a:spcBef>
                <a:spcPct val="20000"/>
              </a:spcBef>
              <a:buFont typeface="Arial"/>
              <a:buChar char="»"/>
              <a:defRPr sz="1600" kern="1200">
                <a:solidFill>
                  <a:schemeClr val="tx1"/>
                </a:solidFill>
                <a:latin typeface="Open Sans"/>
                <a:ea typeface="+mn-ea"/>
                <a:cs typeface="+mn-cs"/>
              </a:defRPr>
            </a:lvl5pPr>
            <a:lvl6pPr marL="1961388" indent="-178308" algn="l" defTabSz="356616" rtl="0" eaLnBrk="1" latinLnBrk="0" hangingPunct="1">
              <a:spcBef>
                <a:spcPct val="20000"/>
              </a:spcBef>
              <a:buFont typeface="Arial"/>
              <a:buChar char="•"/>
              <a:defRPr sz="1600" kern="1200">
                <a:solidFill>
                  <a:schemeClr val="tx1"/>
                </a:solidFill>
                <a:latin typeface="+mn-lt"/>
                <a:ea typeface="+mn-ea"/>
                <a:cs typeface="+mn-cs"/>
              </a:defRPr>
            </a:lvl6pPr>
            <a:lvl7pPr marL="2318004" indent="-178308" algn="l" defTabSz="356616" rtl="0" eaLnBrk="1" latinLnBrk="0" hangingPunct="1">
              <a:spcBef>
                <a:spcPct val="20000"/>
              </a:spcBef>
              <a:buFont typeface="Arial"/>
              <a:buChar char="•"/>
              <a:defRPr sz="1600" kern="1200">
                <a:solidFill>
                  <a:schemeClr val="tx1"/>
                </a:solidFill>
                <a:latin typeface="+mn-lt"/>
                <a:ea typeface="+mn-ea"/>
                <a:cs typeface="+mn-cs"/>
              </a:defRPr>
            </a:lvl7pPr>
            <a:lvl8pPr marL="2674620" indent="-178308" algn="l" defTabSz="356616" rtl="0" eaLnBrk="1" latinLnBrk="0" hangingPunct="1">
              <a:spcBef>
                <a:spcPct val="20000"/>
              </a:spcBef>
              <a:buFont typeface="Arial"/>
              <a:buChar char="•"/>
              <a:defRPr sz="1600" kern="1200">
                <a:solidFill>
                  <a:schemeClr val="tx1"/>
                </a:solidFill>
                <a:latin typeface="+mn-lt"/>
                <a:ea typeface="+mn-ea"/>
                <a:cs typeface="+mn-cs"/>
              </a:defRPr>
            </a:lvl8pPr>
            <a:lvl9pPr marL="3031236" indent="-178308" algn="l" defTabSz="356616"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spcBef>
                <a:spcPts val="0"/>
              </a:spcBef>
              <a:spcAft>
                <a:spcPts val="1077"/>
              </a:spcAft>
              <a:buClr>
                <a:srgbClr val="1CA9D0"/>
              </a:buClr>
              <a:buNone/>
            </a:pPr>
            <a:r>
              <a:rPr lang="en-US" sz="1800" b="1" dirty="0">
                <a:solidFill>
                  <a:prstClr val="white"/>
                </a:solidFill>
                <a:latin typeface="Calibri Light" panose="020F0302020204030204" pitchFamily="34" charset="0"/>
                <a:ea typeface="Open Sans" panose="020B0606030504020204" pitchFamily="34" charset="0"/>
                <a:cs typeface="Open Sans" panose="020B0606030504020204" pitchFamily="34" charset="0"/>
              </a:rPr>
              <a:t>Industry Led and Geographically Diverse Task Force</a:t>
            </a:r>
            <a:endParaRPr lang="en-US" sz="1800" dirty="0">
              <a:solidFill>
                <a:prstClr val="white"/>
              </a:solidFill>
              <a:latin typeface="Calibri Light" panose="020F0302020204030204" pitchFamily="34" charset="0"/>
              <a:ea typeface="Open Sans" panose="020B0606030504020204" pitchFamily="34" charset="0"/>
              <a:cs typeface="Open Sans" panose="020B0606030504020204" pitchFamily="34" charset="0"/>
            </a:endParaRPr>
          </a:p>
        </p:txBody>
      </p:sp>
      <p:pic>
        <p:nvPicPr>
          <p:cNvPr id="1026" name="501BDCA4-21BA-4A06-B526-F2CC58DB7F8C" descr="img_585818A402240796003905EE_CE2D706F-C724-4789-A491-49571197B9D4@bloomber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4153" y="2691829"/>
            <a:ext cx="3593961" cy="272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657425" y="4836161"/>
            <a:ext cx="416293" cy="307777"/>
          </a:xfrm>
          <a:prstGeom prst="rect">
            <a:avLst/>
          </a:prstGeom>
          <a:solidFill>
            <a:srgbClr val="0090BF"/>
          </a:solidFill>
        </p:spPr>
        <p:txBody>
          <a:bodyPr wrap="square" rtlCol="0">
            <a:spAutoFit/>
          </a:bodyPr>
          <a:lstStyle/>
          <a:p>
            <a:pPr algn="ctr" defTabSz="457159"/>
            <a:r>
              <a:rPr lang="en-US" sz="14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15</a:t>
            </a:r>
          </a:p>
        </p:txBody>
      </p:sp>
    </p:spTree>
    <p:extLst>
      <p:ext uri="{BB962C8B-B14F-4D97-AF65-F5344CB8AC3E}">
        <p14:creationId xmlns:p14="http://schemas.microsoft.com/office/powerpoint/2010/main" val="1895344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E0E0CB-5AFE-4B84-89F1-2C0F008F41E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Double materiality</a:t>
            </a:r>
          </a:p>
        </p:txBody>
      </p:sp>
      <p:pic>
        <p:nvPicPr>
          <p:cNvPr id="6" name="Picture 5" descr="A diagram of a double materiality&#10;&#10;Description automatically generated">
            <a:extLst>
              <a:ext uri="{FF2B5EF4-FFF2-40B4-BE49-F238E27FC236}">
                <a16:creationId xmlns:a16="http://schemas.microsoft.com/office/drawing/2014/main" id="{9B09E838-8C9D-BEC2-ED41-F0D8AE8EB1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6487" y="886238"/>
            <a:ext cx="6780700" cy="5085524"/>
          </a:xfrm>
          <a:prstGeom prst="rect">
            <a:avLst/>
          </a:prstGeom>
        </p:spPr>
      </p:pic>
      <p:sp>
        <p:nvSpPr>
          <p:cNvPr id="9" name="Slide Number Placeholder 4">
            <a:extLst>
              <a:ext uri="{FF2B5EF4-FFF2-40B4-BE49-F238E27FC236}">
                <a16:creationId xmlns:a16="http://schemas.microsoft.com/office/drawing/2014/main" id="{B7EEF9DD-AED6-46ED-B029-E758C4D921D9}"/>
              </a:ext>
            </a:extLst>
          </p:cNvPr>
          <p:cNvSpPr>
            <a:spLocks noGrp="1"/>
          </p:cNvSpPr>
          <p:nvPr>
            <p:ph type="sldNum" sz="quarter" idx="12"/>
          </p:nvPr>
        </p:nvSpPr>
        <p:spPr>
          <a:xfrm>
            <a:off x="11034184" y="6356350"/>
            <a:ext cx="514349" cy="365125"/>
          </a:xfrm>
        </p:spPr>
        <p:txBody>
          <a:bodyPr vert="horz" lIns="91440" tIns="45720" rIns="91440" bIns="45720" rtlCol="0" anchor="ctr">
            <a:normAutofit lnSpcReduction="10000"/>
          </a:bodyPr>
          <a:lstStyle/>
          <a:p>
            <a:pPr marR="0" lvl="0" indent="0" fontAlgn="auto">
              <a:spcBef>
                <a:spcPts val="0"/>
              </a:spcBef>
              <a:spcAft>
                <a:spcPts val="600"/>
              </a:spcAft>
              <a:buClrTx/>
              <a:buSzTx/>
              <a:buFontTx/>
              <a:buNone/>
              <a:tabLst/>
              <a:defRPr/>
            </a:pPr>
            <a:fld id="{F46C79FD-C571-418B-AB0F-5EE936C85276}" type="slidenum">
              <a:rPr kumimoji="0" lang="en-US" b="0" i="0" u="none" strike="noStrike" cap="none" spc="0" normalizeH="0" baseline="0" noProof="0">
                <a:ln>
                  <a:noFill/>
                </a:ln>
                <a:solidFill>
                  <a:schemeClr val="tx1">
                    <a:alpha val="80000"/>
                  </a:schemeClr>
                </a:solidFill>
                <a:effectLst/>
                <a:uLnTx/>
                <a:uFillTx/>
              </a:rPr>
              <a:pPr marR="0" lvl="0" indent="0" fontAlgn="auto">
                <a:spcBef>
                  <a:spcPts val="0"/>
                </a:spcBef>
                <a:spcAft>
                  <a:spcPts val="600"/>
                </a:spcAft>
                <a:buClrTx/>
                <a:buSzTx/>
                <a:buFontTx/>
                <a:buNone/>
                <a:tabLst/>
                <a:defRPr/>
              </a:pPr>
              <a:t>30</a:t>
            </a:fld>
            <a:endParaRPr kumimoji="0" lang="en-US" b="0" i="0" u="none" strike="noStrike" cap="none" spc="0" normalizeH="0" baseline="0" noProof="0">
              <a:ln>
                <a:noFill/>
              </a:ln>
              <a:solidFill>
                <a:schemeClr val="tx1">
                  <a:alpha val="80000"/>
                </a:schemeClr>
              </a:solidFill>
              <a:effectLst/>
              <a:uLnTx/>
              <a:uFillTx/>
            </a:endParaRPr>
          </a:p>
        </p:txBody>
      </p:sp>
    </p:spTree>
    <p:extLst>
      <p:ext uri="{BB962C8B-B14F-4D97-AF65-F5344CB8AC3E}">
        <p14:creationId xmlns:p14="http://schemas.microsoft.com/office/powerpoint/2010/main" val="2225893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59765-64B3-13F6-5C0F-49F97D5ECC58}"/>
              </a:ext>
            </a:extLst>
          </p:cNvPr>
          <p:cNvSpPr>
            <a:spLocks noGrp="1"/>
          </p:cNvSpPr>
          <p:nvPr>
            <p:ph type="title"/>
          </p:nvPr>
        </p:nvSpPr>
        <p:spPr>
          <a:xfrm>
            <a:off x="838200" y="365125"/>
            <a:ext cx="10515600" cy="854075"/>
          </a:xfrm>
        </p:spPr>
        <p:txBody>
          <a:bodyPr>
            <a:normAutofit/>
          </a:bodyPr>
          <a:lstStyle/>
          <a:p>
            <a:r>
              <a:rPr lang="en-GB" sz="3800" dirty="0">
                <a:solidFill>
                  <a:schemeClr val="tx1">
                    <a:lumMod val="95000"/>
                    <a:lumOff val="5000"/>
                  </a:schemeClr>
                </a:solidFill>
                <a:effectLst/>
                <a:latin typeface="Calibri" panose="020F0502020204030204" pitchFamily="34" charset="0"/>
              </a:rPr>
              <a:t>ESRS E1 Climate change </a:t>
            </a:r>
            <a:endParaRPr lang="en-SK" sz="3800" dirty="0">
              <a:solidFill>
                <a:schemeClr val="tx1">
                  <a:lumMod val="95000"/>
                  <a:lumOff val="5000"/>
                </a:schemeClr>
              </a:solidFill>
            </a:endParaRPr>
          </a:p>
        </p:txBody>
      </p:sp>
      <p:pic>
        <p:nvPicPr>
          <p:cNvPr id="6" name="Picture 5">
            <a:extLst>
              <a:ext uri="{FF2B5EF4-FFF2-40B4-BE49-F238E27FC236}">
                <a16:creationId xmlns:a16="http://schemas.microsoft.com/office/drawing/2014/main" id="{6EF061A4-CD6A-5D4E-3005-558554B1E7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16900" y="694077"/>
            <a:ext cx="3647514" cy="5167312"/>
          </a:xfrm>
          <a:prstGeom prst="rect">
            <a:avLst/>
          </a:prstGeom>
        </p:spPr>
      </p:pic>
      <p:pic>
        <p:nvPicPr>
          <p:cNvPr id="7" name="Picture 6">
            <a:extLst>
              <a:ext uri="{FF2B5EF4-FFF2-40B4-BE49-F238E27FC236}">
                <a16:creationId xmlns:a16="http://schemas.microsoft.com/office/drawing/2014/main" id="{247A175B-29AD-2C06-EC92-30F6CE5B92C9}"/>
              </a:ext>
            </a:extLst>
          </p:cNvPr>
          <p:cNvPicPr>
            <a:picLocks noChangeAspect="1"/>
          </p:cNvPicPr>
          <p:nvPr/>
        </p:nvPicPr>
        <p:blipFill>
          <a:blip r:embed="rId3"/>
          <a:stretch>
            <a:fillRect/>
          </a:stretch>
        </p:blipFill>
        <p:spPr>
          <a:xfrm>
            <a:off x="214993" y="1438275"/>
            <a:ext cx="7378700" cy="5054600"/>
          </a:xfrm>
          <a:prstGeom prst="rect">
            <a:avLst/>
          </a:prstGeom>
        </p:spPr>
      </p:pic>
      <p:pic>
        <p:nvPicPr>
          <p:cNvPr id="8" name="Picture 7">
            <a:extLst>
              <a:ext uri="{FF2B5EF4-FFF2-40B4-BE49-F238E27FC236}">
                <a16:creationId xmlns:a16="http://schemas.microsoft.com/office/drawing/2014/main" id="{6E92313F-4869-5551-946A-CC0A9E9DAE7A}"/>
              </a:ext>
            </a:extLst>
          </p:cNvPr>
          <p:cNvPicPr>
            <a:picLocks noChangeAspect="1"/>
          </p:cNvPicPr>
          <p:nvPr/>
        </p:nvPicPr>
        <p:blipFill>
          <a:blip r:embed="rId4"/>
          <a:stretch>
            <a:fillRect/>
          </a:stretch>
        </p:blipFill>
        <p:spPr>
          <a:xfrm>
            <a:off x="6209393" y="550862"/>
            <a:ext cx="1384300" cy="482600"/>
          </a:xfrm>
          <a:prstGeom prst="rect">
            <a:avLst/>
          </a:prstGeom>
        </p:spPr>
      </p:pic>
    </p:spTree>
    <p:extLst>
      <p:ext uri="{BB962C8B-B14F-4D97-AF65-F5344CB8AC3E}">
        <p14:creationId xmlns:p14="http://schemas.microsoft.com/office/powerpoint/2010/main" val="384374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59765-64B3-13F6-5C0F-49F97D5ECC58}"/>
              </a:ext>
            </a:extLst>
          </p:cNvPr>
          <p:cNvSpPr>
            <a:spLocks noGrp="1"/>
          </p:cNvSpPr>
          <p:nvPr>
            <p:ph type="title"/>
          </p:nvPr>
        </p:nvSpPr>
        <p:spPr>
          <a:xfrm>
            <a:off x="224246" y="195308"/>
            <a:ext cx="11743508" cy="854075"/>
          </a:xfrm>
        </p:spPr>
        <p:txBody>
          <a:bodyPr vert="horz" lIns="91440" tIns="45720" rIns="91440" bIns="45720" rtlCol="0" anchor="ctr">
            <a:normAutofit fontScale="90000"/>
          </a:bodyPr>
          <a:lstStyle/>
          <a:p>
            <a:r>
              <a:rPr lang="en-GB" sz="3800" dirty="0">
                <a:solidFill>
                  <a:schemeClr val="tx1">
                    <a:lumMod val="95000"/>
                    <a:lumOff val="5000"/>
                  </a:schemeClr>
                </a:solidFill>
                <a:latin typeface="Calibri" panose="020F0502020204030204" pitchFamily="34" charset="0"/>
              </a:rPr>
              <a:t>DR E1-1 – TRANSITION PLAN FOR CLIMATE CHANGE MITIGATION </a:t>
            </a:r>
          </a:p>
        </p:txBody>
      </p:sp>
      <p:sp>
        <p:nvSpPr>
          <p:cNvPr id="3" name="TextBox 2">
            <a:extLst>
              <a:ext uri="{FF2B5EF4-FFF2-40B4-BE49-F238E27FC236}">
                <a16:creationId xmlns:a16="http://schemas.microsoft.com/office/drawing/2014/main" id="{29DA1AE7-1C08-A0DF-6E0F-3CE65DE0884D}"/>
              </a:ext>
            </a:extLst>
          </p:cNvPr>
          <p:cNvSpPr txBox="1"/>
          <p:nvPr/>
        </p:nvSpPr>
        <p:spPr>
          <a:xfrm>
            <a:off x="6662057" y="1672046"/>
            <a:ext cx="4846320" cy="4524315"/>
          </a:xfrm>
          <a:prstGeom prst="rect">
            <a:avLst/>
          </a:prstGeom>
          <a:noFill/>
        </p:spPr>
        <p:txBody>
          <a:bodyPr wrap="square" rtlCol="0">
            <a:spAutoFit/>
          </a:bodyPr>
          <a:lstStyle/>
          <a:p>
            <a:r>
              <a:rPr lang="en-GB" sz="1800" i="1" dirty="0">
                <a:effectLst/>
                <a:latin typeface="Arial" panose="020B0604020202020204" pitchFamily="34" charset="0"/>
              </a:rPr>
              <a:t>“...the undertaking is expected to provide a high-level explanation of how it will adjust its strategy and business model to ensure compatibility with the transition to a sustainable economy and with the limiting of global warming to 1.5°C in line with the Paris Agreement (...) and the objective of achieving climate neutrality by 2050 with no or limited overshoot (...), and where applicable, its exposure to coal, and oil and gas- related activities.” (AR 1) </a:t>
            </a:r>
          </a:p>
          <a:p>
            <a:endParaRPr lang="en-GB" i="1" dirty="0">
              <a:latin typeface="Arial" panose="020B0604020202020204" pitchFamily="34" charset="0"/>
            </a:endParaRPr>
          </a:p>
          <a:p>
            <a:r>
              <a:rPr lang="en-GB" i="1" dirty="0">
                <a:latin typeface="Arial" panose="020B0604020202020204" pitchFamily="34" charset="0"/>
              </a:rPr>
              <a:t>IF the undertaking does not have a transition plan in place, it shall indicate whether and, if so, when it will adopt a transition plan. </a:t>
            </a:r>
          </a:p>
          <a:p>
            <a:endParaRPr lang="en-GB" dirty="0">
              <a:effectLst/>
            </a:endParaRPr>
          </a:p>
        </p:txBody>
      </p:sp>
      <p:pic>
        <p:nvPicPr>
          <p:cNvPr id="4" name="Picture 3">
            <a:extLst>
              <a:ext uri="{FF2B5EF4-FFF2-40B4-BE49-F238E27FC236}">
                <a16:creationId xmlns:a16="http://schemas.microsoft.com/office/drawing/2014/main" id="{2A766E82-42F3-CFED-2DAF-7CDAC65CB506}"/>
              </a:ext>
            </a:extLst>
          </p:cNvPr>
          <p:cNvPicPr>
            <a:picLocks noChangeAspect="1"/>
          </p:cNvPicPr>
          <p:nvPr/>
        </p:nvPicPr>
        <p:blipFill>
          <a:blip r:embed="rId2"/>
          <a:stretch>
            <a:fillRect/>
          </a:stretch>
        </p:blipFill>
        <p:spPr>
          <a:xfrm>
            <a:off x="848903" y="1258932"/>
            <a:ext cx="4942297" cy="5284127"/>
          </a:xfrm>
          <a:prstGeom prst="rect">
            <a:avLst/>
          </a:prstGeom>
        </p:spPr>
      </p:pic>
    </p:spTree>
    <p:extLst>
      <p:ext uri="{BB962C8B-B14F-4D97-AF65-F5344CB8AC3E}">
        <p14:creationId xmlns:p14="http://schemas.microsoft.com/office/powerpoint/2010/main" val="2037575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71DA-E905-DEB9-ED67-EC7A0D8C3389}"/>
              </a:ext>
            </a:extLst>
          </p:cNvPr>
          <p:cNvSpPr>
            <a:spLocks noGrp="1"/>
          </p:cNvSpPr>
          <p:nvPr>
            <p:ph type="title"/>
          </p:nvPr>
        </p:nvSpPr>
        <p:spPr>
          <a:xfrm>
            <a:off x="287564" y="365125"/>
            <a:ext cx="10515600" cy="1325563"/>
          </a:xfrm>
        </p:spPr>
        <p:txBody>
          <a:bodyPr vert="horz" lIns="91440" tIns="45720" rIns="91440" bIns="45720" rtlCol="0" anchor="ctr">
            <a:normAutofit/>
          </a:bodyPr>
          <a:lstStyle/>
          <a:p>
            <a:r>
              <a:rPr lang="en-GB" sz="3800" dirty="0">
                <a:solidFill>
                  <a:schemeClr val="tx1">
                    <a:lumMod val="95000"/>
                    <a:lumOff val="5000"/>
                  </a:schemeClr>
                </a:solidFill>
                <a:latin typeface="Calibri" panose="020F0502020204030204" pitchFamily="34" charset="0"/>
              </a:rPr>
              <a:t>Impact, Risk and Opportunities (IRO) Management</a:t>
            </a:r>
            <a:endParaRPr lang="en-SK" sz="3800" dirty="0">
              <a:solidFill>
                <a:schemeClr val="tx1">
                  <a:lumMod val="95000"/>
                  <a:lumOff val="5000"/>
                </a:schemeClr>
              </a:solidFill>
              <a:latin typeface="Calibri" panose="020F0502020204030204" pitchFamily="34" charset="0"/>
            </a:endParaRPr>
          </a:p>
        </p:txBody>
      </p:sp>
      <p:pic>
        <p:nvPicPr>
          <p:cNvPr id="3" name="Picture 2">
            <a:extLst>
              <a:ext uri="{FF2B5EF4-FFF2-40B4-BE49-F238E27FC236}">
                <a16:creationId xmlns:a16="http://schemas.microsoft.com/office/drawing/2014/main" id="{E6B9C236-15B4-9CD9-8AC5-1B07E8B4671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6205"/>
          <a:stretch/>
        </p:blipFill>
        <p:spPr>
          <a:xfrm>
            <a:off x="224755" y="2027734"/>
            <a:ext cx="3968422" cy="3646627"/>
          </a:xfrm>
          <a:prstGeom prst="rect">
            <a:avLst/>
          </a:prstGeom>
        </p:spPr>
      </p:pic>
      <p:pic>
        <p:nvPicPr>
          <p:cNvPr id="6" name="Picture 5">
            <a:extLst>
              <a:ext uri="{FF2B5EF4-FFF2-40B4-BE49-F238E27FC236}">
                <a16:creationId xmlns:a16="http://schemas.microsoft.com/office/drawing/2014/main" id="{3F508D9D-59A8-5EA3-08F6-9F4DFC11C4AF}"/>
              </a:ext>
            </a:extLst>
          </p:cNvPr>
          <p:cNvPicPr>
            <a:picLocks noChangeAspect="1"/>
          </p:cNvPicPr>
          <p:nvPr/>
        </p:nvPicPr>
        <p:blipFill>
          <a:blip r:embed="rId3"/>
          <a:stretch>
            <a:fillRect/>
          </a:stretch>
        </p:blipFill>
        <p:spPr>
          <a:xfrm>
            <a:off x="4542611" y="1690688"/>
            <a:ext cx="7206160" cy="4390798"/>
          </a:xfrm>
          <a:prstGeom prst="rect">
            <a:avLst/>
          </a:prstGeom>
        </p:spPr>
      </p:pic>
      <p:pic>
        <p:nvPicPr>
          <p:cNvPr id="7" name="Picture 6">
            <a:extLst>
              <a:ext uri="{FF2B5EF4-FFF2-40B4-BE49-F238E27FC236}">
                <a16:creationId xmlns:a16="http://schemas.microsoft.com/office/drawing/2014/main" id="{100F83EA-2F76-0F7C-9991-49CDF7FBBB57}"/>
              </a:ext>
            </a:extLst>
          </p:cNvPr>
          <p:cNvPicPr>
            <a:picLocks noChangeAspect="1"/>
          </p:cNvPicPr>
          <p:nvPr/>
        </p:nvPicPr>
        <p:blipFill>
          <a:blip r:embed="rId4"/>
          <a:stretch>
            <a:fillRect/>
          </a:stretch>
        </p:blipFill>
        <p:spPr>
          <a:xfrm>
            <a:off x="10520136" y="123825"/>
            <a:ext cx="1384300" cy="482600"/>
          </a:xfrm>
          <a:prstGeom prst="rect">
            <a:avLst/>
          </a:prstGeom>
        </p:spPr>
      </p:pic>
    </p:spTree>
    <p:extLst>
      <p:ext uri="{BB962C8B-B14F-4D97-AF65-F5344CB8AC3E}">
        <p14:creationId xmlns:p14="http://schemas.microsoft.com/office/powerpoint/2010/main" val="3248708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9C236-15B4-9CD9-8AC5-1B07E8B4671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3808"/>
          <a:stretch/>
        </p:blipFill>
        <p:spPr>
          <a:xfrm>
            <a:off x="522513" y="1451430"/>
            <a:ext cx="10900230" cy="5113989"/>
          </a:xfrm>
          <a:prstGeom prst="rect">
            <a:avLst/>
          </a:prstGeom>
        </p:spPr>
      </p:pic>
      <p:sp>
        <p:nvSpPr>
          <p:cNvPr id="6" name="Title 1">
            <a:extLst>
              <a:ext uri="{FF2B5EF4-FFF2-40B4-BE49-F238E27FC236}">
                <a16:creationId xmlns:a16="http://schemas.microsoft.com/office/drawing/2014/main" id="{8160A556-8212-2C68-3ACF-35E1934E0F84}"/>
              </a:ext>
            </a:extLst>
          </p:cNvPr>
          <p:cNvSpPr>
            <a:spLocks noGrp="1"/>
          </p:cNvSpPr>
          <p:nvPr>
            <p:ph type="title"/>
          </p:nvPr>
        </p:nvSpPr>
        <p:spPr>
          <a:xfrm>
            <a:off x="287564" y="365126"/>
            <a:ext cx="10515600" cy="1086304"/>
          </a:xfrm>
        </p:spPr>
        <p:txBody>
          <a:bodyPr vert="horz" lIns="91440" tIns="45720" rIns="91440" bIns="45720" rtlCol="0" anchor="ctr">
            <a:normAutofit/>
          </a:bodyPr>
          <a:lstStyle/>
          <a:p>
            <a:r>
              <a:rPr lang="en-GB" sz="3800" dirty="0">
                <a:solidFill>
                  <a:schemeClr val="tx1">
                    <a:lumMod val="95000"/>
                    <a:lumOff val="5000"/>
                  </a:schemeClr>
                </a:solidFill>
                <a:latin typeface="Calibri" panose="020F0502020204030204" pitchFamily="34" charset="0"/>
              </a:rPr>
              <a:t>IRO Management (</a:t>
            </a:r>
            <a:r>
              <a:rPr lang="en-GB" sz="3800" dirty="0" err="1">
                <a:solidFill>
                  <a:schemeClr val="tx1">
                    <a:lumMod val="95000"/>
                    <a:lumOff val="5000"/>
                  </a:schemeClr>
                </a:solidFill>
                <a:latin typeface="Calibri" panose="020F0502020204030204" pitchFamily="34" charset="0"/>
              </a:rPr>
              <a:t>cont</a:t>
            </a:r>
            <a:r>
              <a:rPr lang="en-GB" sz="3800" dirty="0">
                <a:solidFill>
                  <a:schemeClr val="tx1">
                    <a:lumMod val="95000"/>
                    <a:lumOff val="5000"/>
                  </a:schemeClr>
                </a:solidFill>
                <a:latin typeface="Calibri" panose="020F0502020204030204" pitchFamily="34" charset="0"/>
              </a:rPr>
              <a:t>)</a:t>
            </a:r>
            <a:endParaRPr lang="en-SK" sz="3800" dirty="0">
              <a:solidFill>
                <a:schemeClr val="tx1">
                  <a:lumMod val="95000"/>
                  <a:lumOff val="5000"/>
                </a:schemeClr>
              </a:solidFill>
              <a:latin typeface="Calibri" panose="020F0502020204030204" pitchFamily="34" charset="0"/>
            </a:endParaRPr>
          </a:p>
        </p:txBody>
      </p:sp>
    </p:spTree>
    <p:extLst>
      <p:ext uri="{BB962C8B-B14F-4D97-AF65-F5344CB8AC3E}">
        <p14:creationId xmlns:p14="http://schemas.microsoft.com/office/powerpoint/2010/main" val="1789936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71DA-E905-DEB9-ED67-EC7A0D8C3389}"/>
              </a:ext>
            </a:extLst>
          </p:cNvPr>
          <p:cNvSpPr>
            <a:spLocks noGrp="1"/>
          </p:cNvSpPr>
          <p:nvPr>
            <p:ph type="title"/>
          </p:nvPr>
        </p:nvSpPr>
        <p:spPr/>
        <p:txBody>
          <a:bodyPr vert="horz" lIns="91440" tIns="45720" rIns="91440" bIns="45720" rtlCol="0" anchor="ctr">
            <a:normAutofit fontScale="90000"/>
          </a:bodyPr>
          <a:lstStyle/>
          <a:p>
            <a:r>
              <a:rPr lang="en-GB" sz="3800" dirty="0">
                <a:solidFill>
                  <a:schemeClr val="tx1">
                    <a:lumMod val="95000"/>
                    <a:lumOff val="5000"/>
                  </a:schemeClr>
                </a:solidFill>
                <a:latin typeface="Calibri" panose="020F0502020204030204" pitchFamily="34" charset="0"/>
              </a:rPr>
              <a:t>DR E1-4 – TARGETS RELATED TO CLIMATE CHANGE MITIGATION AND ADAPTATION </a:t>
            </a:r>
            <a:endParaRPr lang="en-SK" sz="3800" dirty="0">
              <a:solidFill>
                <a:schemeClr val="tx1">
                  <a:lumMod val="95000"/>
                  <a:lumOff val="5000"/>
                </a:schemeClr>
              </a:solidFill>
              <a:latin typeface="Calibri" panose="020F0502020204030204" pitchFamily="34" charset="0"/>
            </a:endParaRPr>
          </a:p>
        </p:txBody>
      </p:sp>
      <p:pic>
        <p:nvPicPr>
          <p:cNvPr id="4" name="Picture 3">
            <a:extLst>
              <a:ext uri="{FF2B5EF4-FFF2-40B4-BE49-F238E27FC236}">
                <a16:creationId xmlns:a16="http://schemas.microsoft.com/office/drawing/2014/main" id="{3A33314C-71F2-CB01-6676-75D5C0B8AA2C}"/>
              </a:ext>
            </a:extLst>
          </p:cNvPr>
          <p:cNvPicPr>
            <a:picLocks noChangeAspect="1"/>
          </p:cNvPicPr>
          <p:nvPr/>
        </p:nvPicPr>
        <p:blipFill>
          <a:blip r:embed="rId2"/>
          <a:stretch>
            <a:fillRect/>
          </a:stretch>
        </p:blipFill>
        <p:spPr>
          <a:xfrm>
            <a:off x="274280" y="2235200"/>
            <a:ext cx="11643439" cy="4257675"/>
          </a:xfrm>
          <a:prstGeom prst="rect">
            <a:avLst/>
          </a:prstGeom>
        </p:spPr>
      </p:pic>
      <p:pic>
        <p:nvPicPr>
          <p:cNvPr id="5" name="Picture 4">
            <a:extLst>
              <a:ext uri="{FF2B5EF4-FFF2-40B4-BE49-F238E27FC236}">
                <a16:creationId xmlns:a16="http://schemas.microsoft.com/office/drawing/2014/main" id="{893BC857-21B6-8E65-2EB5-AF5FE79CE72D}"/>
              </a:ext>
            </a:extLst>
          </p:cNvPr>
          <p:cNvPicPr>
            <a:picLocks noChangeAspect="1"/>
          </p:cNvPicPr>
          <p:nvPr/>
        </p:nvPicPr>
        <p:blipFill>
          <a:blip r:embed="rId3"/>
          <a:stretch>
            <a:fillRect/>
          </a:stretch>
        </p:blipFill>
        <p:spPr>
          <a:xfrm>
            <a:off x="10251621" y="1239044"/>
            <a:ext cx="1384300" cy="482600"/>
          </a:xfrm>
          <a:prstGeom prst="rect">
            <a:avLst/>
          </a:prstGeom>
        </p:spPr>
      </p:pic>
    </p:spTree>
    <p:extLst>
      <p:ext uri="{BB962C8B-B14F-4D97-AF65-F5344CB8AC3E}">
        <p14:creationId xmlns:p14="http://schemas.microsoft.com/office/powerpoint/2010/main" val="1849225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71DA-E905-DEB9-ED67-EC7A0D8C3389}"/>
              </a:ext>
            </a:extLst>
          </p:cNvPr>
          <p:cNvSpPr>
            <a:spLocks noGrp="1"/>
          </p:cNvSpPr>
          <p:nvPr>
            <p:ph type="title"/>
          </p:nvPr>
        </p:nvSpPr>
        <p:spPr/>
        <p:txBody>
          <a:bodyPr vert="horz" lIns="91440" tIns="45720" rIns="91440" bIns="45720" rtlCol="0" anchor="ctr">
            <a:normAutofit/>
          </a:bodyPr>
          <a:lstStyle/>
          <a:p>
            <a:r>
              <a:rPr lang="en-GB" sz="3800" dirty="0">
                <a:solidFill>
                  <a:schemeClr val="tx1">
                    <a:lumMod val="95000"/>
                    <a:lumOff val="5000"/>
                  </a:schemeClr>
                </a:solidFill>
                <a:latin typeface="Calibri" panose="020F0502020204030204" pitchFamily="34" charset="0"/>
              </a:rPr>
              <a:t>METRICS AND TARGETS: ENERGY</a:t>
            </a:r>
            <a:endParaRPr lang="en-SK" sz="3800" dirty="0">
              <a:solidFill>
                <a:schemeClr val="tx1">
                  <a:lumMod val="95000"/>
                  <a:lumOff val="5000"/>
                </a:schemeClr>
              </a:solidFill>
              <a:latin typeface="Calibri" panose="020F0502020204030204" pitchFamily="34" charset="0"/>
            </a:endParaRPr>
          </a:p>
        </p:txBody>
      </p:sp>
      <p:sp>
        <p:nvSpPr>
          <p:cNvPr id="3" name="TextBox 2">
            <a:extLst>
              <a:ext uri="{FF2B5EF4-FFF2-40B4-BE49-F238E27FC236}">
                <a16:creationId xmlns:a16="http://schemas.microsoft.com/office/drawing/2014/main" id="{5CF92AB8-4826-BDCD-85A6-AAE7AC798A51}"/>
              </a:ext>
            </a:extLst>
          </p:cNvPr>
          <p:cNvSpPr txBox="1"/>
          <p:nvPr/>
        </p:nvSpPr>
        <p:spPr>
          <a:xfrm>
            <a:off x="217715" y="1603302"/>
            <a:ext cx="9347200" cy="4801314"/>
          </a:xfrm>
          <a:prstGeom prst="rect">
            <a:avLst/>
          </a:prstGeom>
          <a:noFill/>
        </p:spPr>
        <p:txBody>
          <a:bodyPr wrap="square" rtlCol="0">
            <a:spAutoFit/>
          </a:bodyPr>
          <a:lstStyle/>
          <a:p>
            <a:r>
              <a:rPr lang="en-GB" sz="1800" dirty="0">
                <a:solidFill>
                  <a:srgbClr val="3F3F3F"/>
                </a:solidFill>
                <a:effectLst/>
                <a:latin typeface="TrebuchetMS" panose="020B0703020202090204" pitchFamily="34" charset="0"/>
              </a:rPr>
              <a:t>Total energy consumption from non-renewable sources for high climate impact sectors : </a:t>
            </a:r>
            <a:endParaRPr lang="en-GB" sz="1800" dirty="0">
              <a:solidFill>
                <a:srgbClr val="EA193A"/>
              </a:solidFill>
              <a:effectLst/>
              <a:latin typeface="Wingdings3"/>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Fuel consumption from coal and coal products; </a:t>
            </a:r>
            <a:endParaRPr lang="en-GB" sz="1800" dirty="0">
              <a:solidFill>
                <a:srgbClr val="EA193A"/>
              </a:solidFill>
              <a:effectLst/>
              <a:latin typeface="ArialM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Fuel consumption from crude oil and petroleum products; </a:t>
            </a:r>
            <a:endParaRPr lang="en-GB" sz="1800" dirty="0">
              <a:solidFill>
                <a:srgbClr val="EA193A"/>
              </a:solidFill>
              <a:effectLst/>
              <a:latin typeface="ArialM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Fuel consumption from natural gas; </a:t>
            </a:r>
            <a:endParaRPr lang="en-GB" sz="1800" dirty="0">
              <a:solidFill>
                <a:srgbClr val="EA193A"/>
              </a:solidFill>
              <a:effectLst/>
              <a:latin typeface="ArialM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Fuel consumption from other non-renewable sources; </a:t>
            </a:r>
            <a:endParaRPr lang="en-GB" sz="1800" dirty="0">
              <a:solidFill>
                <a:srgbClr val="EA193A"/>
              </a:solidFill>
              <a:effectLst/>
              <a:latin typeface="ArialM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Consumption from nuclear products; and </a:t>
            </a:r>
            <a:endParaRPr lang="en-GB" sz="1800" dirty="0">
              <a:solidFill>
                <a:srgbClr val="EA193A"/>
              </a:solidFill>
              <a:effectLst/>
              <a:latin typeface="ArialM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Consumption of purchased or acquired electricity, heat, steam, and cooling from non- renewable sources. </a:t>
            </a:r>
            <a:endParaRPr lang="en-GB" sz="1800" dirty="0">
              <a:solidFill>
                <a:srgbClr val="EA193A"/>
              </a:solidFill>
              <a:effectLst/>
              <a:latin typeface="ArialMT"/>
            </a:endParaRPr>
          </a:p>
          <a:p>
            <a:endParaRPr lang="en-GB" dirty="0">
              <a:solidFill>
                <a:srgbClr val="EA193A"/>
              </a:solidFill>
              <a:latin typeface="Wingdings3"/>
            </a:endParaRPr>
          </a:p>
          <a:p>
            <a:r>
              <a:rPr lang="en-GB" sz="1800" dirty="0">
                <a:solidFill>
                  <a:srgbClr val="3F3F3F"/>
                </a:solidFill>
                <a:effectLst/>
                <a:latin typeface="TrebuchetMS" panose="020B0703020202090204" pitchFamily="34" charset="0"/>
              </a:rPr>
              <a:t>Total energy consumption from renewable sources disaggregated by: </a:t>
            </a:r>
            <a:endParaRPr lang="en-GB" sz="1800" dirty="0">
              <a:solidFill>
                <a:srgbClr val="EA193A"/>
              </a:solidFill>
              <a:effectLst/>
              <a:latin typeface="ArialM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Fuel consumption for renewable sources (including biomass, biogas, non-fossil fuel waste, </a:t>
            </a:r>
            <a:endParaRPr lang="en-GB" sz="1800" dirty="0">
              <a:solidFill>
                <a:srgbClr val="EA193A"/>
              </a:solidFill>
              <a:effectLst/>
              <a:latin typeface="ArialM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hydrogen from renewable sources, etc.); </a:t>
            </a:r>
            <a:endParaRPr lang="en-GB" sz="1800" dirty="0">
              <a:solidFill>
                <a:srgbClr val="EA193A"/>
              </a:solidFill>
              <a:effectLst/>
              <a:latin typeface="ArialM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Consumption of purchased or acquired electricity, heat, steam, and cooling from renewable sources; and </a:t>
            </a:r>
            <a:endParaRPr lang="en-GB" sz="1800" dirty="0">
              <a:solidFill>
                <a:srgbClr val="EA193A"/>
              </a:solidFill>
              <a:effectLst/>
              <a:latin typeface="ArialM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Consumption of self-generated non-fuel renewable energy. </a:t>
            </a:r>
            <a:endParaRPr lang="en-GB" sz="1800" dirty="0">
              <a:solidFill>
                <a:srgbClr val="EA193A"/>
              </a:solidFill>
              <a:effectLst/>
              <a:latin typeface="ArialMT"/>
            </a:endParaRPr>
          </a:p>
          <a:p>
            <a:endParaRPr lang="en-SK" dirty="0"/>
          </a:p>
        </p:txBody>
      </p:sp>
      <p:pic>
        <p:nvPicPr>
          <p:cNvPr id="6" name="Picture 5">
            <a:extLst>
              <a:ext uri="{FF2B5EF4-FFF2-40B4-BE49-F238E27FC236}">
                <a16:creationId xmlns:a16="http://schemas.microsoft.com/office/drawing/2014/main" id="{6B021F9F-4576-BBC9-BC18-FB2D61929591}"/>
              </a:ext>
            </a:extLst>
          </p:cNvPr>
          <p:cNvPicPr>
            <a:picLocks noChangeAspect="1"/>
          </p:cNvPicPr>
          <p:nvPr/>
        </p:nvPicPr>
        <p:blipFill>
          <a:blip r:embed="rId2"/>
          <a:stretch>
            <a:fillRect/>
          </a:stretch>
        </p:blipFill>
        <p:spPr>
          <a:xfrm>
            <a:off x="9797143" y="2400147"/>
            <a:ext cx="1959429" cy="2638908"/>
          </a:xfrm>
          <a:prstGeom prst="rect">
            <a:avLst/>
          </a:prstGeom>
        </p:spPr>
      </p:pic>
    </p:spTree>
    <p:extLst>
      <p:ext uri="{BB962C8B-B14F-4D97-AF65-F5344CB8AC3E}">
        <p14:creationId xmlns:p14="http://schemas.microsoft.com/office/powerpoint/2010/main" val="4211088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71DA-E905-DEB9-ED67-EC7A0D8C3389}"/>
              </a:ext>
            </a:extLst>
          </p:cNvPr>
          <p:cNvSpPr>
            <a:spLocks noGrp="1"/>
          </p:cNvSpPr>
          <p:nvPr>
            <p:ph type="title"/>
          </p:nvPr>
        </p:nvSpPr>
        <p:spPr>
          <a:xfrm>
            <a:off x="838200" y="365125"/>
            <a:ext cx="10515600" cy="752475"/>
          </a:xfrm>
        </p:spPr>
        <p:txBody>
          <a:bodyPr vert="horz" lIns="91440" tIns="45720" rIns="91440" bIns="45720" rtlCol="0" anchor="ctr">
            <a:normAutofit/>
          </a:bodyPr>
          <a:lstStyle/>
          <a:p>
            <a:r>
              <a:rPr lang="en-GB" sz="3800" dirty="0">
                <a:solidFill>
                  <a:schemeClr val="tx1">
                    <a:lumMod val="95000"/>
                    <a:lumOff val="5000"/>
                  </a:schemeClr>
                </a:solidFill>
                <a:latin typeface="Calibri" panose="020F0502020204030204" pitchFamily="34" charset="0"/>
              </a:rPr>
              <a:t>METRICS AND TARGETS: GHG EMISSIONS</a:t>
            </a:r>
            <a:endParaRPr lang="en-SK" sz="3800" dirty="0">
              <a:solidFill>
                <a:schemeClr val="tx1">
                  <a:lumMod val="95000"/>
                  <a:lumOff val="5000"/>
                </a:schemeClr>
              </a:solidFill>
              <a:latin typeface="Calibri" panose="020F0502020204030204" pitchFamily="34" charset="0"/>
            </a:endParaRPr>
          </a:p>
        </p:txBody>
      </p:sp>
      <p:pic>
        <p:nvPicPr>
          <p:cNvPr id="4" name="Picture 3">
            <a:extLst>
              <a:ext uri="{FF2B5EF4-FFF2-40B4-BE49-F238E27FC236}">
                <a16:creationId xmlns:a16="http://schemas.microsoft.com/office/drawing/2014/main" id="{1A5EF4C4-02F2-7E80-E724-A4837FFA28AE}"/>
              </a:ext>
            </a:extLst>
          </p:cNvPr>
          <p:cNvPicPr>
            <a:picLocks noChangeAspect="1"/>
          </p:cNvPicPr>
          <p:nvPr/>
        </p:nvPicPr>
        <p:blipFill>
          <a:blip r:embed="rId2"/>
          <a:stretch>
            <a:fillRect/>
          </a:stretch>
        </p:blipFill>
        <p:spPr>
          <a:xfrm>
            <a:off x="225975" y="1171698"/>
            <a:ext cx="9884132" cy="4514603"/>
          </a:xfrm>
          <a:prstGeom prst="rect">
            <a:avLst/>
          </a:prstGeom>
        </p:spPr>
      </p:pic>
      <p:pic>
        <p:nvPicPr>
          <p:cNvPr id="5" name="Picture 4">
            <a:extLst>
              <a:ext uri="{FF2B5EF4-FFF2-40B4-BE49-F238E27FC236}">
                <a16:creationId xmlns:a16="http://schemas.microsoft.com/office/drawing/2014/main" id="{D337970F-EF0B-D271-CABC-DB57B8DCADDE}"/>
              </a:ext>
            </a:extLst>
          </p:cNvPr>
          <p:cNvPicPr>
            <a:picLocks noChangeAspect="1"/>
          </p:cNvPicPr>
          <p:nvPr/>
        </p:nvPicPr>
        <p:blipFill>
          <a:blip r:embed="rId3"/>
          <a:stretch>
            <a:fillRect/>
          </a:stretch>
        </p:blipFill>
        <p:spPr>
          <a:xfrm>
            <a:off x="9158514" y="4425726"/>
            <a:ext cx="2793093" cy="2176686"/>
          </a:xfrm>
          <a:prstGeom prst="rect">
            <a:avLst/>
          </a:prstGeom>
        </p:spPr>
      </p:pic>
      <p:pic>
        <p:nvPicPr>
          <p:cNvPr id="7" name="Picture 6">
            <a:extLst>
              <a:ext uri="{FF2B5EF4-FFF2-40B4-BE49-F238E27FC236}">
                <a16:creationId xmlns:a16="http://schemas.microsoft.com/office/drawing/2014/main" id="{50048C96-C2B4-475A-BC1C-B9CD72E30E4F}"/>
              </a:ext>
            </a:extLst>
          </p:cNvPr>
          <p:cNvPicPr>
            <a:picLocks noChangeAspect="1"/>
          </p:cNvPicPr>
          <p:nvPr/>
        </p:nvPicPr>
        <p:blipFill>
          <a:blip r:embed="rId4"/>
          <a:stretch>
            <a:fillRect/>
          </a:stretch>
        </p:blipFill>
        <p:spPr>
          <a:xfrm>
            <a:off x="10457089" y="420749"/>
            <a:ext cx="1384300" cy="482600"/>
          </a:xfrm>
          <a:prstGeom prst="rect">
            <a:avLst/>
          </a:prstGeom>
        </p:spPr>
      </p:pic>
    </p:spTree>
    <p:extLst>
      <p:ext uri="{BB962C8B-B14F-4D97-AF65-F5344CB8AC3E}">
        <p14:creationId xmlns:p14="http://schemas.microsoft.com/office/powerpoint/2010/main" val="1558113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71DA-E905-DEB9-ED67-EC7A0D8C3389}"/>
              </a:ext>
            </a:extLst>
          </p:cNvPr>
          <p:cNvSpPr>
            <a:spLocks noGrp="1"/>
          </p:cNvSpPr>
          <p:nvPr>
            <p:ph type="title"/>
          </p:nvPr>
        </p:nvSpPr>
        <p:spPr>
          <a:xfrm>
            <a:off x="838200" y="365125"/>
            <a:ext cx="10515600" cy="752475"/>
          </a:xfrm>
        </p:spPr>
        <p:txBody>
          <a:bodyPr vert="horz" lIns="91440" tIns="45720" rIns="91440" bIns="45720" rtlCol="0" anchor="ctr">
            <a:normAutofit/>
          </a:bodyPr>
          <a:lstStyle/>
          <a:p>
            <a:r>
              <a:rPr lang="en-GB" sz="3800" dirty="0">
                <a:solidFill>
                  <a:schemeClr val="tx1">
                    <a:lumMod val="95000"/>
                    <a:lumOff val="5000"/>
                  </a:schemeClr>
                </a:solidFill>
                <a:latin typeface="Calibri" panose="020F0502020204030204" pitchFamily="34" charset="0"/>
              </a:rPr>
              <a:t>METRICS AND TARGETS (CONT)</a:t>
            </a:r>
            <a:endParaRPr lang="en-SK" sz="3800" dirty="0">
              <a:solidFill>
                <a:schemeClr val="tx1">
                  <a:lumMod val="95000"/>
                  <a:lumOff val="5000"/>
                </a:schemeClr>
              </a:solidFill>
              <a:latin typeface="Calibri" panose="020F0502020204030204" pitchFamily="34" charset="0"/>
            </a:endParaRPr>
          </a:p>
        </p:txBody>
      </p:sp>
      <p:pic>
        <p:nvPicPr>
          <p:cNvPr id="7" name="Picture 6">
            <a:extLst>
              <a:ext uri="{FF2B5EF4-FFF2-40B4-BE49-F238E27FC236}">
                <a16:creationId xmlns:a16="http://schemas.microsoft.com/office/drawing/2014/main" id="{50048C96-C2B4-475A-BC1C-B9CD72E30E4F}"/>
              </a:ext>
            </a:extLst>
          </p:cNvPr>
          <p:cNvPicPr>
            <a:picLocks noChangeAspect="1"/>
          </p:cNvPicPr>
          <p:nvPr/>
        </p:nvPicPr>
        <p:blipFill>
          <a:blip r:embed="rId2"/>
          <a:stretch>
            <a:fillRect/>
          </a:stretch>
        </p:blipFill>
        <p:spPr>
          <a:xfrm>
            <a:off x="10457089" y="420749"/>
            <a:ext cx="1384300" cy="482600"/>
          </a:xfrm>
          <a:prstGeom prst="rect">
            <a:avLst/>
          </a:prstGeom>
        </p:spPr>
      </p:pic>
      <p:sp>
        <p:nvSpPr>
          <p:cNvPr id="3" name="TextBox 2">
            <a:extLst>
              <a:ext uri="{FF2B5EF4-FFF2-40B4-BE49-F238E27FC236}">
                <a16:creationId xmlns:a16="http://schemas.microsoft.com/office/drawing/2014/main" id="{C8A3318B-A99B-DCDE-199E-EC82DBF5C7CD}"/>
              </a:ext>
            </a:extLst>
          </p:cNvPr>
          <p:cNvSpPr txBox="1"/>
          <p:nvPr/>
        </p:nvSpPr>
        <p:spPr>
          <a:xfrm>
            <a:off x="298993" y="1329509"/>
            <a:ext cx="11731897" cy="5632311"/>
          </a:xfrm>
          <a:prstGeom prst="rect">
            <a:avLst/>
          </a:prstGeom>
          <a:noFill/>
        </p:spPr>
        <p:txBody>
          <a:bodyPr wrap="square" rtlCol="0">
            <a:spAutoFit/>
          </a:bodyPr>
          <a:lstStyle/>
          <a:p>
            <a:r>
              <a:rPr lang="en-GB" sz="1800" b="1" dirty="0">
                <a:solidFill>
                  <a:srgbClr val="FFFFFF"/>
                </a:solidFill>
                <a:effectLst/>
                <a:latin typeface="TrebuchetMS" panose="020B0703020202090204" pitchFamily="34" charset="0"/>
              </a:rPr>
              <a:t>E1-7 GHG REMOVALS AND GHG MITIGATION PROJECTS FINANCED THROUGH CARBON CREDITS </a:t>
            </a:r>
            <a:endParaRPr lang="en-GB" dirty="0">
              <a:effectLst/>
            </a:endParaRPr>
          </a:p>
          <a:p>
            <a:endParaRPr lang="en-SK" dirty="0"/>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GHG removals and storage from own operations and upstream and downstream value chain it may have developed in metric tonnes of CO2eq; and </a:t>
            </a:r>
            <a:endParaRPr lang="en-GB" dirty="0">
              <a:effectLs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The amount of GHG emission reductions or removals from climate change mitigation projects outside its value chain it has financed through any purchase of carbon credits. </a:t>
            </a:r>
            <a:endParaRPr lang="en-SK" dirty="0"/>
          </a:p>
          <a:p>
            <a:endParaRPr lang="en-SK" dirty="0"/>
          </a:p>
          <a:p>
            <a:r>
              <a:rPr lang="en-GB" sz="1800" b="1" dirty="0">
                <a:solidFill>
                  <a:srgbClr val="FFFFFF"/>
                </a:solidFill>
                <a:effectLst/>
                <a:latin typeface="TrebuchetMS" panose="020B0703020202090204" pitchFamily="34" charset="0"/>
              </a:rPr>
              <a:t>E1-8 INTERNAL CARBON PRICING </a:t>
            </a:r>
            <a:endParaRPr lang="en-GB" dirty="0">
              <a:effectLst/>
            </a:endParaRPr>
          </a:p>
          <a:p>
            <a:endParaRPr lang="en-SK" dirty="0"/>
          </a:p>
          <a:p>
            <a:r>
              <a:rPr lang="en-GB" sz="1800" dirty="0">
                <a:solidFill>
                  <a:srgbClr val="3F3F3F"/>
                </a:solidFill>
                <a:effectLst/>
                <a:latin typeface="TrebuchetMS" panose="020B0703020202090204" pitchFamily="34" charset="0"/>
              </a:rPr>
              <a:t>Disclose whether internal carbon pricing schemes are applied and, if so, how these support its decision making and incentivise the implementation of climate-related policies and targets, including: </a:t>
            </a:r>
            <a:endParaRPr lang="en-GB" dirty="0">
              <a:effectLs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The type of internal carbon pricing scheme, for example, the shadow prices applied for </a:t>
            </a:r>
            <a:r>
              <a:rPr lang="en-GB" sz="1800" dirty="0" err="1">
                <a:solidFill>
                  <a:srgbClr val="3F3F3F"/>
                </a:solidFill>
                <a:effectLst/>
                <a:latin typeface="TrebuchetMS" panose="020B0703020202090204" pitchFamily="34" charset="0"/>
              </a:rPr>
              <a:t>CapEX</a:t>
            </a:r>
            <a:r>
              <a:rPr lang="en-GB" sz="1800" dirty="0">
                <a:solidFill>
                  <a:srgbClr val="3F3F3F"/>
                </a:solidFill>
                <a:effectLst/>
                <a:latin typeface="TrebuchetMS" panose="020B0703020202090204" pitchFamily="34" charset="0"/>
              </a:rPr>
              <a:t> or research and development (R&amp;D) investment decision making, internal carbon fees or internal carbon funds; </a:t>
            </a:r>
            <a:endParaRPr lang="en-GB" dirty="0">
              <a:effectLs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The specific scope of application of the carbon pricing schemes (activities, geographies, entities, etc.); </a:t>
            </a:r>
            <a:endParaRPr lang="en-GB" dirty="0">
              <a:effectLs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The carbon prices applied according to the type of scheme and critical assumptions made to determine the prices, including the source of the applied carbon prices and why they are deemed relevant; and </a:t>
            </a:r>
            <a:endParaRPr lang="en-GB" dirty="0">
              <a:effectLst/>
            </a:endParaRP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The current year approximate gross GHG emission volumes by Scopes 1, 2 and 3 in metric tonnes of CO2eq covered by these schemes, as well as their share of the undertaking’s overall GHG emissions for each respective Scope. </a:t>
            </a:r>
            <a:endParaRPr lang="en-GB" dirty="0">
              <a:effectLst/>
            </a:endParaRPr>
          </a:p>
          <a:p>
            <a:endParaRPr lang="en-SK" dirty="0"/>
          </a:p>
        </p:txBody>
      </p:sp>
    </p:spTree>
    <p:extLst>
      <p:ext uri="{BB962C8B-B14F-4D97-AF65-F5344CB8AC3E}">
        <p14:creationId xmlns:p14="http://schemas.microsoft.com/office/powerpoint/2010/main" val="1897540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71DA-E905-DEB9-ED67-EC7A0D8C3389}"/>
              </a:ext>
            </a:extLst>
          </p:cNvPr>
          <p:cNvSpPr>
            <a:spLocks noGrp="1"/>
          </p:cNvSpPr>
          <p:nvPr>
            <p:ph type="title"/>
          </p:nvPr>
        </p:nvSpPr>
        <p:spPr>
          <a:xfrm>
            <a:off x="116114" y="903349"/>
            <a:ext cx="10515600" cy="752475"/>
          </a:xfrm>
        </p:spPr>
        <p:txBody>
          <a:bodyPr vert="horz" lIns="91440" tIns="45720" rIns="91440" bIns="45720" rtlCol="0" anchor="ctr">
            <a:normAutofit fontScale="90000"/>
          </a:bodyPr>
          <a:lstStyle/>
          <a:p>
            <a:r>
              <a:rPr lang="en-GB" sz="3800" dirty="0">
                <a:solidFill>
                  <a:schemeClr val="tx1">
                    <a:lumMod val="95000"/>
                    <a:lumOff val="5000"/>
                  </a:schemeClr>
                </a:solidFill>
                <a:latin typeface="Calibri" panose="020F0502020204030204" pitchFamily="34" charset="0"/>
              </a:rPr>
              <a:t>METRICS AND TARGETS: E1-9 POTENTIAL FINANCIAL EFFECTS FROM MATERIAL PHYSICAL AND TRANSITION RISKS AND POTENTIAL CLIMATE-RELATED OPPORTUNITIES </a:t>
            </a:r>
            <a:br>
              <a:rPr lang="en-GB" sz="3800" dirty="0">
                <a:solidFill>
                  <a:schemeClr val="tx1">
                    <a:lumMod val="95000"/>
                    <a:lumOff val="5000"/>
                  </a:schemeClr>
                </a:solidFill>
                <a:latin typeface="Calibri" panose="020F0502020204030204" pitchFamily="34" charset="0"/>
              </a:rPr>
            </a:br>
            <a:endParaRPr lang="en-SK" sz="3800" dirty="0">
              <a:solidFill>
                <a:schemeClr val="tx1">
                  <a:lumMod val="95000"/>
                  <a:lumOff val="5000"/>
                </a:schemeClr>
              </a:solidFill>
              <a:latin typeface="Calibri" panose="020F0502020204030204" pitchFamily="34" charset="0"/>
            </a:endParaRPr>
          </a:p>
        </p:txBody>
      </p:sp>
      <p:pic>
        <p:nvPicPr>
          <p:cNvPr id="7" name="Picture 6">
            <a:extLst>
              <a:ext uri="{FF2B5EF4-FFF2-40B4-BE49-F238E27FC236}">
                <a16:creationId xmlns:a16="http://schemas.microsoft.com/office/drawing/2014/main" id="{50048C96-C2B4-475A-BC1C-B9CD72E30E4F}"/>
              </a:ext>
            </a:extLst>
          </p:cNvPr>
          <p:cNvPicPr>
            <a:picLocks noChangeAspect="1"/>
          </p:cNvPicPr>
          <p:nvPr/>
        </p:nvPicPr>
        <p:blipFill>
          <a:blip r:embed="rId2"/>
          <a:stretch>
            <a:fillRect/>
          </a:stretch>
        </p:blipFill>
        <p:spPr>
          <a:xfrm>
            <a:off x="10457089" y="420749"/>
            <a:ext cx="1384300" cy="482600"/>
          </a:xfrm>
          <a:prstGeom prst="rect">
            <a:avLst/>
          </a:prstGeom>
        </p:spPr>
      </p:pic>
      <p:sp>
        <p:nvSpPr>
          <p:cNvPr id="3" name="TextBox 2">
            <a:extLst>
              <a:ext uri="{FF2B5EF4-FFF2-40B4-BE49-F238E27FC236}">
                <a16:creationId xmlns:a16="http://schemas.microsoft.com/office/drawing/2014/main" id="{C8A3318B-A99B-DCDE-199E-EC82DBF5C7CD}"/>
              </a:ext>
            </a:extLst>
          </p:cNvPr>
          <p:cNvSpPr txBox="1"/>
          <p:nvPr/>
        </p:nvSpPr>
        <p:spPr>
          <a:xfrm>
            <a:off x="116114" y="2883989"/>
            <a:ext cx="2815410" cy="3416320"/>
          </a:xfrm>
          <a:prstGeom prst="rect">
            <a:avLst/>
          </a:prstGeom>
          <a:noFill/>
        </p:spPr>
        <p:txBody>
          <a:bodyPr wrap="square" rtlCol="0">
            <a:spAutoFit/>
          </a:bodyPr>
          <a:lstStyle/>
          <a:p>
            <a:endParaRPr lang="en-GB" dirty="0">
              <a:effectLst/>
            </a:endParaRPr>
          </a:p>
          <a:p>
            <a:endParaRPr lang="en-SK" dirty="0"/>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Potential financial effects from material physical risks;</a:t>
            </a: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Potential financial effects from material transition risks; and</a:t>
            </a:r>
          </a:p>
          <a:p>
            <a:pPr marL="285750" indent="-285750">
              <a:buFont typeface="Arial" panose="020B0604020202020204" pitchFamily="34" charset="0"/>
              <a:buChar char="•"/>
            </a:pPr>
            <a:r>
              <a:rPr lang="en-GB" sz="1800" dirty="0">
                <a:solidFill>
                  <a:srgbClr val="3F3F3F"/>
                </a:solidFill>
                <a:effectLst/>
                <a:latin typeface="TrebuchetMS" panose="020B0703020202090204" pitchFamily="34" charset="0"/>
              </a:rPr>
              <a:t>Potential to pursue material climate-related opportunities. </a:t>
            </a:r>
            <a:endParaRPr lang="en-GB" dirty="0">
              <a:effectLst/>
            </a:endParaRPr>
          </a:p>
          <a:p>
            <a:endParaRPr lang="en-SK" dirty="0"/>
          </a:p>
        </p:txBody>
      </p:sp>
      <p:pic>
        <p:nvPicPr>
          <p:cNvPr id="4" name="Picture 3">
            <a:extLst>
              <a:ext uri="{FF2B5EF4-FFF2-40B4-BE49-F238E27FC236}">
                <a16:creationId xmlns:a16="http://schemas.microsoft.com/office/drawing/2014/main" id="{DF219EC1-F896-A64E-75F2-9C3606A7DABE}"/>
              </a:ext>
            </a:extLst>
          </p:cNvPr>
          <p:cNvPicPr>
            <a:picLocks noChangeAspect="1"/>
          </p:cNvPicPr>
          <p:nvPr/>
        </p:nvPicPr>
        <p:blipFill>
          <a:blip r:embed="rId3"/>
          <a:stretch>
            <a:fillRect/>
          </a:stretch>
        </p:blipFill>
        <p:spPr>
          <a:xfrm>
            <a:off x="3021783" y="1914061"/>
            <a:ext cx="8819606" cy="4630943"/>
          </a:xfrm>
          <a:prstGeom prst="rect">
            <a:avLst/>
          </a:prstGeom>
        </p:spPr>
      </p:pic>
    </p:spTree>
    <p:extLst>
      <p:ext uri="{BB962C8B-B14F-4D97-AF65-F5344CB8AC3E}">
        <p14:creationId xmlns:p14="http://schemas.microsoft.com/office/powerpoint/2010/main" val="2898897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Elbow Connector 49"/>
          <p:cNvCxnSpPr/>
          <p:nvPr/>
        </p:nvCxnSpPr>
        <p:spPr>
          <a:xfrm rot="5400000">
            <a:off x="7263263" y="5432266"/>
            <a:ext cx="481476" cy="0"/>
          </a:xfrm>
          <a:prstGeom prst="bentConnector3">
            <a:avLst>
              <a:gd name="adj1" fmla="val 50000"/>
            </a:avLst>
          </a:prstGeom>
          <a:ln>
            <a:solidFill>
              <a:srgbClr val="2C9AC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Elbow Connector 43"/>
          <p:cNvCxnSpPr/>
          <p:nvPr/>
        </p:nvCxnSpPr>
        <p:spPr>
          <a:xfrm rot="5400000">
            <a:off x="6617364" y="2458339"/>
            <a:ext cx="3044952" cy="457200"/>
          </a:xfrm>
          <a:prstGeom prst="bentConnector3">
            <a:avLst>
              <a:gd name="adj1" fmla="val -43"/>
            </a:avLst>
          </a:prstGeom>
          <a:ln>
            <a:solidFill>
              <a:srgbClr val="2C9AC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Elbow Connector 7"/>
          <p:cNvCxnSpPr/>
          <p:nvPr/>
        </p:nvCxnSpPr>
        <p:spPr>
          <a:xfrm rot="16200000" flipH="1">
            <a:off x="5391117" y="2456090"/>
            <a:ext cx="3041689" cy="458437"/>
          </a:xfrm>
          <a:prstGeom prst="bentConnector3">
            <a:avLst>
              <a:gd name="adj1" fmla="val 629"/>
            </a:avLst>
          </a:prstGeom>
          <a:ln>
            <a:solidFill>
              <a:srgbClr val="2C9AC6"/>
            </a:solidFill>
            <a:tailEnd type="triangle"/>
          </a:ln>
          <a:effectLst/>
        </p:spPr>
        <p:style>
          <a:lnRef idx="2">
            <a:schemeClr val="accent1"/>
          </a:lnRef>
          <a:fillRef idx="0">
            <a:schemeClr val="accent1"/>
          </a:fillRef>
          <a:effectRef idx="1">
            <a:schemeClr val="accent1"/>
          </a:effectRef>
          <a:fontRef idx="minor">
            <a:schemeClr val="tx1"/>
          </a:fontRef>
        </p:style>
      </p:cxnSp>
      <p:sp>
        <p:nvSpPr>
          <p:cNvPr id="2213" name="Right Brace 2212"/>
          <p:cNvSpPr/>
          <p:nvPr/>
        </p:nvSpPr>
        <p:spPr>
          <a:xfrm>
            <a:off x="5417412" y="5802169"/>
            <a:ext cx="248760" cy="322297"/>
          </a:xfrm>
          <a:prstGeom prst="rightBrace">
            <a:avLst/>
          </a:prstGeom>
          <a:ln>
            <a:solidFill>
              <a:srgbClr val="2C9AC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59"/>
            <a:endParaRPr lang="en-US">
              <a:solidFill>
                <a:prstClr val="black"/>
              </a:solidFill>
              <a:latin typeface="Calibri"/>
            </a:endParaRPr>
          </a:p>
        </p:txBody>
      </p:sp>
      <p:sp>
        <p:nvSpPr>
          <p:cNvPr id="199" name="Right Brace 198"/>
          <p:cNvSpPr/>
          <p:nvPr/>
        </p:nvSpPr>
        <p:spPr>
          <a:xfrm flipH="1">
            <a:off x="9351057" y="5797294"/>
            <a:ext cx="238124" cy="322297"/>
          </a:xfrm>
          <a:prstGeom prst="rightBrace">
            <a:avLst/>
          </a:prstGeom>
          <a:ln>
            <a:solidFill>
              <a:srgbClr val="2C9AC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59"/>
            <a:endParaRPr lang="en-US">
              <a:solidFill>
                <a:prstClr val="black"/>
              </a:solidFill>
              <a:latin typeface="Calibri"/>
            </a:endParaRPr>
          </a:p>
        </p:txBody>
      </p:sp>
      <p:sp>
        <p:nvSpPr>
          <p:cNvPr id="2155" name="Rectangle 137"/>
          <p:cNvSpPr>
            <a:spLocks noChangeArrowheads="1"/>
          </p:cNvSpPr>
          <p:nvPr/>
        </p:nvSpPr>
        <p:spPr bwMode="auto">
          <a:xfrm>
            <a:off x="6703296" y="4952280"/>
            <a:ext cx="1554480" cy="417513"/>
          </a:xfrm>
          <a:prstGeom prst="rect">
            <a:avLst/>
          </a:prstGeom>
          <a:solidFill>
            <a:srgbClr val="00AA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59"/>
            <a:endParaRPr lang="en-US">
              <a:solidFill>
                <a:prstClr val="black"/>
              </a:solidFill>
              <a:latin typeface="Calibri"/>
            </a:endParaRPr>
          </a:p>
        </p:txBody>
      </p:sp>
      <p:sp>
        <p:nvSpPr>
          <p:cNvPr id="2156" name="Rectangle 138"/>
          <p:cNvSpPr>
            <a:spLocks noChangeArrowheads="1"/>
          </p:cNvSpPr>
          <p:nvPr/>
        </p:nvSpPr>
        <p:spPr bwMode="auto">
          <a:xfrm>
            <a:off x="6876144" y="5053879"/>
            <a:ext cx="11894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Financial Impact</a:t>
            </a:r>
            <a:endParaRPr lang="en-US" altLang="en-US">
              <a:solidFill>
                <a:prstClr val="black"/>
              </a:solidFill>
            </a:endParaRPr>
          </a:p>
        </p:txBody>
      </p:sp>
      <p:sp>
        <p:nvSpPr>
          <p:cNvPr id="2157" name="Rectangle 139"/>
          <p:cNvSpPr>
            <a:spLocks noChangeArrowheads="1"/>
          </p:cNvSpPr>
          <p:nvPr/>
        </p:nvSpPr>
        <p:spPr bwMode="auto">
          <a:xfrm>
            <a:off x="6703296" y="4206153"/>
            <a:ext cx="1554480" cy="484188"/>
          </a:xfrm>
          <a:prstGeom prst="rect">
            <a:avLst/>
          </a:prstGeom>
          <a:solidFill>
            <a:srgbClr val="00AA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59"/>
            <a:endParaRPr lang="en-US">
              <a:solidFill>
                <a:prstClr val="black"/>
              </a:solidFill>
              <a:latin typeface="Calibri"/>
            </a:endParaRPr>
          </a:p>
        </p:txBody>
      </p:sp>
      <p:sp>
        <p:nvSpPr>
          <p:cNvPr id="2158" name="Rectangle 140"/>
          <p:cNvSpPr>
            <a:spLocks noChangeArrowheads="1"/>
          </p:cNvSpPr>
          <p:nvPr/>
        </p:nvSpPr>
        <p:spPr bwMode="auto">
          <a:xfrm>
            <a:off x="6822170" y="4239491"/>
            <a:ext cx="13488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Strategic Planning </a:t>
            </a:r>
            <a:endParaRPr lang="en-US" altLang="en-US">
              <a:solidFill>
                <a:prstClr val="black"/>
              </a:solidFill>
            </a:endParaRPr>
          </a:p>
        </p:txBody>
      </p:sp>
      <p:sp>
        <p:nvSpPr>
          <p:cNvPr id="2159" name="Rectangle 141"/>
          <p:cNvSpPr>
            <a:spLocks noChangeArrowheads="1"/>
          </p:cNvSpPr>
          <p:nvPr/>
        </p:nvSpPr>
        <p:spPr bwMode="auto">
          <a:xfrm>
            <a:off x="6815819" y="4447453"/>
            <a:ext cx="13129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FFFFFF"/>
                </a:solidFill>
                <a:latin typeface="Calibri" panose="020F0502020204030204" pitchFamily="34" charset="0"/>
              </a:rPr>
              <a:t>Risk Management</a:t>
            </a:r>
            <a:endParaRPr lang="en-US" altLang="en-US" dirty="0">
              <a:solidFill>
                <a:prstClr val="black"/>
              </a:solidFill>
            </a:endParaRPr>
          </a:p>
        </p:txBody>
      </p:sp>
      <p:sp>
        <p:nvSpPr>
          <p:cNvPr id="2188" name="Rectangle 169"/>
          <p:cNvSpPr>
            <a:spLocks noChangeArrowheads="1"/>
          </p:cNvSpPr>
          <p:nvPr/>
        </p:nvSpPr>
        <p:spPr bwMode="auto">
          <a:xfrm>
            <a:off x="4110720" y="5712458"/>
            <a:ext cx="1317625" cy="234950"/>
          </a:xfrm>
          <a:prstGeom prst="rect">
            <a:avLst/>
          </a:prstGeom>
          <a:solidFill>
            <a:srgbClr val="6C70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59"/>
            <a:endParaRPr lang="en-US">
              <a:solidFill>
                <a:prstClr val="black"/>
              </a:solidFill>
              <a:latin typeface="Calibri"/>
            </a:endParaRPr>
          </a:p>
        </p:txBody>
      </p:sp>
      <p:sp>
        <p:nvSpPr>
          <p:cNvPr id="2189" name="Rectangle 170"/>
          <p:cNvSpPr>
            <a:spLocks noChangeArrowheads="1"/>
          </p:cNvSpPr>
          <p:nvPr/>
        </p:nvSpPr>
        <p:spPr bwMode="auto">
          <a:xfrm>
            <a:off x="4182156" y="5720395"/>
            <a:ext cx="7027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Revenues</a:t>
            </a:r>
            <a:endParaRPr lang="en-US" altLang="en-US">
              <a:solidFill>
                <a:prstClr val="black"/>
              </a:solidFill>
            </a:endParaRPr>
          </a:p>
        </p:txBody>
      </p:sp>
      <p:sp>
        <p:nvSpPr>
          <p:cNvPr id="2190" name="Rectangle 171"/>
          <p:cNvSpPr>
            <a:spLocks noChangeArrowheads="1"/>
          </p:cNvSpPr>
          <p:nvPr/>
        </p:nvSpPr>
        <p:spPr bwMode="auto">
          <a:xfrm>
            <a:off x="4110720" y="6001383"/>
            <a:ext cx="1317625" cy="234950"/>
          </a:xfrm>
          <a:prstGeom prst="rect">
            <a:avLst/>
          </a:prstGeom>
          <a:solidFill>
            <a:srgbClr val="6C70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59"/>
            <a:endParaRPr lang="en-US">
              <a:solidFill>
                <a:prstClr val="black"/>
              </a:solidFill>
              <a:latin typeface="Calibri"/>
            </a:endParaRPr>
          </a:p>
        </p:txBody>
      </p:sp>
      <p:sp>
        <p:nvSpPr>
          <p:cNvPr id="2191" name="Rectangle 172"/>
          <p:cNvSpPr>
            <a:spLocks noChangeArrowheads="1"/>
          </p:cNvSpPr>
          <p:nvPr/>
        </p:nvSpPr>
        <p:spPr bwMode="auto">
          <a:xfrm>
            <a:off x="4182156" y="6014083"/>
            <a:ext cx="9578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Expenditures</a:t>
            </a:r>
            <a:endParaRPr lang="en-US" altLang="en-US">
              <a:solidFill>
                <a:prstClr val="black"/>
              </a:solidFill>
            </a:endParaRPr>
          </a:p>
        </p:txBody>
      </p:sp>
      <p:sp>
        <p:nvSpPr>
          <p:cNvPr id="2192" name="Rectangle 173"/>
          <p:cNvSpPr>
            <a:spLocks noChangeArrowheads="1"/>
          </p:cNvSpPr>
          <p:nvPr/>
        </p:nvSpPr>
        <p:spPr bwMode="auto">
          <a:xfrm>
            <a:off x="9571719" y="6001383"/>
            <a:ext cx="1525588" cy="249238"/>
          </a:xfrm>
          <a:prstGeom prst="rect">
            <a:avLst/>
          </a:prstGeom>
          <a:solidFill>
            <a:srgbClr val="6C70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59"/>
            <a:endParaRPr lang="en-US">
              <a:solidFill>
                <a:prstClr val="black"/>
              </a:solidFill>
              <a:latin typeface="Calibri"/>
            </a:endParaRPr>
          </a:p>
        </p:txBody>
      </p:sp>
      <p:sp>
        <p:nvSpPr>
          <p:cNvPr id="2193" name="Rectangle 174"/>
          <p:cNvSpPr>
            <a:spLocks noChangeArrowheads="1"/>
          </p:cNvSpPr>
          <p:nvPr/>
        </p:nvSpPr>
        <p:spPr bwMode="auto">
          <a:xfrm>
            <a:off x="9644745" y="6018845"/>
            <a:ext cx="5460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Capital </a:t>
            </a:r>
            <a:endParaRPr lang="en-US" altLang="en-US">
              <a:solidFill>
                <a:prstClr val="black"/>
              </a:solidFill>
            </a:endParaRPr>
          </a:p>
        </p:txBody>
      </p:sp>
      <p:sp>
        <p:nvSpPr>
          <p:cNvPr id="2194" name="Rectangle 175"/>
          <p:cNvSpPr>
            <a:spLocks noChangeArrowheads="1"/>
          </p:cNvSpPr>
          <p:nvPr/>
        </p:nvSpPr>
        <p:spPr bwMode="auto">
          <a:xfrm>
            <a:off x="10168620" y="6018845"/>
            <a:ext cx="8576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&amp; Financing</a:t>
            </a:r>
            <a:endParaRPr lang="en-US" altLang="en-US">
              <a:solidFill>
                <a:prstClr val="black"/>
              </a:solidFill>
            </a:endParaRPr>
          </a:p>
        </p:txBody>
      </p:sp>
      <p:sp>
        <p:nvSpPr>
          <p:cNvPr id="2195" name="Rectangle 176"/>
          <p:cNvSpPr>
            <a:spLocks noChangeArrowheads="1"/>
          </p:cNvSpPr>
          <p:nvPr/>
        </p:nvSpPr>
        <p:spPr bwMode="auto">
          <a:xfrm>
            <a:off x="9571719" y="5698170"/>
            <a:ext cx="1525588" cy="249238"/>
          </a:xfrm>
          <a:prstGeom prst="rect">
            <a:avLst/>
          </a:prstGeom>
          <a:solidFill>
            <a:srgbClr val="6C70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59"/>
            <a:endParaRPr lang="en-US">
              <a:solidFill>
                <a:prstClr val="black"/>
              </a:solidFill>
              <a:latin typeface="Calibri"/>
            </a:endParaRPr>
          </a:p>
        </p:txBody>
      </p:sp>
      <p:sp>
        <p:nvSpPr>
          <p:cNvPr id="2196" name="Rectangle 177"/>
          <p:cNvSpPr>
            <a:spLocks noChangeArrowheads="1"/>
          </p:cNvSpPr>
          <p:nvPr/>
        </p:nvSpPr>
        <p:spPr bwMode="auto">
          <a:xfrm>
            <a:off x="9644744" y="5718808"/>
            <a:ext cx="5055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Assets </a:t>
            </a:r>
            <a:endParaRPr lang="en-US" altLang="en-US">
              <a:solidFill>
                <a:prstClr val="black"/>
              </a:solidFill>
            </a:endParaRPr>
          </a:p>
        </p:txBody>
      </p:sp>
      <p:sp>
        <p:nvSpPr>
          <p:cNvPr id="2197" name="Rectangle 178"/>
          <p:cNvSpPr>
            <a:spLocks noChangeArrowheads="1"/>
          </p:cNvSpPr>
          <p:nvPr/>
        </p:nvSpPr>
        <p:spPr bwMode="auto">
          <a:xfrm>
            <a:off x="10128932" y="5718808"/>
            <a:ext cx="1619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&amp; </a:t>
            </a:r>
            <a:endParaRPr lang="en-US" altLang="en-US">
              <a:solidFill>
                <a:prstClr val="black"/>
              </a:solidFill>
            </a:endParaRPr>
          </a:p>
        </p:txBody>
      </p:sp>
      <p:sp>
        <p:nvSpPr>
          <p:cNvPr id="2198" name="Rectangle 179"/>
          <p:cNvSpPr>
            <a:spLocks noChangeArrowheads="1"/>
          </p:cNvSpPr>
          <p:nvPr/>
        </p:nvSpPr>
        <p:spPr bwMode="auto">
          <a:xfrm>
            <a:off x="10282920" y="5718808"/>
            <a:ext cx="6860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Liabilities</a:t>
            </a:r>
            <a:endParaRPr lang="en-US" altLang="en-US">
              <a:solidFill>
                <a:prstClr val="black"/>
              </a:solidFill>
            </a:endParaRPr>
          </a:p>
        </p:txBody>
      </p:sp>
      <p:sp>
        <p:nvSpPr>
          <p:cNvPr id="2199" name="Rectangle 180"/>
          <p:cNvSpPr>
            <a:spLocks noChangeArrowheads="1"/>
          </p:cNvSpPr>
          <p:nvPr/>
        </p:nvSpPr>
        <p:spPr bwMode="auto">
          <a:xfrm>
            <a:off x="8409669" y="5712459"/>
            <a:ext cx="941388" cy="498475"/>
          </a:xfrm>
          <a:prstGeom prst="rect">
            <a:avLst/>
          </a:prstGeom>
          <a:solidFill>
            <a:srgbClr val="073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59"/>
            <a:endParaRPr lang="en-US">
              <a:solidFill>
                <a:prstClr val="black"/>
              </a:solidFill>
              <a:latin typeface="Calibri"/>
            </a:endParaRPr>
          </a:p>
        </p:txBody>
      </p:sp>
      <p:sp>
        <p:nvSpPr>
          <p:cNvPr id="2200" name="Rectangle 181"/>
          <p:cNvSpPr>
            <a:spLocks noChangeArrowheads="1"/>
          </p:cNvSpPr>
          <p:nvPr/>
        </p:nvSpPr>
        <p:spPr bwMode="auto">
          <a:xfrm>
            <a:off x="8604933" y="5750558"/>
            <a:ext cx="6123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Balance </a:t>
            </a:r>
            <a:endParaRPr lang="en-US" altLang="en-US">
              <a:solidFill>
                <a:prstClr val="black"/>
              </a:solidFill>
            </a:endParaRPr>
          </a:p>
        </p:txBody>
      </p:sp>
      <p:sp>
        <p:nvSpPr>
          <p:cNvPr id="2201" name="Rectangle 182"/>
          <p:cNvSpPr>
            <a:spLocks noChangeArrowheads="1"/>
          </p:cNvSpPr>
          <p:nvPr/>
        </p:nvSpPr>
        <p:spPr bwMode="auto">
          <a:xfrm>
            <a:off x="8677958" y="5960108"/>
            <a:ext cx="4158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Sheet</a:t>
            </a:r>
            <a:endParaRPr lang="en-US" altLang="en-US">
              <a:solidFill>
                <a:prstClr val="black"/>
              </a:solidFill>
            </a:endParaRPr>
          </a:p>
        </p:txBody>
      </p:sp>
      <p:sp>
        <p:nvSpPr>
          <p:cNvPr id="2202" name="Rectangle 183"/>
          <p:cNvSpPr>
            <a:spLocks noChangeArrowheads="1"/>
          </p:cNvSpPr>
          <p:nvPr/>
        </p:nvSpPr>
        <p:spPr bwMode="auto">
          <a:xfrm>
            <a:off x="6992031" y="5712459"/>
            <a:ext cx="1055688" cy="498475"/>
          </a:xfrm>
          <a:prstGeom prst="rect">
            <a:avLst/>
          </a:prstGeom>
          <a:solidFill>
            <a:srgbClr val="073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59"/>
            <a:endParaRPr lang="en-US">
              <a:solidFill>
                <a:prstClr val="black"/>
              </a:solidFill>
              <a:latin typeface="Calibri"/>
            </a:endParaRPr>
          </a:p>
        </p:txBody>
      </p:sp>
      <p:sp>
        <p:nvSpPr>
          <p:cNvPr id="2203" name="Rectangle 184"/>
          <p:cNvSpPr>
            <a:spLocks noChangeArrowheads="1"/>
          </p:cNvSpPr>
          <p:nvPr/>
        </p:nvSpPr>
        <p:spPr bwMode="auto">
          <a:xfrm>
            <a:off x="7163482" y="5752145"/>
            <a:ext cx="773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Cash Flow </a:t>
            </a:r>
            <a:endParaRPr lang="en-US" altLang="en-US">
              <a:solidFill>
                <a:prstClr val="black"/>
              </a:solidFill>
            </a:endParaRPr>
          </a:p>
        </p:txBody>
      </p:sp>
      <p:sp>
        <p:nvSpPr>
          <p:cNvPr id="2204" name="Rectangle 185"/>
          <p:cNvSpPr>
            <a:spLocks noChangeArrowheads="1"/>
          </p:cNvSpPr>
          <p:nvPr/>
        </p:nvSpPr>
        <p:spPr bwMode="auto">
          <a:xfrm>
            <a:off x="7142845" y="5960108"/>
            <a:ext cx="7604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Statement</a:t>
            </a:r>
            <a:endParaRPr lang="en-US" altLang="en-US">
              <a:solidFill>
                <a:prstClr val="black"/>
              </a:solidFill>
            </a:endParaRPr>
          </a:p>
        </p:txBody>
      </p:sp>
      <p:sp>
        <p:nvSpPr>
          <p:cNvPr id="2205" name="Rectangle 186"/>
          <p:cNvSpPr>
            <a:spLocks noChangeArrowheads="1"/>
          </p:cNvSpPr>
          <p:nvPr/>
        </p:nvSpPr>
        <p:spPr bwMode="auto">
          <a:xfrm>
            <a:off x="5696631" y="5712459"/>
            <a:ext cx="939800" cy="498475"/>
          </a:xfrm>
          <a:prstGeom prst="rect">
            <a:avLst/>
          </a:prstGeom>
          <a:solidFill>
            <a:srgbClr val="0736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59"/>
            <a:endParaRPr lang="en-US">
              <a:solidFill>
                <a:prstClr val="black"/>
              </a:solidFill>
              <a:latin typeface="Calibri"/>
            </a:endParaRPr>
          </a:p>
        </p:txBody>
      </p:sp>
      <p:sp>
        <p:nvSpPr>
          <p:cNvPr id="2206" name="Rectangle 187"/>
          <p:cNvSpPr>
            <a:spLocks noChangeArrowheads="1"/>
          </p:cNvSpPr>
          <p:nvPr/>
        </p:nvSpPr>
        <p:spPr bwMode="auto">
          <a:xfrm>
            <a:off x="5898245" y="5750558"/>
            <a:ext cx="5804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Income </a:t>
            </a:r>
            <a:endParaRPr lang="en-US" altLang="en-US">
              <a:solidFill>
                <a:prstClr val="black"/>
              </a:solidFill>
            </a:endParaRPr>
          </a:p>
        </p:txBody>
      </p:sp>
      <p:sp>
        <p:nvSpPr>
          <p:cNvPr id="2207" name="Rectangle 188"/>
          <p:cNvSpPr>
            <a:spLocks noChangeArrowheads="1"/>
          </p:cNvSpPr>
          <p:nvPr/>
        </p:nvSpPr>
        <p:spPr bwMode="auto">
          <a:xfrm>
            <a:off x="5790295" y="5960108"/>
            <a:ext cx="7604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FFFF"/>
                </a:solidFill>
                <a:latin typeface="Calibri" panose="020F0502020204030204" pitchFamily="34" charset="0"/>
              </a:rPr>
              <a:t>Statement</a:t>
            </a:r>
            <a:endParaRPr lang="en-US" altLang="en-US">
              <a:solidFill>
                <a:prstClr val="black"/>
              </a:solidFill>
            </a:endParaRPr>
          </a:p>
        </p:txBody>
      </p:sp>
      <p:graphicFrame>
        <p:nvGraphicFramePr>
          <p:cNvPr id="2211" name="Table 2210"/>
          <p:cNvGraphicFramePr>
            <a:graphicFrameLocks noGrp="1"/>
          </p:cNvGraphicFramePr>
          <p:nvPr>
            <p:extLst>
              <p:ext uri="{D42A27DB-BD31-4B8C-83A1-F6EECF244321}">
                <p14:modId xmlns:p14="http://schemas.microsoft.com/office/powerpoint/2010/main" val="691454779"/>
              </p:ext>
            </p:extLst>
          </p:nvPr>
        </p:nvGraphicFramePr>
        <p:xfrm>
          <a:off x="3227272" y="1030799"/>
          <a:ext cx="3477773" cy="4099560"/>
        </p:xfrm>
        <a:graphic>
          <a:graphicData uri="http://schemas.openxmlformats.org/drawingml/2006/table">
            <a:tbl>
              <a:tblPr firstRow="1">
                <a:tableStyleId>{2D5ABB26-0587-4C30-8999-92F81FD0307C}</a:tableStyleId>
              </a:tblPr>
              <a:tblGrid>
                <a:gridCol w="822960">
                  <a:extLst>
                    <a:ext uri="{9D8B030D-6E8A-4147-A177-3AD203B41FA5}">
                      <a16:colId xmlns:a16="http://schemas.microsoft.com/office/drawing/2014/main" val="3275706677"/>
                    </a:ext>
                  </a:extLst>
                </a:gridCol>
                <a:gridCol w="2654813">
                  <a:extLst>
                    <a:ext uri="{9D8B030D-6E8A-4147-A177-3AD203B41FA5}">
                      <a16:colId xmlns:a16="http://schemas.microsoft.com/office/drawing/2014/main" val="3330174721"/>
                    </a:ext>
                  </a:extLst>
                </a:gridCol>
              </a:tblGrid>
              <a:tr h="274320">
                <a:tc gridSpan="2">
                  <a:txBody>
                    <a:bodyPr/>
                    <a:lstStyle/>
                    <a:p>
                      <a:pPr algn="ctr"/>
                      <a:r>
                        <a:rPr lang="en-US" sz="1600" b="1" dirty="0">
                          <a:solidFill>
                            <a:schemeClr val="bg1"/>
                          </a:solidFill>
                        </a:rPr>
                        <a:t>RISKS</a:t>
                      </a:r>
                      <a:endParaRPr lang="en-US" b="1" dirty="0">
                        <a:solidFill>
                          <a:schemeClr val="bg1"/>
                        </a:solidFill>
                      </a:endParaRPr>
                    </a:p>
                  </a:txBody>
                  <a:tcPr>
                    <a:solidFill>
                      <a:srgbClr val="00AAD7"/>
                    </a:solidFill>
                  </a:tcPr>
                </a:tc>
                <a:tc hMerge="1">
                  <a:txBody>
                    <a:bodyPr/>
                    <a:lstStyle/>
                    <a:p>
                      <a:endParaRPr lang="en-US" dirty="0"/>
                    </a:p>
                  </a:txBody>
                  <a:tcPr>
                    <a:solidFill>
                      <a:srgbClr val="00AAD7"/>
                    </a:solidFill>
                  </a:tcPr>
                </a:tc>
                <a:extLst>
                  <a:ext uri="{0D108BD9-81ED-4DB2-BD59-A6C34878D82A}">
                    <a16:rowId xmlns:a16="http://schemas.microsoft.com/office/drawing/2014/main" val="1129791144"/>
                  </a:ext>
                </a:extLst>
              </a:tr>
              <a:tr h="471791">
                <a:tc>
                  <a:txBody>
                    <a:bodyPr/>
                    <a:lstStyle/>
                    <a:p>
                      <a:r>
                        <a:rPr lang="en-US" sz="1200" b="1" i="1" dirty="0">
                          <a:solidFill>
                            <a:schemeClr val="bg1"/>
                          </a:solidFill>
                        </a:rPr>
                        <a:t>Transition</a:t>
                      </a:r>
                      <a:endParaRPr lang="en-US" sz="1200" b="1" i="1" dirty="0"/>
                    </a:p>
                  </a:txBody>
                  <a:tcPr>
                    <a:lnB w="6350" cap="flat" cmpd="sng" algn="ctr">
                      <a:solidFill>
                        <a:schemeClr val="bg1"/>
                      </a:solidFill>
                      <a:prstDash val="sysDot"/>
                      <a:round/>
                      <a:headEnd type="none" w="med" len="med"/>
                      <a:tailEnd type="none" w="med" len="med"/>
                    </a:lnB>
                    <a:solidFill>
                      <a:srgbClr val="6C706F"/>
                    </a:solidFill>
                  </a:tcPr>
                </a:tc>
                <a:tc>
                  <a:txBody>
                    <a:bodyPr/>
                    <a:lstStyle/>
                    <a:p>
                      <a:r>
                        <a:rPr lang="en-US" sz="1000" b="1" i="0" u="none" strike="noStrike" kern="1200" baseline="0" dirty="0">
                          <a:solidFill>
                            <a:schemeClr val="tx1"/>
                          </a:solidFill>
                          <a:latin typeface="+mn-lt"/>
                          <a:ea typeface="+mn-ea"/>
                          <a:cs typeface="+mn-cs"/>
                        </a:rPr>
                        <a:t>Policy and Legal</a:t>
                      </a:r>
                      <a:endParaRPr lang="en-US" sz="1000" b="0" i="0" u="none" strike="noStrike" kern="1200" baseline="0" dirty="0">
                        <a:solidFill>
                          <a:schemeClr val="tx1"/>
                        </a:solidFill>
                        <a:latin typeface="+mn-lt"/>
                        <a:ea typeface="+mn-ea"/>
                        <a:cs typeface="+mn-cs"/>
                      </a:endParaRP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Carbon pricing and reporting obligations</a:t>
                      </a: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Mandates on and regulation of existing products and services</a:t>
                      </a: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Exposure to litigation 	</a:t>
                      </a:r>
                    </a:p>
                    <a:p>
                      <a:pPr>
                        <a:spcBef>
                          <a:spcPts val="600"/>
                        </a:spcBef>
                      </a:pPr>
                      <a:r>
                        <a:rPr lang="en-US" sz="1000" b="1" i="0" u="none" strike="noStrike" kern="1200" baseline="0" dirty="0">
                          <a:solidFill>
                            <a:schemeClr val="tx1"/>
                          </a:solidFill>
                          <a:latin typeface="+mn-lt"/>
                          <a:ea typeface="+mn-ea"/>
                          <a:cs typeface="+mn-cs"/>
                        </a:rPr>
                        <a:t>Technology</a:t>
                      </a:r>
                      <a:endParaRPr lang="en-US" sz="1000" b="0" i="0" u="none" strike="noStrike" kern="1200" baseline="0" dirty="0">
                        <a:solidFill>
                          <a:schemeClr val="tx1"/>
                        </a:solidFill>
                        <a:latin typeface="+mn-lt"/>
                        <a:ea typeface="+mn-ea"/>
                        <a:cs typeface="+mn-cs"/>
                      </a:endParaRP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Substitution of existing products and services with lower emissions options</a:t>
                      </a: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Unsuccessful investment in new technologies</a:t>
                      </a:r>
                    </a:p>
                    <a:p>
                      <a:pPr>
                        <a:spcBef>
                          <a:spcPts val="600"/>
                        </a:spcBef>
                      </a:pPr>
                      <a:r>
                        <a:rPr lang="en-US" sz="1000" b="1" i="0" u="none" strike="noStrike" kern="1200" baseline="0" dirty="0">
                          <a:solidFill>
                            <a:schemeClr val="tx1"/>
                          </a:solidFill>
                          <a:latin typeface="+mn-lt"/>
                          <a:ea typeface="+mn-ea"/>
                          <a:cs typeface="+mn-cs"/>
                        </a:rPr>
                        <a:t>Market</a:t>
                      </a:r>
                      <a:endParaRPr lang="en-US" sz="1000" b="0" i="0" u="none" strike="noStrike" kern="1200" baseline="0" dirty="0">
                        <a:solidFill>
                          <a:schemeClr val="tx1"/>
                        </a:solidFill>
                        <a:latin typeface="+mn-lt"/>
                        <a:ea typeface="+mn-ea"/>
                        <a:cs typeface="+mn-cs"/>
                      </a:endParaRP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Changing customer behavior</a:t>
                      </a: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Uncertainty in market signals</a:t>
                      </a: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Increased cost of raw materials</a:t>
                      </a:r>
                    </a:p>
                    <a:p>
                      <a:pPr>
                        <a:spcBef>
                          <a:spcPts val="600"/>
                        </a:spcBef>
                      </a:pPr>
                      <a:r>
                        <a:rPr lang="en-US" sz="1000" b="1" i="0" u="none" strike="noStrike" kern="1200" baseline="0" dirty="0">
                          <a:solidFill>
                            <a:schemeClr val="tx1"/>
                          </a:solidFill>
                          <a:latin typeface="+mn-lt"/>
                          <a:ea typeface="+mn-ea"/>
                          <a:cs typeface="+mn-cs"/>
                        </a:rPr>
                        <a:t>Reputation</a:t>
                      </a:r>
                      <a:endParaRPr lang="en-US" sz="1000" b="0" i="0" u="none" strike="noStrike" kern="1200" baseline="0" dirty="0">
                        <a:solidFill>
                          <a:schemeClr val="tx1"/>
                        </a:solidFill>
                        <a:latin typeface="+mn-lt"/>
                        <a:ea typeface="+mn-ea"/>
                        <a:cs typeface="+mn-cs"/>
                      </a:endParaRP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Shift in consumer preferences</a:t>
                      </a:r>
                    </a:p>
                    <a:p>
                      <a:pPr marL="171450" marR="0" lvl="0" indent="-171450" algn="l" defTabSz="320027"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000" b="0" i="0" u="none" strike="noStrike" kern="1200" baseline="0" dirty="0">
                          <a:solidFill>
                            <a:schemeClr val="tx1"/>
                          </a:solidFill>
                          <a:latin typeface="+mn-lt"/>
                          <a:ea typeface="+mn-ea"/>
                          <a:cs typeface="+mn-cs"/>
                        </a:rPr>
                        <a:t>Increased stakeholder concern/negative feedback</a:t>
                      </a: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Stigmatization of sector</a:t>
                      </a:r>
                    </a:p>
                  </a:txBody>
                  <a:tcPr>
                    <a:lnB w="6350" cap="flat" cmpd="sng" algn="ctr">
                      <a:solidFill>
                        <a:srgbClr val="6C706F"/>
                      </a:solidFill>
                      <a:prstDash val="sysDot"/>
                      <a:round/>
                      <a:headEnd type="none" w="med" len="med"/>
                      <a:tailEnd type="none" w="med" len="med"/>
                    </a:lnB>
                  </a:tcPr>
                </a:tc>
                <a:extLst>
                  <a:ext uri="{0D108BD9-81ED-4DB2-BD59-A6C34878D82A}">
                    <a16:rowId xmlns:a16="http://schemas.microsoft.com/office/drawing/2014/main" val="1916142272"/>
                  </a:ext>
                </a:extLst>
              </a:tr>
              <a:tr h="471791">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200" b="1" i="1" dirty="0">
                          <a:solidFill>
                            <a:schemeClr val="bg1"/>
                          </a:solidFill>
                        </a:rPr>
                        <a:t>Physical</a:t>
                      </a:r>
                    </a:p>
                  </a:txBody>
                  <a:tcPr>
                    <a:lnT w="6350" cap="flat" cmpd="sng" algn="ctr">
                      <a:solidFill>
                        <a:schemeClr val="bg1"/>
                      </a:solidFill>
                      <a:prstDash val="sysDot"/>
                      <a:round/>
                      <a:headEnd type="none" w="med" len="med"/>
                      <a:tailEnd type="none" w="med" len="med"/>
                    </a:lnT>
                    <a:solidFill>
                      <a:srgbClr val="6C706F"/>
                    </a:solidFill>
                  </a:tcPr>
                </a:tc>
                <a:tc>
                  <a:txBody>
                    <a:bodyPr/>
                    <a:lstStyle/>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Acute: Extreme weather events</a:t>
                      </a:r>
                    </a:p>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Chronic: Changing weather patterns and rising mean temperature and sea levels</a:t>
                      </a:r>
                    </a:p>
                  </a:txBody>
                  <a:tcPr>
                    <a:lnT w="6350" cap="flat" cmpd="sng" algn="ctr">
                      <a:solidFill>
                        <a:srgbClr val="6C706F"/>
                      </a:solidFill>
                      <a:prstDash val="sysDot"/>
                      <a:round/>
                      <a:headEnd type="none" w="med" len="med"/>
                      <a:tailEnd type="none" w="med" len="med"/>
                    </a:lnT>
                    <a:lnB w="6350" cap="flat" cmpd="sng" algn="ctr">
                      <a:solidFill>
                        <a:srgbClr val="6C706F"/>
                      </a:solidFill>
                      <a:prstDash val="sysDot"/>
                      <a:round/>
                      <a:headEnd type="none" w="med" len="med"/>
                      <a:tailEnd type="none" w="med" len="med"/>
                    </a:lnB>
                  </a:tcPr>
                </a:tc>
                <a:extLst>
                  <a:ext uri="{0D108BD9-81ED-4DB2-BD59-A6C34878D82A}">
                    <a16:rowId xmlns:a16="http://schemas.microsoft.com/office/drawing/2014/main" val="3208406173"/>
                  </a:ext>
                </a:extLst>
              </a:tr>
            </a:tbl>
          </a:graphicData>
        </a:graphic>
      </p:graphicFrame>
      <p:graphicFrame>
        <p:nvGraphicFramePr>
          <p:cNvPr id="196" name="Table 195"/>
          <p:cNvGraphicFramePr>
            <a:graphicFrameLocks noGrp="1"/>
          </p:cNvGraphicFramePr>
          <p:nvPr>
            <p:extLst>
              <p:ext uri="{D42A27DB-BD31-4B8C-83A1-F6EECF244321}">
                <p14:modId xmlns:p14="http://schemas.microsoft.com/office/powerpoint/2010/main" val="2849669144"/>
              </p:ext>
            </p:extLst>
          </p:nvPr>
        </p:nvGraphicFramePr>
        <p:xfrm>
          <a:off x="8375392" y="1028169"/>
          <a:ext cx="3496061" cy="4145280"/>
        </p:xfrm>
        <a:graphic>
          <a:graphicData uri="http://schemas.openxmlformats.org/drawingml/2006/table">
            <a:tbl>
              <a:tblPr firstRow="1">
                <a:tableStyleId>{2D5ABB26-0587-4C30-8999-92F81FD0307C}</a:tableStyleId>
              </a:tblPr>
              <a:tblGrid>
                <a:gridCol w="841248">
                  <a:extLst>
                    <a:ext uri="{9D8B030D-6E8A-4147-A177-3AD203B41FA5}">
                      <a16:colId xmlns:a16="http://schemas.microsoft.com/office/drawing/2014/main" val="3275706677"/>
                    </a:ext>
                  </a:extLst>
                </a:gridCol>
                <a:gridCol w="2654813">
                  <a:extLst>
                    <a:ext uri="{9D8B030D-6E8A-4147-A177-3AD203B41FA5}">
                      <a16:colId xmlns:a16="http://schemas.microsoft.com/office/drawing/2014/main" val="3330174721"/>
                    </a:ext>
                  </a:extLst>
                </a:gridCol>
              </a:tblGrid>
              <a:tr h="274320">
                <a:tc gridSpan="2">
                  <a:txBody>
                    <a:bodyPr/>
                    <a:lstStyle/>
                    <a:p>
                      <a:pPr algn="ctr"/>
                      <a:r>
                        <a:rPr lang="en-US" sz="1600" b="1" dirty="0">
                          <a:solidFill>
                            <a:schemeClr val="bg1"/>
                          </a:solidFill>
                        </a:rPr>
                        <a:t>OPPORTUNITIES</a:t>
                      </a:r>
                      <a:endParaRPr lang="en-US" b="1" dirty="0">
                        <a:solidFill>
                          <a:schemeClr val="bg1"/>
                        </a:solidFill>
                      </a:endParaRPr>
                    </a:p>
                  </a:txBody>
                  <a:tcPr>
                    <a:solidFill>
                      <a:srgbClr val="00AAD7"/>
                    </a:solidFill>
                  </a:tcPr>
                </a:tc>
                <a:tc hMerge="1">
                  <a:txBody>
                    <a:bodyPr/>
                    <a:lstStyle/>
                    <a:p>
                      <a:endParaRPr lang="en-US" dirty="0"/>
                    </a:p>
                  </a:txBody>
                  <a:tcPr>
                    <a:solidFill>
                      <a:srgbClr val="00AAD7"/>
                    </a:solidFill>
                  </a:tcPr>
                </a:tc>
                <a:extLst>
                  <a:ext uri="{0D108BD9-81ED-4DB2-BD59-A6C34878D82A}">
                    <a16:rowId xmlns:a16="http://schemas.microsoft.com/office/drawing/2014/main" val="1129791144"/>
                  </a:ext>
                </a:extLst>
              </a:tr>
              <a:tr h="471791">
                <a:tc>
                  <a:txBody>
                    <a:bodyPr/>
                    <a:lstStyle/>
                    <a:p>
                      <a:r>
                        <a:rPr lang="en-US" sz="1200" b="1" i="1" dirty="0">
                          <a:solidFill>
                            <a:schemeClr val="bg1"/>
                          </a:solidFill>
                        </a:rPr>
                        <a:t>Resource Efficiency</a:t>
                      </a:r>
                      <a:endParaRPr lang="en-US" sz="1200" b="1" i="1" dirty="0"/>
                    </a:p>
                  </a:txBody>
                  <a:tcPr>
                    <a:lnB w="6350" cap="flat" cmpd="sng" algn="ctr">
                      <a:solidFill>
                        <a:schemeClr val="bg1"/>
                      </a:solidFill>
                      <a:prstDash val="sysDot"/>
                      <a:round/>
                      <a:headEnd type="none" w="med" len="med"/>
                      <a:tailEnd type="none" w="med" len="med"/>
                    </a:lnB>
                    <a:solidFill>
                      <a:srgbClr val="6C706F"/>
                    </a:solidFill>
                  </a:tcPr>
                </a:tc>
                <a:tc>
                  <a:txBody>
                    <a:bodyPr/>
                    <a:lstStyle/>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Use of more efficient modes of transport and production and distribution processes</a:t>
                      </a: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Use of recycling</a:t>
                      </a: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Move to more efficient buildings</a:t>
                      </a:r>
                    </a:p>
                    <a:p>
                      <a:pPr marL="171450" indent="-171450" algn="l" defTabSz="320027" rtl="0" eaLnBrk="1" latinLnBrk="0" hangingPunct="1">
                        <a:buFont typeface="Calibri" panose="020F0502020204030204" pitchFamily="34" charset="0"/>
                        <a:buChar char="‒"/>
                      </a:pPr>
                      <a:r>
                        <a:rPr lang="en-US" sz="1000" b="0" i="0" u="none" strike="noStrike" kern="1200" baseline="0" dirty="0">
                          <a:solidFill>
                            <a:schemeClr val="tx1"/>
                          </a:solidFill>
                          <a:latin typeface="+mn-lt"/>
                          <a:ea typeface="+mn-ea"/>
                          <a:cs typeface="+mn-cs"/>
                        </a:rPr>
                        <a:t>Reduced water usage and consumption</a:t>
                      </a:r>
                    </a:p>
                  </a:txBody>
                  <a:tcPr>
                    <a:lnB w="6350" cap="flat" cmpd="sng" algn="ctr">
                      <a:solidFill>
                        <a:srgbClr val="6C706F"/>
                      </a:solidFill>
                      <a:prstDash val="sysDot"/>
                      <a:round/>
                      <a:headEnd type="none" w="med" len="med"/>
                      <a:tailEnd type="none" w="med" len="med"/>
                    </a:lnB>
                  </a:tcPr>
                </a:tc>
                <a:extLst>
                  <a:ext uri="{0D108BD9-81ED-4DB2-BD59-A6C34878D82A}">
                    <a16:rowId xmlns:a16="http://schemas.microsoft.com/office/drawing/2014/main" val="1916142272"/>
                  </a:ext>
                </a:extLst>
              </a:tr>
              <a:tr h="471791">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200" b="1" i="1" dirty="0">
                          <a:solidFill>
                            <a:schemeClr val="bg1"/>
                          </a:solidFill>
                        </a:rPr>
                        <a:t>Energy Source</a:t>
                      </a:r>
                    </a:p>
                  </a:txBody>
                  <a:tcP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6C706F"/>
                    </a:solidFill>
                  </a:tcPr>
                </a:tc>
                <a:tc>
                  <a:txBody>
                    <a:bodyPr/>
                    <a:lstStyle/>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Use of lower-emission sources of energy</a:t>
                      </a:r>
                    </a:p>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Use of supportive policy incentives</a:t>
                      </a:r>
                    </a:p>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Use of new technologies</a:t>
                      </a:r>
                    </a:p>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Participation in carbon market</a:t>
                      </a:r>
                    </a:p>
                  </a:txBody>
                  <a:tcPr>
                    <a:lnT w="6350" cap="flat" cmpd="sng" algn="ctr">
                      <a:solidFill>
                        <a:srgbClr val="6C706F"/>
                      </a:solidFill>
                      <a:prstDash val="sysDot"/>
                      <a:round/>
                      <a:headEnd type="none" w="med" len="med"/>
                      <a:tailEnd type="none" w="med" len="med"/>
                    </a:lnT>
                    <a:lnB w="6350" cap="flat" cmpd="sng" algn="ctr">
                      <a:solidFill>
                        <a:srgbClr val="6C706F"/>
                      </a:solidFill>
                      <a:prstDash val="sysDot"/>
                      <a:round/>
                      <a:headEnd type="none" w="med" len="med"/>
                      <a:tailEnd type="none" w="med" len="med"/>
                    </a:lnB>
                  </a:tcPr>
                </a:tc>
                <a:extLst>
                  <a:ext uri="{0D108BD9-81ED-4DB2-BD59-A6C34878D82A}">
                    <a16:rowId xmlns:a16="http://schemas.microsoft.com/office/drawing/2014/main" val="3208406173"/>
                  </a:ext>
                </a:extLst>
              </a:tr>
              <a:tr h="471791">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200" b="1" i="1" dirty="0">
                          <a:solidFill>
                            <a:schemeClr val="bg1"/>
                          </a:solidFill>
                        </a:rPr>
                        <a:t>Products &amp;</a:t>
                      </a:r>
                      <a:r>
                        <a:rPr lang="en-US" sz="1200" b="1" i="1" baseline="0" dirty="0">
                          <a:solidFill>
                            <a:schemeClr val="bg1"/>
                          </a:solidFill>
                        </a:rPr>
                        <a:t> </a:t>
                      </a:r>
                      <a:r>
                        <a:rPr lang="en-US" sz="1200" b="1" i="1" dirty="0">
                          <a:solidFill>
                            <a:schemeClr val="bg1"/>
                          </a:solidFill>
                        </a:rPr>
                        <a:t>Services</a:t>
                      </a:r>
                    </a:p>
                  </a:txBody>
                  <a:tcP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6C706F"/>
                    </a:solidFill>
                  </a:tcPr>
                </a:tc>
                <a:tc>
                  <a:txBody>
                    <a:bodyPr/>
                    <a:lstStyle/>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Development and/or expansion of low emission goods and services</a:t>
                      </a:r>
                    </a:p>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Development of climate adaptation and insurance risk solutions</a:t>
                      </a:r>
                    </a:p>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Development of new products or services through R&amp;D and innovation</a:t>
                      </a:r>
                    </a:p>
                  </a:txBody>
                  <a:tcPr>
                    <a:lnT w="6350" cap="flat" cmpd="sng" algn="ctr">
                      <a:solidFill>
                        <a:srgbClr val="6C706F"/>
                      </a:solidFill>
                      <a:prstDash val="sysDot"/>
                      <a:round/>
                      <a:headEnd type="none" w="med" len="med"/>
                      <a:tailEnd type="none" w="med" len="med"/>
                    </a:lnT>
                    <a:lnB w="6350" cap="flat" cmpd="sng" algn="ctr">
                      <a:solidFill>
                        <a:srgbClr val="6C706F"/>
                      </a:solidFill>
                      <a:prstDash val="sysDot"/>
                      <a:round/>
                      <a:headEnd type="none" w="med" len="med"/>
                      <a:tailEnd type="none" w="med" len="med"/>
                    </a:lnB>
                  </a:tcPr>
                </a:tc>
                <a:extLst>
                  <a:ext uri="{0D108BD9-81ED-4DB2-BD59-A6C34878D82A}">
                    <a16:rowId xmlns:a16="http://schemas.microsoft.com/office/drawing/2014/main" val="163214861"/>
                  </a:ext>
                </a:extLst>
              </a:tr>
              <a:tr h="471791">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200" b="1" i="1" dirty="0">
                          <a:solidFill>
                            <a:schemeClr val="bg1"/>
                          </a:solidFill>
                        </a:rPr>
                        <a:t>Markets</a:t>
                      </a:r>
                    </a:p>
                  </a:txBody>
                  <a:tcP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6C706F"/>
                    </a:solidFill>
                  </a:tcPr>
                </a:tc>
                <a:tc>
                  <a:txBody>
                    <a:bodyPr/>
                    <a:lstStyle/>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Access to new markets</a:t>
                      </a:r>
                    </a:p>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Use of public-sector incentives</a:t>
                      </a:r>
                    </a:p>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Access to new assets and locations needing insurance coverage</a:t>
                      </a:r>
                    </a:p>
                  </a:txBody>
                  <a:tcPr>
                    <a:lnT w="6350" cap="flat" cmpd="sng" algn="ctr">
                      <a:solidFill>
                        <a:srgbClr val="6C706F"/>
                      </a:solidFill>
                      <a:prstDash val="sysDot"/>
                      <a:round/>
                      <a:headEnd type="none" w="med" len="med"/>
                      <a:tailEnd type="none" w="med" len="med"/>
                    </a:lnT>
                    <a:lnB w="6350" cap="flat" cmpd="sng" algn="ctr">
                      <a:solidFill>
                        <a:srgbClr val="6C706F"/>
                      </a:solidFill>
                      <a:prstDash val="sysDot"/>
                      <a:round/>
                      <a:headEnd type="none" w="med" len="med"/>
                      <a:tailEnd type="none" w="med" len="med"/>
                    </a:lnB>
                  </a:tcPr>
                </a:tc>
                <a:extLst>
                  <a:ext uri="{0D108BD9-81ED-4DB2-BD59-A6C34878D82A}">
                    <a16:rowId xmlns:a16="http://schemas.microsoft.com/office/drawing/2014/main" val="931686286"/>
                  </a:ext>
                </a:extLst>
              </a:tr>
              <a:tr h="471791">
                <a:tc>
                  <a:txBody>
                    <a:bodyPr/>
                    <a:lstStyle/>
                    <a:p>
                      <a:pPr marL="0" marR="0" lvl="0" indent="0" algn="l" defTabSz="320027" rtl="0" eaLnBrk="1" fontAlgn="auto" latinLnBrk="0" hangingPunct="1">
                        <a:lnSpc>
                          <a:spcPct val="100000"/>
                        </a:lnSpc>
                        <a:spcBef>
                          <a:spcPts val="0"/>
                        </a:spcBef>
                        <a:spcAft>
                          <a:spcPts val="0"/>
                        </a:spcAft>
                        <a:buClrTx/>
                        <a:buSzTx/>
                        <a:buFontTx/>
                        <a:buNone/>
                        <a:tabLst/>
                        <a:defRPr/>
                      </a:pPr>
                      <a:r>
                        <a:rPr lang="en-US" sz="1200" b="1" i="1" dirty="0">
                          <a:solidFill>
                            <a:schemeClr val="bg1"/>
                          </a:solidFill>
                        </a:rPr>
                        <a:t>Resilience</a:t>
                      </a:r>
                    </a:p>
                  </a:txBody>
                  <a:tcPr>
                    <a:lnT w="6350" cap="flat" cmpd="sng" algn="ctr">
                      <a:solidFill>
                        <a:schemeClr val="bg1"/>
                      </a:solidFill>
                      <a:prstDash val="sysDot"/>
                      <a:round/>
                      <a:headEnd type="none" w="med" len="med"/>
                      <a:tailEnd type="none" w="med" len="med"/>
                    </a:lnT>
                    <a:lnB w="6350" cap="flat" cmpd="sng" algn="ctr">
                      <a:solidFill>
                        <a:srgbClr val="6C706F"/>
                      </a:solidFill>
                      <a:prstDash val="sysDot"/>
                      <a:round/>
                      <a:headEnd type="none" w="med" len="med"/>
                      <a:tailEnd type="none" w="med" len="med"/>
                    </a:lnB>
                    <a:solidFill>
                      <a:srgbClr val="6C706F"/>
                    </a:solidFill>
                  </a:tcPr>
                </a:tc>
                <a:tc>
                  <a:txBody>
                    <a:bodyPr/>
                    <a:lstStyle/>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Participation in renewable energy programs and adoption of energy-efficiency measures</a:t>
                      </a:r>
                    </a:p>
                    <a:p>
                      <a:pPr marL="171450" indent="-171450">
                        <a:buFont typeface="Calibri" panose="020F0502020204030204" pitchFamily="34" charset="0"/>
                        <a:buChar char="‒"/>
                      </a:pPr>
                      <a:r>
                        <a:rPr lang="en-US" sz="1000" b="0" i="0" u="none" strike="noStrike" kern="1200" baseline="0" dirty="0">
                          <a:solidFill>
                            <a:schemeClr val="tx1"/>
                          </a:solidFill>
                          <a:latin typeface="+mn-lt"/>
                          <a:ea typeface="+mn-ea"/>
                          <a:cs typeface="+mn-cs"/>
                        </a:rPr>
                        <a:t>Resource substitutes/diversification</a:t>
                      </a:r>
                    </a:p>
                  </a:txBody>
                  <a:tcPr>
                    <a:lnT w="6350" cap="flat" cmpd="sng" algn="ctr">
                      <a:solidFill>
                        <a:srgbClr val="6C706F"/>
                      </a:solidFill>
                      <a:prstDash val="sysDot"/>
                      <a:round/>
                      <a:headEnd type="none" w="med" len="med"/>
                      <a:tailEnd type="none" w="med" len="med"/>
                    </a:lnT>
                    <a:lnB w="6350" cap="flat" cmpd="sng" algn="ctr">
                      <a:solidFill>
                        <a:srgbClr val="6C706F"/>
                      </a:solidFill>
                      <a:prstDash val="sysDot"/>
                      <a:round/>
                      <a:headEnd type="none" w="med" len="med"/>
                      <a:tailEnd type="none" w="med" len="med"/>
                    </a:lnB>
                  </a:tcPr>
                </a:tc>
                <a:extLst>
                  <a:ext uri="{0D108BD9-81ED-4DB2-BD59-A6C34878D82A}">
                    <a16:rowId xmlns:a16="http://schemas.microsoft.com/office/drawing/2014/main" val="4122620876"/>
                  </a:ext>
                </a:extLst>
              </a:tr>
            </a:tbl>
          </a:graphicData>
        </a:graphic>
      </p:graphicFrame>
      <p:cxnSp>
        <p:nvCxnSpPr>
          <p:cNvPr id="5" name="Straight Arrow Connector 4"/>
          <p:cNvCxnSpPr>
            <a:endCxn id="2202" idx="1"/>
          </p:cNvCxnSpPr>
          <p:nvPr/>
        </p:nvCxnSpPr>
        <p:spPr>
          <a:xfrm>
            <a:off x="6636431" y="5960108"/>
            <a:ext cx="355600" cy="1588"/>
          </a:xfrm>
          <a:prstGeom prst="straightConnector1">
            <a:avLst/>
          </a:prstGeom>
          <a:ln>
            <a:solidFill>
              <a:srgbClr val="2C9AC6"/>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058831" y="5960108"/>
            <a:ext cx="355600" cy="1588"/>
          </a:xfrm>
          <a:prstGeom prst="straightConnector1">
            <a:avLst/>
          </a:prstGeom>
          <a:ln>
            <a:solidFill>
              <a:srgbClr val="2C9AC6"/>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47" name="Elbow Connector 46"/>
          <p:cNvCxnSpPr>
            <a:stCxn id="2157" idx="2"/>
          </p:cNvCxnSpPr>
          <p:nvPr/>
        </p:nvCxnSpPr>
        <p:spPr>
          <a:xfrm rot="16200000" flipH="1">
            <a:off x="7349567" y="4821310"/>
            <a:ext cx="261938" cy="0"/>
          </a:xfrm>
          <a:prstGeom prst="bentConnector3">
            <a:avLst>
              <a:gd name="adj1" fmla="val 50000"/>
            </a:avLst>
          </a:prstGeom>
          <a:ln>
            <a:solidFill>
              <a:srgbClr val="2C9AC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597291D1-F098-0105-D108-E4BACF8BDAD6}"/>
              </a:ext>
            </a:extLst>
          </p:cNvPr>
          <p:cNvPicPr>
            <a:picLocks noChangeAspect="1"/>
          </p:cNvPicPr>
          <p:nvPr/>
        </p:nvPicPr>
        <p:blipFill rotWithShape="1">
          <a:blip r:embed="rId3"/>
          <a:srcRect b="399"/>
          <a:stretch/>
        </p:blipFill>
        <p:spPr>
          <a:xfrm>
            <a:off x="326897" y="1077616"/>
            <a:ext cx="2079873" cy="2673117"/>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37962D1B-6881-B06C-D7F6-00AC98E786FF}"/>
              </a:ext>
            </a:extLst>
          </p:cNvPr>
          <p:cNvPicPr>
            <a:picLocks noChangeAspect="1"/>
          </p:cNvPicPr>
          <p:nvPr/>
        </p:nvPicPr>
        <p:blipFill>
          <a:blip r:embed="rId4"/>
          <a:stretch>
            <a:fillRect/>
          </a:stretch>
        </p:blipFill>
        <p:spPr>
          <a:xfrm>
            <a:off x="69463" y="3707223"/>
            <a:ext cx="3238752" cy="2412368"/>
          </a:xfrm>
          <a:prstGeom prst="rect">
            <a:avLst/>
          </a:prstGeom>
        </p:spPr>
      </p:pic>
      <p:sp>
        <p:nvSpPr>
          <p:cNvPr id="9" name="Title 8">
            <a:extLst>
              <a:ext uri="{FF2B5EF4-FFF2-40B4-BE49-F238E27FC236}">
                <a16:creationId xmlns:a16="http://schemas.microsoft.com/office/drawing/2014/main" id="{5B027EDC-3A1A-C7FA-1810-6423A43557F6}"/>
              </a:ext>
            </a:extLst>
          </p:cNvPr>
          <p:cNvSpPr>
            <a:spLocks noGrp="1"/>
          </p:cNvSpPr>
          <p:nvPr>
            <p:ph type="title"/>
          </p:nvPr>
        </p:nvSpPr>
        <p:spPr/>
        <p:txBody>
          <a:bodyPr/>
          <a:lstStyle/>
          <a:p>
            <a:r>
              <a:rPr lang="en-US" dirty="0"/>
              <a:t>Focus on financial impact</a:t>
            </a:r>
          </a:p>
        </p:txBody>
      </p:sp>
    </p:spTree>
    <p:extLst>
      <p:ext uri="{BB962C8B-B14F-4D97-AF65-F5344CB8AC3E}">
        <p14:creationId xmlns:p14="http://schemas.microsoft.com/office/powerpoint/2010/main" val="312255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C9DD-671D-4895-40FF-F48A4C86C31D}"/>
              </a:ext>
            </a:extLst>
          </p:cNvPr>
          <p:cNvSpPr>
            <a:spLocks noGrp="1"/>
          </p:cNvSpPr>
          <p:nvPr>
            <p:ph type="title"/>
          </p:nvPr>
        </p:nvSpPr>
        <p:spPr>
          <a:xfrm>
            <a:off x="838200" y="365125"/>
            <a:ext cx="10515600" cy="662781"/>
          </a:xfrm>
        </p:spPr>
        <p:txBody>
          <a:bodyPr vert="horz" lIns="91440" tIns="45720" rIns="91440" bIns="45720" rtlCol="0" anchor="ctr">
            <a:normAutofit fontScale="90000"/>
          </a:bodyPr>
          <a:lstStyle/>
          <a:p>
            <a:r>
              <a:rPr lang="en-SK" sz="3800" dirty="0">
                <a:solidFill>
                  <a:schemeClr val="tx1">
                    <a:lumMod val="95000"/>
                    <a:lumOff val="5000"/>
                  </a:schemeClr>
                </a:solidFill>
                <a:latin typeface="Calibri" panose="020F0502020204030204" pitchFamily="34" charset="0"/>
              </a:rPr>
              <a:t>Financial impact assessment</a:t>
            </a:r>
          </a:p>
        </p:txBody>
      </p:sp>
      <p:pic>
        <p:nvPicPr>
          <p:cNvPr id="4" name="Picture 3">
            <a:extLst>
              <a:ext uri="{FF2B5EF4-FFF2-40B4-BE49-F238E27FC236}">
                <a16:creationId xmlns:a16="http://schemas.microsoft.com/office/drawing/2014/main" id="{DB5070B2-638D-7108-5D7A-BC608B983AC6}"/>
              </a:ext>
            </a:extLst>
          </p:cNvPr>
          <p:cNvPicPr>
            <a:picLocks noChangeAspect="1"/>
          </p:cNvPicPr>
          <p:nvPr/>
        </p:nvPicPr>
        <p:blipFill>
          <a:blip r:embed="rId2"/>
          <a:stretch>
            <a:fillRect/>
          </a:stretch>
        </p:blipFill>
        <p:spPr>
          <a:xfrm>
            <a:off x="10067290" y="545306"/>
            <a:ext cx="1384300" cy="482600"/>
          </a:xfrm>
          <a:prstGeom prst="rect">
            <a:avLst/>
          </a:prstGeom>
        </p:spPr>
      </p:pic>
      <p:pic>
        <p:nvPicPr>
          <p:cNvPr id="5" name="Picture 4">
            <a:extLst>
              <a:ext uri="{FF2B5EF4-FFF2-40B4-BE49-F238E27FC236}">
                <a16:creationId xmlns:a16="http://schemas.microsoft.com/office/drawing/2014/main" id="{606DA598-25F9-86C3-5E9D-51C9FC526DF8}"/>
              </a:ext>
            </a:extLst>
          </p:cNvPr>
          <p:cNvPicPr>
            <a:picLocks noChangeAspect="1"/>
          </p:cNvPicPr>
          <p:nvPr/>
        </p:nvPicPr>
        <p:blipFill>
          <a:blip r:embed="rId3"/>
          <a:stretch>
            <a:fillRect/>
          </a:stretch>
        </p:blipFill>
        <p:spPr>
          <a:xfrm>
            <a:off x="290180" y="1574799"/>
            <a:ext cx="11611640" cy="4636071"/>
          </a:xfrm>
          <a:prstGeom prst="rect">
            <a:avLst/>
          </a:prstGeom>
        </p:spPr>
      </p:pic>
    </p:spTree>
    <p:extLst>
      <p:ext uri="{BB962C8B-B14F-4D97-AF65-F5344CB8AC3E}">
        <p14:creationId xmlns:p14="http://schemas.microsoft.com/office/powerpoint/2010/main" val="766274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rlink">
            <a:extLst>
              <a:ext uri="{FF2B5EF4-FFF2-40B4-BE49-F238E27FC236}">
                <a16:creationId xmlns:a16="http://schemas.microsoft.com/office/drawing/2014/main" id="{5508698F-5B57-5477-79E1-68BE8D7CEF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5" t="10556" b="2592"/>
          <a:stretch/>
        </p:blipFill>
        <p:spPr bwMode="auto">
          <a:xfrm>
            <a:off x="88900" y="282728"/>
            <a:ext cx="8387304" cy="63974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22DBEE9-3665-50F5-1ACC-0ECF40908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6204" y="0"/>
            <a:ext cx="3715796" cy="303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72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70E7-F5BF-40ED-A445-A66546A23B9A}"/>
              </a:ext>
            </a:extLst>
          </p:cNvPr>
          <p:cNvSpPr>
            <a:spLocks noGrp="1"/>
          </p:cNvSpPr>
          <p:nvPr>
            <p:ph type="title"/>
          </p:nvPr>
        </p:nvSpPr>
        <p:spPr/>
        <p:txBody>
          <a:bodyPr/>
          <a:lstStyle/>
          <a:p>
            <a:r>
              <a:rPr lang="en-GB" dirty="0"/>
              <a:t>Overview of IFRS sustainability standards</a:t>
            </a:r>
            <a:endParaRPr lang="en-DE" dirty="0"/>
          </a:p>
        </p:txBody>
      </p:sp>
      <p:graphicFrame>
        <p:nvGraphicFramePr>
          <p:cNvPr id="5" name="Table 4">
            <a:extLst>
              <a:ext uri="{FF2B5EF4-FFF2-40B4-BE49-F238E27FC236}">
                <a16:creationId xmlns:a16="http://schemas.microsoft.com/office/drawing/2014/main" id="{D9787D8B-9180-B4C5-97D9-217BC9695E29}"/>
              </a:ext>
            </a:extLst>
          </p:cNvPr>
          <p:cNvGraphicFramePr>
            <a:graphicFrameLocks noGrp="1"/>
          </p:cNvGraphicFramePr>
          <p:nvPr>
            <p:extLst>
              <p:ext uri="{D42A27DB-BD31-4B8C-83A1-F6EECF244321}">
                <p14:modId xmlns:p14="http://schemas.microsoft.com/office/powerpoint/2010/main" val="2083641613"/>
              </p:ext>
            </p:extLst>
          </p:nvPr>
        </p:nvGraphicFramePr>
        <p:xfrm>
          <a:off x="507004" y="855751"/>
          <a:ext cx="11281509" cy="5802434"/>
        </p:xfrm>
        <a:graphic>
          <a:graphicData uri="http://schemas.openxmlformats.org/drawingml/2006/table">
            <a:tbl>
              <a:tblPr firstRow="1" bandRow="1">
                <a:tableStyleId>{2D5ABB26-0587-4C30-8999-92F81FD0307C}</a:tableStyleId>
              </a:tblPr>
              <a:tblGrid>
                <a:gridCol w="3024555">
                  <a:extLst>
                    <a:ext uri="{9D8B030D-6E8A-4147-A177-3AD203B41FA5}">
                      <a16:colId xmlns:a16="http://schemas.microsoft.com/office/drawing/2014/main" val="820502625"/>
                    </a:ext>
                  </a:extLst>
                </a:gridCol>
                <a:gridCol w="3975100">
                  <a:extLst>
                    <a:ext uri="{9D8B030D-6E8A-4147-A177-3AD203B41FA5}">
                      <a16:colId xmlns:a16="http://schemas.microsoft.com/office/drawing/2014/main" val="1362462773"/>
                    </a:ext>
                  </a:extLst>
                </a:gridCol>
                <a:gridCol w="4281854">
                  <a:extLst>
                    <a:ext uri="{9D8B030D-6E8A-4147-A177-3AD203B41FA5}">
                      <a16:colId xmlns:a16="http://schemas.microsoft.com/office/drawing/2014/main" val="2534052034"/>
                    </a:ext>
                  </a:extLst>
                </a:gridCol>
              </a:tblGrid>
              <a:tr h="572830">
                <a:tc>
                  <a:txBody>
                    <a:bodyPr/>
                    <a:lstStyle/>
                    <a:p>
                      <a:endParaRPr lang="en-GB" sz="1400" kern="1200" dirty="0">
                        <a:solidFill>
                          <a:schemeClr val="tx1"/>
                        </a:solidFill>
                        <a:effectLst/>
                        <a:latin typeface="Helvetica" pitchFamily="2" charset="0"/>
                        <a:ea typeface="+mn-ea"/>
                        <a:cs typeface="+mn-cs"/>
                      </a:endParaRPr>
                    </a:p>
                  </a:txBody>
                  <a:tcPr>
                    <a:solidFill>
                      <a:schemeClr val="accent1">
                        <a:lumMod val="75000"/>
                      </a:schemeClr>
                    </a:solidFill>
                  </a:tcPr>
                </a:tc>
                <a:tc>
                  <a:txBody>
                    <a:bodyPr/>
                    <a:lstStyle/>
                    <a:p>
                      <a:r>
                        <a:rPr lang="en-GB" sz="1800" b="1" kern="1200" dirty="0">
                          <a:solidFill>
                            <a:schemeClr val="accent1">
                              <a:lumMod val="75000"/>
                            </a:schemeClr>
                          </a:solidFill>
                          <a:effectLst/>
                          <a:latin typeface="Helvetica" pitchFamily="2" charset="0"/>
                        </a:rPr>
                        <a:t>The first two ISSB Standards</a:t>
                      </a:r>
                    </a:p>
                    <a:p>
                      <a:endParaRPr lang="en-GB" sz="1600" b="1" kern="1200" dirty="0">
                        <a:solidFill>
                          <a:schemeClr val="accent1">
                            <a:lumMod val="75000"/>
                          </a:schemeClr>
                        </a:solidFill>
                        <a:effectLst/>
                        <a:latin typeface="Helvetica" pitchFamily="2" charset="0"/>
                        <a:ea typeface="+mn-ea"/>
                        <a:cs typeface="+mn-cs"/>
                      </a:endParaRPr>
                    </a:p>
                  </a:txBody>
                  <a:tcPr/>
                </a:tc>
                <a:tc>
                  <a:txBody>
                    <a:bodyPr/>
                    <a:lstStyle/>
                    <a:p>
                      <a:endParaRPr lang="en-GB" sz="1600" b="1" kern="1200" dirty="0">
                        <a:solidFill>
                          <a:schemeClr val="accent1">
                            <a:lumMod val="75000"/>
                          </a:schemeClr>
                        </a:solidFill>
                        <a:effectLst/>
                        <a:latin typeface="Helvetica" pitchFamily="2" charset="0"/>
                        <a:ea typeface="+mn-ea"/>
                        <a:cs typeface="+mn-cs"/>
                      </a:endParaRPr>
                    </a:p>
                  </a:txBody>
                  <a:tcPr/>
                </a:tc>
                <a:extLst>
                  <a:ext uri="{0D108BD9-81ED-4DB2-BD59-A6C34878D82A}">
                    <a16:rowId xmlns:a16="http://schemas.microsoft.com/office/drawing/2014/main" val="2666812104"/>
                  </a:ext>
                </a:extLst>
              </a:tr>
              <a:tr h="3436982">
                <a:tc rowSpan="2">
                  <a:txBody>
                    <a:bodyPr/>
                    <a:lstStyle/>
                    <a:p>
                      <a:endParaRPr lang="en-GB" sz="1800" kern="1200" dirty="0">
                        <a:solidFill>
                          <a:schemeClr val="bg1"/>
                        </a:solidFill>
                        <a:effectLst/>
                        <a:latin typeface="Helvetica" pitchFamily="2" charset="0"/>
                      </a:endParaRPr>
                    </a:p>
                    <a:p>
                      <a:endParaRPr lang="en-GB" sz="1800" kern="1200" dirty="0">
                        <a:solidFill>
                          <a:schemeClr val="bg1"/>
                        </a:solidFill>
                        <a:effectLst/>
                        <a:latin typeface="Helvetica" pitchFamily="2" charset="0"/>
                      </a:endParaRPr>
                    </a:p>
                    <a:p>
                      <a:endParaRPr lang="en-GB" sz="1800" kern="1200" dirty="0">
                        <a:solidFill>
                          <a:schemeClr val="bg1"/>
                        </a:solidFill>
                        <a:effectLst/>
                        <a:latin typeface="Helvetica" pitchFamily="2" charset="0"/>
                      </a:endParaRPr>
                    </a:p>
                    <a:p>
                      <a:endParaRPr lang="en-GB" sz="1800" kern="1200" dirty="0">
                        <a:solidFill>
                          <a:schemeClr val="bg1"/>
                        </a:solidFill>
                        <a:effectLst/>
                        <a:latin typeface="Helvetica" pitchFamily="2" charset="0"/>
                      </a:endParaRPr>
                    </a:p>
                    <a:p>
                      <a:endParaRPr lang="en-GB" sz="1800" kern="1200" dirty="0">
                        <a:solidFill>
                          <a:schemeClr val="bg1"/>
                        </a:solidFill>
                        <a:effectLst/>
                        <a:latin typeface="Helvetica" pitchFamily="2" charset="0"/>
                      </a:endParaRPr>
                    </a:p>
                    <a:p>
                      <a:r>
                        <a:rPr lang="en-GB" sz="1800" kern="1200" dirty="0">
                          <a:solidFill>
                            <a:schemeClr val="bg1"/>
                          </a:solidFill>
                          <a:effectLst/>
                          <a:latin typeface="Helvetica" pitchFamily="2" charset="0"/>
                        </a:rPr>
                        <a:t>The International Sustainability Standards Board (ISSB) issued two IFRS Sustainability Disclosure Standards in June 2023</a:t>
                      </a:r>
                      <a:endParaRPr lang="en-GB" sz="1400" dirty="0">
                        <a:solidFill>
                          <a:schemeClr val="bg1"/>
                        </a:solidFill>
                        <a:effectLst/>
                        <a:latin typeface="Helvetica" pitchFamily="2" charset="0"/>
                      </a:endParaRPr>
                    </a:p>
                  </a:txBody>
                  <a:tcPr>
                    <a:solidFill>
                      <a:schemeClr val="accent1">
                        <a:lumMod val="75000"/>
                      </a:schemeClr>
                    </a:solidFill>
                  </a:tcPr>
                </a:tc>
                <a:tc>
                  <a:txBody>
                    <a:bodyPr/>
                    <a:lstStyle/>
                    <a:p>
                      <a:pPr algn="just">
                        <a:spcBef>
                          <a:spcPts val="300"/>
                        </a:spcBef>
                        <a:spcAft>
                          <a:spcPts val="300"/>
                        </a:spcAft>
                      </a:pPr>
                      <a:r>
                        <a:rPr lang="en-GB" sz="1800" b="1" kern="1200" dirty="0">
                          <a:solidFill>
                            <a:srgbClr val="C00000"/>
                          </a:solidFill>
                          <a:effectLst/>
                          <a:latin typeface="Helvetica" pitchFamily="2" charset="0"/>
                        </a:rPr>
                        <a:t>IFRS S1 General Requirements for Disclosure of Sustainability-related Financial Information </a:t>
                      </a:r>
                      <a:r>
                        <a:rPr lang="en-GB" sz="1800" kern="1200" dirty="0">
                          <a:solidFill>
                            <a:schemeClr val="accent1">
                              <a:lumMod val="50000"/>
                            </a:schemeClr>
                          </a:solidFill>
                          <a:effectLst/>
                          <a:latin typeface="Helvetica" pitchFamily="2" charset="0"/>
                        </a:rPr>
                        <a:t>sets out the general requirements for a company to disclose info about its sustainability‐related risks and opportunities that is useful to investors in making decisions relating to providing </a:t>
                      </a:r>
                      <a:r>
                        <a:rPr lang="en-GB" sz="1800" kern="1200" dirty="0">
                          <a:solidFill>
                            <a:schemeClr val="accent1">
                              <a:lumMod val="50000"/>
                            </a:schemeClr>
                          </a:solidFill>
                          <a:effectLst/>
                          <a:latin typeface="Helvetica" pitchFamily="2" charset="0"/>
                          <a:ea typeface="+mn-ea"/>
                          <a:cs typeface="+mn-cs"/>
                        </a:rPr>
                        <a:t>resources to the company. The requirements in IFRS S1 also integrate the TCFD recommendations.</a:t>
                      </a:r>
                    </a:p>
                  </a:txBody>
                  <a:tcPr/>
                </a:tc>
                <a:tc>
                  <a:txBody>
                    <a:bodyPr/>
                    <a:lstStyle/>
                    <a:p>
                      <a:pPr marL="0" marR="0" lvl="0" indent="0" algn="just" defTabSz="457212" rtl="0" eaLnBrk="1" fontAlgn="auto" latinLnBrk="0" hangingPunct="1">
                        <a:lnSpc>
                          <a:spcPct val="100000"/>
                        </a:lnSpc>
                        <a:spcBef>
                          <a:spcPts val="300"/>
                        </a:spcBef>
                        <a:spcAft>
                          <a:spcPts val="300"/>
                        </a:spcAft>
                        <a:buClrTx/>
                        <a:buSzTx/>
                        <a:buFontTx/>
                        <a:buNone/>
                        <a:tabLst/>
                        <a:defRPr/>
                      </a:pPr>
                      <a:r>
                        <a:rPr lang="en-GB" sz="1800" b="1" kern="1200" dirty="0">
                          <a:solidFill>
                            <a:srgbClr val="C00000"/>
                          </a:solidFill>
                          <a:effectLst/>
                          <a:latin typeface="Helvetica" pitchFamily="2" charset="0"/>
                        </a:rPr>
                        <a:t>IFRS S2 Climate-related Disclosures </a:t>
                      </a:r>
                      <a:r>
                        <a:rPr lang="en-GB" sz="1800" kern="1200" dirty="0">
                          <a:solidFill>
                            <a:schemeClr val="accent1">
                              <a:lumMod val="50000"/>
                            </a:schemeClr>
                          </a:solidFill>
                          <a:effectLst/>
                          <a:latin typeface="Helvetica" pitchFamily="2" charset="0"/>
                        </a:rPr>
                        <a:t>sets out the requirements for a company to disclose info about its climate‐related risks/opportunities, while building on the requirements described in IFRS S1. IFRS S2 integrates the TCFD </a:t>
                      </a:r>
                      <a:r>
                        <a:rPr lang="en-GB" sz="1800" kern="1200" dirty="0">
                          <a:solidFill>
                            <a:schemeClr val="accent1">
                              <a:lumMod val="50000"/>
                            </a:schemeClr>
                          </a:solidFill>
                          <a:effectLst/>
                          <a:latin typeface="Helvetica" pitchFamily="2" charset="0"/>
                          <a:ea typeface="+mn-ea"/>
                          <a:cs typeface="+mn-cs"/>
                        </a:rPr>
                        <a:t>recommendations and requires the disclosure of info about both cross‐industry and industry‐specific climate‐related risks and opportunities. IFRS S2 is broadly consistent with the TCFD recommendations, but it requires more detailed info</a:t>
                      </a:r>
                      <a:r>
                        <a:rPr lang="en-GB" sz="1800" b="0" kern="1200" dirty="0">
                          <a:solidFill>
                            <a:schemeClr val="tx2"/>
                          </a:solidFill>
                          <a:effectLst/>
                          <a:latin typeface="Helvetica" pitchFamily="2" charset="0"/>
                        </a:rPr>
                        <a:t>.</a:t>
                      </a:r>
                      <a:endParaRPr lang="en-GB" sz="1800" kern="1200" dirty="0">
                        <a:solidFill>
                          <a:schemeClr val="accent1">
                            <a:lumMod val="50000"/>
                          </a:schemeClr>
                        </a:solidFill>
                        <a:effectLst/>
                        <a:latin typeface="Helvetica" pitchFamily="2" charset="0"/>
                        <a:ea typeface="+mn-ea"/>
                        <a:cs typeface="+mn-cs"/>
                      </a:endParaRPr>
                    </a:p>
                  </a:txBody>
                  <a:tcPr/>
                </a:tc>
                <a:extLst>
                  <a:ext uri="{0D108BD9-81ED-4DB2-BD59-A6C34878D82A}">
                    <a16:rowId xmlns:a16="http://schemas.microsoft.com/office/drawing/2014/main" val="3169946050"/>
                  </a:ext>
                </a:extLst>
              </a:tr>
              <a:tr h="1535234">
                <a:tc vMerge="1">
                  <a:txBody>
                    <a:bodyPr/>
                    <a:lstStyle/>
                    <a:p>
                      <a:endParaRPr lang="en-GB" sz="1400" dirty="0">
                        <a:solidFill>
                          <a:schemeClr val="bg1"/>
                        </a:solidFill>
                        <a:effectLst/>
                      </a:endParaRPr>
                    </a:p>
                  </a:txBody>
                  <a:tcPr>
                    <a:solidFill>
                      <a:schemeClr val="accent1">
                        <a:lumMod val="75000"/>
                      </a:schemeClr>
                    </a:solidFill>
                  </a:tcPr>
                </a:tc>
                <a:tc gridSpan="2">
                  <a:txBody>
                    <a:bodyPr/>
                    <a:lstStyle/>
                    <a:p>
                      <a:pPr marL="285750" indent="-285750" algn="just">
                        <a:spcBef>
                          <a:spcPts val="300"/>
                        </a:spcBef>
                        <a:spcAft>
                          <a:spcPts val="300"/>
                        </a:spcAft>
                        <a:buFont typeface="Arial" panose="020B0604020202020204" pitchFamily="34" charset="0"/>
                        <a:buChar char="•"/>
                      </a:pPr>
                      <a:r>
                        <a:rPr lang="en-GB" sz="1800" kern="1200" dirty="0">
                          <a:solidFill>
                            <a:schemeClr val="accent1">
                              <a:lumMod val="50000"/>
                            </a:schemeClr>
                          </a:solidFill>
                          <a:effectLst/>
                          <a:latin typeface="Helvetica" pitchFamily="2" charset="0"/>
                        </a:rPr>
                        <a:t>IFRS S1 and IFRS S2 are effective for annual reporting beginning on 1 January 2024. Companies are required to apply the two Standards together to assert compliance with IFRS Sustainability Disclosure Standards. </a:t>
                      </a:r>
                    </a:p>
                  </a:txBody>
                  <a:tcPr/>
                </a:tc>
                <a:tc hMerge="1">
                  <a:txBody>
                    <a:bodyPr/>
                    <a:lstStyle/>
                    <a:p>
                      <a:pPr algn="just">
                        <a:spcBef>
                          <a:spcPts val="300"/>
                        </a:spcBef>
                        <a:spcAft>
                          <a:spcPts val="300"/>
                        </a:spcAft>
                      </a:pPr>
                      <a:endParaRPr lang="en-GB" sz="1600" kern="1200" dirty="0">
                        <a:solidFill>
                          <a:schemeClr val="accent1">
                            <a:lumMod val="50000"/>
                          </a:schemeClr>
                        </a:solidFill>
                        <a:effectLst/>
                        <a:latin typeface="+mn-lt"/>
                        <a:ea typeface="+mn-ea"/>
                        <a:cs typeface="+mn-cs"/>
                      </a:endParaRPr>
                    </a:p>
                  </a:txBody>
                  <a:tcPr/>
                </a:tc>
                <a:extLst>
                  <a:ext uri="{0D108BD9-81ED-4DB2-BD59-A6C34878D82A}">
                    <a16:rowId xmlns:a16="http://schemas.microsoft.com/office/drawing/2014/main" val="3240944012"/>
                  </a:ext>
                </a:extLst>
              </a:tr>
            </a:tbl>
          </a:graphicData>
        </a:graphic>
      </p:graphicFrame>
      <p:pic>
        <p:nvPicPr>
          <p:cNvPr id="6" name="Picture 2" descr="Corporate Risk Reporting and Indigenous Peoples: The International  Sustainability Standards Board | First Peoples Worldwide | University of  Colorado Boulder">
            <a:extLst>
              <a:ext uri="{FF2B5EF4-FFF2-40B4-BE49-F238E27FC236}">
                <a16:creationId xmlns:a16="http://schemas.microsoft.com/office/drawing/2014/main" id="{567E73E9-F1FC-60DF-9D76-12158FF30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528" y="993775"/>
            <a:ext cx="2490879" cy="936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ebinar: Implementation IFRS 16 (Leasing) | Deutsche Telekom">
            <a:extLst>
              <a:ext uri="{FF2B5EF4-FFF2-40B4-BE49-F238E27FC236}">
                <a16:creationId xmlns:a16="http://schemas.microsoft.com/office/drawing/2014/main" id="{D918E08F-36E6-CAB9-1A17-62380780F4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20" t="22117" r="10142" b="21072"/>
          <a:stretch/>
        </p:blipFill>
        <p:spPr bwMode="auto">
          <a:xfrm>
            <a:off x="736600" y="1608014"/>
            <a:ext cx="1807639" cy="93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25834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779AB-849D-55FA-7AFD-AF77EF952F99}"/>
              </a:ext>
            </a:extLst>
          </p:cNvPr>
          <p:cNvSpPr>
            <a:spLocks noGrp="1"/>
          </p:cNvSpPr>
          <p:nvPr>
            <p:ph type="title"/>
          </p:nvPr>
        </p:nvSpPr>
        <p:spPr/>
        <p:txBody>
          <a:bodyPr/>
          <a:lstStyle/>
          <a:p>
            <a:r>
              <a:rPr lang="en-GB" dirty="0"/>
              <a:t>IFRS S</a:t>
            </a:r>
            <a:r>
              <a:rPr lang="ru-RU" dirty="0"/>
              <a:t>2</a:t>
            </a:r>
            <a:endParaRPr lang="en-DE" dirty="0"/>
          </a:p>
        </p:txBody>
      </p:sp>
      <p:sp>
        <p:nvSpPr>
          <p:cNvPr id="5" name="Content Placeholder 4">
            <a:extLst>
              <a:ext uri="{FF2B5EF4-FFF2-40B4-BE49-F238E27FC236}">
                <a16:creationId xmlns:a16="http://schemas.microsoft.com/office/drawing/2014/main" id="{31920F3E-526F-6C21-13F7-F24C26679665}"/>
              </a:ext>
            </a:extLst>
          </p:cNvPr>
          <p:cNvSpPr>
            <a:spLocks noGrp="1"/>
          </p:cNvSpPr>
          <p:nvPr>
            <p:ph sz="half" idx="1"/>
          </p:nvPr>
        </p:nvSpPr>
        <p:spPr>
          <a:xfrm>
            <a:off x="444500" y="863601"/>
            <a:ext cx="5624146" cy="5295659"/>
          </a:xfrm>
        </p:spPr>
        <p:txBody>
          <a:bodyPr lIns="72000" tIns="72000" rIns="72000" bIns="72000"/>
          <a:lstStyle/>
          <a:p>
            <a:r>
              <a:rPr lang="en-GB" sz="2000" dirty="0">
                <a:latin typeface="Helvetica" pitchFamily="2" charset="0"/>
              </a:rPr>
              <a:t>A company applying IFRS S1 is required to apply IFRS S2 to identify and disclose material information about its climate‐related risks and opportunities.</a:t>
            </a:r>
          </a:p>
          <a:p>
            <a:endParaRPr lang="en-GB" sz="2000" dirty="0">
              <a:latin typeface="Helvetica" pitchFamily="2" charset="0"/>
            </a:endParaRPr>
          </a:p>
          <a:p>
            <a:r>
              <a:rPr lang="en-GB" sz="2000" dirty="0">
                <a:latin typeface="Helvetica" pitchFamily="2" charset="0"/>
              </a:rPr>
              <a:t>IFRS S2 requires a company to disclose information about its </a:t>
            </a:r>
            <a:r>
              <a:rPr lang="en-GB" sz="2000" dirty="0">
                <a:solidFill>
                  <a:srgbClr val="C00000"/>
                </a:solidFill>
                <a:latin typeface="Helvetica" pitchFamily="2" charset="0"/>
              </a:rPr>
              <a:t>governance, strategy and risk management, as well as metrics and targets</a:t>
            </a:r>
            <a:r>
              <a:rPr lang="en-GB" sz="2000" dirty="0">
                <a:latin typeface="Helvetica" pitchFamily="2" charset="0"/>
              </a:rPr>
              <a:t>, in relation to its climate‐related risks and opportunities.</a:t>
            </a:r>
          </a:p>
        </p:txBody>
      </p:sp>
      <p:pic>
        <p:nvPicPr>
          <p:cNvPr id="8" name="Picture 7">
            <a:extLst>
              <a:ext uri="{FF2B5EF4-FFF2-40B4-BE49-F238E27FC236}">
                <a16:creationId xmlns:a16="http://schemas.microsoft.com/office/drawing/2014/main" id="{17D00D64-6957-BB7D-C8A9-FFE856EFDDC4}"/>
              </a:ext>
            </a:extLst>
          </p:cNvPr>
          <p:cNvPicPr>
            <a:picLocks noChangeAspect="1"/>
          </p:cNvPicPr>
          <p:nvPr/>
        </p:nvPicPr>
        <p:blipFill rotWithShape="1">
          <a:blip r:embed="rId3"/>
          <a:srcRect l="784"/>
          <a:stretch/>
        </p:blipFill>
        <p:spPr>
          <a:xfrm>
            <a:off x="7353300" y="0"/>
            <a:ext cx="4838700" cy="6857994"/>
          </a:xfrm>
          <a:prstGeom prst="rect">
            <a:avLst/>
          </a:prstGeom>
        </p:spPr>
      </p:pic>
    </p:spTree>
    <p:extLst>
      <p:ext uri="{BB962C8B-B14F-4D97-AF65-F5344CB8AC3E}">
        <p14:creationId xmlns:p14="http://schemas.microsoft.com/office/powerpoint/2010/main" val="182822483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D3BE61E-0D80-5E76-5E6A-10BD669BA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668" y="0"/>
            <a:ext cx="9142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928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892F48C-09CA-9F42-BCDA-5C18AA7E7710}"/>
              </a:ext>
            </a:extLst>
          </p:cNvPr>
          <p:cNvSpPr>
            <a:spLocks noGrp="1"/>
          </p:cNvSpPr>
          <p:nvPr>
            <p:ph type="title"/>
          </p:nvPr>
        </p:nvSpPr>
        <p:spPr>
          <a:xfrm>
            <a:off x="466725" y="201580"/>
            <a:ext cx="10972800" cy="567697"/>
          </a:xfrm>
        </p:spPr>
        <p:txBody>
          <a:bodyPr>
            <a:normAutofit/>
          </a:bodyPr>
          <a:lstStyle/>
          <a:p>
            <a:pPr>
              <a:spcBef>
                <a:spcPct val="20000"/>
              </a:spcBef>
            </a:pPr>
            <a:r>
              <a:rPr lang="en-GB" sz="2900" dirty="0">
                <a:solidFill>
                  <a:srgbClr val="FF0000"/>
                </a:solidFill>
                <a:ea typeface="+mn-ea"/>
              </a:rPr>
              <a:t>Key take-aways</a:t>
            </a:r>
          </a:p>
        </p:txBody>
      </p:sp>
      <p:cxnSp>
        <p:nvCxnSpPr>
          <p:cNvPr id="8" name="Прямая соединительная линия 8">
            <a:extLst>
              <a:ext uri="{FF2B5EF4-FFF2-40B4-BE49-F238E27FC236}">
                <a16:creationId xmlns:a16="http://schemas.microsoft.com/office/drawing/2014/main" id="{7D18FCD1-70D5-DDB3-6B74-D668629012C3}"/>
              </a:ext>
            </a:extLst>
          </p:cNvPr>
          <p:cNvCxnSpPr>
            <a:cxnSpLocks/>
          </p:cNvCxnSpPr>
          <p:nvPr/>
        </p:nvCxnSpPr>
        <p:spPr>
          <a:xfrm flipH="1">
            <a:off x="698036" y="904237"/>
            <a:ext cx="11203231" cy="0"/>
          </a:xfrm>
          <a:prstGeom prst="line">
            <a:avLst/>
          </a:prstGeom>
          <a:ln w="25400">
            <a:solidFill>
              <a:srgbClr val="EC1C29"/>
            </a:solidFill>
          </a:ln>
        </p:spPr>
        <p:style>
          <a:lnRef idx="1">
            <a:schemeClr val="accent1"/>
          </a:lnRef>
          <a:fillRef idx="0">
            <a:schemeClr val="accent1"/>
          </a:fillRef>
          <a:effectRef idx="0">
            <a:schemeClr val="accent1"/>
          </a:effectRef>
          <a:fontRef idx="minor">
            <a:schemeClr val="tx1"/>
          </a:fontRef>
        </p:style>
      </p:cxnSp>
      <p:sp>
        <p:nvSpPr>
          <p:cNvPr id="2" name="Textplatzhalter 3">
            <a:extLst>
              <a:ext uri="{FF2B5EF4-FFF2-40B4-BE49-F238E27FC236}">
                <a16:creationId xmlns:a16="http://schemas.microsoft.com/office/drawing/2014/main" id="{D00F5E26-9378-8D57-EBDD-676A947B99B0}"/>
              </a:ext>
            </a:extLst>
          </p:cNvPr>
          <p:cNvSpPr txBox="1">
            <a:spLocks/>
          </p:cNvSpPr>
          <p:nvPr/>
        </p:nvSpPr>
        <p:spPr>
          <a:xfrm>
            <a:off x="466725" y="1738750"/>
            <a:ext cx="10688955" cy="4431983"/>
          </a:xfrm>
          <a:prstGeom prst="rect">
            <a:avLst/>
          </a:prstGeom>
          <a:ln>
            <a:solidFill>
              <a:schemeClr val="bg1"/>
            </a:solidFill>
          </a:ln>
        </p:spPr>
        <p:txBody>
          <a:bodyPr wrap="square" lIns="121920" tIns="121920" rIns="121920" bIns="121920" anchor="t">
            <a:spAutoFit/>
          </a:bodyPr>
          <a:lstStyle>
            <a:defPPr>
              <a:defRPr lang="de-DE"/>
            </a:defPPr>
            <a:lvl1pPr marL="342900" marR="0" indent="-342900" fontAlgn="auto">
              <a:lnSpc>
                <a:spcPct val="100000"/>
              </a:lnSpc>
              <a:spcBef>
                <a:spcPct val="20000"/>
              </a:spcBef>
              <a:spcAft>
                <a:spcPts val="0"/>
              </a:spcAft>
              <a:buClr>
                <a:schemeClr val="accent1"/>
              </a:buClr>
              <a:buSzPct val="100000"/>
              <a:buFontTx/>
              <a:buBlip>
                <a:blip r:embed="rId3"/>
              </a:buBlip>
              <a:tabLst/>
              <a:defRPr sz="1600" b="0" i="0">
                <a:latin typeface="Gilroy" charset="0"/>
                <a:ea typeface="Gilroy" charset="0"/>
                <a:cs typeface="Gilroy" charset="0"/>
              </a:defRPr>
            </a:lvl1pPr>
            <a:lvl2pPr marL="742950" lvl="1" indent="-285750">
              <a:spcBef>
                <a:spcPct val="20000"/>
              </a:spcBef>
              <a:spcAft>
                <a:spcPts val="600"/>
              </a:spcAft>
              <a:buSzPct val="75000"/>
              <a:buFontTx/>
              <a:buBlip>
                <a:blip r:embed="rId3"/>
              </a:buBlip>
              <a:defRPr sz="2000" b="0" i="0">
                <a:solidFill>
                  <a:srgbClr val="000000"/>
                </a:solidFill>
                <a:latin typeface="Gilroy" charset="0"/>
                <a:ea typeface="Gilroy" charset="0"/>
                <a:cs typeface="Gilroy" charset="0"/>
              </a:defRPr>
            </a:lvl2pPr>
            <a:lvl3pPr marL="1143000" indent="-228600">
              <a:spcBef>
                <a:spcPct val="20000"/>
              </a:spcBef>
              <a:buFont typeface="Arial"/>
              <a:buChar char="•"/>
              <a:defRPr sz="2400" b="0" i="0">
                <a:latin typeface="Gilroy" charset="0"/>
                <a:ea typeface="Gilroy" charset="0"/>
                <a:cs typeface="Gilroy" charset="0"/>
              </a:defRPr>
            </a:lvl3pPr>
            <a:lvl4pPr marL="1600200" indent="-228600">
              <a:spcBef>
                <a:spcPct val="20000"/>
              </a:spcBef>
              <a:buFont typeface="Arial"/>
              <a:buChar char="–"/>
              <a:defRPr sz="2000" b="0" i="0">
                <a:latin typeface="Gilroy" charset="0"/>
                <a:ea typeface="Gilroy" charset="0"/>
                <a:cs typeface="Gilroy" charset="0"/>
              </a:defRPr>
            </a:lvl4pPr>
            <a:lvl5pPr marL="2057400" indent="-228600">
              <a:spcBef>
                <a:spcPct val="20000"/>
              </a:spcBef>
              <a:buFont typeface="Arial"/>
              <a:buChar char="»"/>
              <a:defRPr sz="2000" b="0" i="0">
                <a:latin typeface="Gilroy" charset="0"/>
                <a:ea typeface="Gilroy" charset="0"/>
                <a:cs typeface="Gilroy"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spcBef>
                <a:spcPts val="0"/>
              </a:spcBef>
              <a:buFont typeface="Wingdings" pitchFamily="2" charset="2"/>
              <a:buChar char="§"/>
            </a:pPr>
            <a:r>
              <a:rPr lang="en-US" sz="2400" dirty="0">
                <a:solidFill>
                  <a:schemeClr val="tx1">
                    <a:lumMod val="65000"/>
                    <a:lumOff val="35000"/>
                  </a:schemeClr>
                </a:solidFill>
                <a:latin typeface="Helvetica" panose="020B0604020202020204" pitchFamily="34" charset="0"/>
                <a:cs typeface="Helvetica" panose="020B0604020202020204" pitchFamily="34" charset="0"/>
              </a:rPr>
              <a:t>   Yesterday, we thought that the climate change challenge is the issue of the future. Today, the future has come, and the corporate world must respond to the challenge.</a:t>
            </a:r>
          </a:p>
          <a:p>
            <a:pPr>
              <a:spcBef>
                <a:spcPts val="0"/>
              </a:spcBef>
              <a:buFont typeface="Wingdings" pitchFamily="2" charset="2"/>
              <a:buChar char="§"/>
            </a:pPr>
            <a:endParaRPr lang="en-US" sz="2400" dirty="0">
              <a:solidFill>
                <a:schemeClr val="tx1">
                  <a:lumMod val="65000"/>
                  <a:lumOff val="35000"/>
                </a:schemeClr>
              </a:solidFill>
              <a:latin typeface="Helvetica" panose="020B0604020202020204" pitchFamily="34" charset="0"/>
              <a:cs typeface="Helvetica" panose="020B0604020202020204" pitchFamily="34" charset="0"/>
            </a:endParaRPr>
          </a:p>
          <a:p>
            <a:pPr>
              <a:spcBef>
                <a:spcPts val="0"/>
              </a:spcBef>
              <a:buFont typeface="Wingdings" pitchFamily="2" charset="2"/>
              <a:buChar char="§"/>
            </a:pPr>
            <a:r>
              <a:rPr lang="en-US" sz="2400" dirty="0">
                <a:solidFill>
                  <a:schemeClr val="tx1">
                    <a:lumMod val="65000"/>
                    <a:lumOff val="35000"/>
                  </a:schemeClr>
                </a:solidFill>
                <a:latin typeface="Helvetica" panose="020B0604020202020204" pitchFamily="34" charset="0"/>
                <a:cs typeface="Helvetica" panose="020B0604020202020204" pitchFamily="34" charset="0"/>
              </a:rPr>
              <a:t>   Should you need to understand climate risks and opportunities of corporations, including the financial industry firms, now you know where to search for their climate-related  information</a:t>
            </a:r>
          </a:p>
          <a:p>
            <a:pPr>
              <a:spcBef>
                <a:spcPts val="0"/>
              </a:spcBef>
              <a:buFont typeface="Wingdings" pitchFamily="2" charset="2"/>
              <a:buChar char="§"/>
            </a:pPr>
            <a:endParaRPr lang="en-US" sz="2400" dirty="0">
              <a:solidFill>
                <a:schemeClr val="tx1">
                  <a:lumMod val="65000"/>
                  <a:lumOff val="35000"/>
                </a:schemeClr>
              </a:solidFill>
              <a:latin typeface="Helvetica" panose="020B0604020202020204" pitchFamily="34" charset="0"/>
              <a:cs typeface="Helvetica" panose="020B0604020202020204" pitchFamily="34" charset="0"/>
            </a:endParaRPr>
          </a:p>
          <a:p>
            <a:pPr>
              <a:spcBef>
                <a:spcPts val="0"/>
              </a:spcBef>
              <a:buFont typeface="Wingdings" pitchFamily="2" charset="2"/>
              <a:buChar char="§"/>
            </a:pPr>
            <a:r>
              <a:rPr lang="en-US" sz="2400" dirty="0">
                <a:solidFill>
                  <a:schemeClr val="tx1">
                    <a:lumMod val="65000"/>
                    <a:lumOff val="35000"/>
                  </a:schemeClr>
                </a:solidFill>
                <a:latin typeface="Helvetica" panose="020B0604020202020204" pitchFamily="34" charset="0"/>
                <a:cs typeface="Helvetica" panose="020B0604020202020204" pitchFamily="34" charset="0"/>
              </a:rPr>
              <a:t>   To read analyze the disclosure report, it is useful to rely on the respective standards, recommendations and guidelines</a:t>
            </a:r>
          </a:p>
          <a:p>
            <a:pPr marL="701034" lvl="1" indent="-457200">
              <a:spcBef>
                <a:spcPts val="0"/>
              </a:spcBef>
              <a:buClr>
                <a:schemeClr val="accent1"/>
              </a:buClr>
              <a:buFont typeface="Wingdings" pitchFamily="2" charset="2"/>
              <a:buChar char="§"/>
            </a:pPr>
            <a:endParaRPr lang="en-US" sz="3200" dirty="0">
              <a:solidFill>
                <a:schemeClr val="tx1">
                  <a:lumMod val="65000"/>
                  <a:lumOff val="3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4848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29699" y="981803"/>
            <a:ext cx="11568885" cy="1451679"/>
          </a:xfrm>
          <a:prstGeom prst="rect">
            <a:avLst/>
          </a:prstGeom>
        </p:spPr>
        <p:txBody>
          <a:bodyPr wrap="square">
            <a:spAutoFit/>
          </a:bodyPr>
          <a:lstStyle/>
          <a:p>
            <a:pPr marR="457200" defTabSz="457159">
              <a:spcAft>
                <a:spcPts val="1000"/>
              </a:spcAft>
            </a:pPr>
            <a:r>
              <a:rPr lang="en-US" sz="2000" dirty="0">
                <a:solidFill>
                  <a:srgbClr val="000000"/>
                </a:solidFill>
                <a:latin typeface="Helvetica" pitchFamily="2" charset="0"/>
                <a:ea typeface="MS Mincho" panose="02020609040205080304" pitchFamily="49" charset="-128"/>
                <a:cs typeface="Calibri" panose="020F0502020204030204" pitchFamily="34" charset="0"/>
              </a:rPr>
              <a:t>The Task Force developed </a:t>
            </a:r>
            <a:r>
              <a:rPr lang="en-US" sz="2000" dirty="0">
                <a:solidFill>
                  <a:srgbClr val="C00000"/>
                </a:solidFill>
                <a:latin typeface="Helvetica" pitchFamily="2" charset="0"/>
                <a:ea typeface="MS Mincho" panose="02020609040205080304" pitchFamily="49" charset="-128"/>
                <a:cs typeface="Calibri" panose="020F0502020204030204" pitchFamily="34" charset="0"/>
              </a:rPr>
              <a:t>four widely-adoptable recommendations </a:t>
            </a:r>
            <a:r>
              <a:rPr lang="en-US" sz="2000" dirty="0">
                <a:solidFill>
                  <a:srgbClr val="000000"/>
                </a:solidFill>
                <a:latin typeface="Helvetica" pitchFamily="2" charset="0"/>
                <a:ea typeface="MS Mincho" panose="02020609040205080304" pitchFamily="49" charset="-128"/>
                <a:cs typeface="Calibri" panose="020F0502020204030204" pitchFamily="34" charset="0"/>
              </a:rPr>
              <a:t>on climate-related financial disclosures that are applicable to organizations across sectors and jurisdictions. </a:t>
            </a:r>
          </a:p>
          <a:p>
            <a:pPr marR="457200" defTabSz="457159">
              <a:spcAft>
                <a:spcPts val="1000"/>
              </a:spcAft>
            </a:pPr>
            <a:r>
              <a:rPr lang="en-US" sz="2000" dirty="0">
                <a:solidFill>
                  <a:srgbClr val="000000"/>
                </a:solidFill>
                <a:latin typeface="Helvetica" pitchFamily="2" charset="0"/>
                <a:ea typeface="MS Mincho" panose="02020609040205080304" pitchFamily="49" charset="-128"/>
                <a:cs typeface="Calibri" panose="020F0502020204030204" pitchFamily="34" charset="0"/>
              </a:rPr>
              <a:t>The recommendations are structured around four thematic areas that represent core elements of how organizations operate:</a:t>
            </a:r>
          </a:p>
        </p:txBody>
      </p:sp>
      <p:graphicFrame>
        <p:nvGraphicFramePr>
          <p:cNvPr id="26" name="Diagram 25"/>
          <p:cNvGraphicFramePr/>
          <p:nvPr>
            <p:extLst>
              <p:ext uri="{D42A27DB-BD31-4B8C-83A1-F6EECF244321}">
                <p14:modId xmlns:p14="http://schemas.microsoft.com/office/powerpoint/2010/main" val="1116810793"/>
              </p:ext>
            </p:extLst>
          </p:nvPr>
        </p:nvGraphicFramePr>
        <p:xfrm>
          <a:off x="772238" y="3016355"/>
          <a:ext cx="4346810" cy="3324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p:cNvGrpSpPr/>
          <p:nvPr/>
        </p:nvGrpSpPr>
        <p:grpSpPr>
          <a:xfrm>
            <a:off x="5494421" y="2557603"/>
            <a:ext cx="6172646" cy="4029463"/>
            <a:chOff x="5557348" y="997339"/>
            <a:chExt cx="3995157" cy="3553228"/>
          </a:xfrm>
        </p:grpSpPr>
        <p:sp>
          <p:nvSpPr>
            <p:cNvPr id="28" name="TextBox 19"/>
            <p:cNvSpPr txBox="1"/>
            <p:nvPr/>
          </p:nvSpPr>
          <p:spPr>
            <a:xfrm>
              <a:off x="5557716" y="1832070"/>
              <a:ext cx="3990350" cy="1035491"/>
            </a:xfrm>
            <a:prstGeom prst="rect">
              <a:avLst/>
            </a:prstGeom>
            <a:noFill/>
          </p:spPr>
          <p:txBody>
            <a:bodyPr wrap="square" rtlCol="0">
              <a:noAutofit/>
            </a:bodyPr>
            <a:lstStyle/>
            <a:p>
              <a:pPr defTabSz="457159"/>
              <a:r>
                <a:rPr lang="en-US" b="1" dirty="0">
                  <a:solidFill>
                    <a:srgbClr val="C00000"/>
                  </a:solidFill>
                  <a:latin typeface="Helvetica" pitchFamily="2" charset="0"/>
                  <a:ea typeface="MS Mincho" panose="02020609040205080304" pitchFamily="49" charset="-128"/>
                </a:rPr>
                <a:t>Strategy</a:t>
              </a:r>
            </a:p>
            <a:p>
              <a:pPr defTabSz="457159"/>
              <a:r>
                <a:rPr lang="en-US" dirty="0">
                  <a:solidFill>
                    <a:prstClr val="black"/>
                  </a:solidFill>
                  <a:latin typeface="Helvetica" pitchFamily="2" charset="0"/>
                  <a:ea typeface="MS Mincho" panose="02020609040205080304" pitchFamily="49" charset="-128"/>
                </a:rPr>
                <a:t>The actual and potential impacts of climate-related risks and opportunities on the organization’s businesses, strategy, and financial planning</a:t>
              </a:r>
              <a:endParaRPr lang="en-US" sz="3600" dirty="0">
                <a:solidFill>
                  <a:prstClr val="black"/>
                </a:solidFill>
                <a:latin typeface="Helvetica" pitchFamily="2" charset="0"/>
                <a:ea typeface="MS Mincho" panose="02020609040205080304" pitchFamily="49" charset="-128"/>
              </a:endParaRPr>
            </a:p>
          </p:txBody>
        </p:sp>
        <p:sp>
          <p:nvSpPr>
            <p:cNvPr id="29" name="TextBox 22"/>
            <p:cNvSpPr txBox="1"/>
            <p:nvPr/>
          </p:nvSpPr>
          <p:spPr>
            <a:xfrm>
              <a:off x="5557348" y="2904638"/>
              <a:ext cx="3991326" cy="773235"/>
            </a:xfrm>
            <a:prstGeom prst="rect">
              <a:avLst/>
            </a:prstGeom>
            <a:noFill/>
          </p:spPr>
          <p:txBody>
            <a:bodyPr wrap="square" rtlCol="0">
              <a:noAutofit/>
            </a:bodyPr>
            <a:lstStyle/>
            <a:p>
              <a:pPr defTabSz="457159"/>
              <a:r>
                <a:rPr lang="en-US" b="1" dirty="0">
                  <a:solidFill>
                    <a:srgbClr val="C00000"/>
                  </a:solidFill>
                  <a:latin typeface="Helvetica" pitchFamily="2" charset="0"/>
                  <a:ea typeface="MS Mincho" panose="02020609040205080304" pitchFamily="49" charset="-128"/>
                </a:rPr>
                <a:t>Risk Management</a:t>
              </a:r>
            </a:p>
            <a:p>
              <a:pPr defTabSz="457159"/>
              <a:r>
                <a:rPr lang="en-US" dirty="0">
                  <a:solidFill>
                    <a:prstClr val="black"/>
                  </a:solidFill>
                  <a:latin typeface="Helvetica" pitchFamily="2" charset="0"/>
                  <a:ea typeface="MS Mincho" panose="02020609040205080304" pitchFamily="49" charset="-128"/>
                </a:rPr>
                <a:t>The processes used by the organization to identify, assess, and manage climate-related risks</a:t>
              </a:r>
              <a:endParaRPr lang="en-US" sz="3600" dirty="0">
                <a:solidFill>
                  <a:prstClr val="black"/>
                </a:solidFill>
                <a:latin typeface="Helvetica" pitchFamily="2" charset="0"/>
                <a:ea typeface="MS Mincho" panose="02020609040205080304" pitchFamily="49" charset="-128"/>
              </a:endParaRPr>
            </a:p>
          </p:txBody>
        </p:sp>
        <p:sp>
          <p:nvSpPr>
            <p:cNvPr id="30" name="TextBox 23"/>
            <p:cNvSpPr txBox="1"/>
            <p:nvPr/>
          </p:nvSpPr>
          <p:spPr>
            <a:xfrm>
              <a:off x="5557716" y="3777335"/>
              <a:ext cx="3994789" cy="773232"/>
            </a:xfrm>
            <a:prstGeom prst="rect">
              <a:avLst/>
            </a:prstGeom>
            <a:noFill/>
          </p:spPr>
          <p:txBody>
            <a:bodyPr wrap="square" rtlCol="0">
              <a:noAutofit/>
            </a:bodyPr>
            <a:lstStyle/>
            <a:p>
              <a:pPr defTabSz="457159"/>
              <a:r>
                <a:rPr lang="en-US" b="1" dirty="0">
                  <a:solidFill>
                    <a:srgbClr val="C00000"/>
                  </a:solidFill>
                  <a:latin typeface="Helvetica" pitchFamily="2" charset="0"/>
                  <a:ea typeface="MS Mincho" panose="02020609040205080304" pitchFamily="49" charset="-128"/>
                </a:rPr>
                <a:t>Metrics and Targets</a:t>
              </a:r>
            </a:p>
            <a:p>
              <a:pPr defTabSz="457159"/>
              <a:r>
                <a:rPr lang="en-US" dirty="0">
                  <a:solidFill>
                    <a:prstClr val="black"/>
                  </a:solidFill>
                  <a:latin typeface="Helvetica" pitchFamily="2" charset="0"/>
                  <a:ea typeface="MS Mincho" panose="02020609040205080304" pitchFamily="49" charset="-128"/>
                </a:rPr>
                <a:t>The metrics and targets used to assess and manage relevant climate-related risks and opportunities</a:t>
              </a:r>
              <a:endParaRPr lang="en-US" sz="3600" dirty="0">
                <a:solidFill>
                  <a:prstClr val="black"/>
                </a:solidFill>
                <a:latin typeface="Helvetica" pitchFamily="2" charset="0"/>
                <a:ea typeface="MS Mincho" panose="02020609040205080304" pitchFamily="49" charset="-128"/>
              </a:endParaRPr>
            </a:p>
          </p:txBody>
        </p:sp>
        <p:sp>
          <p:nvSpPr>
            <p:cNvPr id="31" name="TextBox 31"/>
            <p:cNvSpPr txBox="1"/>
            <p:nvPr/>
          </p:nvSpPr>
          <p:spPr>
            <a:xfrm>
              <a:off x="5557716" y="997339"/>
              <a:ext cx="3994789" cy="773234"/>
            </a:xfrm>
            <a:prstGeom prst="rect">
              <a:avLst/>
            </a:prstGeom>
            <a:noFill/>
          </p:spPr>
          <p:txBody>
            <a:bodyPr wrap="square" rtlCol="0">
              <a:noAutofit/>
            </a:bodyPr>
            <a:lstStyle/>
            <a:p>
              <a:pPr defTabSz="457159"/>
              <a:r>
                <a:rPr lang="en-US" b="1" dirty="0">
                  <a:solidFill>
                    <a:srgbClr val="C00000"/>
                  </a:solidFill>
                  <a:latin typeface="Helvetica" pitchFamily="2" charset="0"/>
                  <a:ea typeface="MS Mincho" panose="02020609040205080304" pitchFamily="49" charset="-128"/>
                </a:rPr>
                <a:t>Governance </a:t>
              </a:r>
            </a:p>
            <a:p>
              <a:pPr defTabSz="457159"/>
              <a:r>
                <a:rPr lang="en-US" dirty="0">
                  <a:solidFill>
                    <a:prstClr val="black"/>
                  </a:solidFill>
                  <a:latin typeface="Helvetica" pitchFamily="2" charset="0"/>
                  <a:ea typeface="MS Mincho" panose="02020609040205080304" pitchFamily="49" charset="-128"/>
                </a:rPr>
                <a:t>The organization’s governance around climate-related risks and opportunities</a:t>
              </a:r>
              <a:endParaRPr lang="en-US" sz="3600" dirty="0">
                <a:solidFill>
                  <a:prstClr val="black"/>
                </a:solidFill>
                <a:latin typeface="Helvetica" pitchFamily="2" charset="0"/>
                <a:ea typeface="MS Mincho" panose="02020609040205080304" pitchFamily="49" charset="-128"/>
              </a:endParaRPr>
            </a:p>
          </p:txBody>
        </p:sp>
      </p:grpSp>
      <p:sp>
        <p:nvSpPr>
          <p:cNvPr id="32" name="TextBox 31"/>
          <p:cNvSpPr txBox="1"/>
          <p:nvPr/>
        </p:nvSpPr>
        <p:spPr>
          <a:xfrm>
            <a:off x="2075948" y="3302678"/>
            <a:ext cx="1662096" cy="372727"/>
          </a:xfrm>
          <a:prstGeom prst="rect">
            <a:avLst/>
          </a:prstGeom>
          <a:noFill/>
        </p:spPr>
        <p:txBody>
          <a:bodyPr wrap="square" rtlCol="0">
            <a:noAutofit/>
          </a:bodyPr>
          <a:lstStyle/>
          <a:p>
            <a:pPr algn="ctr" defTabSz="457159"/>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Governance</a:t>
            </a:r>
            <a:endParaRPr lang="en-US" sz="1600" b="1" dirty="0">
              <a:solidFill>
                <a:prstClr val="black"/>
              </a:solidFill>
              <a:latin typeface="Calibri Light" panose="020F0302020204030204" pitchFamily="34" charset="0"/>
              <a:ea typeface="Open Sans" panose="020B0606030504020204" pitchFamily="34" charset="0"/>
              <a:cs typeface="Open Sans" panose="020B0606030504020204" pitchFamily="34" charset="0"/>
            </a:endParaRPr>
          </a:p>
        </p:txBody>
      </p:sp>
      <p:sp>
        <p:nvSpPr>
          <p:cNvPr id="33" name="TextBox 31"/>
          <p:cNvSpPr txBox="1"/>
          <p:nvPr/>
        </p:nvSpPr>
        <p:spPr>
          <a:xfrm>
            <a:off x="2378147" y="3927565"/>
            <a:ext cx="1048810" cy="372727"/>
          </a:xfrm>
          <a:prstGeom prst="rect">
            <a:avLst/>
          </a:prstGeom>
          <a:noFill/>
        </p:spPr>
        <p:txBody>
          <a:bodyPr wrap="square" rtlCol="0">
            <a:noAutofit/>
          </a:bodyPr>
          <a:lstStyle/>
          <a:p>
            <a:pPr algn="ctr" defTabSz="457159"/>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Strategy</a:t>
            </a:r>
            <a:endParaRPr lang="en-US" sz="1600" dirty="0">
              <a:solidFill>
                <a:prstClr val="black"/>
              </a:solidFill>
              <a:latin typeface="Calibri Light" panose="020F0302020204030204" pitchFamily="34" charset="0"/>
              <a:ea typeface="Open Sans" panose="020B0606030504020204" pitchFamily="34" charset="0"/>
              <a:cs typeface="Open Sans" panose="020B0606030504020204" pitchFamily="34" charset="0"/>
            </a:endParaRPr>
          </a:p>
        </p:txBody>
      </p:sp>
      <p:sp>
        <p:nvSpPr>
          <p:cNvPr id="34" name="TextBox 31"/>
          <p:cNvSpPr txBox="1"/>
          <p:nvPr/>
        </p:nvSpPr>
        <p:spPr>
          <a:xfrm>
            <a:off x="2209333" y="4521106"/>
            <a:ext cx="1386647" cy="624101"/>
          </a:xfrm>
          <a:prstGeom prst="rect">
            <a:avLst/>
          </a:prstGeom>
          <a:noFill/>
        </p:spPr>
        <p:txBody>
          <a:bodyPr wrap="square" rtlCol="0">
            <a:noAutofit/>
          </a:bodyPr>
          <a:lstStyle/>
          <a:p>
            <a:pPr algn="ctr" defTabSz="457159">
              <a:lnSpc>
                <a:spcPts val="1400"/>
              </a:lnSpc>
            </a:pPr>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Risk</a:t>
            </a:r>
            <a:b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br>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Management</a:t>
            </a:r>
            <a:endParaRPr lang="en-US" sz="1600" dirty="0">
              <a:solidFill>
                <a:prstClr val="black"/>
              </a:solidFill>
              <a:latin typeface="Calibri Light" panose="020F0302020204030204" pitchFamily="34" charset="0"/>
              <a:ea typeface="Open Sans" panose="020B0606030504020204" pitchFamily="34" charset="0"/>
              <a:cs typeface="Open Sans" panose="020B0606030504020204" pitchFamily="34" charset="0"/>
            </a:endParaRPr>
          </a:p>
        </p:txBody>
      </p:sp>
      <p:sp>
        <p:nvSpPr>
          <p:cNvPr id="35" name="TextBox 31"/>
          <p:cNvSpPr txBox="1"/>
          <p:nvPr/>
        </p:nvSpPr>
        <p:spPr>
          <a:xfrm>
            <a:off x="2440404" y="5324993"/>
            <a:ext cx="924296" cy="684016"/>
          </a:xfrm>
          <a:prstGeom prst="rect">
            <a:avLst/>
          </a:prstGeom>
          <a:noFill/>
        </p:spPr>
        <p:txBody>
          <a:bodyPr wrap="square" rtlCol="0">
            <a:noAutofit/>
          </a:bodyPr>
          <a:lstStyle/>
          <a:p>
            <a:pPr algn="ctr" defTabSz="457159">
              <a:lnSpc>
                <a:spcPts val="1400"/>
              </a:lnSpc>
            </a:pPr>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Metrics </a:t>
            </a:r>
            <a:endParaRPr lang="en-US" sz="1600" dirty="0">
              <a:solidFill>
                <a:prstClr val="black"/>
              </a:solidFill>
              <a:latin typeface="Calibri Light" panose="020F0302020204030204" pitchFamily="34" charset="0"/>
              <a:ea typeface="Open Sans" panose="020B0606030504020204" pitchFamily="34" charset="0"/>
              <a:cs typeface="Open Sans" panose="020B0606030504020204" pitchFamily="34" charset="0"/>
            </a:endParaRPr>
          </a:p>
          <a:p>
            <a:pPr algn="ctr" defTabSz="457159">
              <a:lnSpc>
                <a:spcPts val="1400"/>
              </a:lnSpc>
            </a:pPr>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and </a:t>
            </a:r>
            <a:b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br>
            <a:r>
              <a:rPr lang="en-US" sz="1600" b="1" dirty="0">
                <a:solidFill>
                  <a:srgbClr val="FFFFFF"/>
                </a:solidFill>
                <a:latin typeface="Calibri Light" panose="020F0302020204030204" pitchFamily="34" charset="0"/>
                <a:ea typeface="Open Sans" panose="020B0606030504020204" pitchFamily="34" charset="0"/>
                <a:cs typeface="Open Sans" panose="020B0606030504020204" pitchFamily="34" charset="0"/>
              </a:rPr>
              <a:t>Targets</a:t>
            </a:r>
            <a:endParaRPr lang="en-US" sz="1600" dirty="0">
              <a:solidFill>
                <a:prstClr val="black"/>
              </a:solidFill>
              <a:latin typeface="Calibri Light" panose="020F030202020403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853F2FF2-A559-7C98-2329-DB2162EA4836}"/>
              </a:ext>
            </a:extLst>
          </p:cNvPr>
          <p:cNvSpPr>
            <a:spLocks noGrp="1"/>
          </p:cNvSpPr>
          <p:nvPr>
            <p:ph type="title"/>
          </p:nvPr>
        </p:nvSpPr>
        <p:spPr/>
        <p:txBody>
          <a:bodyPr>
            <a:normAutofit/>
          </a:bodyPr>
          <a:lstStyle/>
          <a:p>
            <a:r>
              <a:rPr lang="en-US" dirty="0"/>
              <a:t>Disclosure Recommendations</a:t>
            </a:r>
          </a:p>
        </p:txBody>
      </p:sp>
    </p:spTree>
    <p:extLst>
      <p:ext uri="{BB962C8B-B14F-4D97-AF65-F5344CB8AC3E}">
        <p14:creationId xmlns:p14="http://schemas.microsoft.com/office/powerpoint/2010/main" val="470101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524001" y="6388"/>
            <a:ext cx="165783" cy="390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058" tIns="41029" rIns="82058" bIns="41029" numCol="1" anchor="ctr" anchorCtr="0" compatLnSpc="1">
            <a:prstTxWarp prst="textNoShape">
              <a:avLst/>
            </a:prstTxWarp>
            <a:spAutoFit/>
          </a:bodyPr>
          <a:lstStyle/>
          <a:p>
            <a:pPr defTabSz="457159"/>
            <a:endParaRPr lang="en-US" sz="2000" dirty="0">
              <a:solidFill>
                <a:prstClr val="black"/>
              </a:solidFill>
              <a:latin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3888649444"/>
              </p:ext>
            </p:extLst>
          </p:nvPr>
        </p:nvGraphicFramePr>
        <p:xfrm>
          <a:off x="118533" y="1997912"/>
          <a:ext cx="11954931" cy="4639955"/>
        </p:xfrm>
        <a:graphic>
          <a:graphicData uri="http://schemas.openxmlformats.org/drawingml/2006/table">
            <a:tbl>
              <a:tblPr>
                <a:tableStyleId>{5C22544A-7EE6-4342-B048-85BDC9FD1C3A}</a:tableStyleId>
              </a:tblPr>
              <a:tblGrid>
                <a:gridCol w="288914">
                  <a:extLst>
                    <a:ext uri="{9D8B030D-6E8A-4147-A177-3AD203B41FA5}">
                      <a16:colId xmlns:a16="http://schemas.microsoft.com/office/drawing/2014/main" val="20000"/>
                    </a:ext>
                  </a:extLst>
                </a:gridCol>
                <a:gridCol w="2573965">
                  <a:extLst>
                    <a:ext uri="{9D8B030D-6E8A-4147-A177-3AD203B41FA5}">
                      <a16:colId xmlns:a16="http://schemas.microsoft.com/office/drawing/2014/main" val="20001"/>
                    </a:ext>
                  </a:extLst>
                </a:gridCol>
                <a:gridCol w="167805">
                  <a:extLst>
                    <a:ext uri="{9D8B030D-6E8A-4147-A177-3AD203B41FA5}">
                      <a16:colId xmlns:a16="http://schemas.microsoft.com/office/drawing/2014/main" val="20002"/>
                    </a:ext>
                  </a:extLst>
                </a:gridCol>
                <a:gridCol w="288914">
                  <a:extLst>
                    <a:ext uri="{9D8B030D-6E8A-4147-A177-3AD203B41FA5}">
                      <a16:colId xmlns:a16="http://schemas.microsoft.com/office/drawing/2014/main" val="20003"/>
                    </a:ext>
                  </a:extLst>
                </a:gridCol>
                <a:gridCol w="2573965">
                  <a:extLst>
                    <a:ext uri="{9D8B030D-6E8A-4147-A177-3AD203B41FA5}">
                      <a16:colId xmlns:a16="http://schemas.microsoft.com/office/drawing/2014/main" val="20004"/>
                    </a:ext>
                  </a:extLst>
                </a:gridCol>
                <a:gridCol w="167805">
                  <a:extLst>
                    <a:ext uri="{9D8B030D-6E8A-4147-A177-3AD203B41FA5}">
                      <a16:colId xmlns:a16="http://schemas.microsoft.com/office/drawing/2014/main" val="20005"/>
                    </a:ext>
                  </a:extLst>
                </a:gridCol>
                <a:gridCol w="288914">
                  <a:extLst>
                    <a:ext uri="{9D8B030D-6E8A-4147-A177-3AD203B41FA5}">
                      <a16:colId xmlns:a16="http://schemas.microsoft.com/office/drawing/2014/main" val="20006"/>
                    </a:ext>
                  </a:extLst>
                </a:gridCol>
                <a:gridCol w="2573965">
                  <a:extLst>
                    <a:ext uri="{9D8B030D-6E8A-4147-A177-3AD203B41FA5}">
                      <a16:colId xmlns:a16="http://schemas.microsoft.com/office/drawing/2014/main" val="20007"/>
                    </a:ext>
                  </a:extLst>
                </a:gridCol>
                <a:gridCol w="167805">
                  <a:extLst>
                    <a:ext uri="{9D8B030D-6E8A-4147-A177-3AD203B41FA5}">
                      <a16:colId xmlns:a16="http://schemas.microsoft.com/office/drawing/2014/main" val="20008"/>
                    </a:ext>
                  </a:extLst>
                </a:gridCol>
                <a:gridCol w="288914">
                  <a:extLst>
                    <a:ext uri="{9D8B030D-6E8A-4147-A177-3AD203B41FA5}">
                      <a16:colId xmlns:a16="http://schemas.microsoft.com/office/drawing/2014/main" val="20009"/>
                    </a:ext>
                  </a:extLst>
                </a:gridCol>
                <a:gridCol w="2573965">
                  <a:extLst>
                    <a:ext uri="{9D8B030D-6E8A-4147-A177-3AD203B41FA5}">
                      <a16:colId xmlns:a16="http://schemas.microsoft.com/office/drawing/2014/main" val="20010"/>
                    </a:ext>
                  </a:extLst>
                </a:gridCol>
              </a:tblGrid>
              <a:tr h="331893">
                <a:tc gridSpan="2">
                  <a:txBody>
                    <a:bodyPr/>
                    <a:lstStyle/>
                    <a:p>
                      <a:pPr marL="45720" algn="l" fontAlgn="ctr"/>
                      <a:r>
                        <a:rPr lang="en-US" sz="2000" b="1"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rPr>
                        <a:t>Governance</a:t>
                      </a:r>
                      <a:endParaRPr lang="en-US" sz="20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C9AC6"/>
                    </a:solidFill>
                  </a:tcPr>
                </a:tc>
                <a:tc hMerge="1">
                  <a:txBody>
                    <a:bodyPr/>
                    <a:lstStyle/>
                    <a:p>
                      <a:endParaRPr lang="en-US"/>
                    </a:p>
                  </a:txBody>
                  <a:tcPr/>
                </a:tc>
                <a:tc>
                  <a:txBody>
                    <a:bodyPr/>
                    <a:lstStyle/>
                    <a:p>
                      <a:pPr algn="l" fontAlgn="ctr"/>
                      <a:endParaRPr lang="en-US" sz="20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45720" algn="l" fontAlgn="ctr"/>
                      <a:r>
                        <a:rPr lang="en-US" sz="2000" b="1"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rPr>
                        <a:t>Strategy</a:t>
                      </a:r>
                      <a:endParaRPr lang="en-US" sz="20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73674"/>
                    </a:solidFill>
                  </a:tcPr>
                </a:tc>
                <a:tc hMerge="1">
                  <a:txBody>
                    <a:bodyPr/>
                    <a:lstStyle/>
                    <a:p>
                      <a:endParaRPr lang="en-US"/>
                    </a:p>
                  </a:txBody>
                  <a:tcPr/>
                </a:tc>
                <a:tc>
                  <a:txBody>
                    <a:bodyPr/>
                    <a:lstStyle/>
                    <a:p>
                      <a:pPr algn="l" fontAlgn="ctr"/>
                      <a:endParaRPr lang="en-US" sz="20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45720" algn="l" fontAlgn="ctr"/>
                      <a:r>
                        <a:rPr lang="en-US" sz="2000" b="1"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rPr>
                        <a:t>Risk Management</a:t>
                      </a:r>
                      <a:endParaRPr lang="en-US" sz="20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43741"/>
                    </a:solidFill>
                  </a:tcPr>
                </a:tc>
                <a:tc hMerge="1">
                  <a:txBody>
                    <a:bodyPr/>
                    <a:lstStyle/>
                    <a:p>
                      <a:endParaRPr lang="en-US"/>
                    </a:p>
                  </a:txBody>
                  <a:tcPr/>
                </a:tc>
                <a:tc>
                  <a:txBody>
                    <a:bodyPr/>
                    <a:lstStyle/>
                    <a:p>
                      <a:pPr algn="l" fontAlgn="ctr"/>
                      <a:endParaRPr lang="en-US" sz="20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45720" algn="l" fontAlgn="ctr"/>
                      <a:r>
                        <a:rPr lang="en-US" sz="2000" b="1"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rPr>
                        <a:t>Metrics and Targets</a:t>
                      </a:r>
                      <a:endParaRPr lang="en-US" sz="2000" b="1" i="0" u="none" strike="noStrike" dirty="0">
                        <a:solidFill>
                          <a:schemeClr val="bg1"/>
                        </a:solidFill>
                        <a:effectLst/>
                        <a:latin typeface="Calibri Light" panose="020F0302020204030204" pitchFamily="34" charset="0"/>
                        <a:ea typeface="Open Sans Light" panose="020B0306030504020204" pitchFamily="34" charset="0"/>
                        <a:cs typeface="Open Sans Light" panose="020B0306030504020204" pitchFamily="34" charset="0"/>
                      </a:endParaRPr>
                    </a:p>
                  </a:txBody>
                  <a:tcPr marL="7601" marR="7601" marT="7377"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78B8F"/>
                    </a:solidFill>
                  </a:tcPr>
                </a:tc>
                <a:tc hMerge="1">
                  <a:txBody>
                    <a:bodyPr/>
                    <a:lstStyle/>
                    <a:p>
                      <a:endParaRPr lang="en-US"/>
                    </a:p>
                  </a:txBody>
                  <a:tcPr/>
                </a:tc>
                <a:extLst>
                  <a:ext uri="{0D108BD9-81ED-4DB2-BD59-A6C34878D82A}">
                    <a16:rowId xmlns:a16="http://schemas.microsoft.com/office/drawing/2014/main" val="10000"/>
                  </a:ext>
                </a:extLst>
              </a:tr>
              <a:tr h="1009134">
                <a:tc gridSpan="2">
                  <a:txBody>
                    <a:bodyPr/>
                    <a:lstStyle/>
                    <a:p>
                      <a:pPr marL="0" marR="0" algn="l">
                        <a:lnSpc>
                          <a:spcPct val="100000"/>
                        </a:lnSpc>
                        <a:spcBef>
                          <a:spcPts val="0"/>
                        </a:spcBef>
                        <a:spcAft>
                          <a:spcPts val="0"/>
                        </a:spcAft>
                      </a:pPr>
                      <a:r>
                        <a:rPr lang="en-US" sz="1200" b="0" dirty="0">
                          <a:effectLst/>
                          <a:latin typeface="+mj-lt"/>
                          <a:ea typeface="Open Sans" panose="020B0606030504020204" pitchFamily="34" charset="0"/>
                          <a:cs typeface="Open Sans" panose="020B0606030504020204" pitchFamily="34" charset="0"/>
                        </a:rPr>
                        <a:t>Disclose the organization’s governance around climate-related risks and opportunities.</a:t>
                      </a:r>
                    </a:p>
                  </a:txBody>
                  <a:tcPr marL="45720" marR="45720"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8E9EC"/>
                    </a:solidFill>
                  </a:tcPr>
                </a:tc>
                <a:tc hMerge="1">
                  <a:txBody>
                    <a:bodyPr/>
                    <a:lstStyle/>
                    <a:p>
                      <a:endParaRPr lang="en-US"/>
                    </a:p>
                  </a:txBody>
                  <a:tcPr/>
                </a:tc>
                <a:tc>
                  <a:txBody>
                    <a:bodyPr/>
                    <a:lstStyle/>
                    <a:p>
                      <a:pPr algn="l" fontAlgn="ctr">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7601" marR="7601"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0" marR="0" algn="l">
                        <a:lnSpc>
                          <a:spcPct val="100000"/>
                        </a:lnSpc>
                        <a:spcBef>
                          <a:spcPts val="0"/>
                        </a:spcBef>
                        <a:spcAft>
                          <a:spcPts val="0"/>
                        </a:spcAft>
                      </a:pPr>
                      <a:r>
                        <a:rPr lang="en-US" sz="1200" b="0" dirty="0">
                          <a:effectLst/>
                          <a:latin typeface="+mj-lt"/>
                          <a:ea typeface="Open Sans" panose="020B0606030504020204" pitchFamily="34" charset="0"/>
                          <a:cs typeface="Open Sans" panose="020B0606030504020204" pitchFamily="34" charset="0"/>
                        </a:rPr>
                        <a:t>Disclose the actual and potential impacts of climate-related risks and opportunities on the organization’s businesses, strategy, and financial planning</a:t>
                      </a:r>
                      <a:r>
                        <a:rPr lang="en-US" sz="1200" b="0" baseline="0" dirty="0">
                          <a:effectLst/>
                          <a:latin typeface="+mj-lt"/>
                          <a:ea typeface="Open Sans" panose="020B0606030504020204" pitchFamily="34" charset="0"/>
                          <a:cs typeface="Open Sans" panose="020B0606030504020204" pitchFamily="34" charset="0"/>
                        </a:rPr>
                        <a:t> where such information is material.</a:t>
                      </a:r>
                      <a:endParaRPr lang="en-US" sz="1200" b="0" dirty="0">
                        <a:effectLst/>
                        <a:latin typeface="+mj-lt"/>
                        <a:ea typeface="Open Sans" panose="020B0606030504020204" pitchFamily="34" charset="0"/>
                        <a:cs typeface="Open Sans" panose="020B0606030504020204" pitchFamily="34" charset="0"/>
                      </a:endParaRPr>
                    </a:p>
                  </a:txBody>
                  <a:tcPr marL="45720" marR="45720"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2D3E1"/>
                    </a:solidFill>
                  </a:tcPr>
                </a:tc>
                <a:tc hMerge="1">
                  <a:txBody>
                    <a:bodyPr/>
                    <a:lstStyle/>
                    <a:p>
                      <a:endParaRPr lang="en-US"/>
                    </a:p>
                  </a:txBody>
                  <a:tcPr/>
                </a:tc>
                <a:tc>
                  <a:txBody>
                    <a:bodyPr/>
                    <a:lstStyle/>
                    <a:p>
                      <a:pPr algn="l" fontAlgn="ctr">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7601" marR="7601"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0" marR="0" algn="l">
                        <a:lnSpc>
                          <a:spcPct val="100000"/>
                        </a:lnSpc>
                        <a:spcBef>
                          <a:spcPts val="0"/>
                        </a:spcBef>
                        <a:spcAft>
                          <a:spcPts val="0"/>
                        </a:spcAft>
                      </a:pPr>
                      <a:r>
                        <a:rPr lang="en-US" sz="1200" b="0" dirty="0">
                          <a:effectLst/>
                          <a:latin typeface="+mj-lt"/>
                          <a:ea typeface="Open Sans" panose="020B0606030504020204" pitchFamily="34" charset="0"/>
                          <a:cs typeface="Open Sans" panose="020B0606030504020204" pitchFamily="34" charset="0"/>
                        </a:rPr>
                        <a:t>Disclose how the organization identifies, assesses, and manages climate-related risks.</a:t>
                      </a:r>
                    </a:p>
                  </a:txBody>
                  <a:tcPr marL="45720" marR="45720"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ED2D6"/>
                    </a:solidFill>
                  </a:tcPr>
                </a:tc>
                <a:tc hMerge="1">
                  <a:txBody>
                    <a:bodyPr/>
                    <a:lstStyle/>
                    <a:p>
                      <a:endParaRPr lang="en-US"/>
                    </a:p>
                  </a:txBody>
                  <a:tcPr/>
                </a:tc>
                <a:tc>
                  <a:txBody>
                    <a:bodyPr/>
                    <a:lstStyle/>
                    <a:p>
                      <a:pPr algn="l" fontAlgn="ctr">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7601" marR="7601"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0" marR="0" algn="l">
                        <a:lnSpc>
                          <a:spcPct val="100000"/>
                        </a:lnSpc>
                        <a:spcBef>
                          <a:spcPts val="0"/>
                        </a:spcBef>
                        <a:spcAft>
                          <a:spcPts val="0"/>
                        </a:spcAft>
                      </a:pPr>
                      <a:r>
                        <a:rPr lang="en-US" sz="1200" b="0" dirty="0">
                          <a:effectLst/>
                          <a:latin typeface="+mj-lt"/>
                          <a:ea typeface="Open Sans" panose="020B0606030504020204" pitchFamily="34" charset="0"/>
                          <a:cs typeface="Open Sans" panose="020B0606030504020204" pitchFamily="34" charset="0"/>
                        </a:rPr>
                        <a:t>Disclose the metrics and targets used to assess and manage relevant climate-related risks and opportunities</a:t>
                      </a:r>
                      <a:r>
                        <a:rPr lang="en-US" sz="1200" b="0" baseline="0" dirty="0">
                          <a:effectLst/>
                          <a:latin typeface="+mj-lt"/>
                          <a:ea typeface="Open Sans" panose="020B0606030504020204" pitchFamily="34" charset="0"/>
                          <a:cs typeface="Open Sans" panose="020B0606030504020204" pitchFamily="34" charset="0"/>
                        </a:rPr>
                        <a:t> where such information is material.</a:t>
                      </a:r>
                      <a:endParaRPr lang="en-US" sz="1200" b="0" dirty="0">
                        <a:effectLst/>
                        <a:latin typeface="+mj-lt"/>
                        <a:ea typeface="Open Sans" panose="020B0606030504020204" pitchFamily="34" charset="0"/>
                        <a:cs typeface="Open Sans" panose="020B0606030504020204" pitchFamily="34" charset="0"/>
                      </a:endParaRPr>
                    </a:p>
                  </a:txBody>
                  <a:tcPr marL="45720" marR="45720" marT="7377"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DEDE"/>
                    </a:solidFill>
                  </a:tcPr>
                </a:tc>
                <a:tc hMerge="1">
                  <a:txBody>
                    <a:bodyPr/>
                    <a:lstStyle/>
                    <a:p>
                      <a:endParaRPr lang="en-US"/>
                    </a:p>
                  </a:txBody>
                  <a:tcPr/>
                </a:tc>
                <a:extLst>
                  <a:ext uri="{0D108BD9-81ED-4DB2-BD59-A6C34878D82A}">
                    <a16:rowId xmlns:a16="http://schemas.microsoft.com/office/drawing/2014/main" val="10001"/>
                  </a:ext>
                </a:extLst>
              </a:tr>
              <a:tr h="321769">
                <a:tc gridSpan="2">
                  <a:txBody>
                    <a:bodyPr/>
                    <a:lstStyle/>
                    <a:p>
                      <a:pPr marL="45720" algn="l" fontAlgn="ctr">
                        <a:spcAft>
                          <a:spcPts val="300"/>
                        </a:spcAft>
                      </a:pPr>
                      <a:r>
                        <a:rPr lang="en-US" sz="1400" b="1" u="none" strike="noStrike" dirty="0">
                          <a:solidFill>
                            <a:schemeClr val="tx1"/>
                          </a:solidFill>
                          <a:effectLst/>
                          <a:latin typeface="+mj-lt"/>
                          <a:ea typeface="Open Sans" panose="020B0606030504020204" pitchFamily="34" charset="0"/>
                          <a:cs typeface="Open Sans" panose="020B0606030504020204" pitchFamily="34" charset="0"/>
                        </a:rPr>
                        <a:t>Recommended Disclosures</a:t>
                      </a:r>
                      <a:endParaRPr lang="en-US" sz="140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anchor="b">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l" fontAlgn="ctr">
                        <a:spcAft>
                          <a:spcPts val="300"/>
                        </a:spcAft>
                      </a:pPr>
                      <a:endParaRPr lang="en-US" sz="140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45720" algn="l" fontAlgn="ctr">
                        <a:spcAft>
                          <a:spcPts val="300"/>
                        </a:spcAft>
                      </a:pPr>
                      <a:r>
                        <a:rPr lang="en-US" sz="1400" b="1" u="none" strike="noStrike" dirty="0">
                          <a:solidFill>
                            <a:schemeClr val="tx1"/>
                          </a:solidFill>
                          <a:effectLst/>
                          <a:latin typeface="+mj-lt"/>
                          <a:ea typeface="Open Sans" panose="020B0606030504020204" pitchFamily="34" charset="0"/>
                          <a:cs typeface="Open Sans" panose="020B0606030504020204" pitchFamily="34" charset="0"/>
                        </a:rPr>
                        <a:t>Recommended Disclosures</a:t>
                      </a:r>
                      <a:endParaRPr lang="en-US" sz="140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anchor="b">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l" fontAlgn="ctr">
                        <a:spcAft>
                          <a:spcPts val="300"/>
                        </a:spcAft>
                      </a:pPr>
                      <a:endParaRPr lang="en-US" sz="140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45720" algn="l" fontAlgn="ctr">
                        <a:spcAft>
                          <a:spcPts val="300"/>
                        </a:spcAft>
                      </a:pPr>
                      <a:r>
                        <a:rPr lang="en-US" sz="1400" b="1" u="none" strike="noStrike" dirty="0">
                          <a:solidFill>
                            <a:schemeClr val="tx1"/>
                          </a:solidFill>
                          <a:effectLst/>
                          <a:latin typeface="+mj-lt"/>
                          <a:ea typeface="Open Sans" panose="020B0606030504020204" pitchFamily="34" charset="0"/>
                          <a:cs typeface="Open Sans" panose="020B0606030504020204" pitchFamily="34" charset="0"/>
                        </a:rPr>
                        <a:t>Recommended Disclosures</a:t>
                      </a:r>
                      <a:endParaRPr lang="en-US" sz="140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anchor="b">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l" fontAlgn="ctr">
                        <a:spcAft>
                          <a:spcPts val="300"/>
                        </a:spcAft>
                      </a:pPr>
                      <a:endParaRPr lang="en-US" sz="140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2">
                  <a:txBody>
                    <a:bodyPr/>
                    <a:lstStyle/>
                    <a:p>
                      <a:pPr marL="45720" algn="l" fontAlgn="ctr">
                        <a:spcAft>
                          <a:spcPts val="300"/>
                        </a:spcAft>
                      </a:pPr>
                      <a:r>
                        <a:rPr lang="en-US" sz="1400" b="1" u="none" strike="noStrike" dirty="0">
                          <a:solidFill>
                            <a:schemeClr val="tx1"/>
                          </a:solidFill>
                          <a:effectLst/>
                          <a:latin typeface="+mj-lt"/>
                          <a:ea typeface="Open Sans" panose="020B0606030504020204" pitchFamily="34" charset="0"/>
                          <a:cs typeface="Open Sans" panose="020B0606030504020204" pitchFamily="34" charset="0"/>
                        </a:rPr>
                        <a:t>Recommended Disclosures</a:t>
                      </a:r>
                      <a:endParaRPr lang="en-US" sz="1400" b="1" i="0" u="none" strike="noStrike" dirty="0">
                        <a:solidFill>
                          <a:schemeClr val="tx1"/>
                        </a:solidFill>
                        <a:effectLst/>
                        <a:latin typeface="+mj-lt"/>
                        <a:ea typeface="Open Sans" panose="020B0606030504020204" pitchFamily="34" charset="0"/>
                        <a:cs typeface="Open Sans" panose="020B0606030504020204" pitchFamily="34" charset="0"/>
                      </a:endParaRPr>
                    </a:p>
                  </a:txBody>
                  <a:tcPr marL="7601" marR="7601" marT="7377" anchor="b">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2"/>
                  </a:ext>
                </a:extLst>
              </a:tr>
              <a:tr h="960538">
                <a:tc>
                  <a:txBody>
                    <a:bodyPr/>
                    <a:lstStyle/>
                    <a:p>
                      <a:pPr algn="ctr" fontAlgn="ctr">
                        <a:lnSpc>
                          <a:spcPct val="110000"/>
                        </a:lnSpc>
                      </a:pPr>
                      <a:r>
                        <a:rPr lang="en-US" sz="1100" u="none" strike="noStrike" dirty="0">
                          <a:effectLst/>
                          <a:latin typeface="Open Sans" panose="020B0606030504020204" pitchFamily="34" charset="0"/>
                          <a:ea typeface="Open Sans" panose="020B0606030504020204" pitchFamily="34" charset="0"/>
                          <a:cs typeface="Open Sans" panose="020B0606030504020204" pitchFamily="34" charset="0"/>
                        </a:rPr>
                        <a:t>a)</a:t>
                      </a:r>
                      <a:endParaRPr lang="en-US" sz="11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27432"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200" dirty="0">
                          <a:effectLst/>
                          <a:latin typeface="+mj-lt"/>
                          <a:ea typeface="Open Sans" panose="020B0606030504020204" pitchFamily="34" charset="0"/>
                          <a:cs typeface="Open Sans" panose="020B0606030504020204" pitchFamily="34" charset="0"/>
                        </a:rPr>
                        <a:t>Describe the board’s oversight of climate-related risks and opportunities.</a:t>
                      </a: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200" u="none" strike="noStrike" dirty="0">
                          <a:effectLst/>
                          <a:latin typeface="+mj-lt"/>
                          <a:ea typeface="Open Sans" panose="020B0606030504020204" pitchFamily="34" charset="0"/>
                          <a:cs typeface="Open Sans" panose="020B0606030504020204" pitchFamily="34" charset="0"/>
                        </a:rPr>
                        <a:t>a)</a:t>
                      </a: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27432"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200" dirty="0">
                          <a:effectLst/>
                          <a:latin typeface="+mj-lt"/>
                          <a:ea typeface="Open Sans" panose="020B0606030504020204" pitchFamily="34" charset="0"/>
                          <a:cs typeface="Open Sans" panose="020B0606030504020204" pitchFamily="34" charset="0"/>
                        </a:rPr>
                        <a:t>Describe the climate-related risks and opportunities the organization has identified over the short, medium, and long term.</a:t>
                      </a: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200" u="none" strike="noStrike" dirty="0">
                          <a:effectLst/>
                          <a:latin typeface="+mj-lt"/>
                          <a:ea typeface="Open Sans" panose="020B0606030504020204" pitchFamily="34" charset="0"/>
                          <a:cs typeface="Open Sans" panose="020B0606030504020204" pitchFamily="34" charset="0"/>
                        </a:rPr>
                        <a:t>a)</a:t>
                      </a: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27432"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200" dirty="0">
                          <a:effectLst/>
                          <a:latin typeface="+mj-lt"/>
                          <a:ea typeface="Open Sans" panose="020B0606030504020204" pitchFamily="34" charset="0"/>
                          <a:cs typeface="Open Sans" panose="020B0606030504020204" pitchFamily="34" charset="0"/>
                        </a:rPr>
                        <a:t>Describe the organization’s processes for identifying and assessing climate-related risks.</a:t>
                      </a: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200" u="none" strike="noStrike" dirty="0">
                          <a:effectLst/>
                          <a:latin typeface="+mj-lt"/>
                          <a:ea typeface="Open Sans" panose="020B0606030504020204" pitchFamily="34" charset="0"/>
                          <a:cs typeface="Open Sans" panose="020B0606030504020204" pitchFamily="34" charset="0"/>
                        </a:rPr>
                        <a:t>a)</a:t>
                      </a: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27432"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200" dirty="0">
                          <a:effectLst/>
                          <a:latin typeface="+mj-lt"/>
                          <a:ea typeface="Open Sans" panose="020B0606030504020204" pitchFamily="34" charset="0"/>
                          <a:cs typeface="Open Sans" panose="020B0606030504020204" pitchFamily="34" charset="0"/>
                        </a:rPr>
                        <a:t>Disclose the metrics used by the organization to assess climate-related risks and opportunities in line with its strategy and risk management process.</a:t>
                      </a: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874935">
                <a:tc>
                  <a:txBody>
                    <a:bodyPr/>
                    <a:lstStyle/>
                    <a:p>
                      <a:pPr algn="ctr" fontAlgn="ctr">
                        <a:lnSpc>
                          <a:spcPct val="110000"/>
                        </a:lnSpc>
                      </a:pPr>
                      <a:r>
                        <a:rPr lang="en-US" sz="1100"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b)</a:t>
                      </a: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lnSpc>
                          <a:spcPct val="100000"/>
                        </a:lnSpc>
                      </a:pPr>
                      <a:r>
                        <a:rPr lang="en-US" sz="1200" dirty="0">
                          <a:effectLst/>
                          <a:latin typeface="+mj-lt"/>
                          <a:ea typeface="Open Sans" panose="020B0606030504020204" pitchFamily="34" charset="0"/>
                          <a:cs typeface="Open Sans" panose="020B0606030504020204" pitchFamily="34" charset="0"/>
                        </a:rPr>
                        <a:t>Describe management’s role in assessing and managing climate-related risks and opportunities.</a:t>
                      </a: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45720">
                    <a:lnL w="12700" cmpd="sng">
                      <a:noFill/>
                    </a:lnL>
                    <a:lnR w="12700" cmpd="sng">
                      <a:noFill/>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200" u="none" strike="noStrike" dirty="0">
                          <a:effectLst/>
                          <a:latin typeface="+mj-lt"/>
                          <a:ea typeface="Open Sans" panose="020B0606030504020204" pitchFamily="34" charset="0"/>
                          <a:cs typeface="Open Sans" panose="020B0606030504020204" pitchFamily="34" charset="0"/>
                        </a:rPr>
                        <a:t>b)</a:t>
                      </a: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200" dirty="0">
                          <a:effectLst/>
                          <a:latin typeface="+mj-lt"/>
                          <a:ea typeface="Open Sans" panose="020B0606030504020204" pitchFamily="34" charset="0"/>
                          <a:cs typeface="Open Sans" panose="020B0606030504020204" pitchFamily="34" charset="0"/>
                        </a:rPr>
                        <a:t>Describe the impact of climate-related risks and opportunities on the organization’s businesses, strategy, and financial planning.</a:t>
                      </a: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200" u="none" strike="noStrike" dirty="0">
                          <a:effectLst/>
                          <a:latin typeface="+mj-lt"/>
                          <a:ea typeface="Open Sans" panose="020B0606030504020204" pitchFamily="34" charset="0"/>
                          <a:cs typeface="Open Sans" panose="020B0606030504020204" pitchFamily="34" charset="0"/>
                        </a:rPr>
                        <a:t>b)</a:t>
                      </a: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356616" rtl="0" eaLnBrk="1" fontAlgn="ctr" latinLnBrk="0" hangingPunct="1">
                        <a:lnSpc>
                          <a:spcPct val="100000"/>
                        </a:lnSpc>
                        <a:spcBef>
                          <a:spcPts val="0"/>
                        </a:spcBef>
                        <a:spcAft>
                          <a:spcPts val="0"/>
                        </a:spcAft>
                        <a:buClrTx/>
                        <a:buSzTx/>
                        <a:buFontTx/>
                        <a:buNone/>
                        <a:tabLst/>
                        <a:defRPr/>
                      </a:pPr>
                      <a:r>
                        <a:rPr lang="en-US" sz="1200" dirty="0">
                          <a:effectLst/>
                          <a:latin typeface="+mj-lt"/>
                          <a:ea typeface="Open Sans" panose="020B0606030504020204" pitchFamily="34" charset="0"/>
                          <a:cs typeface="Open Sans" panose="020B0606030504020204" pitchFamily="34" charset="0"/>
                        </a:rPr>
                        <a:t>Describe the organization’s processes for managing climate-related risks.</a:t>
                      </a: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algn="ctr" defTabSz="320027" rtl="0" eaLnBrk="1" fontAlgn="ctr" latinLnBrk="0" hangingPunct="1">
                        <a:lnSpc>
                          <a:spcPct val="100000"/>
                        </a:lnSpc>
                      </a:pPr>
                      <a:r>
                        <a:rPr lang="en-US" sz="1200" u="none" strike="noStrike" kern="1200" dirty="0">
                          <a:solidFill>
                            <a:schemeClr val="dk1"/>
                          </a:solidFill>
                          <a:effectLst/>
                          <a:latin typeface="+mj-lt"/>
                          <a:ea typeface="Open Sans" panose="020B0606030504020204" pitchFamily="34" charset="0"/>
                          <a:cs typeface="Open Sans" panose="020B0606030504020204" pitchFamily="34" charset="0"/>
                        </a:rPr>
                        <a:t>b)</a:t>
                      </a: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200" dirty="0">
                          <a:effectLst/>
                          <a:latin typeface="+mj-lt"/>
                          <a:ea typeface="Open Sans" panose="020B0606030504020204" pitchFamily="34" charset="0"/>
                          <a:cs typeface="Open Sans" panose="020B0606030504020204" pitchFamily="34" charset="0"/>
                        </a:rPr>
                        <a:t>Disclose Scope 1, Scope 2, and, if appropriate, Scope 3 greenhouse gas (GHG) emissions, and the related risks.</a:t>
                      </a:r>
                    </a:p>
                  </a:txBody>
                  <a:tcPr marL="0" marR="45720">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1141686">
                <a:tc>
                  <a:txBody>
                    <a:bodyPr/>
                    <a:lstStyle/>
                    <a:p>
                      <a:pPr algn="ctr" fontAlgn="ctr">
                        <a:lnSpc>
                          <a:spcPct val="110000"/>
                        </a:lnSpc>
                      </a:pPr>
                      <a:endParaRPr lang="en-US" sz="11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200" u="none" strike="noStrike" dirty="0">
                          <a:effectLst/>
                          <a:latin typeface="+mj-lt"/>
                          <a:ea typeface="Open Sans" panose="020B0606030504020204" pitchFamily="34" charset="0"/>
                          <a:cs typeface="Open Sans" panose="020B0606030504020204" pitchFamily="34" charset="0"/>
                        </a:rPr>
                        <a:t>c)</a:t>
                      </a: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nSpc>
                          <a:spcPct val="100000"/>
                        </a:lnSpc>
                        <a:spcBef>
                          <a:spcPts val="0"/>
                        </a:spcBef>
                        <a:spcAft>
                          <a:spcPts val="0"/>
                        </a:spcAft>
                      </a:pPr>
                      <a:r>
                        <a:rPr lang="en-US" sz="1200" dirty="0">
                          <a:effectLst/>
                          <a:latin typeface="+mj-lt"/>
                          <a:ea typeface="Open Sans" panose="020B0606030504020204" pitchFamily="34" charset="0"/>
                          <a:cs typeface="Open Sans" panose="020B0606030504020204" pitchFamily="34" charset="0"/>
                        </a:rPr>
                        <a:t>Describe the resilience of the organization’s strategy, taking into consideration different climate-related scenarios, including a 2°C or lower scenario.</a:t>
                      </a:r>
                    </a:p>
                  </a:txBody>
                  <a:tcPr marL="0" marR="4572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200" u="none" strike="noStrike" dirty="0">
                          <a:effectLst/>
                          <a:latin typeface="+mj-lt"/>
                          <a:ea typeface="Open Sans" panose="020B0606030504020204" pitchFamily="34" charset="0"/>
                          <a:cs typeface="Open Sans" panose="020B0606030504020204" pitchFamily="34" charset="0"/>
                        </a:rPr>
                        <a:t>c)</a:t>
                      </a: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356616" rtl="0" eaLnBrk="1" fontAlgn="ctr" latinLnBrk="0" hangingPunct="1">
                        <a:lnSpc>
                          <a:spcPct val="100000"/>
                        </a:lnSpc>
                        <a:spcBef>
                          <a:spcPts val="0"/>
                        </a:spcBef>
                        <a:spcAft>
                          <a:spcPts val="0"/>
                        </a:spcAft>
                        <a:buClrTx/>
                        <a:buSzTx/>
                        <a:buFontTx/>
                        <a:buNone/>
                        <a:tabLst/>
                        <a:defRPr/>
                      </a:pPr>
                      <a:r>
                        <a:rPr lang="en-US" sz="1200" dirty="0">
                          <a:effectLst/>
                          <a:latin typeface="+mj-lt"/>
                          <a:ea typeface="Open Sans" panose="020B0606030504020204" pitchFamily="34" charset="0"/>
                          <a:cs typeface="Open Sans" panose="020B0606030504020204" pitchFamily="34" charset="0"/>
                        </a:rPr>
                        <a:t>Describe how processes for identifying, assessing, and managing climate-related risks are integrated into the organization’s overall risk management.</a:t>
                      </a:r>
                    </a:p>
                  </a:txBody>
                  <a:tcPr marL="0" marR="4572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lnSpc>
                          <a:spcPct val="100000"/>
                        </a:lnSpc>
                      </a:pP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lnSpc>
                          <a:spcPct val="100000"/>
                        </a:lnSpc>
                      </a:pPr>
                      <a:r>
                        <a:rPr lang="en-US" sz="1200" u="none" strike="noStrike" dirty="0">
                          <a:effectLst/>
                          <a:latin typeface="+mj-lt"/>
                          <a:ea typeface="Open Sans" panose="020B0606030504020204" pitchFamily="34" charset="0"/>
                          <a:cs typeface="Open Sans" panose="020B0606030504020204" pitchFamily="34" charset="0"/>
                        </a:rPr>
                        <a:t>c)</a:t>
                      </a:r>
                      <a:endParaRPr lang="en-US" sz="1200" b="0" i="0" u="none" strike="noStrike" dirty="0">
                        <a:solidFill>
                          <a:srgbClr val="000000"/>
                        </a:solidFill>
                        <a:effectLst/>
                        <a:latin typeface="+mj-lt"/>
                        <a:ea typeface="Open Sans" panose="020B0606030504020204" pitchFamily="34" charset="0"/>
                        <a:cs typeface="Open Sans" panose="020B0606030504020204" pitchFamily="34" charset="0"/>
                      </a:endParaRPr>
                    </a:p>
                  </a:txBody>
                  <a:tcPr marL="0" marR="0" marT="36576" marB="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356616" rtl="0" eaLnBrk="1" fontAlgn="ctr" latinLnBrk="0" hangingPunct="1">
                        <a:lnSpc>
                          <a:spcPct val="100000"/>
                        </a:lnSpc>
                        <a:spcBef>
                          <a:spcPts val="0"/>
                        </a:spcBef>
                        <a:spcAft>
                          <a:spcPts val="0"/>
                        </a:spcAft>
                        <a:buClrTx/>
                        <a:buSzTx/>
                        <a:buFontTx/>
                        <a:buNone/>
                        <a:tabLst/>
                        <a:defRPr/>
                      </a:pPr>
                      <a:r>
                        <a:rPr lang="en-US" sz="1200" dirty="0">
                          <a:effectLst/>
                          <a:latin typeface="+mj-lt"/>
                          <a:ea typeface="Open Sans" panose="020B0606030504020204" pitchFamily="34" charset="0"/>
                          <a:cs typeface="Open Sans" panose="020B0606030504020204" pitchFamily="34" charset="0"/>
                        </a:rPr>
                        <a:t>Describe the targets used by the organization to manage climate-related risks and opportunities and performance against targets.</a:t>
                      </a:r>
                    </a:p>
                  </a:txBody>
                  <a:tcPr marL="0" marR="45720">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8" name="Rectangle 7"/>
          <p:cNvSpPr/>
          <p:nvPr/>
        </p:nvSpPr>
        <p:spPr>
          <a:xfrm>
            <a:off x="326976" y="1061871"/>
            <a:ext cx="11538043" cy="707886"/>
          </a:xfrm>
          <a:prstGeom prst="rect">
            <a:avLst/>
          </a:prstGeom>
        </p:spPr>
        <p:txBody>
          <a:bodyPr wrap="square">
            <a:spAutoFit/>
          </a:bodyPr>
          <a:lstStyle/>
          <a:p>
            <a:pPr marR="457200" defTabSz="457159">
              <a:spcAft>
                <a:spcPts val="1000"/>
              </a:spcAft>
            </a:pPr>
            <a:r>
              <a:rPr lang="en-US" sz="2000" dirty="0">
                <a:solidFill>
                  <a:srgbClr val="000000"/>
                </a:solidFill>
                <a:latin typeface="Helvetica" pitchFamily="2" charset="0"/>
                <a:ea typeface="MS Mincho" panose="02020609040205080304" pitchFamily="49" charset="-128"/>
                <a:cs typeface="Calibri" panose="020F0502020204030204" pitchFamily="34" charset="0"/>
              </a:rPr>
              <a:t>The four recommendations are supported by </a:t>
            </a:r>
            <a:r>
              <a:rPr lang="en-US" sz="2000" dirty="0">
                <a:solidFill>
                  <a:srgbClr val="C00000"/>
                </a:solidFill>
                <a:latin typeface="Helvetica" pitchFamily="2" charset="0"/>
                <a:ea typeface="MS Mincho" panose="02020609040205080304" pitchFamily="49" charset="-128"/>
                <a:cs typeface="Calibri" panose="020F0502020204030204" pitchFamily="34" charset="0"/>
              </a:rPr>
              <a:t>specific disclosures </a:t>
            </a:r>
            <a:r>
              <a:rPr lang="en-US" sz="2000" dirty="0">
                <a:solidFill>
                  <a:prstClr val="black"/>
                </a:solidFill>
                <a:latin typeface="Helvetica" pitchFamily="2" charset="0"/>
                <a:ea typeface="MS Mincho" panose="02020609040205080304" pitchFamily="49" charset="-128"/>
                <a:cs typeface="Calibri" panose="020F0502020204030204" pitchFamily="34" charset="0"/>
              </a:rPr>
              <a:t>organizations should include in financial filings or other reports to provide</a:t>
            </a:r>
            <a:r>
              <a:rPr lang="en-US" sz="2000" b="1" dirty="0">
                <a:solidFill>
                  <a:srgbClr val="073674"/>
                </a:solidFill>
                <a:latin typeface="Helvetica" pitchFamily="2" charset="0"/>
                <a:ea typeface="MS Mincho" panose="02020609040205080304" pitchFamily="49" charset="-128"/>
                <a:cs typeface="Calibri" panose="020F0502020204030204" pitchFamily="34" charset="0"/>
              </a:rPr>
              <a:t> </a:t>
            </a:r>
            <a:r>
              <a:rPr lang="en-US" sz="2000" dirty="0">
                <a:solidFill>
                  <a:srgbClr val="000000"/>
                </a:solidFill>
                <a:latin typeface="Helvetica" pitchFamily="2" charset="0"/>
                <a:ea typeface="MS Mincho" panose="02020609040205080304" pitchFamily="49" charset="-128"/>
                <a:cs typeface="Calibri" panose="020F0502020204030204" pitchFamily="34" charset="0"/>
              </a:rPr>
              <a:t>decision-useful information to investors and others.</a:t>
            </a:r>
          </a:p>
        </p:txBody>
      </p:sp>
      <p:sp>
        <p:nvSpPr>
          <p:cNvPr id="3" name="Title 2">
            <a:extLst>
              <a:ext uri="{FF2B5EF4-FFF2-40B4-BE49-F238E27FC236}">
                <a16:creationId xmlns:a16="http://schemas.microsoft.com/office/drawing/2014/main" id="{E4535ED0-228B-66AB-788F-96ED1DD255F8}"/>
              </a:ext>
            </a:extLst>
          </p:cNvPr>
          <p:cNvSpPr>
            <a:spLocks noGrp="1"/>
          </p:cNvSpPr>
          <p:nvPr>
            <p:ph type="title"/>
          </p:nvPr>
        </p:nvSpPr>
        <p:spPr/>
        <p:txBody>
          <a:bodyPr/>
          <a:lstStyle/>
          <a:p>
            <a:r>
              <a:rPr lang="en-US" dirty="0"/>
              <a:t>Disclosure recommendations</a:t>
            </a:r>
          </a:p>
        </p:txBody>
      </p:sp>
    </p:spTree>
    <p:extLst>
      <p:ext uri="{BB962C8B-B14F-4D97-AF65-F5344CB8AC3E}">
        <p14:creationId xmlns:p14="http://schemas.microsoft.com/office/powerpoint/2010/main" val="2477865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76051" y="988393"/>
            <a:ext cx="11680482" cy="2347473"/>
          </a:xfrm>
          <a:prstGeom prst="rect">
            <a:avLst/>
          </a:prstGeom>
          <a:noFill/>
          <a:ln w="12700">
            <a:noFill/>
          </a:ln>
        </p:spPr>
        <p:txBody>
          <a:bodyPr>
            <a:noAutofit/>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spcAft>
                <a:spcPts val="600"/>
              </a:spcAft>
              <a:buClr>
                <a:srgbClr val="1CA9D0"/>
              </a:buClr>
              <a:buNone/>
            </a:pPr>
            <a:r>
              <a:rPr lang="en-US" sz="1800" b="1" dirty="0">
                <a:solidFill>
                  <a:srgbClr val="C00000"/>
                </a:solidFill>
                <a:latin typeface="Helvetica" pitchFamily="2" charset="0"/>
                <a:ea typeface="Open Sans" panose="020B0606030504020204" pitchFamily="34" charset="0"/>
                <a:cs typeface="Open Sans" panose="020B0606030504020204" pitchFamily="34" charset="0"/>
              </a:rPr>
              <a:t>Principle of Materiality</a:t>
            </a:r>
          </a:p>
          <a:p>
            <a:pPr>
              <a:spcBef>
                <a:spcPts val="300"/>
              </a:spcBef>
              <a:spcAft>
                <a:spcPts val="600"/>
              </a:spcAft>
              <a:buFont typeface="Calibri" panose="020F0502020204030204" pitchFamily="34" charset="0"/>
              <a:buChar char="–"/>
            </a:pPr>
            <a:r>
              <a:rPr lang="en-US" sz="1600" dirty="0">
                <a:solidFill>
                  <a:prstClr val="black"/>
                </a:solidFill>
                <a:latin typeface="Helvetica" pitchFamily="2" charset="0"/>
                <a:cs typeface="Calibri" panose="020F0502020204030204" pitchFamily="34" charset="0"/>
              </a:rPr>
              <a:t>Materiality is a substantial likelihood that a reasonable investor would consider it important. The trigger areas could be legislation/regulation, international agreements, indirect consequences of regulations and businesses, and physical impacts.</a:t>
            </a:r>
          </a:p>
          <a:p>
            <a:pPr>
              <a:spcBef>
                <a:spcPts val="300"/>
              </a:spcBef>
              <a:spcAft>
                <a:spcPts val="600"/>
              </a:spcAft>
              <a:buFont typeface="Calibri" panose="020F0502020204030204" pitchFamily="34" charset="0"/>
              <a:buChar char="–"/>
            </a:pPr>
            <a:r>
              <a:rPr lang="en-US" sz="1600" dirty="0">
                <a:solidFill>
                  <a:prstClr val="black"/>
                </a:solidFill>
                <a:latin typeface="Helvetica" pitchFamily="2" charset="0"/>
              </a:rPr>
              <a:t>The disclosures related to the </a:t>
            </a:r>
            <a:r>
              <a:rPr lang="en-US" sz="1600" b="1" dirty="0">
                <a:solidFill>
                  <a:srgbClr val="C00000"/>
                </a:solidFill>
                <a:latin typeface="Helvetica" pitchFamily="2" charset="0"/>
              </a:rPr>
              <a:t>Strategy and Metrics &amp; Targets </a:t>
            </a:r>
            <a:r>
              <a:rPr lang="en-US" sz="1600" dirty="0">
                <a:solidFill>
                  <a:prstClr val="black"/>
                </a:solidFill>
                <a:latin typeface="Helvetica" pitchFamily="2" charset="0"/>
              </a:rPr>
              <a:t>are subject to an assessment of materiality.</a:t>
            </a:r>
          </a:p>
          <a:p>
            <a:pPr>
              <a:spcBef>
                <a:spcPts val="300"/>
              </a:spcBef>
              <a:spcAft>
                <a:spcPts val="600"/>
              </a:spcAft>
              <a:buFont typeface="Calibri" panose="020F0502020204030204" pitchFamily="34" charset="0"/>
              <a:buChar char="–"/>
            </a:pPr>
            <a:r>
              <a:rPr lang="en-US" sz="1600" dirty="0">
                <a:solidFill>
                  <a:prstClr val="black"/>
                </a:solidFill>
                <a:latin typeface="Helvetica" pitchFamily="2" charset="0"/>
              </a:rPr>
              <a:t>The disclosures related to the </a:t>
            </a:r>
            <a:r>
              <a:rPr lang="en-US" sz="1600" b="1" dirty="0">
                <a:solidFill>
                  <a:srgbClr val="C00000"/>
                </a:solidFill>
                <a:latin typeface="Helvetica" pitchFamily="2" charset="0"/>
              </a:rPr>
              <a:t>Governance and Risk Management </a:t>
            </a:r>
            <a:r>
              <a:rPr lang="en-US" sz="1600" dirty="0">
                <a:solidFill>
                  <a:prstClr val="black"/>
                </a:solidFill>
                <a:latin typeface="Helvetica" pitchFamily="2" charset="0"/>
              </a:rPr>
              <a:t>are </a:t>
            </a:r>
            <a:r>
              <a:rPr lang="en-US" sz="1600" i="1" dirty="0">
                <a:solidFill>
                  <a:srgbClr val="C00000"/>
                </a:solidFill>
                <a:latin typeface="Helvetica" pitchFamily="2" charset="0"/>
              </a:rPr>
              <a:t>not</a:t>
            </a:r>
            <a:r>
              <a:rPr lang="en-US" sz="1600" dirty="0">
                <a:solidFill>
                  <a:srgbClr val="C00000"/>
                </a:solidFill>
                <a:latin typeface="Helvetica" pitchFamily="2" charset="0"/>
              </a:rPr>
              <a:t> </a:t>
            </a:r>
            <a:r>
              <a:rPr lang="en-US" sz="1600" dirty="0">
                <a:solidFill>
                  <a:prstClr val="black"/>
                </a:solidFill>
                <a:latin typeface="Helvetica" pitchFamily="2" charset="0"/>
              </a:rPr>
              <a:t>subject to an assessment of materiality and should be provided because many investors want insight into the governance and risk management context in which organizations’ financial and operating results are achieved.</a:t>
            </a:r>
          </a:p>
          <a:p>
            <a:pPr marL="0" indent="0">
              <a:spcAft>
                <a:spcPts val="600"/>
              </a:spcAft>
              <a:buClr>
                <a:srgbClr val="1CA9D0"/>
              </a:buClr>
              <a:buNone/>
            </a:pPr>
            <a:endParaRPr lang="en-US" sz="1800" dirty="0">
              <a:solidFill>
                <a:prstClr val="black"/>
              </a:solidFill>
              <a:latin typeface="Helvetica" pitchFamily="2" charset="0"/>
            </a:endParaRPr>
          </a:p>
          <a:p>
            <a:pPr marL="0" indent="0">
              <a:spcAft>
                <a:spcPts val="600"/>
              </a:spcAft>
              <a:buClr>
                <a:srgbClr val="1CA9D0"/>
              </a:buClr>
              <a:buNone/>
            </a:pPr>
            <a:endParaRPr lang="en-US" sz="1800" baseline="30000" dirty="0">
              <a:solidFill>
                <a:prstClr val="black"/>
              </a:solidFill>
              <a:latin typeface="Helvetica" pitchFamily="2" charset="0"/>
              <a:ea typeface="Open Sans" panose="020B0606030504020204" pitchFamily="34" charset="0"/>
              <a:cs typeface="Open Sans" panose="020B0606030504020204" pitchFamily="34" charset="0"/>
            </a:endParaRPr>
          </a:p>
        </p:txBody>
      </p:sp>
      <p:sp>
        <p:nvSpPr>
          <p:cNvPr id="7" name="Content Placeholder 2"/>
          <p:cNvSpPr txBox="1">
            <a:spLocks/>
          </p:cNvSpPr>
          <p:nvPr/>
        </p:nvSpPr>
        <p:spPr>
          <a:xfrm>
            <a:off x="376050" y="3522133"/>
            <a:ext cx="6960921" cy="3207026"/>
          </a:xfrm>
          <a:prstGeom prst="rect">
            <a:avLst/>
          </a:prstGeom>
          <a:noFill/>
        </p:spPr>
        <p:txBody>
          <a:bodyPr>
            <a:noAutofit/>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spcAft>
                <a:spcPts val="300"/>
              </a:spcAft>
              <a:buClr>
                <a:srgbClr val="1CA9D0"/>
              </a:buClr>
              <a:buNone/>
            </a:pPr>
            <a:r>
              <a:rPr lang="en-US" sz="1800" b="1" dirty="0">
                <a:solidFill>
                  <a:srgbClr val="C00000"/>
                </a:solidFill>
                <a:latin typeface="Helvetica" pitchFamily="2" charset="0"/>
                <a:ea typeface="Open Sans" panose="020B0606030504020204" pitchFamily="34" charset="0"/>
                <a:cs typeface="Open Sans" panose="020B0606030504020204" pitchFamily="34" charset="0"/>
              </a:rPr>
              <a:t>Scenario Analysis</a:t>
            </a:r>
          </a:p>
          <a:p>
            <a:pPr>
              <a:spcBef>
                <a:spcPts val="300"/>
              </a:spcBef>
              <a:spcAft>
                <a:spcPts val="600"/>
              </a:spcAft>
              <a:buFont typeface="Calibri" panose="020F0502020204030204" pitchFamily="34" charset="0"/>
              <a:buChar char="–"/>
            </a:pPr>
            <a:r>
              <a:rPr lang="en-US" sz="1600" dirty="0">
                <a:solidFill>
                  <a:prstClr val="black"/>
                </a:solidFill>
                <a:latin typeface="Helvetica" pitchFamily="2" charset="0"/>
                <a:cs typeface="Calibri" panose="020F0502020204030204" pitchFamily="34" charset="0"/>
              </a:rPr>
              <a:t>The Task Force encourages forward-looking information through scenario analysis—a useful tool for considering and enhancing resiliency and flexibility of strategic plans.</a:t>
            </a:r>
          </a:p>
          <a:p>
            <a:pPr>
              <a:spcBef>
                <a:spcPts val="600"/>
              </a:spcBef>
              <a:spcAft>
                <a:spcPts val="600"/>
              </a:spcAft>
              <a:buFont typeface="Calibri" panose="020F0502020204030204" pitchFamily="34" charset="0"/>
              <a:buChar char="–"/>
            </a:pPr>
            <a:r>
              <a:rPr lang="en-US" sz="1600" dirty="0">
                <a:solidFill>
                  <a:prstClr val="black"/>
                </a:solidFill>
                <a:latin typeface="Helvetica" pitchFamily="2" charset="0"/>
                <a:cs typeface="Calibri" panose="020F0502020204030204" pitchFamily="34" charset="0"/>
              </a:rPr>
              <a:t>Many investors want to understand how</a:t>
            </a:r>
            <a:r>
              <a:rPr lang="en-US" sz="1600" b="1" dirty="0">
                <a:solidFill>
                  <a:prstClr val="black"/>
                </a:solidFill>
                <a:latin typeface="Helvetica" pitchFamily="2" charset="0"/>
                <a:cs typeface="Calibri" panose="020F0502020204030204" pitchFamily="34" charset="0"/>
              </a:rPr>
              <a:t> </a:t>
            </a:r>
            <a:r>
              <a:rPr lang="en-US" sz="1600" b="1" dirty="0">
                <a:solidFill>
                  <a:srgbClr val="C00000"/>
                </a:solidFill>
                <a:latin typeface="Helvetica" pitchFamily="2" charset="0"/>
                <a:cs typeface="Calibri" panose="020F0502020204030204" pitchFamily="34" charset="0"/>
              </a:rPr>
              <a:t>resilient organizations’ strategies are to climate-related risks</a:t>
            </a:r>
            <a:r>
              <a:rPr lang="en-US" sz="1600" dirty="0">
                <a:solidFill>
                  <a:srgbClr val="C00000"/>
                </a:solidFill>
                <a:latin typeface="Helvetica" pitchFamily="2" charset="0"/>
                <a:cs typeface="Calibri" panose="020F0502020204030204" pitchFamily="34" charset="0"/>
              </a:rPr>
              <a:t>.</a:t>
            </a:r>
          </a:p>
          <a:p>
            <a:pPr>
              <a:spcBef>
                <a:spcPts val="600"/>
              </a:spcBef>
              <a:spcAft>
                <a:spcPts val="600"/>
              </a:spcAft>
              <a:buFont typeface="Calibri" panose="020F0502020204030204" pitchFamily="34" charset="0"/>
              <a:buChar char="–"/>
            </a:pPr>
            <a:r>
              <a:rPr lang="en-US" sz="1600" dirty="0">
                <a:solidFill>
                  <a:prstClr val="black"/>
                </a:solidFill>
                <a:latin typeface="Helvetica" pitchFamily="2" charset="0"/>
                <a:cs typeface="Calibri" panose="020F0502020204030204" pitchFamily="34" charset="0"/>
              </a:rPr>
              <a:t>Recommended disclosure (c) under Strategy and the related guidance asks organizations to describe the resilience of their strategies, taking into consideration different climate-related scenarios, including </a:t>
            </a:r>
            <a:r>
              <a:rPr lang="en-US" sz="1600" b="1" dirty="0">
                <a:solidFill>
                  <a:srgbClr val="C00000"/>
                </a:solidFill>
                <a:latin typeface="Helvetica" pitchFamily="2" charset="0"/>
                <a:cs typeface="Calibri" panose="020F0502020204030204" pitchFamily="34" charset="0"/>
              </a:rPr>
              <a:t>a 2°C or lower scenario</a:t>
            </a:r>
            <a:r>
              <a:rPr lang="en-US" sz="1600" dirty="0">
                <a:solidFill>
                  <a:srgbClr val="C00000"/>
                </a:solidFill>
                <a:latin typeface="Helvetica" pitchFamily="2" charset="0"/>
                <a:cs typeface="Calibri" panose="020F0502020204030204" pitchFamily="34" charset="0"/>
              </a:rPr>
              <a:t>.</a:t>
            </a:r>
          </a:p>
        </p:txBody>
      </p:sp>
      <p:sp>
        <p:nvSpPr>
          <p:cNvPr id="8" name="Content Placeholder 2"/>
          <p:cNvSpPr txBox="1">
            <a:spLocks/>
          </p:cNvSpPr>
          <p:nvPr/>
        </p:nvSpPr>
        <p:spPr>
          <a:xfrm>
            <a:off x="7336971" y="3262912"/>
            <a:ext cx="4506685" cy="3083398"/>
          </a:xfrm>
          <a:prstGeom prst="rect">
            <a:avLst/>
          </a:prstGeom>
          <a:solidFill>
            <a:schemeClr val="bg1">
              <a:lumMod val="95000"/>
            </a:schemeClr>
          </a:solidFill>
          <a:ln w="12700">
            <a:solidFill>
              <a:srgbClr val="2C9AC6"/>
            </a:solidFill>
          </a:ln>
        </p:spPr>
        <p:txBody>
          <a:bodyPr>
            <a:noAutofit/>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spcBef>
                <a:spcPts val="600"/>
              </a:spcBef>
              <a:buNone/>
            </a:pPr>
            <a:r>
              <a:rPr lang="en-US" sz="1600" b="1" i="1" dirty="0">
                <a:solidFill>
                  <a:srgbClr val="073674"/>
                </a:solidFill>
                <a:latin typeface="Helvetica" pitchFamily="2" charset="0"/>
                <a:cs typeface="Calibri" panose="020F0502020204030204" pitchFamily="34" charset="0"/>
              </a:rPr>
              <a:t>2°C Scenario </a:t>
            </a:r>
          </a:p>
          <a:p>
            <a:pPr marL="0" indent="0">
              <a:spcBef>
                <a:spcPts val="600"/>
              </a:spcBef>
              <a:spcAft>
                <a:spcPts val="600"/>
              </a:spcAft>
              <a:buNone/>
            </a:pPr>
            <a:r>
              <a:rPr lang="en-US" sz="1600" i="1" dirty="0">
                <a:solidFill>
                  <a:srgbClr val="073674"/>
                </a:solidFill>
                <a:latin typeface="Helvetica" pitchFamily="2" charset="0"/>
                <a:cs typeface="Calibri" panose="020F0502020204030204" pitchFamily="34" charset="0"/>
              </a:rPr>
              <a:t>Provides a common reference point that is generally aligned with the objectives of the Paris Agreement.</a:t>
            </a:r>
          </a:p>
          <a:p>
            <a:pPr marL="0" indent="0">
              <a:spcBef>
                <a:spcPts val="600"/>
              </a:spcBef>
              <a:buNone/>
            </a:pPr>
            <a:r>
              <a:rPr lang="en-US" sz="1600" b="1" i="1" dirty="0">
                <a:solidFill>
                  <a:srgbClr val="073674"/>
                </a:solidFill>
                <a:latin typeface="Helvetica" pitchFamily="2" charset="0"/>
                <a:cs typeface="Calibri" panose="020F0502020204030204" pitchFamily="34" charset="0"/>
              </a:rPr>
              <a:t>Scenario Analysis Threshold</a:t>
            </a:r>
          </a:p>
          <a:p>
            <a:pPr marL="0" indent="0">
              <a:spcBef>
                <a:spcPts val="600"/>
              </a:spcBef>
              <a:spcAft>
                <a:spcPts val="1200"/>
              </a:spcAft>
              <a:buNone/>
            </a:pPr>
            <a:r>
              <a:rPr lang="en-US" sz="1600" i="1" dirty="0">
                <a:solidFill>
                  <a:srgbClr val="073674"/>
                </a:solidFill>
                <a:latin typeface="Helvetica" pitchFamily="2" charset="0"/>
                <a:cs typeface="Calibri" panose="020F0502020204030204" pitchFamily="34" charset="0"/>
              </a:rPr>
              <a:t>The Task Force established a threshold for organizations that should consider conducting more robust scenario analysis to assess the resilience of their strategies (those in the four non-financial groups with more than 1 billion </a:t>
            </a:r>
            <a:r>
              <a:rPr lang="en-US" sz="1600" i="1" dirty="0" err="1">
                <a:solidFill>
                  <a:srgbClr val="073674"/>
                </a:solidFill>
                <a:latin typeface="Helvetica" pitchFamily="2" charset="0"/>
                <a:cs typeface="Calibri" panose="020F0502020204030204" pitchFamily="34" charset="0"/>
              </a:rPr>
              <a:t>USDeq</a:t>
            </a:r>
            <a:r>
              <a:rPr lang="en-US" sz="1600" i="1" dirty="0">
                <a:solidFill>
                  <a:srgbClr val="073674"/>
                </a:solidFill>
                <a:latin typeface="Helvetica" pitchFamily="2" charset="0"/>
                <a:cs typeface="Calibri" panose="020F0502020204030204" pitchFamily="34" charset="0"/>
              </a:rPr>
              <a:t> in annual revenue).</a:t>
            </a:r>
          </a:p>
        </p:txBody>
      </p:sp>
      <p:sp>
        <p:nvSpPr>
          <p:cNvPr id="2" name="Rectangle 1"/>
          <p:cNvSpPr/>
          <p:nvPr/>
        </p:nvSpPr>
        <p:spPr>
          <a:xfrm>
            <a:off x="1856510" y="2793941"/>
            <a:ext cx="8478982" cy="3083398"/>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59"/>
            <a:endParaRPr lang="en-US">
              <a:solidFill>
                <a:prstClr val="white"/>
              </a:solidFill>
              <a:latin typeface="Calibri"/>
            </a:endParaRPr>
          </a:p>
        </p:txBody>
      </p:sp>
      <p:sp>
        <p:nvSpPr>
          <p:cNvPr id="3" name="Title 2">
            <a:extLst>
              <a:ext uri="{FF2B5EF4-FFF2-40B4-BE49-F238E27FC236}">
                <a16:creationId xmlns:a16="http://schemas.microsoft.com/office/drawing/2014/main" id="{E964830F-4B51-F622-0088-02FDB96A5682}"/>
              </a:ext>
            </a:extLst>
          </p:cNvPr>
          <p:cNvSpPr>
            <a:spLocks noGrp="1"/>
          </p:cNvSpPr>
          <p:nvPr>
            <p:ph type="title"/>
          </p:nvPr>
        </p:nvSpPr>
        <p:spPr/>
        <p:txBody>
          <a:bodyPr/>
          <a:lstStyle/>
          <a:p>
            <a:r>
              <a:rPr lang="en-US" dirty="0"/>
              <a:t>Key elements of disclosure recommendations</a:t>
            </a:r>
          </a:p>
        </p:txBody>
      </p:sp>
    </p:spTree>
    <p:extLst>
      <p:ext uri="{BB962C8B-B14F-4D97-AF65-F5344CB8AC3E}">
        <p14:creationId xmlns:p14="http://schemas.microsoft.com/office/powerpoint/2010/main" val="3659449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E32AC9-22FE-CEC3-4F16-913EBA6C3905}"/>
              </a:ext>
            </a:extLst>
          </p:cNvPr>
          <p:cNvPicPr>
            <a:picLocks noChangeAspect="1"/>
          </p:cNvPicPr>
          <p:nvPr/>
        </p:nvPicPr>
        <p:blipFill rotWithShape="1">
          <a:blip r:embed="rId3"/>
          <a:srcRect l="15525" t="4847" r="13103" b="6031"/>
          <a:stretch/>
        </p:blipFill>
        <p:spPr>
          <a:xfrm>
            <a:off x="243840" y="314304"/>
            <a:ext cx="8412480" cy="5908876"/>
          </a:xfrm>
          <a:prstGeom prst="rect">
            <a:avLst/>
          </a:prstGeom>
        </p:spPr>
      </p:pic>
      <p:sp>
        <p:nvSpPr>
          <p:cNvPr id="10" name="Content Placeholder 2">
            <a:extLst>
              <a:ext uri="{FF2B5EF4-FFF2-40B4-BE49-F238E27FC236}">
                <a16:creationId xmlns:a16="http://schemas.microsoft.com/office/drawing/2014/main" id="{1AA33767-9012-EF8C-F124-3AD407EE2628}"/>
              </a:ext>
            </a:extLst>
          </p:cNvPr>
          <p:cNvSpPr txBox="1">
            <a:spLocks/>
          </p:cNvSpPr>
          <p:nvPr/>
        </p:nvSpPr>
        <p:spPr>
          <a:xfrm>
            <a:off x="8697011" y="945706"/>
            <a:ext cx="3251149" cy="4966588"/>
          </a:xfrm>
          <a:prstGeom prst="rect">
            <a:avLst/>
          </a:prstGeom>
        </p:spPr>
        <p:txBody>
          <a:bodyPr>
            <a:noAutofit/>
          </a:bodyPr>
          <a:lstStyle>
            <a:lvl1pPr marL="240020" indent="-240020" algn="l" defTabSz="320027" rtl="0" eaLnBrk="1" latinLnBrk="0" hangingPunct="1">
              <a:spcBef>
                <a:spcPct val="20000"/>
              </a:spcBef>
              <a:buFont typeface="Arial"/>
              <a:buChar char="•"/>
              <a:defRPr sz="2200" kern="1200">
                <a:solidFill>
                  <a:schemeClr val="tx1"/>
                </a:solidFill>
                <a:latin typeface="+mn-lt"/>
                <a:ea typeface="+mn-ea"/>
                <a:cs typeface="+mn-cs"/>
              </a:defRPr>
            </a:lvl1pPr>
            <a:lvl2pPr marL="520044" indent="-200017" algn="l" defTabSz="320027" rtl="0" eaLnBrk="1" latinLnBrk="0" hangingPunct="1">
              <a:spcBef>
                <a:spcPct val="20000"/>
              </a:spcBef>
              <a:buFont typeface="Arial"/>
              <a:buChar char="–"/>
              <a:defRPr sz="2000" kern="1200">
                <a:solidFill>
                  <a:schemeClr val="tx1"/>
                </a:solidFill>
                <a:latin typeface="+mn-lt"/>
                <a:ea typeface="+mn-ea"/>
                <a:cs typeface="+mn-cs"/>
              </a:defRPr>
            </a:lvl2pPr>
            <a:lvl3pPr marL="800068" indent="-160014" algn="l" defTabSz="320027" rtl="0" eaLnBrk="1" latinLnBrk="0" hangingPunct="1">
              <a:spcBef>
                <a:spcPct val="20000"/>
              </a:spcBef>
              <a:buFont typeface="Arial"/>
              <a:buChar char="•"/>
              <a:defRPr sz="1700" kern="1200">
                <a:solidFill>
                  <a:schemeClr val="tx1"/>
                </a:solidFill>
                <a:latin typeface="+mn-lt"/>
                <a:ea typeface="+mn-ea"/>
                <a:cs typeface="+mn-cs"/>
              </a:defRPr>
            </a:lvl3pPr>
            <a:lvl4pPr marL="1120095" indent="-160014" algn="l" defTabSz="320027" rtl="0" eaLnBrk="1" latinLnBrk="0" hangingPunct="1">
              <a:spcBef>
                <a:spcPct val="20000"/>
              </a:spcBef>
              <a:buFont typeface="Arial"/>
              <a:buChar char="–"/>
              <a:defRPr sz="1400" kern="1200">
                <a:solidFill>
                  <a:schemeClr val="tx1"/>
                </a:solidFill>
                <a:latin typeface="+mn-lt"/>
                <a:ea typeface="+mn-ea"/>
                <a:cs typeface="+mn-cs"/>
              </a:defRPr>
            </a:lvl4pPr>
            <a:lvl5pPr marL="1440122" indent="-160014" algn="l" defTabSz="320027" rtl="0" eaLnBrk="1" latinLnBrk="0" hangingPunct="1">
              <a:spcBef>
                <a:spcPct val="20000"/>
              </a:spcBef>
              <a:buFont typeface="Arial"/>
              <a:buChar char="»"/>
              <a:defRPr sz="1400" kern="1200">
                <a:solidFill>
                  <a:schemeClr val="tx1"/>
                </a:solidFill>
                <a:latin typeface="+mn-lt"/>
                <a:ea typeface="+mn-ea"/>
                <a:cs typeface="+mn-cs"/>
              </a:defRPr>
            </a:lvl5pPr>
            <a:lvl6pPr marL="1760150" indent="-160014" algn="l" defTabSz="320027" rtl="0" eaLnBrk="1" latinLnBrk="0" hangingPunct="1">
              <a:spcBef>
                <a:spcPct val="20000"/>
              </a:spcBef>
              <a:buFont typeface="Arial"/>
              <a:buChar char="•"/>
              <a:defRPr sz="1400" kern="1200">
                <a:solidFill>
                  <a:schemeClr val="tx1"/>
                </a:solidFill>
                <a:latin typeface="+mn-lt"/>
                <a:ea typeface="+mn-ea"/>
                <a:cs typeface="+mn-cs"/>
              </a:defRPr>
            </a:lvl6pPr>
            <a:lvl7pPr marL="2080177" indent="-160014" algn="l" defTabSz="320027" rtl="0" eaLnBrk="1" latinLnBrk="0" hangingPunct="1">
              <a:spcBef>
                <a:spcPct val="20000"/>
              </a:spcBef>
              <a:buFont typeface="Arial"/>
              <a:buChar char="•"/>
              <a:defRPr sz="1400" kern="1200">
                <a:solidFill>
                  <a:schemeClr val="tx1"/>
                </a:solidFill>
                <a:latin typeface="+mn-lt"/>
                <a:ea typeface="+mn-ea"/>
                <a:cs typeface="+mn-cs"/>
              </a:defRPr>
            </a:lvl7pPr>
            <a:lvl8pPr marL="2400204" indent="-160014" algn="l" defTabSz="320027" rtl="0" eaLnBrk="1" latinLnBrk="0" hangingPunct="1">
              <a:spcBef>
                <a:spcPct val="20000"/>
              </a:spcBef>
              <a:buFont typeface="Arial"/>
              <a:buChar char="•"/>
              <a:defRPr sz="1400" kern="1200">
                <a:solidFill>
                  <a:schemeClr val="tx1"/>
                </a:solidFill>
                <a:latin typeface="+mn-lt"/>
                <a:ea typeface="+mn-ea"/>
                <a:cs typeface="+mn-cs"/>
              </a:defRPr>
            </a:lvl8pPr>
            <a:lvl9pPr marL="2720231" indent="-160014" algn="l" defTabSz="320027" rtl="0" eaLnBrk="1" latinLnBrk="0" hangingPunct="1">
              <a:spcBef>
                <a:spcPct val="20000"/>
              </a:spcBef>
              <a:buFont typeface="Arial"/>
              <a:buChar char="•"/>
              <a:defRPr sz="1400" kern="1200">
                <a:solidFill>
                  <a:schemeClr val="tx1"/>
                </a:solidFill>
                <a:latin typeface="+mn-lt"/>
                <a:ea typeface="+mn-ea"/>
                <a:cs typeface="+mn-cs"/>
              </a:defRPr>
            </a:lvl9pPr>
          </a:lstStyle>
          <a:p>
            <a:pPr marL="0" indent="0">
              <a:spcAft>
                <a:spcPts val="600"/>
              </a:spcAft>
              <a:buClr>
                <a:srgbClr val="1CA9D0"/>
              </a:buClr>
              <a:buNone/>
            </a:pPr>
            <a:endParaRPr lang="en-US" sz="2000" dirty="0">
              <a:solidFill>
                <a:prstClr val="black"/>
              </a:solidFill>
              <a:latin typeface="Calibri"/>
              <a:ea typeface="Open Sans" panose="020B0606030504020204" pitchFamily="34" charset="0"/>
              <a:cs typeface="Open Sans" panose="020B0606030504020204" pitchFamily="34" charset="0"/>
            </a:endParaRPr>
          </a:p>
          <a:p>
            <a:pPr marL="365760" indent="-274320">
              <a:spcBef>
                <a:spcPts val="600"/>
              </a:spcBef>
              <a:spcAft>
                <a:spcPts val="600"/>
              </a:spcAft>
              <a:buFont typeface="Calibri" panose="020F0502020204030204" pitchFamily="34" charset="0"/>
              <a:buChar char="‒"/>
            </a:pPr>
            <a:r>
              <a:rPr lang="en-US" sz="2000" dirty="0">
                <a:solidFill>
                  <a:prstClr val="black"/>
                </a:solidFill>
                <a:latin typeface="Calibri"/>
                <a:ea typeface="Open Sans" panose="020B0606030504020204" pitchFamily="34" charset="0"/>
                <a:cs typeface="Open Sans" panose="020B0606030504020204" pitchFamily="34" charset="0"/>
              </a:rPr>
              <a:t>How did they balance voluntary reporting vs materiality considerations, given investor expectations?</a:t>
            </a:r>
          </a:p>
          <a:p>
            <a:pPr marL="365760" indent="-274320">
              <a:spcBef>
                <a:spcPts val="600"/>
              </a:spcBef>
              <a:spcAft>
                <a:spcPts val="600"/>
              </a:spcAft>
              <a:buFont typeface="Calibri" panose="020F0502020204030204" pitchFamily="34" charset="0"/>
              <a:buChar char="‒"/>
            </a:pPr>
            <a:r>
              <a:rPr lang="en-US" sz="2000" dirty="0">
                <a:solidFill>
                  <a:prstClr val="black"/>
                </a:solidFill>
                <a:latin typeface="Calibri"/>
                <a:ea typeface="Open Sans" panose="020B0606030504020204" pitchFamily="34" charset="0"/>
                <a:cs typeface="Open Sans" panose="020B0606030504020204" pitchFamily="34" charset="0"/>
              </a:rPr>
              <a:t>At what point do the results of a scenario analysis become material?</a:t>
            </a:r>
          </a:p>
          <a:p>
            <a:pPr marL="365760" indent="-274320">
              <a:spcBef>
                <a:spcPts val="600"/>
              </a:spcBef>
              <a:spcAft>
                <a:spcPts val="600"/>
              </a:spcAft>
              <a:buFont typeface="Calibri" panose="020F0502020204030204" pitchFamily="34" charset="0"/>
              <a:buChar char="‒"/>
            </a:pPr>
            <a:r>
              <a:rPr lang="en-US" sz="2000" dirty="0">
                <a:solidFill>
                  <a:prstClr val="black"/>
                </a:solidFill>
                <a:latin typeface="Calibri"/>
                <a:ea typeface="Open Sans" panose="020B0606030504020204" pitchFamily="34" charset="0"/>
                <a:cs typeface="Open Sans" panose="020B0606030504020204" pitchFamily="34" charset="0"/>
              </a:rPr>
              <a:t>How can a company talk about opportunities?</a:t>
            </a:r>
          </a:p>
          <a:p>
            <a:pPr marL="365760" indent="-274320">
              <a:spcBef>
                <a:spcPts val="600"/>
              </a:spcBef>
              <a:spcAft>
                <a:spcPts val="600"/>
              </a:spcAft>
              <a:buFont typeface="Calibri" panose="020F0502020204030204" pitchFamily="34" charset="0"/>
              <a:buChar char="‒"/>
            </a:pPr>
            <a:r>
              <a:rPr lang="en-US" sz="2000" dirty="0">
                <a:solidFill>
                  <a:prstClr val="black"/>
                </a:solidFill>
                <a:latin typeface="Calibri"/>
                <a:ea typeface="Open Sans" panose="020B0606030504020204" pitchFamily="34" charset="0"/>
                <a:cs typeface="Open Sans" panose="020B0606030504020204" pitchFamily="34" charset="0"/>
              </a:rPr>
              <a:t>What about physical risks?</a:t>
            </a:r>
          </a:p>
        </p:txBody>
      </p:sp>
    </p:spTree>
    <p:extLst>
      <p:ext uri="{BB962C8B-B14F-4D97-AF65-F5344CB8AC3E}">
        <p14:creationId xmlns:p14="http://schemas.microsoft.com/office/powerpoint/2010/main" val="470649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4908519F-6846-68AA-F1B1-EDF5411A3F54}"/>
              </a:ext>
            </a:extLst>
          </p:cNvPr>
          <p:cNvSpPr txBox="1">
            <a:spLocks/>
          </p:cNvSpPr>
          <p:nvPr/>
        </p:nvSpPr>
        <p:spPr>
          <a:xfrm>
            <a:off x="914400" y="2244693"/>
            <a:ext cx="10363200" cy="599615"/>
          </a:xfrm>
          <a:prstGeom prst="rect">
            <a:avLst/>
          </a:prstGeom>
        </p:spPr>
        <p:txBody>
          <a:bodyPr vert="horz" lIns="91440" tIns="45720" rIns="91440" bIns="45720" rtlCol="0" anchor="t">
            <a:noAutofit/>
          </a:bodyPr>
          <a:lstStyle>
            <a:lvl1pPr algn="l" defTabSz="609585" rtl="0" eaLnBrk="1" latinLnBrk="0" hangingPunct="1">
              <a:spcBef>
                <a:spcPct val="0"/>
              </a:spcBef>
              <a:buNone/>
              <a:defRPr sz="6000" b="1" kern="1200">
                <a:solidFill>
                  <a:schemeClr val="bg1"/>
                </a:solidFill>
                <a:latin typeface="Century Gothic"/>
                <a:ea typeface="+mj-ea"/>
                <a:cs typeface="Century Gothic"/>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a:ea typeface="+mj-ea"/>
              </a:rPr>
              <a:t>CASE STUDY 2: TCFD DISCLOSURE FOR METAL MINING COMPANY</a:t>
            </a:r>
            <a:endParaRPr kumimoji="0" lang="en-DE" sz="4400" b="1" i="0" u="none" strike="noStrike" kern="1200" cap="none" spc="0" normalizeH="0" baseline="0" noProof="0" dirty="0">
              <a:ln>
                <a:noFill/>
              </a:ln>
              <a:solidFill>
                <a:prstClr val="white"/>
              </a:solidFill>
              <a:effectLst/>
              <a:uLnTx/>
              <a:uFillTx/>
              <a:latin typeface="Century Gothic"/>
              <a:ea typeface="+mj-ea"/>
            </a:endParaRPr>
          </a:p>
        </p:txBody>
      </p:sp>
    </p:spTree>
    <p:extLst>
      <p:ext uri="{BB962C8B-B14F-4D97-AF65-F5344CB8AC3E}">
        <p14:creationId xmlns:p14="http://schemas.microsoft.com/office/powerpoint/2010/main" val="1723487785"/>
      </p:ext>
    </p:extLst>
  </p:cSld>
  <p:clrMapOvr>
    <a:masterClrMapping/>
  </p:clrMapOvr>
</p:sld>
</file>

<file path=ppt/theme/theme1.xml><?xml version="1.0" encoding="utf-8"?>
<a:theme xmlns:a="http://schemas.openxmlformats.org/drawingml/2006/main" name="3_Office Theme">
  <a:themeElements>
    <a:clrScheme name="">
      <a:dk1>
        <a:srgbClr val="5F6062"/>
      </a:dk1>
      <a:lt1>
        <a:srgbClr val="FFFFFF"/>
      </a:lt1>
      <a:dk2>
        <a:srgbClr val="000000"/>
      </a:dk2>
      <a:lt2>
        <a:srgbClr val="808080"/>
      </a:lt2>
      <a:accent1>
        <a:srgbClr val="4184A9"/>
      </a:accent1>
      <a:accent2>
        <a:srgbClr val="333399"/>
      </a:accent2>
      <a:accent3>
        <a:srgbClr val="FFFFFF"/>
      </a:accent3>
      <a:accent4>
        <a:srgbClr val="505153"/>
      </a:accent4>
      <a:accent5>
        <a:srgbClr val="B0C2D1"/>
      </a:accent5>
      <a:accent6>
        <a:srgbClr val="2D2D8A"/>
      </a:accent6>
      <a:hlink>
        <a:srgbClr val="009999"/>
      </a:hlink>
      <a:folHlink>
        <a:srgbClr val="99CC00"/>
      </a:folHlink>
    </a:clrScheme>
    <a:fontScheme name="Office Theme">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184A9"/>
        </a:solidFill>
        <a:ln w="9525" cap="flat" cmpd="sng" algn="ctr">
          <a:solidFill>
            <a:srgbClr val="5F606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4184A9"/>
        </a:solidFill>
        <a:ln w="9525" cap="flat" cmpd="sng" algn="ctr">
          <a:solidFill>
            <a:srgbClr val="5F606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262626"/>
      </a:dk2>
      <a:lt2>
        <a:srgbClr val="E6E6E6"/>
      </a:lt2>
      <a:accent1>
        <a:srgbClr val="E1051B"/>
      </a:accent1>
      <a:accent2>
        <a:srgbClr val="EA6C55"/>
      </a:accent2>
      <a:accent3>
        <a:srgbClr val="F39F86"/>
      </a:accent3>
      <a:accent4>
        <a:srgbClr val="FBD0C1"/>
      </a:accent4>
      <a:accent5>
        <a:srgbClr val="499FCD"/>
      </a:accent5>
      <a:accent6>
        <a:srgbClr val="6EB661"/>
      </a:accent6>
      <a:hlink>
        <a:srgbClr val="FECC66"/>
      </a:hlink>
      <a:folHlink>
        <a:srgbClr val="D76B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110485</TotalTime>
  <Words>4097</Words>
  <Application>Microsoft Macintosh PowerPoint</Application>
  <PresentationFormat>Widescreen</PresentationFormat>
  <Paragraphs>446</Paragraphs>
  <Slides>45</Slides>
  <Notes>14</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45</vt:i4>
      </vt:variant>
    </vt:vector>
  </HeadingPairs>
  <TitlesOfParts>
    <vt:vector size="64" baseType="lpstr">
      <vt:lpstr>Aptos</vt:lpstr>
      <vt:lpstr>Arial</vt:lpstr>
      <vt:lpstr>ArialMT</vt:lpstr>
      <vt:lpstr>Calibri</vt:lpstr>
      <vt:lpstr>Calibri Light</vt:lpstr>
      <vt:lpstr>Century Gothic</vt:lpstr>
      <vt:lpstr>Helvetica</vt:lpstr>
      <vt:lpstr>Open Sans</vt:lpstr>
      <vt:lpstr>Open Sans Light</vt:lpstr>
      <vt:lpstr>RotisSansSerifPro</vt:lpstr>
      <vt:lpstr>Symbol</vt:lpstr>
      <vt:lpstr>Times New Roman</vt:lpstr>
      <vt:lpstr>TrebuchetMS</vt:lpstr>
      <vt:lpstr>Wingdings</vt:lpstr>
      <vt:lpstr>Wingdings3</vt:lpstr>
      <vt:lpstr>3_Office Theme</vt:lpstr>
      <vt:lpstr>1_Office Theme</vt:lpstr>
      <vt:lpstr>Custom Design</vt:lpstr>
      <vt:lpstr>Worksheet</vt:lpstr>
      <vt:lpstr>2023-2024 Spring Term Green transition from international and European perspective  Decarbonisation &amp; Business  Lecture 3 │12 April 2024      </vt:lpstr>
      <vt:lpstr>  Reporting climate-related information: TCFD   </vt:lpstr>
      <vt:lpstr>Introduction to TCFD recommendations</vt:lpstr>
      <vt:lpstr>Focus on financial impact</vt:lpstr>
      <vt:lpstr>Disclosure Recommendations</vt:lpstr>
      <vt:lpstr>Disclosure recommendations</vt:lpstr>
      <vt:lpstr>Key elements of disclosure recommendations</vt:lpstr>
      <vt:lpstr>PowerPoint Presentation</vt:lpstr>
      <vt:lpstr>PowerPoint Presentation</vt:lpstr>
      <vt:lpstr>PowerPoint Presentation</vt:lpstr>
      <vt:lpstr>PowerPoint Presentation</vt:lpstr>
      <vt:lpstr>IFRS S1 (former TCFD) / EU CSRD requirements</vt:lpstr>
      <vt:lpstr>Governance</vt:lpstr>
      <vt:lpstr>PowerPoint Presentation</vt:lpstr>
      <vt:lpstr>PowerPoint Presentation</vt:lpstr>
      <vt:lpstr>PowerPoint Presentation</vt:lpstr>
      <vt:lpstr>PowerPoint Presentation</vt:lpstr>
      <vt:lpstr>Metrics| Scope 1 and 2</vt:lpstr>
      <vt:lpstr>Metrics| Scope 3</vt:lpstr>
      <vt:lpstr>PowerPoint Presentation</vt:lpstr>
      <vt:lpstr>Decarbonisation levers | Scope 1 &amp; 2</vt:lpstr>
      <vt:lpstr>Decarbonisation levers | Scope 1 &amp; 2</vt:lpstr>
      <vt:lpstr>Decarbonization roadmap | 2024 - 2030 | Scope 1 &amp; 2</vt:lpstr>
      <vt:lpstr>EU Corporate Sustainability Reporting Directive (CSRD)</vt:lpstr>
      <vt:lpstr>CSRD – Background information</vt:lpstr>
      <vt:lpstr>CSRD – Key elements</vt:lpstr>
      <vt:lpstr>Scope &amp; Schedule</vt:lpstr>
      <vt:lpstr>European Sustainability Reporting Standards “ESRS”</vt:lpstr>
      <vt:lpstr>CSRD Reporting Standards</vt:lpstr>
      <vt:lpstr>Double materiality</vt:lpstr>
      <vt:lpstr>ESRS E1 Climate change </vt:lpstr>
      <vt:lpstr>DR E1-1 – TRANSITION PLAN FOR CLIMATE CHANGE MITIGATION </vt:lpstr>
      <vt:lpstr>Impact, Risk and Opportunities (IRO) Management</vt:lpstr>
      <vt:lpstr>IRO Management (cont)</vt:lpstr>
      <vt:lpstr>DR E1-4 – TARGETS RELATED TO CLIMATE CHANGE MITIGATION AND ADAPTATION </vt:lpstr>
      <vt:lpstr>METRICS AND TARGETS: ENERGY</vt:lpstr>
      <vt:lpstr>METRICS AND TARGETS: GHG EMISSIONS</vt:lpstr>
      <vt:lpstr>METRICS AND TARGETS (CONT)</vt:lpstr>
      <vt:lpstr>METRICS AND TARGETS: E1-9 POTENTIAL FINANCIAL EFFECTS FROM MATERIAL PHYSICAL AND TRANSITION RISKS AND POTENTIAL CLIMATE-RELATED OPPORTUNITIES  </vt:lpstr>
      <vt:lpstr>Financial impact assessment</vt:lpstr>
      <vt:lpstr>PowerPoint Presentation</vt:lpstr>
      <vt:lpstr>Overview of IFRS sustainability standards</vt:lpstr>
      <vt:lpstr>IFRS S2</vt:lpstr>
      <vt:lpstr>PowerPoint Presentation</vt:lpstr>
      <vt:lpstr>Key take-aways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Windows User</dc:creator>
  <cp:keywords/>
  <dc:description/>
  <cp:lastModifiedBy>Marina Olshanskaya</cp:lastModifiedBy>
  <cp:revision>414</cp:revision>
  <cp:lastPrinted>2022-11-15T14:05:27Z</cp:lastPrinted>
  <dcterms:created xsi:type="dcterms:W3CDTF">2018-07-25T04:51:32Z</dcterms:created>
  <dcterms:modified xsi:type="dcterms:W3CDTF">2024-04-10T09:40:08Z</dcterms:modified>
  <cp:category/>
</cp:coreProperties>
</file>