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5" r:id="rId3"/>
    <p:sldId id="257" r:id="rId4"/>
    <p:sldId id="258" r:id="rId5"/>
    <p:sldId id="259" r:id="rId6"/>
    <p:sldId id="261" r:id="rId7"/>
    <p:sldId id="272" r:id="rId8"/>
    <p:sldId id="273" r:id="rId9"/>
    <p:sldId id="274" r:id="rId10"/>
    <p:sldId id="264" r:id="rId11"/>
    <p:sldId id="262" r:id="rId12"/>
    <p:sldId id="263" r:id="rId13"/>
    <p:sldId id="268" r:id="rId14"/>
    <p:sldId id="265" r:id="rId15"/>
    <p:sldId id="267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EF09E-7605-417D-958E-2568BF65C8B2}" v="14" dt="2024-03-10T21:06:09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t Dostál" userId="a62528d40f0d3ca1" providerId="LiveId" clId="{B77EF09E-7605-417D-958E-2568BF65C8B2}"/>
    <pc:docChg chg="custSel addSld delSld modSld">
      <pc:chgData name="Vít Dostál" userId="a62528d40f0d3ca1" providerId="LiveId" clId="{B77EF09E-7605-417D-958E-2568BF65C8B2}" dt="2024-03-10T21:06:09.296" v="50" actId="1076"/>
      <pc:docMkLst>
        <pc:docMk/>
      </pc:docMkLst>
      <pc:sldChg chg="modSp mod">
        <pc:chgData name="Vít Dostál" userId="a62528d40f0d3ca1" providerId="LiveId" clId="{B77EF09E-7605-417D-958E-2568BF65C8B2}" dt="2024-03-10T20:36:08.716" v="3" actId="6549"/>
        <pc:sldMkLst>
          <pc:docMk/>
          <pc:sldMk cId="3405961410" sldId="256"/>
        </pc:sldMkLst>
        <pc:spChg chg="mod">
          <ac:chgData name="Vít Dostál" userId="a62528d40f0d3ca1" providerId="LiveId" clId="{B77EF09E-7605-417D-958E-2568BF65C8B2}" dt="2024-03-10T20:36:08.716" v="3" actId="6549"/>
          <ac:spMkLst>
            <pc:docMk/>
            <pc:sldMk cId="3405961410" sldId="256"/>
            <ac:spMk id="2" creationId="{00000000-0000-0000-0000-000000000000}"/>
          </ac:spMkLst>
        </pc:spChg>
      </pc:sldChg>
      <pc:sldChg chg="addSp delSp modSp add mod">
        <pc:chgData name="Vít Dostál" userId="a62528d40f0d3ca1" providerId="LiveId" clId="{B77EF09E-7605-417D-958E-2568BF65C8B2}" dt="2024-03-10T21:06:09.296" v="50" actId="1076"/>
        <pc:sldMkLst>
          <pc:docMk/>
          <pc:sldMk cId="2330143692" sldId="275"/>
        </pc:sldMkLst>
        <pc:spChg chg="mod">
          <ac:chgData name="Vít Dostál" userId="a62528d40f0d3ca1" providerId="LiveId" clId="{B77EF09E-7605-417D-958E-2568BF65C8B2}" dt="2024-03-10T21:05:06.708" v="36" actId="20577"/>
          <ac:spMkLst>
            <pc:docMk/>
            <pc:sldMk cId="2330143692" sldId="275"/>
            <ac:spMk id="2" creationId="{00000000-0000-0000-0000-000000000000}"/>
          </ac:spMkLst>
        </pc:spChg>
        <pc:spChg chg="del">
          <ac:chgData name="Vít Dostál" userId="a62528d40f0d3ca1" providerId="LiveId" clId="{B77EF09E-7605-417D-958E-2568BF65C8B2}" dt="2024-03-10T21:05:27.339" v="38" actId="478"/>
          <ac:spMkLst>
            <pc:docMk/>
            <pc:sldMk cId="2330143692" sldId="275"/>
            <ac:spMk id="3" creationId="{00000000-0000-0000-0000-000000000000}"/>
          </ac:spMkLst>
        </pc:spChg>
        <pc:spChg chg="add mod">
          <ac:chgData name="Vít Dostál" userId="a62528d40f0d3ca1" providerId="LiveId" clId="{B77EF09E-7605-417D-958E-2568BF65C8B2}" dt="2024-03-10T21:05:27.339" v="38" actId="478"/>
          <ac:spMkLst>
            <pc:docMk/>
            <pc:sldMk cId="2330143692" sldId="275"/>
            <ac:spMk id="6" creationId="{8372A430-8088-9EFC-B084-E586B8A77796}"/>
          </ac:spMkLst>
        </pc:spChg>
        <pc:picChg chg="add mod">
          <ac:chgData name="Vít Dostál" userId="a62528d40f0d3ca1" providerId="LiveId" clId="{B77EF09E-7605-417D-958E-2568BF65C8B2}" dt="2024-03-10T21:05:34.938" v="41" actId="1076"/>
          <ac:picMkLst>
            <pc:docMk/>
            <pc:sldMk cId="2330143692" sldId="275"/>
            <ac:picMk id="4" creationId="{49CCCC69-A281-BA33-6455-684F0E19FA94}"/>
          </ac:picMkLst>
        </pc:picChg>
        <pc:picChg chg="add mod">
          <ac:chgData name="Vít Dostál" userId="a62528d40f0d3ca1" providerId="LiveId" clId="{B77EF09E-7605-417D-958E-2568BF65C8B2}" dt="2024-03-10T21:06:05.962" v="49" actId="1076"/>
          <ac:picMkLst>
            <pc:docMk/>
            <pc:sldMk cId="2330143692" sldId="275"/>
            <ac:picMk id="7" creationId="{027E4212-0C3D-77B0-F37B-605BEB7AA3B5}"/>
          </ac:picMkLst>
        </pc:picChg>
        <pc:picChg chg="add mod">
          <ac:chgData name="Vít Dostál" userId="a62528d40f0d3ca1" providerId="LiveId" clId="{B77EF09E-7605-417D-958E-2568BF65C8B2}" dt="2024-03-10T21:06:09.296" v="50" actId="1076"/>
          <ac:picMkLst>
            <pc:docMk/>
            <pc:sldMk cId="2330143692" sldId="275"/>
            <ac:picMk id="8" creationId="{BC16E1F1-4E2A-B0AF-D302-8E0CE061A2C1}"/>
          </ac:picMkLst>
        </pc:picChg>
      </pc:sldChg>
      <pc:sldChg chg="del">
        <pc:chgData name="Vít Dostál" userId="a62528d40f0d3ca1" providerId="LiveId" clId="{B77EF09E-7605-417D-958E-2568BF65C8B2}" dt="2024-03-10T20:35:32.200" v="0" actId="47"/>
        <pc:sldMkLst>
          <pc:docMk/>
          <pc:sldMk cId="3234863751" sldId="275"/>
        </pc:sldMkLst>
      </pc:sldChg>
      <pc:sldChg chg="del">
        <pc:chgData name="Vít Dostál" userId="a62528d40f0d3ca1" providerId="LiveId" clId="{B77EF09E-7605-417D-958E-2568BF65C8B2}" dt="2024-03-10T20:35:49.914" v="1" actId="47"/>
        <pc:sldMkLst>
          <pc:docMk/>
          <pc:sldMk cId="2149835506" sldId="277"/>
        </pc:sldMkLst>
      </pc:sldChg>
      <pc:sldChg chg="del">
        <pc:chgData name="Vít Dostál" userId="a62528d40f0d3ca1" providerId="LiveId" clId="{B77EF09E-7605-417D-958E-2568BF65C8B2}" dt="2024-03-10T20:36:00.820" v="2" actId="47"/>
        <pc:sldMkLst>
          <pc:docMk/>
          <pc:sldMk cId="515488887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B641DB-D88B-4469-A5BD-FFB66B5BEC20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Qx44LYqOb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dirty="0"/>
              <a:t>Proces vstupu Polska do evropské unie a Polsko jako člen EU, vztahy s Německem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982544" cy="244408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96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První zkušenosti s členstvím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Jednání o Smlouvě o Ústavě pro Evropu, kde Polsko bránilo především rozdělení vážených hlasů</a:t>
            </a:r>
          </a:p>
          <a:p>
            <a:r>
              <a:rPr lang="cs-CZ" dirty="0"/>
              <a:t>Neúplný úspěch =&gt; kritika ze strany opozice</a:t>
            </a:r>
          </a:p>
          <a:p>
            <a:r>
              <a:rPr lang="cs-CZ" dirty="0"/>
              <a:t>Polské angažmá během tzv. oranžové revoluce na Ukrajině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40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Vlády Práva a spravedlnost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Ve volbách v roce 2005 zvítězila národně-konzervativní strana Právo a spravedlnost, která opřela své vládnutí o podporu </a:t>
            </a:r>
            <a:r>
              <a:rPr lang="cs-CZ" dirty="0" err="1"/>
              <a:t>protiunijních</a:t>
            </a:r>
            <a:r>
              <a:rPr lang="cs-CZ" dirty="0"/>
              <a:t> uskupení Ligy polských rodin a Sebeobrany</a:t>
            </a:r>
          </a:p>
          <a:p>
            <a:r>
              <a:rPr lang="cs-CZ" dirty="0"/>
              <a:t>Turbulentní období polské evropské politiky, což bylo dáno jak tématy, tak politickou orientací aktérů</a:t>
            </a:r>
          </a:p>
          <a:p>
            <a:endParaRPr lang="cs-CZ" dirty="0"/>
          </a:p>
          <a:p>
            <a:r>
              <a:rPr lang="cs-CZ" dirty="0"/>
              <a:t>Polsko se výrazně podílelo na dvou hlavních debatách – rozpočtové a institucionální; v obou bylo poslední zemí, která blokovala kompromis, čímž si vymohla ústupky, které politicky garantovalo Německo</a:t>
            </a:r>
          </a:p>
          <a:p>
            <a:r>
              <a:rPr lang="cs-CZ" dirty="0"/>
              <a:t>V případě Lisabonské smlouvy šlo o vážené hlasy (vlastní návrh ve formě Jagelonského kompromisu) a Chartu základních práv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31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Vlády Práva a spravedlnost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Polsko otevíralo a tvrdě upozorňovalo na novou agendu (energetika, východní politika, vztahy s Ruskem)</a:t>
            </a:r>
          </a:p>
          <a:p>
            <a:r>
              <a:rPr lang="cs-CZ" sz="2800" dirty="0"/>
              <a:t>Odmítalo další prohlubování integrace, ale očekávalo solidaritu ostatních zemí</a:t>
            </a:r>
          </a:p>
          <a:p>
            <a:r>
              <a:rPr lang="cs-CZ" sz="2800" dirty="0"/>
              <a:t>Německo bylo jak pomocníkem a mediátorem, tak veřejným nepřítelem</a:t>
            </a:r>
          </a:p>
          <a:p>
            <a:r>
              <a:rPr lang="cs-CZ" sz="2800" dirty="0"/>
              <a:t>Domácí opozice</a:t>
            </a:r>
          </a:p>
          <a:p>
            <a:r>
              <a:rPr lang="cs-CZ" sz="2800" dirty="0"/>
              <a:t>Konsolidace byrokraticko-administrativního aparátu</a:t>
            </a:r>
          </a:p>
        </p:txBody>
      </p:sp>
    </p:spTree>
    <p:extLst>
      <p:ext uri="{BB962C8B-B14F-4D97-AF65-F5344CB8AC3E}">
        <p14:creationId xmlns:p14="http://schemas.microsoft.com/office/powerpoint/2010/main" val="283228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PL-DE 2005-2007: Návrat do minulosti?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Polská evropská politika postavena na obavě z německé dominance</a:t>
            </a:r>
          </a:p>
          <a:p>
            <a:r>
              <a:rPr lang="cs-CZ" sz="2800" dirty="0"/>
              <a:t>Při vyjednávání Lisabonské smlouvy bylo zpochybněno opření váhy hlasů o současný počet obyvatel</a:t>
            </a:r>
          </a:p>
          <a:p>
            <a:r>
              <a:rPr lang="cs-CZ" sz="2800" dirty="0"/>
              <a:t>Jedním z argumentů odmítnutí Charty základních práv obava z nároků německých vysídlenců</a:t>
            </a:r>
          </a:p>
          <a:p>
            <a:r>
              <a:rPr lang="cs-CZ" sz="2800" dirty="0"/>
              <a:t>Zrušení summitu Výmarského trojúhelníku kvůli satirickému článku v německém bulváru</a:t>
            </a:r>
          </a:p>
          <a:p>
            <a:r>
              <a:rPr lang="cs-CZ" sz="2800" dirty="0"/>
              <a:t>Otázka práv polské menšiny v Německu</a:t>
            </a:r>
          </a:p>
          <a:p>
            <a:r>
              <a:rPr lang="cs-CZ" sz="2800" dirty="0"/>
              <a:t>Re-negociace smlouvy z roku 1991?</a:t>
            </a:r>
          </a:p>
          <a:p>
            <a:r>
              <a:rPr lang="cs-CZ" sz="2800" dirty="0"/>
              <a:t>Rozpory ohledně rozšíření NATO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24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Vlády Občanské platformy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2007-2011, 2011-2015</a:t>
            </a:r>
          </a:p>
          <a:p>
            <a:r>
              <a:rPr lang="cs-CZ" dirty="0"/>
              <a:t>Úsilí o dosažení co nejlepších vztahů s evropskými institucemi a hlavními evropskými zeměmi v evropských otázkách</a:t>
            </a:r>
          </a:p>
          <a:p>
            <a:r>
              <a:rPr lang="cs-CZ" dirty="0"/>
              <a:t>Rozvíjení stejných témat, ale s jinou rétorikou (a jinými výsledky)</a:t>
            </a:r>
          </a:p>
          <a:p>
            <a:r>
              <a:rPr lang="cs-CZ" dirty="0"/>
              <a:t>Energeticko-klimatický balíček, Východní partnerství, Víceletý finanční rámec na léta 2014-2020</a:t>
            </a:r>
          </a:p>
          <a:p>
            <a:r>
              <a:rPr lang="cs-CZ" dirty="0"/>
              <a:t>Výborná personální politika v evropských institucích</a:t>
            </a:r>
          </a:p>
          <a:p>
            <a:r>
              <a:rPr lang="cs-CZ" dirty="0"/>
              <a:t>Ratifikace Lisabonské smlouvy a spory s </a:t>
            </a:r>
            <a:r>
              <a:rPr lang="cs-CZ" dirty="0">
                <a:hlinkClick r:id="rId2"/>
              </a:rPr>
              <a:t>prezidentem</a:t>
            </a:r>
            <a:endParaRPr lang="cs-CZ" dirty="0"/>
          </a:p>
          <a:p>
            <a:r>
              <a:rPr lang="cs-CZ" dirty="0"/>
              <a:t>Úprava koordinace evropských politik (včlenění UKIE do MZV)</a:t>
            </a:r>
          </a:p>
          <a:p>
            <a:r>
              <a:rPr lang="cs-CZ" dirty="0"/>
              <a:t>Podpora dočasných uprchlických kvót v roce 2015.</a:t>
            </a:r>
          </a:p>
        </p:txBody>
      </p:sp>
    </p:spTree>
    <p:extLst>
      <p:ext uri="{BB962C8B-B14F-4D97-AF65-F5344CB8AC3E}">
        <p14:creationId xmlns:p14="http://schemas.microsoft.com/office/powerpoint/2010/main" val="401689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Polsko a krize eurozóny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Hlavním cílem Polska během krize bylo zabránit rozmělnění EU a vytvoření Evropy více rychlostí, což by mělo negativní vliv na další prioritní oblasti polské evropské politiky (volný trh, kohezní politika, energetika).</a:t>
            </a:r>
          </a:p>
          <a:p>
            <a:r>
              <a:rPr lang="cs-CZ" dirty="0"/>
              <a:t>Polsko deklarovalo vůli přijmou společnou měnu, ale příliš se nesnaží</a:t>
            </a:r>
          </a:p>
          <a:p>
            <a:r>
              <a:rPr lang="cs-CZ" dirty="0"/>
              <a:t>Podílelo se na všech iniciativách zemí eurozóny, na kterých se podílet mohlo (Pakt euro plus, Fiskální kompakt)</a:t>
            </a:r>
          </a:p>
          <a:p>
            <a:r>
              <a:rPr lang="cs-CZ" dirty="0"/>
              <a:t>Hospodářská situace Polska byla oproti ostatním evropským zemím poměrně dobrá (nepropadlo se do recese)</a:t>
            </a:r>
          </a:p>
          <a:p>
            <a:r>
              <a:rPr lang="cs-CZ" dirty="0"/>
              <a:t>Podpora německého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19411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Polsko-německé vztahy 2007-2015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 roku 2007 zlepšení vztahů</a:t>
            </a:r>
          </a:p>
          <a:p>
            <a:r>
              <a:rPr lang="cs-CZ" dirty="0"/>
              <a:t>Cesta k dobré pozici v EU vede přes Německo</a:t>
            </a:r>
          </a:p>
          <a:p>
            <a:r>
              <a:rPr lang="cs-CZ" dirty="0"/>
              <a:t>Německo spojencem během polského předsednictví</a:t>
            </a:r>
          </a:p>
          <a:p>
            <a:r>
              <a:rPr lang="cs-CZ" dirty="0"/>
              <a:t>Projev ministra zahraničí </a:t>
            </a:r>
            <a:r>
              <a:rPr lang="cs-CZ" dirty="0" err="1"/>
              <a:t>Sikorského</a:t>
            </a:r>
            <a:r>
              <a:rPr lang="cs-CZ" dirty="0"/>
              <a:t> v Berlíně 2011: „Více se bojí německé nečinnosti, než německé síly“</a:t>
            </a:r>
          </a:p>
          <a:p>
            <a:r>
              <a:rPr lang="cs-CZ" dirty="0"/>
              <a:t>Polsko akceptuje hlavní německou roli v jednáních o záchraně společné měny</a:t>
            </a:r>
          </a:p>
          <a:p>
            <a:r>
              <a:rPr lang="cs-CZ" dirty="0"/>
              <a:t>Kritika opozice: „Polsko je rusko-německým kondominiem“, atp.</a:t>
            </a:r>
          </a:p>
          <a:p>
            <a:r>
              <a:rPr lang="cs-CZ" dirty="0"/>
              <a:t>Přetrvávající rozvoj kulturních, mezilidských a obchodních vztahů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46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Nástup vlád Práva a spravedlnost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 vstupu do EU probíhala v Polsku debata o vhodné evropské politice</a:t>
            </a:r>
          </a:p>
          <a:p>
            <a:r>
              <a:rPr lang="cs-CZ" dirty="0"/>
              <a:t>Marek A. </a:t>
            </a:r>
            <a:r>
              <a:rPr lang="cs-CZ" dirty="0" err="1"/>
              <a:t>Cichocki</a:t>
            </a:r>
            <a:endParaRPr lang="cs-CZ" dirty="0"/>
          </a:p>
          <a:p>
            <a:pPr lvl="1"/>
            <a:r>
              <a:rPr lang="cs-CZ" dirty="0"/>
              <a:t>Adaptační postoj</a:t>
            </a:r>
          </a:p>
          <a:p>
            <a:pPr lvl="1"/>
            <a:r>
              <a:rPr lang="cs-CZ" dirty="0" err="1"/>
              <a:t>Integracionismus</a:t>
            </a:r>
            <a:endParaRPr lang="cs-CZ" dirty="0"/>
          </a:p>
          <a:p>
            <a:pPr lvl="1"/>
            <a:r>
              <a:rPr lang="cs-CZ" dirty="0" err="1"/>
              <a:t>Suverenismus</a:t>
            </a:r>
            <a:endParaRPr lang="cs-CZ" dirty="0"/>
          </a:p>
          <a:p>
            <a:pPr lvl="1"/>
            <a:r>
              <a:rPr lang="cs-CZ" dirty="0"/>
              <a:t>Minimalistický realismus</a:t>
            </a:r>
          </a:p>
          <a:p>
            <a:r>
              <a:rPr lang="cs-CZ" dirty="0"/>
              <a:t>Ideologie Práva a spravedlnost vůči EU</a:t>
            </a:r>
          </a:p>
          <a:p>
            <a:pPr lvl="1"/>
            <a:r>
              <a:rPr lang="cs-CZ" dirty="0"/>
              <a:t>Ve většině oblastí zahraniční politiky kontinuita, ale ne v rámci EU</a:t>
            </a:r>
          </a:p>
          <a:p>
            <a:pPr lvl="1"/>
            <a:r>
              <a:rPr lang="cs-CZ" dirty="0"/>
              <a:t>Principy – Národ a suverenita; kritika západního modelu, europesimismus, EU jako risk pro polskou modernizaci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99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Evropská politika </a:t>
            </a:r>
            <a:r>
              <a:rPr lang="cs-CZ" dirty="0" err="1"/>
              <a:t>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Spor o právní stát</a:t>
            </a:r>
          </a:p>
          <a:p>
            <a:r>
              <a:rPr lang="cs-CZ" dirty="0"/>
              <a:t>Ztráta Spojeného království jako klíčového partnera</a:t>
            </a:r>
          </a:p>
          <a:p>
            <a:r>
              <a:rPr lang="cs-CZ" dirty="0"/>
              <a:t>Nedůvěra v Německo a prohlubující se spory (NS2 a vztahy s RU, odškodnění za 2. světovou válku</a:t>
            </a:r>
          </a:p>
          <a:p>
            <a:r>
              <a:rPr lang="cs-CZ" dirty="0"/>
              <a:t>Snaha budovat regionální aliance –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Seas</a:t>
            </a:r>
            <a:r>
              <a:rPr lang="cs-CZ" dirty="0"/>
              <a:t> </a:t>
            </a:r>
            <a:r>
              <a:rPr lang="cs-CZ" dirty="0" err="1"/>
              <a:t>Initiative</a:t>
            </a:r>
            <a:endParaRPr lang="cs-CZ" dirty="0"/>
          </a:p>
          <a:p>
            <a:r>
              <a:rPr lang="cs-CZ" dirty="0"/>
              <a:t>Defenzivní pozice v evropských politikách (migrace, klima)</a:t>
            </a:r>
          </a:p>
          <a:p>
            <a:r>
              <a:rPr lang="cs-CZ" dirty="0"/>
              <a:t>Boj o příští evropský rozpočet na léta 2021-2027 a přistoupení na podmíněnost evropských prostředků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41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Polsko a Německo před rokem 1989</a:t>
            </a:r>
          </a:p>
        </p:txBody>
      </p:sp>
      <p:pic>
        <p:nvPicPr>
          <p:cNvPr id="4" name="Picture 2" descr="VÃ½sledek obrÃ¡zku pro przepraszamy i prosimy o przebaczenie">
            <a:extLst>
              <a:ext uri="{FF2B5EF4-FFF2-40B4-BE49-F238E27FC236}">
                <a16:creationId xmlns:a16="http://schemas.microsoft.com/office/drawing/2014/main" id="{49CCCC69-A281-BA33-6455-684F0E19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9314"/>
            <a:ext cx="355022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72A430-8088-9EFC-B084-E586B8A77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2" descr="VÃ½sledek obrÃ¡zku pro kniefall in warschau">
            <a:extLst>
              <a:ext uri="{FF2B5EF4-FFF2-40B4-BE49-F238E27FC236}">
                <a16:creationId xmlns:a16="http://schemas.microsoft.com/office/drawing/2014/main" id="{027E4212-0C3D-77B0-F37B-605BEB7A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41" y="1597941"/>
            <a:ext cx="2088232" cy="27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C16E1F1-4E2A-B0AF-D302-8E0CE061A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8908"/>
            <a:ext cx="2900986" cy="215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14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První kontakty a Evropská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Zastoupení při ES od 1988</a:t>
            </a:r>
          </a:p>
          <a:p>
            <a:r>
              <a:rPr lang="cs-CZ" dirty="0"/>
              <a:t>Již v roce 1989 vznik institucí (EBRD) a institutů (PHARE), které měly pomoci s transformací střední a východní Evropy.</a:t>
            </a:r>
          </a:p>
          <a:p>
            <a:r>
              <a:rPr lang="cs-CZ" dirty="0"/>
              <a:t>Od 1990 jednání o Evropské dohodě – smluvní základ zaměřený na uvolňování obchodních bariér</a:t>
            </a:r>
          </a:p>
          <a:p>
            <a:r>
              <a:rPr lang="cs-CZ" dirty="0"/>
              <a:t>Pro Polsko překvapivě dlouhý proces; první ztráta ideálů</a:t>
            </a:r>
          </a:p>
          <a:p>
            <a:r>
              <a:rPr lang="cs-CZ" dirty="0"/>
              <a:t>Míra liberalizace určitých sektorů (ocelářství, textilnictví zemědělství)? Zmínka o příslibu členství?</a:t>
            </a:r>
          </a:p>
          <a:p>
            <a:r>
              <a:rPr lang="cs-CZ" dirty="0"/>
              <a:t>Polsko neuspělo, přesto se projevilo během prvních let několik symptomatických prvků</a:t>
            </a:r>
          </a:p>
          <a:p>
            <a:r>
              <a:rPr lang="cs-CZ" dirty="0"/>
              <a:t>(1) Zájem o členství; (2) Opatrnost členských států =&gt; dlouhá doba ratifikace; (3) Mediační role Komise; (4) Ostré reakce polských politických představitelů</a:t>
            </a:r>
          </a:p>
        </p:txBody>
      </p:sp>
    </p:spTree>
    <p:extLst>
      <p:ext uri="{BB962C8B-B14F-4D97-AF65-F5344CB8AC3E}">
        <p14:creationId xmlns:p14="http://schemas.microsoft.com/office/powerpoint/2010/main" val="265250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Čekání na otevření rozhovorů a podmínky členství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Kodaňské zasedání Evropské rady v červnu 1993 a stanovení základních kritérií</a:t>
            </a:r>
          </a:p>
          <a:p>
            <a:r>
              <a:rPr lang="cs-CZ" dirty="0"/>
              <a:t>V dubnu 1994 předložena formální žádost o členství</a:t>
            </a:r>
          </a:p>
          <a:p>
            <a:r>
              <a:rPr lang="cs-CZ" dirty="0"/>
              <a:t>Úprava programu PHARE (1994), publikace Bílé knihy (1995) =&gt; nutnost přijmout celé </a:t>
            </a:r>
            <a:r>
              <a:rPr lang="cs-CZ" dirty="0" err="1"/>
              <a:t>acquis</a:t>
            </a:r>
            <a:endParaRPr lang="cs-CZ" dirty="0"/>
          </a:p>
          <a:p>
            <a:r>
              <a:rPr lang="cs-CZ" dirty="0"/>
              <a:t>Amsterdamská smlouva uvolnila kapacitu EU</a:t>
            </a:r>
          </a:p>
          <a:p>
            <a:r>
              <a:rPr lang="cs-CZ" dirty="0"/>
              <a:t>Agenda 2000 = strategie rozšiřování, nástroje a způsob hodnocení kandidátů; přizvání 6 zemí (Lucemburská skupina), potvrzeno na zasedání Evropské rady v Lucemburku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15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Domácí nástroje a úvahy o členství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Vznik KIE a UKIE = politické a expertní centrum</a:t>
            </a:r>
          </a:p>
          <a:p>
            <a:r>
              <a:rPr lang="cs-CZ" dirty="0"/>
              <a:t>Polsko se již v polovině 90. let zamýšlelo nad tím, do jaké EU chce vstoupit a proč pro ni bude přínosem</a:t>
            </a:r>
          </a:p>
          <a:p>
            <a:r>
              <a:rPr lang="cs-CZ" dirty="0"/>
              <a:t>Obava z vícerychlostní integrace a dominance Německa</a:t>
            </a:r>
          </a:p>
          <a:p>
            <a:r>
              <a:rPr lang="cs-CZ" dirty="0"/>
              <a:t>„Polsko má na členství nárok, protože nikoliv svojí vinou bylo 40 mimo západní civilizaci“ (Jaltský komplex)</a:t>
            </a:r>
          </a:p>
          <a:p>
            <a:r>
              <a:rPr lang="cs-CZ" dirty="0"/>
              <a:t>Polsko dá EU hodnoty a lidský kapitál a bude přínosem i díky geopolitické pozici.</a:t>
            </a:r>
          </a:p>
        </p:txBody>
      </p:sp>
    </p:spTree>
    <p:extLst>
      <p:ext uri="{BB962C8B-B14F-4D97-AF65-F5344CB8AC3E}">
        <p14:creationId xmlns:p14="http://schemas.microsoft.com/office/powerpoint/2010/main" val="37369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Přístupová jednání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Zahájena v březnu 1998</a:t>
            </a:r>
          </a:p>
          <a:p>
            <a:r>
              <a:rPr lang="cs-CZ" dirty="0"/>
              <a:t>3 roviny analýzy</a:t>
            </a:r>
          </a:p>
          <a:p>
            <a:r>
              <a:rPr lang="cs-CZ" dirty="0"/>
              <a:t>Institucionální proměny EU (Smlouva z Nice jako polský úspěch v otázce vážených hlasů)</a:t>
            </a:r>
          </a:p>
          <a:p>
            <a:r>
              <a:rPr lang="cs-CZ" dirty="0"/>
              <a:t>Vlastní vyjednávání</a:t>
            </a:r>
          </a:p>
          <a:p>
            <a:pPr lvl="1"/>
            <a:r>
              <a:rPr lang="cs-CZ" dirty="0"/>
              <a:t>1998-2001: pravicová vláda, nejdříve </a:t>
            </a:r>
            <a:r>
              <a:rPr lang="cs-CZ" dirty="0" err="1"/>
              <a:t>screening</a:t>
            </a:r>
            <a:r>
              <a:rPr lang="cs-CZ" dirty="0"/>
              <a:t>, poté pomalý postup z objektivních důvodů i kvůli vlastním politickým cílům</a:t>
            </a:r>
          </a:p>
          <a:p>
            <a:pPr lvl="1"/>
            <a:r>
              <a:rPr lang="cs-CZ" dirty="0"/>
              <a:t>2001-2002: levicová vláda, rychlejší jednání</a:t>
            </a:r>
          </a:p>
          <a:p>
            <a:pPr lvl="1"/>
            <a:r>
              <a:rPr lang="cs-CZ" dirty="0"/>
              <a:t>Spornými body zemědělství, volný pohyb pracovníků, nabývání půdy</a:t>
            </a:r>
          </a:p>
          <a:p>
            <a:r>
              <a:rPr lang="cs-CZ" dirty="0"/>
              <a:t>Rozrůstání administrativy</a:t>
            </a:r>
          </a:p>
          <a:p>
            <a:r>
              <a:rPr lang="cs-CZ" dirty="0"/>
              <a:t>Referendum v červnu 2003; 77 % pro členství při 59% účasti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92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Polsko-německá smlouva o sousedských vztazích a přátelské spolupráci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cs-CZ" dirty="0"/>
              <a:t>Podepsána v červnu 1991</a:t>
            </a:r>
          </a:p>
          <a:p>
            <a:pPr>
              <a:buFont typeface="Arial" charset="0"/>
              <a:buChar char="•"/>
            </a:pPr>
            <a:r>
              <a:rPr lang="cs-CZ" dirty="0"/>
              <a:t>Základ nového sousedství</a:t>
            </a:r>
          </a:p>
          <a:p>
            <a:pPr>
              <a:buFont typeface="Arial" charset="0"/>
              <a:buChar char="•"/>
            </a:pPr>
            <a:r>
              <a:rPr lang="cs-CZ" dirty="0"/>
              <a:t>Sektorová spolupráce</a:t>
            </a:r>
          </a:p>
          <a:p>
            <a:pPr>
              <a:buFont typeface="Arial" charset="0"/>
              <a:buChar char="•"/>
            </a:pPr>
            <a:r>
              <a:rPr lang="cs-CZ" dirty="0"/>
              <a:t>Kontakty mládeže</a:t>
            </a:r>
          </a:p>
          <a:p>
            <a:pPr>
              <a:buFont typeface="Arial" charset="0"/>
              <a:buChar char="•"/>
            </a:pPr>
            <a:r>
              <a:rPr lang="cs-CZ" dirty="0"/>
              <a:t>Práva německé menšiny v Polsku</a:t>
            </a:r>
          </a:p>
          <a:p>
            <a:pPr>
              <a:buFont typeface="Arial" charset="0"/>
              <a:buChar char="•"/>
            </a:pPr>
            <a:r>
              <a:rPr lang="cs-CZ" dirty="0"/>
              <a:t>Rozvíjení hospodářských kontaktů</a:t>
            </a:r>
          </a:p>
          <a:p>
            <a:pPr>
              <a:buFont typeface="Arial" charset="0"/>
              <a:buChar char="•"/>
            </a:pPr>
            <a:r>
              <a:rPr lang="cs-CZ" dirty="0"/>
              <a:t>Německo garantem polského přibližování k euroatlantickým politickým strukturám</a:t>
            </a:r>
          </a:p>
          <a:p>
            <a:pPr>
              <a:buFont typeface="Arial" charset="0"/>
              <a:buChar char="•"/>
            </a:pPr>
            <a:r>
              <a:rPr lang="cs-CZ" dirty="0"/>
              <a:t>Výmarský trojúhelník jako tmel Polska se západem</a:t>
            </a:r>
          </a:p>
          <a:p>
            <a:pPr>
              <a:buFont typeface="Arial" charset="0"/>
              <a:buChar char="•"/>
            </a:pPr>
            <a:endParaRPr lang="cs-CZ" dirty="0"/>
          </a:p>
          <a:p>
            <a:pPr>
              <a:buFont typeface="Arial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87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1991-2002 produktivní nuda v polsko-německých vztazích?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876800"/>
          </a:xfrm>
        </p:spPr>
        <p:txBody>
          <a:bodyPr>
            <a:normAutofit/>
          </a:bodyPr>
          <a:lstStyle/>
          <a:p>
            <a:pPr marL="182880" lvl="1">
              <a:buFont typeface="Arial" charset="0"/>
              <a:buChar char="•"/>
            </a:pPr>
            <a:r>
              <a:rPr lang="cs-CZ" sz="2400" dirty="0"/>
              <a:t>Dynamický rozvoj vzájemného obchodu a německých investic v Polsku</a:t>
            </a:r>
          </a:p>
          <a:p>
            <a:pPr marL="182880" lvl="1">
              <a:buFont typeface="Arial" charset="0"/>
              <a:buChar char="•"/>
            </a:pPr>
            <a:r>
              <a:rPr lang="cs-CZ" sz="2400" dirty="0"/>
              <a:t>Německo obhajuje členství Polska v EU a NATO</a:t>
            </a:r>
          </a:p>
          <a:p>
            <a:pPr marL="182880" lvl="1">
              <a:buFont typeface="Arial" charset="0"/>
              <a:buChar char="•"/>
            </a:pPr>
            <a:r>
              <a:rPr lang="cs-CZ" sz="2400" dirty="0"/>
              <a:t>Gerhard </a:t>
            </a:r>
            <a:r>
              <a:rPr lang="cs-CZ" sz="2400" dirty="0" err="1"/>
              <a:t>Schröder</a:t>
            </a:r>
            <a:r>
              <a:rPr lang="cs-CZ" sz="2400" dirty="0"/>
              <a:t> „platí“ polské členství v EU na rozšiřovacím summitu v Kodani (2002)</a:t>
            </a:r>
          </a:p>
          <a:p>
            <a:pPr marL="182880" lvl="1">
              <a:buFont typeface="Arial" charset="0"/>
              <a:buChar char="•"/>
            </a:pPr>
            <a:r>
              <a:rPr lang="cs-CZ" sz="2400" dirty="0"/>
              <a:t>Dohoda o odškodnění nuceně nasazených v roce 2000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115233" cy="41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17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2003-2005 úpadek vztahů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1484783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Irácká roztržka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Jednání o Smlouvě o Ústavě pro Evropu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Vzrůst národních resentimentů v Polsku: národně-konzervativní strany se obávají síly Německa ve sjednocené Evropě a získávají na svoji stranu velkou část elektorátu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Aktivizace německých spolků </a:t>
            </a:r>
          </a:p>
          <a:p>
            <a:pPr marL="265113"/>
            <a:r>
              <a:rPr lang="cs-CZ" sz="2400" dirty="0"/>
              <a:t>(Svaz vyhnanců, Pruské poručenství) </a:t>
            </a:r>
          </a:p>
          <a:p>
            <a:pPr marL="265113"/>
            <a:r>
              <a:rPr lang="cs-CZ" sz="2400" dirty="0"/>
              <a:t>a zuřivá mediální a politická </a:t>
            </a:r>
          </a:p>
          <a:p>
            <a:pPr marL="265113"/>
            <a:r>
              <a:rPr lang="cs-CZ" sz="2400" dirty="0"/>
              <a:t>odpověď z Polska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Německo-ruská dohoda o výstavbě plynovodu </a:t>
            </a:r>
            <a:r>
              <a:rPr lang="cs-CZ" sz="2400" dirty="0" err="1"/>
              <a:t>Nord-stream</a:t>
            </a:r>
            <a:r>
              <a:rPr lang="cs-CZ" sz="2400" dirty="0"/>
              <a:t> (Molotov-</a:t>
            </a:r>
            <a:r>
              <a:rPr lang="cs-CZ" sz="2400" dirty="0" err="1"/>
              <a:t>Rebbentrop</a:t>
            </a:r>
            <a:r>
              <a:rPr lang="cs-CZ" sz="2400" dirty="0"/>
              <a:t>, </a:t>
            </a:r>
            <a:r>
              <a:rPr lang="cs-CZ" sz="2400" dirty="0" err="1"/>
              <a:t>Rapallo</a:t>
            </a:r>
            <a:r>
              <a:rPr lang="cs-CZ" sz="24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1952796" cy="25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613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1309</TotalTime>
  <Words>1141</Words>
  <Application>Microsoft Office PowerPoint</Application>
  <PresentationFormat>Předvádění na obrazovce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Arial</vt:lpstr>
      <vt:lpstr>Přehlednost</vt:lpstr>
      <vt:lpstr>Proces vstupu Polska do evropské unie a Polsko jako člen EU, vztahy s Německem</vt:lpstr>
      <vt:lpstr>Polsko a Německo před rokem 1989</vt:lpstr>
      <vt:lpstr>První kontakty a Evropská dohoda</vt:lpstr>
      <vt:lpstr>Čekání na otevření rozhovorů a podmínky členství</vt:lpstr>
      <vt:lpstr>Domácí nástroje a úvahy o členství</vt:lpstr>
      <vt:lpstr>Přístupová jednání</vt:lpstr>
      <vt:lpstr>Polsko-německá smlouva o sousedských vztazích a přátelské spolupráci</vt:lpstr>
      <vt:lpstr>1991-2002 produktivní nuda v polsko-německých vztazích?</vt:lpstr>
      <vt:lpstr>2003-2005 úpadek vztahů</vt:lpstr>
      <vt:lpstr>První zkušenosti s členstvím</vt:lpstr>
      <vt:lpstr>Vlády Práva a spravedlnost I</vt:lpstr>
      <vt:lpstr>Vlády Práva a spravedlnost II</vt:lpstr>
      <vt:lpstr>PL-DE 2005-2007: Návrat do minulosti?</vt:lpstr>
      <vt:lpstr>Vlády Občanské platformy</vt:lpstr>
      <vt:lpstr>Polsko a krize eurozóny</vt:lpstr>
      <vt:lpstr>Polsko-německé vztahy 2007-2015</vt:lpstr>
      <vt:lpstr>Nástup vlád Práva a spravedlnost</vt:lpstr>
      <vt:lpstr>Evropská politika PiS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polského zahraničně-politického myšlení před 2. světovou válkou</dc:title>
  <dc:creator>Vitek</dc:creator>
  <cp:lastModifiedBy>Vít Dostál</cp:lastModifiedBy>
  <cp:revision>70</cp:revision>
  <dcterms:created xsi:type="dcterms:W3CDTF">2012-07-20T07:09:27Z</dcterms:created>
  <dcterms:modified xsi:type="dcterms:W3CDTF">2024-03-10T21:06:15Z</dcterms:modified>
</cp:coreProperties>
</file>