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lzm7-gvT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FjTiBeRZo" TargetMode="External"/><Relationship Id="rId2" Type="http://schemas.openxmlformats.org/officeDocument/2006/relationships/hyperlink" Target="https://www.youtube.com/watch?v=AFr2M0qgXx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GLCb1014 Social Movements: Multidisciplinary Approach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2: </a:t>
            </a:r>
            <a:r>
              <a:rPr lang="en-US" dirty="0"/>
              <a:t>Mobilizing grievances 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relationship between mobilization and</a:t>
            </a:r>
            <a:r>
              <a:rPr lang="cs-CZ" dirty="0"/>
              <a:t> grievances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4981"/>
          </a:xfrm>
        </p:spPr>
        <p:txBody>
          <a:bodyPr>
            <a:noAutofit/>
          </a:bodyPr>
          <a:lstStyle/>
          <a:p>
            <a:r>
              <a:rPr lang="cs-CZ" dirty="0"/>
              <a:t>Grievances</a:t>
            </a:r>
            <a:r>
              <a:rPr lang="en-US" dirty="0"/>
              <a:t>/problems have to be</a:t>
            </a:r>
            <a:r>
              <a:rPr lang="cs-CZ" dirty="0" err="1"/>
              <a:t>come</a:t>
            </a:r>
            <a:r>
              <a:rPr lang="en-US" dirty="0"/>
              <a:t> mobilizing</a:t>
            </a:r>
            <a:r>
              <a:rPr lang="cs-CZ" dirty="0"/>
              <a:t> grievances</a:t>
            </a:r>
            <a:r>
              <a:rPr lang="en-US" dirty="0"/>
              <a:t>/problems to trigger collective action</a:t>
            </a:r>
            <a:endParaRPr lang="cs-CZ" dirty="0"/>
          </a:p>
          <a:p>
            <a:r>
              <a:rPr lang="en-US" dirty="0"/>
              <a:t>Ubiquitous injustices and problems? (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 err="1"/>
              <a:t>ew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Movements)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393B55-8DFD-4BCA-AB96-AD70BE81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41" y="4171707"/>
            <a:ext cx="2438611" cy="24386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6FCE93-7E67-45E2-90E1-C56F4BE8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82" y="4171707"/>
            <a:ext cx="2438611" cy="24386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B9F8E6-E7F8-4C30-8892-D107038E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3" y="4171708"/>
            <a:ext cx="2438611" cy="24386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89C5EC1-486D-4C5D-8B5A-7A9D06268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14" y="4171708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A0E26-1FAE-4815-B37C-7B92A5E5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Grievance</a:t>
            </a:r>
            <a:r>
              <a:rPr lang="cs-CZ" dirty="0"/>
              <a:t>/</a:t>
            </a:r>
            <a:r>
              <a:rPr lang="cs-CZ" dirty="0" err="1"/>
              <a:t>dissatisfaction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3EB92-A218-4B1D-8356-33071628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048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Everyday/individual vs. Mobilizing/collective</a:t>
            </a:r>
            <a:endParaRPr lang="cs-CZ" dirty="0"/>
          </a:p>
          <a:p>
            <a:r>
              <a:rPr lang="en-US" dirty="0"/>
              <a:t>There is no automatic relationship between material deprivation and mobilizing injustices</a:t>
            </a:r>
            <a:endParaRPr lang="cs-CZ" dirty="0"/>
          </a:p>
          <a:p>
            <a:r>
              <a:rPr lang="en-US" dirty="0"/>
              <a:t>Wrongs/dissatisfaction is not primarily a psychological condition, it is not about crossing "objective" boundaries of tolerance</a:t>
            </a:r>
            <a:endParaRPr lang="cs-CZ" dirty="0"/>
          </a:p>
          <a:p>
            <a:r>
              <a:rPr lang="en-US" dirty="0"/>
              <a:t>Mobilizing injustices are shaped through interpretive processes, they are socially constructed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F88F59-0FA5-4995-A76F-E8951F4B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87" y="4186105"/>
            <a:ext cx="2423705" cy="24237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BE540D-9AC0-4A74-B00F-38FA83305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39" y="4186104"/>
            <a:ext cx="2423705" cy="24237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67D6B48-1F88-4EEC-B50D-24FBE791D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47" y="4186104"/>
            <a:ext cx="2423705" cy="24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457B9-3E68-4FCC-B054-1FE85A72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grievances/</a:t>
            </a:r>
            <a:r>
              <a:rPr lang="cs-CZ" dirty="0" err="1"/>
              <a:t>problems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1442D-D163-4C9A-8ADB-7951098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Structural/material conditions</a:t>
            </a:r>
            <a:endParaRPr lang="cs-CZ" dirty="0"/>
          </a:p>
          <a:p>
            <a:pPr marL="514350" indent="-514350">
              <a:buAutoNum type="arabicPeriod"/>
            </a:pPr>
            <a:r>
              <a:rPr lang="en-US" dirty="0"/>
              <a:t>Group conflicts/inequalities - Marx et al.</a:t>
            </a:r>
            <a:endParaRPr lang="cs-CZ" dirty="0"/>
          </a:p>
          <a:p>
            <a:pPr marL="514350" indent="-514350">
              <a:buAutoNum type="arabicPeriod"/>
            </a:pPr>
            <a:r>
              <a:rPr lang="en-US" dirty="0"/>
              <a:t>Social pressures/tensions/disintegration - Durkheim et al.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2.1 </a:t>
            </a:r>
            <a:r>
              <a:rPr lang="en-US" b="1" dirty="0"/>
              <a:t>Social disintegration</a:t>
            </a:r>
            <a:r>
              <a:rPr lang="en-US" dirty="0"/>
              <a:t>/disintegration theory (wars, disasters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/>
              <a:t>2.2 </a:t>
            </a:r>
            <a:r>
              <a:rPr lang="cs-CZ" b="1" dirty="0"/>
              <a:t>A</a:t>
            </a:r>
            <a:r>
              <a:rPr lang="en-US" b="1" dirty="0" err="1"/>
              <a:t>bsolute</a:t>
            </a:r>
            <a:r>
              <a:rPr lang="en-US" b="1" dirty="0"/>
              <a:t> deprivation </a:t>
            </a:r>
            <a:r>
              <a:rPr lang="en-US" dirty="0"/>
              <a:t>(poverty, homelessness ...)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2.3</a:t>
            </a:r>
            <a:r>
              <a:rPr lang="cs-CZ" dirty="0"/>
              <a:t> </a:t>
            </a:r>
            <a:r>
              <a:rPr lang="cs-CZ" b="1" dirty="0"/>
              <a:t>D</a:t>
            </a:r>
            <a:r>
              <a:rPr lang="en-US" b="1" dirty="0" err="1"/>
              <a:t>isruption</a:t>
            </a:r>
            <a:r>
              <a:rPr lang="en-US" b="1" dirty="0"/>
              <a:t> of the everyday </a:t>
            </a:r>
            <a:r>
              <a:rPr lang="en-US" dirty="0"/>
              <a:t>(disruption of routine, sense of security, changes in social </a:t>
            </a:r>
            <a:r>
              <a:rPr lang="en-US" dirty="0" err="1"/>
              <a:t>organisation</a:t>
            </a:r>
            <a:r>
              <a:rPr lang="en-US" dirty="0"/>
              <a:t>/control ...)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Psycho-social factors (frustration-aggression, relative deprivation, status mismatch)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BUT: what to compare with? Is the problem felt? Is it perceived as legitimate (fair)? Is it felt as a threat of loss? How is it interpreted? -&gt; these psychological processes are key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E5C464-F4DC-4EB8-A392-372B83A5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10" y="990600"/>
            <a:ext cx="2438400" cy="2438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88D85E-70E3-42F7-A81A-79ECC15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10" y="354447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8C78C-43F1-4D38-BB36-B21C7E9F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Problems</a:t>
            </a:r>
            <a:r>
              <a:rPr lang="cs-CZ" dirty="0"/>
              <a:t>/grievances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framing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C2677-A290-4CCA-B982-F90CCBC5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 - labeling, interpretation of collective action</a:t>
            </a:r>
            <a:endParaRPr lang="cs-CZ" dirty="0"/>
          </a:p>
          <a:p>
            <a:r>
              <a:rPr lang="en-US" dirty="0"/>
              <a:t>The mediating role of culture</a:t>
            </a:r>
            <a:endParaRPr lang="cs-CZ" dirty="0"/>
          </a:p>
          <a:p>
            <a:r>
              <a:rPr lang="en-US" dirty="0"/>
              <a:t>Key role of opinion, meanings</a:t>
            </a:r>
            <a:endParaRPr lang="cs-CZ" dirty="0"/>
          </a:p>
          <a:p>
            <a:r>
              <a:rPr lang="en-US" dirty="0"/>
              <a:t>Diagnostic, prognostic, motivational frames</a:t>
            </a:r>
            <a:endParaRPr lang="cs-CZ" dirty="0"/>
          </a:p>
          <a:p>
            <a:r>
              <a:rPr lang="en-US" dirty="0"/>
              <a:t>Problematization - </a:t>
            </a:r>
            <a:r>
              <a:rPr lang="en-US" u="sng" dirty="0"/>
              <a:t>politicization</a:t>
            </a:r>
            <a:r>
              <a:rPr lang="en-US" dirty="0"/>
              <a:t> + attribution of blame/responsibility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26431-19AD-4A6F-9423-4F2E94CEC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" y="4636368"/>
            <a:ext cx="3006954" cy="20017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D65471-6DFF-4E93-9990-603618CA8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70" y="4633504"/>
            <a:ext cx="3006954" cy="2004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C7BFFEA-70ED-4C41-9E6E-6A5E9469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20" y="4633504"/>
            <a:ext cx="2672848" cy="20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2FDC5-2A5E-45EC-A4D2-178BBF22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F412E-807D-466E-B6EA-4B98B3DF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604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Individual/daily problems/</a:t>
            </a:r>
            <a:r>
              <a:rPr lang="cs-CZ" dirty="0"/>
              <a:t>grievances</a:t>
            </a:r>
            <a:r>
              <a:rPr lang="en-US" dirty="0"/>
              <a:t> vs. mobilizing problems/</a:t>
            </a:r>
            <a:r>
              <a:rPr lang="cs-CZ" dirty="0"/>
              <a:t>grievances</a:t>
            </a:r>
          </a:p>
          <a:p>
            <a:r>
              <a:rPr lang="en-US" dirty="0"/>
              <a:t>Key motivating incentives for collective action</a:t>
            </a:r>
            <a:endParaRPr lang="cs-CZ" dirty="0"/>
          </a:p>
          <a:p>
            <a:r>
              <a:rPr lang="en-US" dirty="0"/>
              <a:t>Under what conditions do they arise?</a:t>
            </a:r>
            <a:endParaRPr lang="cs-CZ" dirty="0"/>
          </a:p>
          <a:p>
            <a:r>
              <a:rPr lang="en-US" dirty="0"/>
              <a:t>Not an automatic, mechanical response to material conditions (but their presence is often necessary)</a:t>
            </a:r>
            <a:endParaRPr lang="cs-CZ" dirty="0"/>
          </a:p>
          <a:p>
            <a:r>
              <a:rPr lang="en-US" dirty="0"/>
              <a:t>Often related to a sense of loss and disruption of the everyday</a:t>
            </a:r>
            <a:endParaRPr lang="cs-CZ" dirty="0"/>
          </a:p>
          <a:p>
            <a:r>
              <a:rPr lang="en-US" dirty="0"/>
              <a:t>Psychological processes an important factor (vs. psychological states)</a:t>
            </a:r>
            <a:endParaRPr lang="cs-CZ" dirty="0"/>
          </a:p>
          <a:p>
            <a:r>
              <a:rPr lang="en-US" dirty="0"/>
              <a:t>Key framing processes and interpretations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36E549-0AF8-4B8B-A2A5-6DEA7567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47" y="2382240"/>
            <a:ext cx="4318376" cy="32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8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1C28F-33BB-4796-B505-01164231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Pro-</a:t>
            </a:r>
            <a:r>
              <a:rPr lang="cs-CZ" dirty="0" err="1"/>
              <a:t>Palestine</a:t>
            </a:r>
            <a:r>
              <a:rPr lang="cs-CZ" dirty="0"/>
              <a:t> protest in London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https://www.youtube.com/watch?v=AFr2M0qgXxg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Pro-</a:t>
            </a:r>
            <a:r>
              <a:rPr lang="cs-CZ" dirty="0" err="1"/>
              <a:t>Ukraine</a:t>
            </a:r>
            <a:r>
              <a:rPr lang="cs-CZ" dirty="0"/>
              <a:t> protest in London</a:t>
            </a:r>
          </a:p>
          <a:p>
            <a:r>
              <a:rPr lang="cs-CZ" dirty="0">
                <a:hlinkClick r:id="rId3"/>
              </a:rPr>
              <a:t>https://www.youtube.com/watch?v=F1FjTiBeRZo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961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367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GLCb1014 Social Movements: Multidisciplinary Approach</vt:lpstr>
      <vt:lpstr>The relationship between mobilization and grievances</vt:lpstr>
      <vt:lpstr>Grievance/dissatisfaction</vt:lpstr>
      <vt:lpstr>Which grievances/problems?</vt:lpstr>
      <vt:lpstr>Problems/grievances and their framing</vt:lpstr>
      <vt:lpstr>Summary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75</cp:revision>
  <dcterms:created xsi:type="dcterms:W3CDTF">2020-10-08T12:47:50Z</dcterms:created>
  <dcterms:modified xsi:type="dcterms:W3CDTF">2025-02-25T12:40:37Z</dcterms:modified>
</cp:coreProperties>
</file>