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69" r:id="rId5"/>
    <p:sldId id="258" r:id="rId6"/>
    <p:sldId id="275" r:id="rId7"/>
    <p:sldId id="276" r:id="rId8"/>
    <p:sldId id="260" r:id="rId9"/>
    <p:sldId id="273" r:id="rId10"/>
    <p:sldId id="274" r:id="rId11"/>
    <p:sldId id="264" r:id="rId12"/>
    <p:sldId id="263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123" d="100"/>
          <a:sy n="123" d="100"/>
        </p:scale>
        <p:origin x="114" y="2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ladan%20Hodul&#225;k\Downloads\ARAD%20ukazatel%20SBOPBUQCZKNET0011T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/>
              <a:t>Vývoj</a:t>
            </a:r>
            <a:r>
              <a:rPr lang="cs-CZ" sz="2000" b="1" baseline="0"/>
              <a:t> platební bilance ČR (v mil. Kč)</a:t>
            </a:r>
            <a:endParaRPr lang="cs-CZ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Běžný účet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xVal>
          <c:yVal>
            <c:numRef>
              <c:f>Sheet2!$B$2:$B$32</c:f>
              <c:numCache>
                <c:formatCode>#\ ##0.00_ ;\-#\ ##0.00\ </c:formatCode>
                <c:ptCount val="31"/>
                <c:pt idx="0">
                  <c:v>13286.700000000012</c:v>
                </c:pt>
                <c:pt idx="1">
                  <c:v>-22643.199999999939</c:v>
                </c:pt>
                <c:pt idx="2">
                  <c:v>-36331.300000000017</c:v>
                </c:pt>
                <c:pt idx="3">
                  <c:v>-111868.79999999999</c:v>
                </c:pt>
                <c:pt idx="4">
                  <c:v>-113037.19999999995</c:v>
                </c:pt>
                <c:pt idx="5">
                  <c:v>-40492.000000000087</c:v>
                </c:pt>
                <c:pt idx="6">
                  <c:v>-50596.399999999936</c:v>
                </c:pt>
                <c:pt idx="7">
                  <c:v>-104877.09999999992</c:v>
                </c:pt>
                <c:pt idx="8">
                  <c:v>-124478.29999999993</c:v>
                </c:pt>
                <c:pt idx="9">
                  <c:v>-136378.10000000003</c:v>
                </c:pt>
                <c:pt idx="10">
                  <c:v>-160614.59999999992</c:v>
                </c:pt>
                <c:pt idx="11">
                  <c:v>-114414.36645419008</c:v>
                </c:pt>
                <c:pt idx="12">
                  <c:v>-68732.880990684804</c:v>
                </c:pt>
                <c:pt idx="13">
                  <c:v>-86627.876805379434</c:v>
                </c:pt>
                <c:pt idx="14">
                  <c:v>-177112.89197784555</c:v>
                </c:pt>
                <c:pt idx="15">
                  <c:v>-75254.68249085662</c:v>
                </c:pt>
                <c:pt idx="16">
                  <c:v>-89202.991498377116</c:v>
                </c:pt>
                <c:pt idx="17">
                  <c:v>-141776.53234203343</c:v>
                </c:pt>
                <c:pt idx="18">
                  <c:v>-84800.800456062003</c:v>
                </c:pt>
                <c:pt idx="19">
                  <c:v>-63312.951860850117</c:v>
                </c:pt>
                <c:pt idx="20">
                  <c:v>-21784.397377678244</c:v>
                </c:pt>
                <c:pt idx="21">
                  <c:v>7882.7357243463302</c:v>
                </c:pt>
                <c:pt idx="22">
                  <c:v>20746.110055543169</c:v>
                </c:pt>
                <c:pt idx="23">
                  <c:v>85177.006583856841</c:v>
                </c:pt>
                <c:pt idx="24">
                  <c:v>79834.740468404372</c:v>
                </c:pt>
                <c:pt idx="25">
                  <c:v>21466.62202563111</c:v>
                </c:pt>
                <c:pt idx="26">
                  <c:v>19563.884290025657</c:v>
                </c:pt>
                <c:pt idx="27">
                  <c:v>102520.55781390872</c:v>
                </c:pt>
                <c:pt idx="28">
                  <c:v>-129697.83550664013</c:v>
                </c:pt>
                <c:pt idx="29">
                  <c:v>-330292.94076819281</c:v>
                </c:pt>
                <c:pt idx="30">
                  <c:v>23748.334405531572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D0-4DBA-B070-5883B464C923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Finanční účet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xVal>
          <c:yVal>
            <c:numRef>
              <c:f>Sheet2!$C$2:$C$32</c:f>
              <c:numCache>
                <c:formatCode>#\ ##0.00_ ;\-#\ ##0.00\ </c:formatCode>
                <c:ptCount val="31"/>
                <c:pt idx="0">
                  <c:v>131.5</c:v>
                </c:pt>
                <c:pt idx="1">
                  <c:v>-28765.100000000013</c:v>
                </c:pt>
                <c:pt idx="2">
                  <c:v>-20372.799999999988</c:v>
                </c:pt>
                <c:pt idx="3">
                  <c:v>-136057.59999999998</c:v>
                </c:pt>
                <c:pt idx="4">
                  <c:v>-90359.099999999977</c:v>
                </c:pt>
                <c:pt idx="5">
                  <c:v>-31709.500000000007</c:v>
                </c:pt>
                <c:pt idx="6">
                  <c:v>-49427.700000000004</c:v>
                </c:pt>
                <c:pt idx="7">
                  <c:v>-116453.8</c:v>
                </c:pt>
                <c:pt idx="8">
                  <c:v>-105696.9</c:v>
                </c:pt>
                <c:pt idx="9">
                  <c:v>-130882.40000000004</c:v>
                </c:pt>
                <c:pt idx="10">
                  <c:v>-144190.1</c:v>
                </c:pt>
                <c:pt idx="11">
                  <c:v>-151266.7156407719</c:v>
                </c:pt>
                <c:pt idx="12">
                  <c:v>-53556.588568077786</c:v>
                </c:pt>
                <c:pt idx="13">
                  <c:v>-82908.907828635856</c:v>
                </c:pt>
                <c:pt idx="14">
                  <c:v>-111061.67107510286</c:v>
                </c:pt>
                <c:pt idx="15">
                  <c:v>-43229.088894309687</c:v>
                </c:pt>
                <c:pt idx="16">
                  <c:v>-72346.900333166195</c:v>
                </c:pt>
                <c:pt idx="17">
                  <c:v>-122338.90977463055</c:v>
                </c:pt>
                <c:pt idx="18">
                  <c:v>-74763.620325180585</c:v>
                </c:pt>
                <c:pt idx="19">
                  <c:v>11688.724931675859</c:v>
                </c:pt>
                <c:pt idx="20">
                  <c:v>68307.517551166093</c:v>
                </c:pt>
                <c:pt idx="21">
                  <c:v>63594.46395515139</c:v>
                </c:pt>
                <c:pt idx="22">
                  <c:v>173413.44612786657</c:v>
                </c:pt>
                <c:pt idx="23">
                  <c:v>122115.81131640263</c:v>
                </c:pt>
                <c:pt idx="24">
                  <c:v>115676.35391306676</c:v>
                </c:pt>
                <c:pt idx="25">
                  <c:v>60819.751703632428</c:v>
                </c:pt>
                <c:pt idx="26">
                  <c:v>8405.5551748044345</c:v>
                </c:pt>
                <c:pt idx="27">
                  <c:v>162321.50114258393</c:v>
                </c:pt>
                <c:pt idx="28">
                  <c:v>-17523.08554552211</c:v>
                </c:pt>
                <c:pt idx="29">
                  <c:v>-292377.27305404132</c:v>
                </c:pt>
                <c:pt idx="30">
                  <c:v>145333.13951708644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D0-4DBA-B070-5883B464C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555999"/>
        <c:axId val="107557439"/>
      </c:scatterChart>
      <c:valAx>
        <c:axId val="107555999"/>
        <c:scaling>
          <c:orientation val="minMax"/>
          <c:max val="2023"/>
          <c:min val="199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7557439"/>
        <c:crosses val="autoZero"/>
        <c:crossBetween val="midCat"/>
      </c:valAx>
      <c:valAx>
        <c:axId val="10755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_ ;\-#\ ##0.00\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755599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Politická ekonomie mezinárodního měnového systému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MVZn5065 na FSS MU v akademickém roce 2024/2025.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Monetární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Způsob přizpůsobení PB je určen jak pravidly MMS tak monetární mocí státu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Monetární autonomie</a:t>
            </a:r>
            <a:r>
              <a:rPr lang="en-US" sz="2400" b="1" dirty="0"/>
              <a:t> × </a:t>
            </a:r>
            <a:r>
              <a:rPr lang="cs-CZ" sz="2400" b="1" dirty="0"/>
              <a:t>vliv</a:t>
            </a:r>
            <a:endParaRPr lang="en-US" sz="2400" b="1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Moc odložit přizpůsobení PB</a:t>
            </a: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en-US" dirty="0"/>
              <a:t>Li</a:t>
            </a:r>
            <a:r>
              <a:rPr lang="cs-CZ" dirty="0" err="1"/>
              <a:t>kvidita</a:t>
            </a:r>
            <a:r>
              <a:rPr lang="en-US" dirty="0"/>
              <a:t>, </a:t>
            </a:r>
            <a:r>
              <a:rPr lang="cs-CZ" dirty="0"/>
              <a:t>dostupnost půjček</a:t>
            </a:r>
            <a:r>
              <a:rPr lang="en-US" dirty="0"/>
              <a:t>, </a:t>
            </a:r>
            <a:r>
              <a:rPr lang="cs-CZ" dirty="0"/>
              <a:t>postavení v MMS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Moc odklonit náklady na vyrovnání PB</a:t>
            </a: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cs-CZ" dirty="0"/>
              <a:t>Citlivost</a:t>
            </a:r>
            <a:r>
              <a:rPr lang="en-US" dirty="0"/>
              <a:t> (</a:t>
            </a:r>
            <a:r>
              <a:rPr lang="cs-CZ" dirty="0"/>
              <a:t>souvisí s otevřeností</a:t>
            </a:r>
            <a:r>
              <a:rPr lang="en-US" dirty="0"/>
              <a:t>) x </a:t>
            </a:r>
            <a:r>
              <a:rPr lang="cs-CZ" dirty="0"/>
              <a:t>zranitelnost</a:t>
            </a:r>
            <a:r>
              <a:rPr lang="en-US" dirty="0"/>
              <a:t> (</a:t>
            </a:r>
            <a:r>
              <a:rPr lang="cs-CZ" dirty="0"/>
              <a:t>souvisí s přizpůsobivostí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Kdo se přizpůsobuje komu</a:t>
            </a:r>
            <a:r>
              <a:rPr lang="en-US" sz="2400" b="1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Deficit</a:t>
            </a:r>
            <a:r>
              <a:rPr lang="cs-CZ" dirty="0"/>
              <a:t>ní</a:t>
            </a:r>
            <a:r>
              <a:rPr lang="en-US" dirty="0"/>
              <a:t> x </a:t>
            </a:r>
            <a:r>
              <a:rPr lang="cs-CZ" dirty="0"/>
              <a:t>přebytkové země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Proces vyrovnávání PB</a:t>
            </a:r>
            <a:r>
              <a:rPr lang="en-US" sz="2400" b="1" dirty="0"/>
              <a:t> </a:t>
            </a:r>
            <a:r>
              <a:rPr lang="cs-CZ" sz="2400" b="1" dirty="0"/>
              <a:t>je politicky nesmírně závažné a citlivé téma s potencionálně dalekosáhlými dopady</a:t>
            </a:r>
            <a:endParaRPr lang="en-US" sz="2400" b="1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970051-9192-4742-AFDC-9C3FE4FB74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88B63D-59B6-48F5-AD8C-C26D15738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6814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Zahraniční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0" y="1512247"/>
            <a:ext cx="10753200" cy="45359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400" b="1" dirty="0"/>
              <a:t>Kapitál</a:t>
            </a:r>
            <a:r>
              <a:rPr lang="cs-CZ" sz="2400" dirty="0"/>
              <a:t> – výsledek lidské činnosti, který je použit k další produkci statků a služeb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400" b="1" dirty="0"/>
              <a:t>Reálný</a:t>
            </a:r>
            <a:r>
              <a:rPr lang="cs-CZ" sz="2400" dirty="0"/>
              <a:t> × </a:t>
            </a:r>
            <a:r>
              <a:rPr lang="cs-CZ" sz="2400" b="1" dirty="0"/>
              <a:t>finanční</a:t>
            </a:r>
            <a:r>
              <a:rPr lang="cs-CZ" sz="2400" dirty="0"/>
              <a:t> kapitál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400" dirty="0"/>
              <a:t>V hospodářských statistikách je zachycovány toky na finančním účtu PB bez toho, zda přispívají k tvorbě </a:t>
            </a:r>
            <a:r>
              <a:rPr lang="cs-CZ" sz="2400" b="1" dirty="0"/>
              <a:t>reálného</a:t>
            </a:r>
            <a:r>
              <a:rPr lang="cs-CZ" sz="2400" dirty="0"/>
              <a:t> kapitálu.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400" b="1" dirty="0"/>
              <a:t>Dělení kapitálových toků dle povahy investora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dirty="0"/>
              <a:t>veřejný kapitál (půjčky – zvýhodněné×tržní podmínky, granty), problém vázané pomoci (redukce efektivity až o 25%), suverénní fondy, různé cíle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dirty="0"/>
              <a:t>soukromý kapitál – cílem je vytvořit zisk, většina kapitálu ve většině region</a:t>
            </a:r>
            <a:r>
              <a:rPr lang="cs-CZ" dirty="0"/>
              <a:t>ů</a:t>
            </a:r>
            <a:r>
              <a:rPr lang="cs-CZ" sz="2000" dirty="0"/>
              <a:t> světa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400" b="1" dirty="0"/>
              <a:t>Formy zahraničního kapitálu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dirty="0"/>
              <a:t>Přímé zahraniční investice (FDI)</a:t>
            </a:r>
            <a:r>
              <a:rPr lang="cs-CZ" sz="2000" dirty="0"/>
              <a:t> zakládají trvalou účast investora z jedné země v aktivitě subjektu (rezidenta) jiné země.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dirty="0"/>
              <a:t>Portfoliové investice</a:t>
            </a:r>
            <a:r>
              <a:rPr lang="cs-CZ" sz="2000" dirty="0"/>
              <a:t> – nákup cenných papírů, většinou pod 10% hodnoty podniku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dirty="0"/>
              <a:t>Ostatní investice </a:t>
            </a:r>
            <a:r>
              <a:rPr lang="cs-CZ" sz="2000" dirty="0"/>
              <a:t>– např. bankovní úvěry</a:t>
            </a:r>
          </a:p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A01F5DD-2A37-4F61-869A-25E8D24F9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/>
              <a:t>Mezinárodní finanční instituce MVZn5065 </a:t>
            </a:r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BD22F0-BD90-4680-92AE-DABEB1561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296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dirty="0"/>
              <a:t>Mezinárodní finanční systém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Zahraniční investice a hospodářský rozvoj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Teoreticky by díky umožnění mezinárodního pohybu kapitálu</a:t>
            </a:r>
            <a:r>
              <a:rPr lang="en-US" dirty="0"/>
              <a:t> b</a:t>
            </a:r>
            <a:r>
              <a:rPr lang="cs-CZ" dirty="0"/>
              <a:t>y mělo docházet k </a:t>
            </a:r>
            <a:r>
              <a:rPr lang="cs-CZ" b="1" dirty="0"/>
              <a:t>efektivnější alokaci zdrojů</a:t>
            </a:r>
            <a:r>
              <a:rPr lang="cs-CZ" dirty="0"/>
              <a:t> a tím i zvýšení bohatství země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Smíšené výsledky otevření se zahraničním tokům (SVE×JVA×LATAM)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Různé přístupy k zahraničním investicím (SVE×JVA)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Objem finančních transakcí – </a:t>
            </a:r>
            <a:r>
              <a:rPr lang="en-US" dirty="0"/>
              <a:t>p</a:t>
            </a:r>
            <a:r>
              <a:rPr lang="cs-CZ" dirty="0" err="1"/>
              <a:t>řes</a:t>
            </a:r>
            <a:r>
              <a:rPr lang="cs-CZ" dirty="0"/>
              <a:t> 6,6 bilionů USD za den (!) v roce 2019, objem obchodu 20,5 bilionu USD za rok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Dodatečný peněžní kapitál v něm mohou vytvářet pouze země emitující rezervní měny (případně jejich banky)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Ústřední role západního a především amerického bankovního systému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287787B-B40E-4633-B8C5-4172272EA8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/>
              <a:t>Mezinárodní finanční instituce MVZn5065 </a:t>
            </a:r>
            <a:endParaRPr lang="en-US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7163E3D-0B0D-4569-8196-113256886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54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023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Bilanční účet státu na kterém se zachycují peněžní toky z/do země za určité období (typicky rok). Z definice je vyrovnaná (platby do zahraničí–platby přijaté ze zahraničí=0)</a:t>
            </a:r>
          </a:p>
          <a:p>
            <a:r>
              <a:rPr lang="cs-CZ" dirty="0"/>
              <a:t>Dělení PB</a:t>
            </a:r>
          </a:p>
          <a:p>
            <a:pPr lvl="1">
              <a:defRPr/>
            </a:pPr>
            <a:r>
              <a:rPr lang="cs-CZ" sz="2000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defRPr/>
            </a:pPr>
            <a:r>
              <a:rPr lang="cs-CZ" sz="2000" u="sng" dirty="0"/>
              <a:t>kapitálový účet </a:t>
            </a:r>
            <a:r>
              <a:rPr lang="cs-CZ" sz="2000" dirty="0"/>
              <a:t>(peněžní převody spojené s převodem kapitálu v jeho hmotné formě, málo významný) </a:t>
            </a:r>
          </a:p>
          <a:p>
            <a:pPr lvl="1">
              <a:defRPr/>
            </a:pPr>
            <a:r>
              <a:rPr lang="cs-CZ" sz="2000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pPr>
              <a:lnSpc>
                <a:spcPct val="120000"/>
              </a:lnSpc>
            </a:pPr>
            <a:r>
              <a:rPr lang="cs-CZ" dirty="0"/>
              <a:t>Investiční pozice – čistý vztah vůči zahraničí (věřitelská×dlužnická pozice), rozdíl mezi aktivy a pasivy</a:t>
            </a:r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F4DF3E3-7745-4487-8456-AB874DEC2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68FD37-1FED-4C87-81BC-FE904EE8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948100" y="5953890"/>
            <a:ext cx="1594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ČNB</a:t>
            </a:r>
            <a:endParaRPr lang="en-US" sz="20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E13C99ED-2698-4471-BEF6-A10B1B1AD8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411A19-A625-4F1F-9D80-B19CB97265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736F73D6-88AC-4AF5-9990-90E5322439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312068"/>
              </p:ext>
            </p:extLst>
          </p:nvPr>
        </p:nvGraphicFramePr>
        <p:xfrm>
          <a:off x="719400" y="1027768"/>
          <a:ext cx="10753200" cy="4139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(2021)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422571" y="5879434"/>
            <a:ext cx="3845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Mezinárodní měnový fond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D47D8CC-82C3-4CCF-8690-C26C7558BD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graphicFrame>
        <p:nvGraphicFramePr>
          <p:cNvPr id="10" name="Zástupný symbol pro obsah 4">
            <a:extLst>
              <a:ext uri="{FF2B5EF4-FFF2-40B4-BE49-F238E27FC236}">
                <a16:creationId xmlns:a16="http://schemas.microsoft.com/office/drawing/2014/main" id="{652F86A6-ECEC-AB94-9D84-3342F3CE9F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701565"/>
              </p:ext>
            </p:extLst>
          </p:nvPr>
        </p:nvGraphicFramePr>
        <p:xfrm>
          <a:off x="2133600" y="2083721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Švýcarsko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-64,9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-84,1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-104,9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-168,7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-9,6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-182,7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B8FD69-3C71-4439-9445-D105D0B97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Nominální měnový 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6368"/>
            <a:ext cx="10515600" cy="45316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Mezinárodní měnový systém je soubor pravidel, kterými se řídí vztahy mezi měnami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Nominální měnový kurz</a:t>
            </a:r>
            <a:r>
              <a:rPr lang="cs-CZ" dirty="0"/>
              <a:t> - cena zahraniční měny vyjádřená v domácí měně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kolik domácích peněžních jednotek musíme vynaložit na nákup zahraniční peněžní jednotky – 25 CZK/EUR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nebo jaké množství zahraniční měny koupí jednotka domácí měny – 0,04 EUR/CZK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dirty="0"/>
              <a:t>Kurzový režim (spektrum)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b="1" dirty="0"/>
              <a:t>Pevný kurz </a:t>
            </a:r>
            <a:r>
              <a:rPr lang="cs-CZ" dirty="0"/>
              <a:t>(fixní) – devalvace × revalvace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b="1" dirty="0"/>
              <a:t>Pohyblivý kurz</a:t>
            </a:r>
            <a:r>
              <a:rPr lang="cs-CZ" dirty="0"/>
              <a:t> (plovoucí, </a:t>
            </a:r>
            <a:r>
              <a:rPr lang="cs-CZ" dirty="0" err="1"/>
              <a:t>floating</a:t>
            </a:r>
            <a:r>
              <a:rPr lang="cs-CZ" dirty="0"/>
              <a:t>) – depreciace × apreciace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dirty="0"/>
              <a:t>Znehodnocení měny vede k relativnímu zlevnění domácího a zdražení zahraničního zboží – mělo by tak podpořit vývozy a omezit dovozy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EC7C7C8-1FB2-4606-BE6E-7AEE70515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E9645C-89FE-4649-B79F-0B606BFA1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43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352CD0-2118-45E5-93D7-70B0972B14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1D72B69-BC80-4D10-A8A1-5F05BB4E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Reálný měnový kurz a PPP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D657734F-2878-4EC5-8536-55CB4CC671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  <a:defRPr/>
                </a:pPr>
                <a:r>
                  <a:rPr lang="cs-CZ" b="1" dirty="0"/>
                  <a:t>Reálný měnový kurz</a:t>
                </a:r>
                <a:r>
                  <a:rPr lang="cs-CZ" dirty="0"/>
                  <a:t> – poměr cenových hladin; poměr, za který může osoba směňovat zboží a služby jedné země za zboží a služby jiné země</a:t>
                </a:r>
              </a:p>
              <a:p>
                <a:pPr lvl="1">
                  <a:lnSpc>
                    <a:spcPct val="120000"/>
                  </a:lnSpc>
                  <a:spcAft>
                    <a:spcPts val="600"/>
                  </a:spcAft>
                  <a:defRPr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𝑹𝑬𝑹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𝑵𝒐𝒎𝒊𝒏𝒂𝒍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𝒆𝒙𝒄𝒉𝒂𝒏𝒈𝒆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𝒓𝒂𝒕𝒆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𝑫𝒐𝒎𝒆𝒔𝒕𝒊𝒄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𝒑𝒓𝒊𝒄𝒆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𝑭𝒐𝒓𝒆𝒊𝒈𝒏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𝒑𝒓𝒊𝒄𝒆</m:t>
                        </m:r>
                      </m:den>
                    </m:f>
                  </m:oMath>
                </a14:m>
                <a:endParaRPr lang="cs-CZ" dirty="0"/>
              </a:p>
              <a:p>
                <a:pPr>
                  <a:spcAft>
                    <a:spcPts val="0"/>
                  </a:spcAft>
                </a:pPr>
                <a:r>
                  <a:rPr lang="cs-CZ" dirty="0"/>
                  <a:t>Srovnávání bohatství států</a:t>
                </a:r>
              </a:p>
              <a:p>
                <a:pPr lv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cs-CZ" dirty="0"/>
                  <a:t>Absolutní  ekonomická síla</a:t>
                </a:r>
              </a:p>
              <a:p>
                <a:pPr lv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cs-CZ" dirty="0"/>
                  <a:t>HDP na obyvatele</a:t>
                </a:r>
              </a:p>
              <a:p>
                <a:pPr lv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cs-CZ" dirty="0"/>
                  <a:t>Srovnání podle </a:t>
                </a:r>
                <a:r>
                  <a:rPr lang="cs-CZ" b="1" dirty="0"/>
                  <a:t>nominálního kurzu </a:t>
                </a:r>
                <a:r>
                  <a:rPr lang="cs-CZ" dirty="0"/>
                  <a:t>× </a:t>
                </a:r>
                <a:r>
                  <a:rPr lang="cs-CZ" b="1" dirty="0"/>
                  <a:t>parita kupní síly </a:t>
                </a:r>
                <a:r>
                  <a:rPr lang="cs-CZ" dirty="0"/>
                  <a:t>(ppp – situace, kdy by jednotka měny měna stejnou kupní sílu =</a:t>
                </a:r>
                <a:r>
                  <a:rPr lang="en-US" dirty="0"/>
                  <a:t>&gt; </a:t>
                </a:r>
                <a:r>
                  <a:rPr lang="cs-CZ" dirty="0"/>
                  <a:t>RER = 1)</a:t>
                </a:r>
              </a:p>
            </p:txBody>
          </p:sp>
        </mc:Choice>
        <mc:Fallback xmlns="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D657734F-2878-4EC5-8536-55CB4CC671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2504" r="-1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1D953C-E658-48D7-B9A9-828AA3DE8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465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F42749-4EFD-4EB5-B52E-793D5E1A5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651421F-AE67-4B71-AB26-3EA9D0F52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7" y="898769"/>
            <a:ext cx="11815148" cy="4959445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CD213C-754D-4D5C-8206-5664FEE5CA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100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Vnější nerovnováha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Nerovnováha mezi jednotlivými účty platební bilance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b="1" dirty="0"/>
              <a:t>Udržitelnost deficitů běžného účtu PB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Problém akumulace zahraničního dluhu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Dlouhodobě lze zahraniční dluh splácet pouze převrácením BÚ do přebytku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Státní rozpočet × běžný účet PB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b="1" dirty="0"/>
              <a:t>Způsoby vyrovnání PB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Změny relativních cenových hladin (úprava nominálního směnného kurzu × vnitřní devalvace skrze deflaci)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Překážky obchodu – cla, kvóty, netarifní překážky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Změna výdajů (fiskální a/nebo monetární politika)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Ostatní (válka, migrace, odpuštění dluhu)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Politické problémy s vnější nerovnováhou – </a:t>
            </a:r>
            <a:r>
              <a:rPr lang="cs-CZ" b="1" dirty="0"/>
              <a:t>redistribuční dopady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4224546-2743-4B3D-BFC4-E755FFCB0B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89B7F8-F40A-471F-83A5-AB4AFCB1F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0668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Politická ekonomie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27879"/>
            <a:ext cx="10753200" cy="4139998"/>
          </a:xfrm>
        </p:spPr>
        <p:txBody>
          <a:bodyPr/>
          <a:lstStyle/>
          <a:p>
            <a:r>
              <a:rPr lang="cs-CZ" dirty="0"/>
              <a:t>Náklady na přizpůsobení PB</a:t>
            </a:r>
          </a:p>
          <a:p>
            <a:pPr lvl="1"/>
            <a:r>
              <a:rPr lang="cs-CZ" dirty="0"/>
              <a:t>Přechodné</a:t>
            </a:r>
          </a:p>
          <a:p>
            <a:pPr lvl="1"/>
            <a:r>
              <a:rPr lang="cs-CZ" dirty="0"/>
              <a:t>Trvalé</a:t>
            </a:r>
          </a:p>
          <a:p>
            <a:r>
              <a:rPr lang="cs-CZ" dirty="0"/>
              <a:t>Vnitrostátní modely měnové politiky</a:t>
            </a:r>
          </a:p>
          <a:p>
            <a:pPr lvl="1"/>
            <a:r>
              <a:rPr lang="cs-CZ" dirty="0"/>
              <a:t>Politický cyklus</a:t>
            </a:r>
          </a:p>
          <a:p>
            <a:pPr lvl="1"/>
            <a:r>
              <a:rPr lang="cs-CZ" dirty="0"/>
              <a:t>Stranický model</a:t>
            </a:r>
          </a:p>
          <a:p>
            <a:pPr lvl="1"/>
            <a:r>
              <a:rPr lang="cs-CZ" dirty="0"/>
              <a:t>Sektorový model</a:t>
            </a:r>
          </a:p>
          <a:p>
            <a:r>
              <a:rPr lang="cs-CZ" dirty="0"/>
              <a:t>Mezinárodní politické dopady</a:t>
            </a:r>
          </a:p>
          <a:p>
            <a:pPr lvl="1"/>
            <a:r>
              <a:rPr lang="cs-CZ" dirty="0"/>
              <a:t>Deficitní × přebytkové země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970051-9192-4742-AFDC-9C3FE4FB74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E0A0AE-CD56-4FED-A27B-823DB6F21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56543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908</TotalTime>
  <Words>899</Words>
  <Application>Microsoft Office PowerPoint</Application>
  <PresentationFormat>Širokoúhlá obrazovka</PresentationFormat>
  <Paragraphs>129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Tahoma</vt:lpstr>
      <vt:lpstr>Wingdings</vt:lpstr>
      <vt:lpstr>Prezentace_MU_CZ</vt:lpstr>
      <vt:lpstr>Politická ekonomie mezinárodního měnového systému</vt:lpstr>
      <vt:lpstr>Platební bilance</vt:lpstr>
      <vt:lpstr>Prezentace aplikace PowerPoint</vt:lpstr>
      <vt:lpstr>Čistá mezinárodní investiční pozice v % HDP (2021)</vt:lpstr>
      <vt:lpstr>Nominální měnový kurz</vt:lpstr>
      <vt:lpstr>Reálný měnový kurz a PPP</vt:lpstr>
      <vt:lpstr>Prezentace aplikace PowerPoint</vt:lpstr>
      <vt:lpstr>Vnější nerovnováha</vt:lpstr>
      <vt:lpstr>Politická ekonomie měnové politiky</vt:lpstr>
      <vt:lpstr>Monetární moc</vt:lpstr>
      <vt:lpstr>Zahraniční kapitál</vt:lpstr>
      <vt:lpstr>Mezinárodní finanční systém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130</cp:revision>
  <cp:lastPrinted>1601-01-01T00:00:00Z</cp:lastPrinted>
  <dcterms:created xsi:type="dcterms:W3CDTF">2018-12-03T23:24:52Z</dcterms:created>
  <dcterms:modified xsi:type="dcterms:W3CDTF">2025-03-05T12:53:09Z</dcterms:modified>
</cp:coreProperties>
</file>