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97" r:id="rId3"/>
    <p:sldId id="398" r:id="rId4"/>
    <p:sldId id="401" r:id="rId5"/>
    <p:sldId id="402" r:id="rId6"/>
    <p:sldId id="433" r:id="rId7"/>
    <p:sldId id="403" r:id="rId8"/>
    <p:sldId id="436" r:id="rId9"/>
    <p:sldId id="451" r:id="rId10"/>
    <p:sldId id="404" r:id="rId11"/>
    <p:sldId id="405" r:id="rId12"/>
    <p:sldId id="442" r:id="rId13"/>
    <p:sldId id="441" r:id="rId14"/>
    <p:sldId id="406" r:id="rId15"/>
    <p:sldId id="437" r:id="rId16"/>
    <p:sldId id="443" r:id="rId17"/>
    <p:sldId id="413" r:id="rId18"/>
    <p:sldId id="322" r:id="rId19"/>
    <p:sldId id="399" r:id="rId20"/>
    <p:sldId id="410" r:id="rId21"/>
    <p:sldId id="411" r:id="rId22"/>
    <p:sldId id="418" r:id="rId23"/>
    <p:sldId id="429" r:id="rId24"/>
    <p:sldId id="448" r:id="rId25"/>
    <p:sldId id="261" r:id="rId26"/>
    <p:sldId id="326" r:id="rId27"/>
    <p:sldId id="359" r:id="rId28"/>
    <p:sldId id="449" r:id="rId29"/>
    <p:sldId id="366" r:id="rId30"/>
    <p:sldId id="321" r:id="rId31"/>
    <p:sldId id="425" r:id="rId32"/>
    <p:sldId id="324" r:id="rId33"/>
    <p:sldId id="409" r:id="rId34"/>
    <p:sldId id="450" r:id="rId35"/>
    <p:sldId id="323" r:id="rId36"/>
    <p:sldId id="393" r:id="rId37"/>
    <p:sldId id="284" r:id="rId38"/>
    <p:sldId id="392" r:id="rId39"/>
    <p:sldId id="337" r:id="rId40"/>
    <p:sldId id="285" r:id="rId41"/>
    <p:sldId id="286" r:id="rId42"/>
    <p:sldId id="263" r:id="rId43"/>
    <p:sldId id="264" r:id="rId44"/>
    <p:sldId id="287" r:id="rId45"/>
    <p:sldId id="288" r:id="rId46"/>
    <p:sldId id="289" r:id="rId47"/>
    <p:sldId id="394" r:id="rId48"/>
    <p:sldId id="395" r:id="rId49"/>
    <p:sldId id="444" r:id="rId50"/>
    <p:sldId id="445" r:id="rId51"/>
    <p:sldId id="446" r:id="rId52"/>
    <p:sldId id="335" r:id="rId53"/>
    <p:sldId id="320" r:id="rId54"/>
    <p:sldId id="332" r:id="rId55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//upload.wikimedia.org/wikipedia/commons/6/63/Charles_Meynier_-_Napoleon_in_Berlin.pn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%E5%B0%8A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tionary.org/wiki/%E5%A4%B7" TargetMode="External"/><Relationship Id="rId5" Type="http://schemas.openxmlformats.org/officeDocument/2006/relationships/hyperlink" Target="https://en.wiktionary.org/wiki/%E6%94%98" TargetMode="External"/><Relationship Id="rId4" Type="http://schemas.openxmlformats.org/officeDocument/2006/relationships/hyperlink" Target="https://en.wiktionary.org/wiki/%E7%9A%87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462" y="2151711"/>
            <a:ext cx="11019933" cy="1470025"/>
          </a:xfrm>
        </p:spPr>
        <p:txBody>
          <a:bodyPr>
            <a:noAutofit/>
          </a:bodyPr>
          <a:lstStyle/>
          <a:p>
            <a:r>
              <a:rPr lang="cs-CZ" sz="4400" b="1" dirty="0">
                <a:latin typeface="+mn-lt"/>
              </a:rPr>
              <a:t>Evropský </a:t>
            </a:r>
            <a:r>
              <a:rPr lang="cs-CZ" sz="4400" b="1" dirty="0">
                <a:solidFill>
                  <a:srgbClr val="FF0000"/>
                </a:solidFill>
                <a:latin typeface="+mn-lt"/>
              </a:rPr>
              <a:t>Imperializmus</a:t>
            </a:r>
            <a:r>
              <a:rPr lang="cs-CZ" sz="4400" b="1" dirty="0">
                <a:latin typeface="+mn-lt"/>
              </a:rPr>
              <a:t>, </a:t>
            </a:r>
            <a:r>
              <a:rPr lang="cs-CZ" sz="4400" b="1" dirty="0">
                <a:solidFill>
                  <a:srgbClr val="0070C0"/>
                </a:solidFill>
                <a:latin typeface="+mn-lt"/>
              </a:rPr>
              <a:t>průmyslová</a:t>
            </a:r>
            <a:r>
              <a:rPr lang="cs-CZ" sz="4400" b="1" dirty="0">
                <a:latin typeface="+mn-lt"/>
              </a:rPr>
              <a:t> revoluce </a:t>
            </a:r>
            <a:endParaRPr lang="cs-CZ" sz="4400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52487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ohighbrow.com/wp-content/uploads/2015/03/4-The-Haitian-Revolution.jpe">
            <a:extLst>
              <a:ext uri="{FF2B5EF4-FFF2-40B4-BE49-F238E27FC236}">
                <a16:creationId xmlns:a16="http://schemas.microsoft.com/office/drawing/2014/main" id="{707FCF94-1634-4986-AEEB-F62D04C99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2" y="460538"/>
            <a:ext cx="9499077" cy="59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9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505" y="2131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Hospodářský a politický vývoj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Francie </a:t>
            </a:r>
            <a:r>
              <a:rPr lang="cs-CZ" sz="3200" b="1" dirty="0">
                <a:latin typeface="+mn-lt"/>
              </a:rPr>
              <a:t>po restauraci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1790" y="1292843"/>
            <a:ext cx="10232010" cy="4785395"/>
          </a:xfrm>
        </p:spPr>
        <p:txBody>
          <a:bodyPr>
            <a:normAutofit/>
          </a:bodyPr>
          <a:lstStyle/>
          <a:p>
            <a:r>
              <a:rPr lang="cs-CZ" sz="2400" dirty="0"/>
              <a:t>FRA: restaurace </a:t>
            </a:r>
            <a:r>
              <a:rPr lang="cs-CZ" sz="2400" b="1" dirty="0"/>
              <a:t>Bourbonů</a:t>
            </a:r>
            <a:r>
              <a:rPr lang="cs-CZ" sz="2400" dirty="0"/>
              <a:t>:</a:t>
            </a:r>
          </a:p>
          <a:p>
            <a:pPr lvl="1"/>
            <a:r>
              <a:rPr lang="cs-CZ" sz="2000" b="1" dirty="0"/>
              <a:t>L.XVIII </a:t>
            </a:r>
            <a:r>
              <a:rPr lang="cs-CZ" sz="2000" dirty="0"/>
              <a:t>(1815-24) a </a:t>
            </a:r>
            <a:r>
              <a:rPr lang="cs-CZ" sz="2000" b="1" u="sng" dirty="0"/>
              <a:t>Karel X.</a:t>
            </a:r>
            <a:r>
              <a:rPr lang="cs-CZ" sz="2000" dirty="0"/>
              <a:t> (1824-30) – </a:t>
            </a:r>
            <a:r>
              <a:rPr lang="cs-CZ" sz="2000" b="1" dirty="0"/>
              <a:t>konzervativní</a:t>
            </a:r>
            <a:r>
              <a:rPr lang="cs-CZ" sz="2000" dirty="0"/>
              <a:t>, katolická politika, snaha o </a:t>
            </a:r>
            <a:r>
              <a:rPr lang="cs-CZ" sz="2000" b="1" dirty="0"/>
              <a:t>revizi</a:t>
            </a:r>
            <a:r>
              <a:rPr lang="cs-CZ" sz="2000" dirty="0"/>
              <a:t> volebního práva -&gt; </a:t>
            </a:r>
            <a:r>
              <a:rPr lang="cs-CZ" sz="2000" dirty="0">
                <a:solidFill>
                  <a:srgbClr val="FF0000"/>
                </a:solidFill>
              </a:rPr>
              <a:t>červencová</a:t>
            </a:r>
            <a:r>
              <a:rPr lang="cs-CZ" sz="2000" b="1" dirty="0">
                <a:solidFill>
                  <a:srgbClr val="FF0000"/>
                </a:solidFill>
              </a:rPr>
              <a:t> revoluce </a:t>
            </a:r>
            <a:r>
              <a:rPr lang="cs-CZ" sz="2000" dirty="0">
                <a:solidFill>
                  <a:srgbClr val="FF0000"/>
                </a:solidFill>
              </a:rPr>
              <a:t>1830</a:t>
            </a:r>
            <a:r>
              <a:rPr lang="cs-CZ" sz="2000" dirty="0"/>
              <a:t>;</a:t>
            </a:r>
          </a:p>
          <a:p>
            <a:pPr lvl="1"/>
            <a:r>
              <a:rPr lang="cs-CZ" sz="2000" dirty="0"/>
              <a:t>nástup </a:t>
            </a:r>
            <a:r>
              <a:rPr lang="cs-CZ" sz="2000" b="1" dirty="0"/>
              <a:t>liberálního</a:t>
            </a:r>
            <a:r>
              <a:rPr lang="cs-CZ" sz="2000" dirty="0"/>
              <a:t> „občanského“ krále </a:t>
            </a:r>
            <a:r>
              <a:rPr lang="cs-CZ" sz="2000" u="sng" dirty="0"/>
              <a:t>Ludvíka </a:t>
            </a:r>
            <a:r>
              <a:rPr lang="cs-CZ" sz="2000" b="1" u="sng" dirty="0"/>
              <a:t>Filipa Orleánského </a:t>
            </a:r>
            <a:r>
              <a:rPr lang="cs-CZ" sz="2000" dirty="0"/>
              <a:t>1830-1848, reformy; </a:t>
            </a:r>
          </a:p>
          <a:p>
            <a:pPr lvl="1"/>
            <a:r>
              <a:rPr lang="cs-CZ" sz="2000" dirty="0"/>
              <a:t>abdikace po </a:t>
            </a:r>
            <a:r>
              <a:rPr lang="cs-CZ" sz="2000" b="1" dirty="0">
                <a:solidFill>
                  <a:srgbClr val="FF0000"/>
                </a:solidFill>
              </a:rPr>
              <a:t>revoluci 1848 </a:t>
            </a:r>
            <a:r>
              <a:rPr lang="cs-CZ" sz="2000" dirty="0"/>
              <a:t>(buržoazie a dělnictvo proti šlechtě), volba </a:t>
            </a:r>
            <a:r>
              <a:rPr lang="cs-CZ" sz="2000" b="1" dirty="0"/>
              <a:t>prezidenta</a:t>
            </a:r>
            <a:r>
              <a:rPr lang="cs-CZ" sz="2000" dirty="0"/>
              <a:t> </a:t>
            </a:r>
            <a:r>
              <a:rPr lang="cs-CZ" sz="2000" b="1" dirty="0"/>
              <a:t>Ludvíka Napoleona </a:t>
            </a:r>
            <a:r>
              <a:rPr lang="cs-CZ" sz="2000" dirty="0"/>
              <a:t>- </a:t>
            </a:r>
            <a:r>
              <a:rPr lang="cs-CZ" sz="2000" dirty="0">
                <a:solidFill>
                  <a:srgbClr val="0070C0"/>
                </a:solidFill>
              </a:rPr>
              <a:t>druhá </a:t>
            </a:r>
            <a:r>
              <a:rPr lang="cs-CZ" sz="2000" b="1" dirty="0">
                <a:solidFill>
                  <a:srgbClr val="0070C0"/>
                </a:solidFill>
              </a:rPr>
              <a:t>republika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(1848-1852); </a:t>
            </a:r>
          </a:p>
          <a:p>
            <a:pPr lvl="1"/>
            <a:r>
              <a:rPr lang="cs-CZ" sz="2000" dirty="0"/>
              <a:t>svržena 1852 a nastolení </a:t>
            </a:r>
            <a:r>
              <a:rPr lang="cs-CZ" sz="2000" b="1" dirty="0">
                <a:solidFill>
                  <a:srgbClr val="0070C0"/>
                </a:solidFill>
              </a:rPr>
              <a:t>císařství</a:t>
            </a:r>
            <a:r>
              <a:rPr lang="cs-CZ" sz="2000" dirty="0"/>
              <a:t>, do </a:t>
            </a:r>
            <a:r>
              <a:rPr lang="cs-CZ" sz="2000" b="1" dirty="0">
                <a:solidFill>
                  <a:srgbClr val="FF0000"/>
                </a:solidFill>
              </a:rPr>
              <a:t>války s Pruskem 1870</a:t>
            </a:r>
            <a:r>
              <a:rPr lang="cs-CZ" sz="2000" dirty="0"/>
              <a:t>; ta vedla k </a:t>
            </a:r>
            <a:r>
              <a:rPr lang="cs-CZ" sz="2000" b="1" dirty="0"/>
              <a:t>sjednocení</a:t>
            </a:r>
            <a:r>
              <a:rPr lang="cs-CZ" sz="2000" dirty="0"/>
              <a:t> </a:t>
            </a:r>
            <a:r>
              <a:rPr lang="cs-CZ" sz="2000" b="1" dirty="0"/>
              <a:t>Německa</a:t>
            </a:r>
            <a:r>
              <a:rPr lang="cs-CZ" sz="2000" dirty="0"/>
              <a:t>, </a:t>
            </a:r>
            <a:r>
              <a:rPr lang="cs-CZ" sz="2000" b="1" dirty="0"/>
              <a:t>Itálie</a:t>
            </a:r>
            <a:r>
              <a:rPr lang="cs-CZ" sz="2000" dirty="0"/>
              <a:t> a svržení </a:t>
            </a:r>
            <a:r>
              <a:rPr lang="cs-CZ" sz="2000" b="1" u="sng" dirty="0"/>
              <a:t>Napoleona III.</a:t>
            </a:r>
            <a:r>
              <a:rPr lang="cs-CZ" sz="2000" b="1" dirty="0"/>
              <a:t> </a:t>
            </a:r>
            <a:r>
              <a:rPr lang="cs-CZ" sz="2000" dirty="0"/>
              <a:t>–&gt; </a:t>
            </a:r>
            <a:r>
              <a:rPr lang="cs-CZ" sz="2000" b="1" dirty="0">
                <a:solidFill>
                  <a:srgbClr val="0070C0"/>
                </a:solidFill>
              </a:rPr>
              <a:t>třetí republika </a:t>
            </a:r>
            <a:r>
              <a:rPr lang="cs-CZ" sz="2000" dirty="0"/>
              <a:t>do 1940;</a:t>
            </a:r>
          </a:p>
          <a:p>
            <a:r>
              <a:rPr lang="cs-CZ" sz="2000" dirty="0"/>
              <a:t>Orientace na produkci s vysokým podílem </a:t>
            </a:r>
            <a:r>
              <a:rPr lang="cs-CZ" sz="2000" b="1" dirty="0"/>
              <a:t>řemeslné práce </a:t>
            </a:r>
            <a:r>
              <a:rPr lang="cs-CZ" sz="2000" dirty="0"/>
              <a:t>a </a:t>
            </a:r>
            <a:r>
              <a:rPr lang="cs-CZ" sz="2000" b="1" dirty="0"/>
              <a:t>luxusní zboží</a:t>
            </a:r>
            <a:r>
              <a:rPr lang="cs-CZ" sz="2000" dirty="0"/>
              <a:t>;</a:t>
            </a:r>
          </a:p>
          <a:p>
            <a:r>
              <a:rPr lang="cs-CZ" sz="2000" dirty="0"/>
              <a:t>Revoluční garance </a:t>
            </a:r>
            <a:r>
              <a:rPr lang="cs-CZ" sz="2000" b="1" dirty="0"/>
              <a:t>vlastnictví půdy </a:t>
            </a:r>
            <a:r>
              <a:rPr lang="cs-CZ" sz="2000" dirty="0"/>
              <a:t>– neochota </a:t>
            </a:r>
            <a:r>
              <a:rPr lang="cs-CZ" sz="2000" b="1" dirty="0"/>
              <a:t>rolníků</a:t>
            </a:r>
            <a:r>
              <a:rPr lang="cs-CZ" sz="2000" dirty="0"/>
              <a:t> k přechodu do měst (proletariát); potravinová </a:t>
            </a:r>
            <a:r>
              <a:rPr lang="cs-CZ" sz="2000" b="1" dirty="0"/>
              <a:t>soběstačnost</a:t>
            </a:r>
            <a:r>
              <a:rPr lang="cs-CZ" sz="2000" dirty="0"/>
              <a:t> (vs. potřeba IT); dostatek dřeva (vs. koks);</a:t>
            </a:r>
          </a:p>
          <a:p>
            <a:r>
              <a:rPr lang="cs-CZ" sz="2000" dirty="0"/>
              <a:t>Za císařství </a:t>
            </a:r>
            <a:r>
              <a:rPr lang="cs-CZ" sz="2000" b="1" dirty="0"/>
              <a:t>programy</a:t>
            </a:r>
            <a:r>
              <a:rPr lang="cs-CZ" sz="2000" dirty="0"/>
              <a:t> budování </a:t>
            </a:r>
            <a:r>
              <a:rPr lang="cs-CZ" sz="2000" b="1" dirty="0"/>
              <a:t>cest</a:t>
            </a:r>
            <a:r>
              <a:rPr lang="cs-CZ" sz="2000" dirty="0"/>
              <a:t>, </a:t>
            </a:r>
            <a:r>
              <a:rPr lang="cs-CZ" sz="2000" b="1" dirty="0"/>
              <a:t>kanálů</a:t>
            </a:r>
            <a:r>
              <a:rPr lang="cs-CZ" sz="2000" dirty="0"/>
              <a:t> a </a:t>
            </a:r>
            <a:r>
              <a:rPr lang="cs-CZ" sz="2000" b="1" dirty="0"/>
              <a:t>železnic</a:t>
            </a:r>
            <a:r>
              <a:rPr lang="cs-CZ" sz="2000" dirty="0"/>
              <a:t> (2,5k km v 1820 a 17,5k km v 1850), rozvoj průmyslu zpracování železa, investičního bankovnictví a inženýrských odvětví;  </a:t>
            </a:r>
          </a:p>
        </p:txBody>
      </p:sp>
    </p:spTree>
    <p:extLst>
      <p:ext uri="{BB962C8B-B14F-4D97-AF65-F5344CB8AC3E}">
        <p14:creationId xmlns:p14="http://schemas.microsoft.com/office/powerpoint/2010/main" val="195162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rtrét">
            <a:extLst>
              <a:ext uri="{FF2B5EF4-FFF2-40B4-BE49-F238E27FC236}">
                <a16:creationId xmlns:a16="http://schemas.microsoft.com/office/drawing/2014/main" id="{CA18ADCE-02AB-4346-9E99-8DE1C9F43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443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rtrét">
            <a:extLst>
              <a:ext uri="{FF2B5EF4-FFF2-40B4-BE49-F238E27FC236}">
                <a16:creationId xmlns:a16="http://schemas.microsoft.com/office/drawing/2014/main" id="{D13FED8C-0D3D-4629-B3FC-5CAA7174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0"/>
            <a:ext cx="488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nua 1st Great">
            <a:extLst>
              <a:ext uri="{FF2B5EF4-FFF2-40B4-BE49-F238E27FC236}">
                <a16:creationId xmlns:a16="http://schemas.microsoft.com/office/drawing/2014/main" id="{1AE49532-A66F-4F79-8C88-2F9A729A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0"/>
            <a:ext cx="439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27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{{{alt}}}">
            <a:extLst>
              <a:ext uri="{FF2B5EF4-FFF2-40B4-BE49-F238E27FC236}">
                <a16:creationId xmlns:a16="http://schemas.microsoft.com/office/drawing/2014/main" id="{DC9243E1-5F17-4098-8B49-92F3E9E7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12192000" cy="6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4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63553" y="332652"/>
          <a:ext cx="6984775" cy="5976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tx1"/>
                          </a:solidFill>
                          <a:effectLst/>
                        </a:rPr>
                        <a:t>Dynastie a politické zřízení</a:t>
                      </a:r>
                      <a:endParaRPr lang="cs-CZ" sz="16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tx1"/>
                          </a:solidFill>
                          <a:effectLst/>
                        </a:rPr>
                        <a:t>Někteří významní panovníci a hlavy státu</a:t>
                      </a:r>
                      <a:endParaRPr lang="cs-CZ" sz="16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Francouzské království (do 1848)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Karlovci 843 - 987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Kapetovci 987-1328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Valois 1328-1589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Bourboni 1589-1792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XIV 1643-1715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 1715-1774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XVI 1774-1792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První republika 1792-1804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První císařství 1804-1814, 1815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Bonapartové 1804-1814, 1815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Napoleon I. 1804-1814, 1815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Restaurace Bourbonů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1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Bourboni 1814-1830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XVIII 1814-1824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Karel X 1824-1830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Bourbon-Orléans 1830-1848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Filip 1830-1848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Druhá republika 1848-1852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Druhé císařství 1852-1870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Napoleon III. 1852-1870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Třetí republika 1870-1940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Čtvrtá republika 1946-1958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Pátá republika 1958-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410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Německo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a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Rakousko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7" y="764704"/>
            <a:ext cx="10595727" cy="5616624"/>
          </a:xfrm>
        </p:spPr>
        <p:txBody>
          <a:bodyPr>
            <a:noAutofit/>
          </a:bodyPr>
          <a:lstStyle/>
          <a:p>
            <a:r>
              <a:rPr lang="cs-CZ" sz="1400" dirty="0"/>
              <a:t>Místo SŘŘ vzniká </a:t>
            </a:r>
            <a:r>
              <a:rPr lang="cs-CZ" sz="1400" b="1" dirty="0">
                <a:solidFill>
                  <a:srgbClr val="EB7115"/>
                </a:solidFill>
              </a:rPr>
              <a:t>Německý</a:t>
            </a:r>
            <a:r>
              <a:rPr lang="cs-CZ" sz="1400" b="1" dirty="0"/>
              <a:t> spolek </a:t>
            </a:r>
            <a:r>
              <a:rPr lang="cs-CZ" sz="1400" dirty="0"/>
              <a:t>(39 států v čele s RAK); </a:t>
            </a:r>
          </a:p>
          <a:p>
            <a:pPr lvl="1"/>
            <a:r>
              <a:rPr lang="cs-CZ" sz="1400" dirty="0"/>
              <a:t>1834 </a:t>
            </a:r>
            <a:r>
              <a:rPr lang="cs-CZ" sz="1400" b="1" dirty="0"/>
              <a:t>celní unie </a:t>
            </a:r>
            <a:r>
              <a:rPr lang="cs-CZ" sz="1400" dirty="0"/>
              <a:t>-&gt;</a:t>
            </a:r>
            <a:r>
              <a:rPr lang="cs-CZ" sz="1400" b="1" dirty="0"/>
              <a:t> </a:t>
            </a:r>
            <a:r>
              <a:rPr lang="cs-CZ" sz="1400" dirty="0"/>
              <a:t>rychlý růst a budování </a:t>
            </a:r>
            <a:r>
              <a:rPr lang="cs-CZ" sz="1400" b="1" dirty="0"/>
              <a:t>železnic</a:t>
            </a:r>
            <a:r>
              <a:rPr lang="cs-CZ" sz="1400" dirty="0"/>
              <a:t>;</a:t>
            </a:r>
          </a:p>
          <a:p>
            <a:pPr lvl="1"/>
            <a:r>
              <a:rPr lang="cs-CZ" sz="1400" dirty="0"/>
              <a:t>1862 pruským premiérem </a:t>
            </a:r>
            <a:r>
              <a:rPr lang="cs-CZ" sz="1400" b="1" dirty="0">
                <a:solidFill>
                  <a:srgbClr val="0070C0"/>
                </a:solidFill>
              </a:rPr>
              <a:t>Bismarck</a:t>
            </a:r>
            <a:r>
              <a:rPr lang="cs-CZ" sz="1400" dirty="0"/>
              <a:t>, společná správa Šlesvicko-</a:t>
            </a:r>
            <a:r>
              <a:rPr lang="cs-CZ" sz="1400" dirty="0" err="1"/>
              <a:t>Hoštýnska</a:t>
            </a:r>
            <a:r>
              <a:rPr lang="cs-CZ" sz="1400" dirty="0"/>
              <a:t> s RAK konfliktní –&gt; </a:t>
            </a:r>
            <a:r>
              <a:rPr lang="cs-CZ" sz="1400" b="1" dirty="0">
                <a:solidFill>
                  <a:srgbClr val="0070C0"/>
                </a:solidFill>
              </a:rPr>
              <a:t>prusko-rakouská</a:t>
            </a:r>
            <a:r>
              <a:rPr lang="cs-CZ" sz="1400" b="1" dirty="0"/>
              <a:t> válka </a:t>
            </a:r>
            <a:r>
              <a:rPr lang="cs-CZ" sz="1400" dirty="0"/>
              <a:t>(1866);</a:t>
            </a:r>
          </a:p>
          <a:p>
            <a:pPr lvl="1"/>
            <a:r>
              <a:rPr lang="cs-CZ" sz="1400" b="1" dirty="0"/>
              <a:t>Severoněmecké konfederace </a:t>
            </a:r>
            <a:r>
              <a:rPr lang="cs-CZ" sz="1400" dirty="0"/>
              <a:t>–&gt; RAK ztrácí pozici (R-U);</a:t>
            </a:r>
          </a:p>
          <a:p>
            <a:pPr lvl="1"/>
            <a:r>
              <a:rPr lang="cs-CZ" sz="1400" dirty="0"/>
              <a:t>Neshody </a:t>
            </a:r>
            <a:r>
              <a:rPr lang="cs-CZ" sz="1400" b="1" dirty="0">
                <a:solidFill>
                  <a:srgbClr val="0070C0"/>
                </a:solidFill>
              </a:rPr>
              <a:t>PRU s FRA </a:t>
            </a:r>
            <a:r>
              <a:rPr lang="cs-CZ" sz="1400" dirty="0"/>
              <a:t>(nástupnictví na SPA trůn) – </a:t>
            </a:r>
            <a:r>
              <a:rPr lang="cs-CZ" sz="1400" b="1" dirty="0"/>
              <a:t>válka</a:t>
            </a:r>
            <a:r>
              <a:rPr lang="cs-CZ" sz="1400" dirty="0"/>
              <a:t> (1870-1871) – GER získává </a:t>
            </a:r>
            <a:r>
              <a:rPr lang="cs-CZ" sz="1400" b="1" dirty="0"/>
              <a:t>Alsasko</a:t>
            </a:r>
            <a:r>
              <a:rPr lang="cs-CZ" sz="1400" dirty="0"/>
              <a:t> a </a:t>
            </a:r>
            <a:r>
              <a:rPr lang="cs-CZ" sz="1400" b="1" dirty="0"/>
              <a:t>Lotrinsko</a:t>
            </a:r>
            <a:r>
              <a:rPr lang="cs-CZ" sz="1400" dirty="0"/>
              <a:t> (průmyslový region), Vilém I. císařem </a:t>
            </a:r>
            <a:r>
              <a:rPr lang="cs-CZ" sz="1400" b="1" dirty="0"/>
              <a:t>Německé říše</a:t>
            </a:r>
            <a:r>
              <a:rPr lang="cs-CZ" sz="1400" dirty="0"/>
              <a:t>;</a:t>
            </a:r>
          </a:p>
          <a:p>
            <a:pPr lvl="1"/>
            <a:r>
              <a:rPr lang="cs-CZ" sz="1400" dirty="0"/>
              <a:t>Bismarckova </a:t>
            </a:r>
            <a:r>
              <a:rPr lang="cs-CZ" sz="1400" b="1" dirty="0">
                <a:solidFill>
                  <a:srgbClr val="0070C0"/>
                </a:solidFill>
              </a:rPr>
              <a:t>průmyslová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b="1" dirty="0">
                <a:solidFill>
                  <a:srgbClr val="0070C0"/>
                </a:solidFill>
              </a:rPr>
              <a:t>politika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industrializace a protekcionizmus je úspěšná (List); </a:t>
            </a:r>
            <a:r>
              <a:rPr lang="cs-CZ" sz="1400" dirty="0" err="1"/>
              <a:t>zahr</a:t>
            </a:r>
            <a:r>
              <a:rPr lang="cs-CZ" sz="1400" dirty="0"/>
              <a:t>. politika – rovnováha moci, </a:t>
            </a:r>
            <a:r>
              <a:rPr lang="cs-CZ" sz="1400" b="1" dirty="0"/>
              <a:t>izolace FRA</a:t>
            </a:r>
            <a:r>
              <a:rPr lang="cs-CZ" sz="1400" dirty="0"/>
              <a:t>;</a:t>
            </a:r>
          </a:p>
          <a:p>
            <a:pPr lvl="1"/>
            <a:endParaRPr lang="cs-CZ" sz="800" dirty="0"/>
          </a:p>
          <a:p>
            <a:r>
              <a:rPr lang="cs-CZ" sz="1400" b="1" dirty="0">
                <a:solidFill>
                  <a:srgbClr val="FF0000"/>
                </a:solidFill>
              </a:rPr>
              <a:t>Rakousko</a:t>
            </a:r>
            <a:r>
              <a:rPr lang="cs-CZ" sz="1400" b="1" dirty="0"/>
              <a:t> </a:t>
            </a:r>
          </a:p>
          <a:p>
            <a:pPr lvl="1"/>
            <a:r>
              <a:rPr lang="cs-CZ" sz="1400" dirty="0"/>
              <a:t>Po porážce </a:t>
            </a:r>
            <a:r>
              <a:rPr lang="cs-CZ" sz="1400" b="1" dirty="0"/>
              <a:t>Vídeňské revoluce </a:t>
            </a:r>
            <a:r>
              <a:rPr lang="cs-CZ" sz="1400" dirty="0"/>
              <a:t>1848 nastupuje na trůn </a:t>
            </a:r>
            <a:r>
              <a:rPr lang="cs-CZ" sz="1400" b="1" dirty="0">
                <a:solidFill>
                  <a:srgbClr val="0070C0"/>
                </a:solidFill>
              </a:rPr>
              <a:t>František Josef I.</a:t>
            </a:r>
            <a:r>
              <a:rPr lang="cs-CZ" sz="1400" dirty="0"/>
              <a:t> – politika je zabránit další revoluci, reprezentant </a:t>
            </a:r>
            <a:r>
              <a:rPr lang="cs-CZ" sz="1400" b="1" dirty="0"/>
              <a:t>konzervativních</a:t>
            </a:r>
            <a:r>
              <a:rPr lang="cs-CZ" sz="1400" dirty="0"/>
              <a:t> kruhů; 1849 poražena Uherská revoluce (s RUS), rozpuštěn ústavodárný sněm v Kroměříži (oktrojované ústavy); –&gt; Bachův </a:t>
            </a:r>
            <a:r>
              <a:rPr lang="cs-CZ" sz="1400" b="1" dirty="0"/>
              <a:t>absolutizmus</a:t>
            </a:r>
            <a:r>
              <a:rPr lang="cs-CZ" sz="1400" dirty="0"/>
              <a:t> – centralizace říše; zabraňování snahy buržoazie o politickou emancipaci;</a:t>
            </a:r>
          </a:p>
          <a:p>
            <a:pPr lvl="1"/>
            <a:r>
              <a:rPr lang="cs-CZ" sz="1400" dirty="0"/>
              <a:t>Zároveň nutnost </a:t>
            </a:r>
            <a:r>
              <a:rPr lang="cs-CZ" sz="1400" b="1" dirty="0"/>
              <a:t>hospodářské </a:t>
            </a:r>
            <a:r>
              <a:rPr lang="cs-CZ" sz="1400" b="1" dirty="0">
                <a:solidFill>
                  <a:srgbClr val="0070C0"/>
                </a:solidFill>
              </a:rPr>
              <a:t>modernizace</a:t>
            </a:r>
            <a:r>
              <a:rPr lang="cs-CZ" sz="1400" b="1" dirty="0"/>
              <a:t> </a:t>
            </a:r>
            <a:r>
              <a:rPr lang="cs-CZ" sz="1400" dirty="0"/>
              <a:t>– zrušení vnitřních cel, cechů; založení </a:t>
            </a:r>
            <a:r>
              <a:rPr lang="cs-CZ" sz="1400" dirty="0" err="1"/>
              <a:t>Creditanstalt</a:t>
            </a:r>
            <a:r>
              <a:rPr lang="cs-CZ" sz="1400" dirty="0"/>
              <a:t>;</a:t>
            </a:r>
          </a:p>
          <a:p>
            <a:pPr lvl="1"/>
            <a:r>
              <a:rPr lang="cs-CZ" sz="1400" dirty="0"/>
              <a:t>RAK nepodpořilo RUS v </a:t>
            </a:r>
            <a:r>
              <a:rPr lang="cs-CZ" sz="1400" b="1" dirty="0"/>
              <a:t>Krymské válce </a:t>
            </a:r>
            <a:r>
              <a:rPr lang="cs-CZ" sz="1400" dirty="0"/>
              <a:t>a ztratilo jeho podporu; 1859 ztráta pozic v </a:t>
            </a:r>
            <a:r>
              <a:rPr lang="cs-CZ" sz="1400" b="1" dirty="0"/>
              <a:t>Itálii</a:t>
            </a:r>
            <a:r>
              <a:rPr lang="cs-CZ" sz="1400" dirty="0"/>
              <a:t> (Napoleon III. a Viktor Emanuel); </a:t>
            </a:r>
            <a:r>
              <a:rPr lang="cs-CZ" sz="1400" b="1" dirty="0"/>
              <a:t>1866</a:t>
            </a:r>
            <a:r>
              <a:rPr lang="cs-CZ" sz="1400" dirty="0"/>
              <a:t> ztráta vůdčí pozice v </a:t>
            </a:r>
            <a:r>
              <a:rPr lang="cs-CZ" sz="1400" b="1" dirty="0"/>
              <a:t>německých zemích</a:t>
            </a:r>
            <a:r>
              <a:rPr lang="cs-CZ" sz="1400" dirty="0"/>
              <a:t>; RAK se orientuje na </a:t>
            </a:r>
            <a:r>
              <a:rPr lang="cs-CZ" sz="1400" b="1" dirty="0"/>
              <a:t>Balkán</a:t>
            </a:r>
            <a:r>
              <a:rPr lang="cs-CZ" sz="1400" dirty="0"/>
              <a:t> (konflikt s </a:t>
            </a:r>
            <a:r>
              <a:rPr lang="cs-CZ" sz="1400" b="1" dirty="0"/>
              <a:t>RUS</a:t>
            </a:r>
            <a:r>
              <a:rPr lang="cs-CZ" sz="1400" dirty="0"/>
              <a:t>), naděje orientace na FRA jen do 1871 -&gt; proti RUS pakt s GER 1879 (</a:t>
            </a:r>
            <a:r>
              <a:rPr lang="cs-CZ" sz="1400" b="1" dirty="0"/>
              <a:t>dvojspolek</a:t>
            </a:r>
            <a:r>
              <a:rPr lang="cs-CZ" sz="1400" dirty="0"/>
              <a:t>); 1908 anexe Bosny…</a:t>
            </a:r>
          </a:p>
          <a:p>
            <a:pPr lvl="1"/>
            <a:r>
              <a:rPr lang="cs-CZ" sz="1400" dirty="0"/>
              <a:t>Od roku 1860 posun ke </a:t>
            </a:r>
            <a:r>
              <a:rPr lang="cs-CZ" sz="1400" b="1" dirty="0">
                <a:solidFill>
                  <a:srgbClr val="0070C0"/>
                </a:solidFill>
              </a:rPr>
              <a:t>konstituční monarchii</a:t>
            </a:r>
            <a:r>
              <a:rPr lang="cs-CZ" sz="1400" dirty="0"/>
              <a:t>; 1867 RAK-UH vyrovnání; hlava státu -&gt; zahraniční politika a armáda (domácí a hospodářská politika se liberalizuje); volební reforma 1882 – 15% mužů -&gt; 1907 všeobecné </a:t>
            </a:r>
            <a:r>
              <a:rPr lang="cs-CZ" sz="1400" b="1" dirty="0"/>
              <a:t>volební právo </a:t>
            </a:r>
            <a:r>
              <a:rPr lang="cs-CZ" sz="1400" dirty="0"/>
              <a:t>(Předlitavsko);</a:t>
            </a:r>
          </a:p>
          <a:p>
            <a:pPr marL="457200" lvl="1" indent="0">
              <a:buNone/>
            </a:pPr>
            <a:r>
              <a:rPr lang="cs-CZ" sz="800" dirty="0"/>
              <a:t>  </a:t>
            </a:r>
            <a:endParaRPr lang="cs-CZ" sz="800" b="1" dirty="0">
              <a:solidFill>
                <a:srgbClr val="0070C0"/>
              </a:solidFill>
            </a:endParaRPr>
          </a:p>
          <a:p>
            <a:r>
              <a:rPr lang="cs-CZ" sz="1400" b="1" dirty="0"/>
              <a:t>Švýcarsko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– nemá uhlí ani rudu, nemá přístup k moři, obklopeno protekcionisty; </a:t>
            </a:r>
          </a:p>
          <a:p>
            <a:pPr lvl="1"/>
            <a:r>
              <a:rPr lang="cs-CZ" sz="1400" dirty="0"/>
              <a:t>vzdělaná </a:t>
            </a:r>
            <a:r>
              <a:rPr lang="cs-CZ" sz="1400" dirty="0" err="1"/>
              <a:t>prac.síla</a:t>
            </a:r>
            <a:r>
              <a:rPr lang="cs-CZ" sz="1400" dirty="0"/>
              <a:t> (kalvinismus) a zkušenosti s obchodem; </a:t>
            </a:r>
          </a:p>
          <a:p>
            <a:pPr lvl="1"/>
            <a:r>
              <a:rPr lang="cs-CZ" sz="1400" dirty="0"/>
              <a:t>orientace na segment vysoké kvality, živočišnou výrobu a obchod; zaměření na extra-E trhy (64% exportu do zámoří);</a:t>
            </a:r>
          </a:p>
          <a:p>
            <a:pPr lvl="1"/>
            <a:endParaRPr lang="cs-CZ" sz="800" dirty="0"/>
          </a:p>
          <a:p>
            <a:r>
              <a:rPr lang="cs-CZ" sz="1400" b="1" dirty="0"/>
              <a:t>Belgie</a:t>
            </a:r>
            <a:r>
              <a:rPr lang="cs-CZ" sz="1400" dirty="0"/>
              <a:t>: uhlí, ruda – GB model, budování železnic, otevřenost v IT;</a:t>
            </a: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83898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B4E0E06-28F6-4365-B066-BAFD4B44F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207327"/>
              </p:ext>
            </p:extLst>
          </p:nvPr>
        </p:nvGraphicFramePr>
        <p:xfrm>
          <a:off x="1491343" y="1233954"/>
          <a:ext cx="8058278" cy="4609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1803">
                  <a:extLst>
                    <a:ext uri="{9D8B030D-6E8A-4147-A177-3AD203B41FA5}">
                      <a16:colId xmlns:a16="http://schemas.microsoft.com/office/drawing/2014/main" val="325152319"/>
                    </a:ext>
                  </a:extLst>
                </a:gridCol>
                <a:gridCol w="3796475">
                  <a:extLst>
                    <a:ext uri="{9D8B030D-6E8A-4147-A177-3AD203B41FA5}">
                      <a16:colId xmlns:a16="http://schemas.microsoft.com/office/drawing/2014/main" val="3593001490"/>
                    </a:ext>
                  </a:extLst>
                </a:gridCol>
              </a:tblGrid>
              <a:tr h="297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Politické zřízení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Některé hlavy státu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447072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Německé království – Svatá říše římská 843-1806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573349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Rýnský spolek 1806-1813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Napoleon I. (císař francouzský) 1806-1813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474686"/>
                  </a:ext>
                </a:extLst>
              </a:tr>
              <a:tr h="1561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Německý spolek 1815-1866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František I. (císař rakouský) 1815-1835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Ferdinand I. (císař rakouský) 1835-1848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Jan (arcivévoda rakouský) 1848-1849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Fridrich Vilém IV. (král pruský) 1849-1850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František Josef I.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(císař rakouský) 1850-1866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324238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Severoněmecká konfederace 1867-1871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Vilém I.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(král Pruska) 1867-1871,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711426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Německá říše 1871-1918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Vilém I. 1861-1888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Vilém II.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1888-1918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565135"/>
                  </a:ext>
                </a:extLst>
              </a:tr>
              <a:tr h="297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Výmarská republika 1918-1933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338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27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n-lt"/>
              </a:rPr>
              <a:t>Tovární produkce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1447" y="696102"/>
            <a:ext cx="11056071" cy="6081769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Moderní odvětví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bavlněný </a:t>
            </a:r>
            <a:r>
              <a:rPr lang="cs-CZ" b="1" dirty="0"/>
              <a:t>textil</a:t>
            </a:r>
            <a:r>
              <a:rPr lang="cs-CZ" dirty="0"/>
              <a:t>, železo a </a:t>
            </a:r>
            <a:r>
              <a:rPr lang="cs-CZ" b="1" dirty="0"/>
              <a:t>ocel</a:t>
            </a:r>
            <a:r>
              <a:rPr lang="cs-CZ" dirty="0"/>
              <a:t>, </a:t>
            </a:r>
            <a:r>
              <a:rPr lang="cs-CZ" b="1" dirty="0"/>
              <a:t>uhlí</a:t>
            </a:r>
            <a:r>
              <a:rPr lang="cs-CZ" dirty="0"/>
              <a:t> (1770-1815 růst o 7%, 3% a 2%); </a:t>
            </a:r>
          </a:p>
          <a:p>
            <a:pPr lvl="1"/>
            <a:r>
              <a:rPr lang="cs-CZ" dirty="0"/>
              <a:t>nárůst produkce 1800-1860: železo 16x, uhlí 14x a spotřeba surové bavlny 21x;</a:t>
            </a:r>
          </a:p>
          <a:p>
            <a:r>
              <a:rPr lang="cs-CZ" dirty="0"/>
              <a:t>Přeměna tradiční výroby v manufakturách na </a:t>
            </a:r>
            <a:r>
              <a:rPr lang="cs-CZ" b="1" dirty="0">
                <a:solidFill>
                  <a:srgbClr val="0070C0"/>
                </a:solidFill>
              </a:rPr>
              <a:t>tovární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(koncentrovaná, masová, využívající stroje): </a:t>
            </a:r>
            <a:r>
              <a:rPr lang="cs-CZ" b="1" dirty="0"/>
              <a:t>technika</a:t>
            </a:r>
            <a:r>
              <a:rPr lang="cs-CZ" dirty="0"/>
              <a:t>, </a:t>
            </a:r>
            <a:r>
              <a:rPr lang="cs-CZ" b="1" dirty="0"/>
              <a:t>management</a:t>
            </a:r>
            <a:r>
              <a:rPr lang="cs-CZ" dirty="0"/>
              <a:t>, sociální vztahy a </a:t>
            </a:r>
            <a:r>
              <a:rPr lang="cs-CZ" b="1" dirty="0"/>
              <a:t>trhy</a:t>
            </a:r>
            <a:r>
              <a:rPr lang="cs-CZ" dirty="0"/>
              <a:t>;</a:t>
            </a:r>
          </a:p>
          <a:p>
            <a:r>
              <a:rPr lang="cs-CZ" dirty="0"/>
              <a:t>Odlesňování -&gt; </a:t>
            </a:r>
            <a:r>
              <a:rPr lang="cs-CZ" b="1" dirty="0"/>
              <a:t>uhlí</a:t>
            </a:r>
            <a:r>
              <a:rPr lang="cs-CZ" dirty="0"/>
              <a:t> (GB, BEL, US vs. FRA, SPA);</a:t>
            </a:r>
          </a:p>
          <a:p>
            <a:r>
              <a:rPr lang="cs-CZ" b="1" dirty="0">
                <a:solidFill>
                  <a:srgbClr val="0070C0"/>
                </a:solidFill>
              </a:rPr>
              <a:t>Stroj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místo lidské, zvířecí, přírodní „živelné“ síly: uhlí + </a:t>
            </a:r>
            <a:r>
              <a:rPr lang="cs-CZ" b="1" dirty="0"/>
              <a:t>parní stroj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odděluje produkci od zdroje (ke </a:t>
            </a:r>
            <a:r>
              <a:rPr lang="cs-CZ" b="1" dirty="0"/>
              <a:t>koncentrované pracovní síle </a:t>
            </a:r>
            <a:r>
              <a:rPr lang="cs-CZ" dirty="0"/>
              <a:t>– města);</a:t>
            </a:r>
          </a:p>
          <a:p>
            <a:pPr lvl="1"/>
            <a:r>
              <a:rPr lang="cs-CZ" dirty="0"/>
              <a:t>opakované pohyby nástroje (baterie)  rychlost a síla – rozdělení produkčního procesu do </a:t>
            </a:r>
            <a:r>
              <a:rPr lang="cs-CZ" b="1" dirty="0"/>
              <a:t>kroků</a:t>
            </a:r>
            <a:r>
              <a:rPr lang="cs-CZ" dirty="0"/>
              <a:t>; </a:t>
            </a:r>
            <a:r>
              <a:rPr lang="cs-CZ" b="1" dirty="0" err="1"/>
              <a:t>expertnost</a:t>
            </a:r>
            <a:r>
              <a:rPr lang="cs-CZ" dirty="0"/>
              <a:t> obsluhy;</a:t>
            </a:r>
          </a:p>
          <a:p>
            <a:pPr lvl="1"/>
            <a:endParaRPr lang="cs-CZ" sz="1700" dirty="0"/>
          </a:p>
          <a:p>
            <a:r>
              <a:rPr lang="cs-CZ" dirty="0"/>
              <a:t>Levné </a:t>
            </a:r>
            <a:r>
              <a:rPr lang="cs-CZ" b="1" dirty="0"/>
              <a:t>zboží </a:t>
            </a:r>
            <a:r>
              <a:rPr lang="cs-CZ" b="1" dirty="0">
                <a:solidFill>
                  <a:srgbClr val="0070C0"/>
                </a:solidFill>
              </a:rPr>
              <a:t>masové spotřeby</a:t>
            </a:r>
            <a:r>
              <a:rPr lang="cs-CZ" b="1" dirty="0"/>
              <a:t>:</a:t>
            </a:r>
            <a:r>
              <a:rPr lang="cs-CZ" dirty="0"/>
              <a:t> předpoklad </a:t>
            </a:r>
            <a:r>
              <a:rPr lang="cs-CZ" b="1" dirty="0"/>
              <a:t>poptávky</a:t>
            </a:r>
            <a:r>
              <a:rPr lang="cs-CZ" dirty="0"/>
              <a:t>; důsledek </a:t>
            </a:r>
            <a:r>
              <a:rPr lang="cs-CZ" b="1" dirty="0"/>
              <a:t>tovární výroby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Parní stroj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Podtlak – voda v </a:t>
            </a:r>
            <a:r>
              <a:rPr lang="cs-CZ" b="1" dirty="0"/>
              <a:t>dolech</a:t>
            </a:r>
            <a:r>
              <a:rPr lang="cs-CZ" dirty="0"/>
              <a:t> (</a:t>
            </a:r>
            <a:r>
              <a:rPr lang="cs-CZ" dirty="0" err="1"/>
              <a:t>Savery</a:t>
            </a:r>
            <a:r>
              <a:rPr lang="cs-CZ" dirty="0"/>
              <a:t> 1698), </a:t>
            </a:r>
            <a:r>
              <a:rPr lang="cs-CZ" dirty="0" err="1"/>
              <a:t>Newcomen</a:t>
            </a:r>
            <a:r>
              <a:rPr lang="cs-CZ" dirty="0"/>
              <a:t>; použití v </a:t>
            </a:r>
            <a:r>
              <a:rPr lang="cs-CZ" b="1" dirty="0"/>
              <a:t>továrně</a:t>
            </a:r>
            <a:r>
              <a:rPr lang="cs-CZ" dirty="0"/>
              <a:t> až Watt (1756 – oddělený kondenzátor páry); rotační pohyb…</a:t>
            </a:r>
          </a:p>
          <a:p>
            <a:pPr lvl="1"/>
            <a:r>
              <a:rPr lang="cs-CZ" dirty="0" err="1"/>
              <a:t>Plnotlaký</a:t>
            </a:r>
            <a:r>
              <a:rPr lang="cs-CZ" dirty="0"/>
              <a:t> PS – přesun do </a:t>
            </a:r>
            <a:r>
              <a:rPr lang="cs-CZ" b="1" dirty="0"/>
              <a:t>hal </a:t>
            </a:r>
            <a:r>
              <a:rPr lang="cs-CZ" dirty="0"/>
              <a:t>a</a:t>
            </a:r>
            <a:r>
              <a:rPr lang="cs-CZ" b="1" dirty="0"/>
              <a:t> lokomotiv </a:t>
            </a:r>
            <a:r>
              <a:rPr lang="cs-CZ" dirty="0"/>
              <a:t>– </a:t>
            </a:r>
            <a:r>
              <a:rPr lang="cs-CZ" dirty="0" err="1"/>
              <a:t>Stephenson</a:t>
            </a:r>
            <a:r>
              <a:rPr lang="cs-CZ" dirty="0"/>
              <a:t> 1825 (</a:t>
            </a:r>
            <a:r>
              <a:rPr lang="cs-CZ" i="1" dirty="0" err="1"/>
              <a:t>Rocket</a:t>
            </a:r>
            <a:r>
              <a:rPr lang="cs-CZ" dirty="0"/>
              <a:t>; lokomotiva na železnici 90t, 30km/h) - revoluce;</a:t>
            </a:r>
          </a:p>
          <a:p>
            <a:pPr lvl="1"/>
            <a:r>
              <a:rPr lang="cs-CZ" dirty="0"/>
              <a:t>1867 – sdružený PS (několikanásobná expanze v samostatných válcích); </a:t>
            </a:r>
            <a:r>
              <a:rPr lang="cs-CZ" dirty="0" err="1"/>
              <a:t>Parsons</a:t>
            </a:r>
            <a:r>
              <a:rPr lang="cs-CZ" dirty="0"/>
              <a:t> 1884 – parní </a:t>
            </a:r>
            <a:r>
              <a:rPr lang="cs-CZ" b="1" dirty="0"/>
              <a:t>turbína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1800: 35k HP -&gt; 1870: 2mil. HP;</a:t>
            </a:r>
          </a:p>
          <a:p>
            <a:r>
              <a:rPr lang="cs-CZ" dirty="0"/>
              <a:t>Produkce železa ve </a:t>
            </a:r>
            <a:r>
              <a:rPr lang="cs-CZ" b="1" dirty="0"/>
              <a:t>vysoké peci</a:t>
            </a:r>
            <a:r>
              <a:rPr lang="cs-CZ" dirty="0"/>
              <a:t>, </a:t>
            </a:r>
            <a:r>
              <a:rPr lang="cs-CZ" b="1" dirty="0"/>
              <a:t>koks</a:t>
            </a:r>
            <a:r>
              <a:rPr lang="cs-CZ" dirty="0"/>
              <a:t> (</a:t>
            </a:r>
            <a:r>
              <a:rPr lang="cs-CZ" dirty="0" err="1"/>
              <a:t>Darby</a:t>
            </a:r>
            <a:r>
              <a:rPr lang="cs-CZ" dirty="0"/>
              <a:t> 1709); Bessemer – </a:t>
            </a:r>
            <a:r>
              <a:rPr lang="cs-CZ" b="1" dirty="0">
                <a:solidFill>
                  <a:srgbClr val="0070C0"/>
                </a:solidFill>
              </a:rPr>
              <a:t>ocel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(1856), dostupný materiál;</a:t>
            </a:r>
          </a:p>
          <a:p>
            <a:r>
              <a:rPr lang="cs-CZ" b="1" dirty="0"/>
              <a:t>Pokrok</a:t>
            </a:r>
            <a:r>
              <a:rPr lang="cs-CZ" dirty="0"/>
              <a:t>, zvědavost, </a:t>
            </a:r>
            <a:r>
              <a:rPr lang="cs-CZ" b="1" dirty="0"/>
              <a:t>hrdost</a:t>
            </a:r>
            <a:r>
              <a:rPr lang="cs-CZ" dirty="0"/>
              <a:t> – hodnoty GB společnosti; pozemková </a:t>
            </a:r>
            <a:r>
              <a:rPr lang="cs-CZ" b="1" dirty="0">
                <a:solidFill>
                  <a:srgbClr val="FF0000"/>
                </a:solidFill>
              </a:rPr>
              <a:t>šlechta</a:t>
            </a:r>
            <a:r>
              <a:rPr lang="cs-CZ" dirty="0"/>
              <a:t> ztrácí politický vliv i hospodářskou kontrolu (přizpůsobení i odpor) – překonána…  </a:t>
            </a:r>
          </a:p>
        </p:txBody>
      </p:sp>
    </p:spTree>
    <p:extLst>
      <p:ext uri="{BB962C8B-B14F-4D97-AF65-F5344CB8AC3E}">
        <p14:creationId xmlns:p14="http://schemas.microsoft.com/office/powerpoint/2010/main" val="316041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pload.wikimedia.org/wikipedia/commons/b/b2/Stott_Park_Bobbin_Mill_Steam_Engine.jpg">
            <a:extLst>
              <a:ext uri="{FF2B5EF4-FFF2-40B4-BE49-F238E27FC236}">
                <a16:creationId xmlns:a16="http://schemas.microsoft.com/office/drawing/2014/main" id="{068ACDBF-36B1-4154-8AD2-0FBA75B1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0" y="84892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upload.wikimedia.org/wikipedia/commons/f/f0/Steam_engine_in_action.gif">
            <a:extLst>
              <a:ext uri="{FF2B5EF4-FFF2-40B4-BE49-F238E27FC236}">
                <a16:creationId xmlns:a16="http://schemas.microsoft.com/office/drawing/2014/main" id="{A2FEEA4F-6DA3-4AED-96B9-2D1C60289C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80" y="3295650"/>
            <a:ext cx="54737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redd.it/bc2jmrw3klh51.jpg">
            <a:extLst>
              <a:ext uri="{FF2B5EF4-FFF2-40B4-BE49-F238E27FC236}">
                <a16:creationId xmlns:a16="http://schemas.microsoft.com/office/drawing/2014/main" id="{B7CC09C6-D922-4AAB-9E95-4013DA2A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34" y="0"/>
            <a:ext cx="9720485" cy="6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B307D0A-42FF-49B8-9360-435787D5DA6D}"/>
              </a:ext>
            </a:extLst>
          </p:cNvPr>
          <p:cNvSpPr/>
          <p:nvPr/>
        </p:nvSpPr>
        <p:spPr>
          <a:xfrm>
            <a:off x="1350334" y="6437604"/>
            <a:ext cx="11915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HMS Victory, HMS </a:t>
            </a:r>
            <a:r>
              <a:rPr lang="en-US" sz="1400" dirty="0" err="1"/>
              <a:t>Temeraire</a:t>
            </a:r>
            <a:r>
              <a:rPr lang="en-US" sz="1400" dirty="0"/>
              <a:t> a HMS Neptune </a:t>
            </a:r>
            <a:r>
              <a:rPr lang="en-US" sz="1400" dirty="0" err="1"/>
              <a:t>vedou</a:t>
            </a:r>
            <a:r>
              <a:rPr lang="en-US" sz="1400" dirty="0"/>
              <a:t> </a:t>
            </a:r>
            <a:r>
              <a:rPr lang="en-US" sz="1400" dirty="0" err="1"/>
              <a:t>kolonu</a:t>
            </a:r>
            <a:r>
              <a:rPr lang="en-US" sz="1400" dirty="0"/>
              <a:t> </a:t>
            </a:r>
            <a:r>
              <a:rPr lang="cs-CZ" sz="1400" dirty="0"/>
              <a:t>proti</a:t>
            </a:r>
            <a:r>
              <a:rPr lang="en-US" sz="1400" dirty="0"/>
              <a:t> </a:t>
            </a:r>
            <a:r>
              <a:rPr lang="cs-CZ" sz="1400" dirty="0"/>
              <a:t>Francouzsko-španělskému</a:t>
            </a:r>
            <a:r>
              <a:rPr lang="en-US" sz="1400" dirty="0"/>
              <a:t> </a:t>
            </a:r>
            <a:r>
              <a:rPr lang="en-US" sz="1400" dirty="0" err="1"/>
              <a:t>loďstvu</a:t>
            </a:r>
            <a:r>
              <a:rPr lang="en-US" sz="1400" dirty="0"/>
              <a:t> u </a:t>
            </a:r>
            <a:r>
              <a:rPr lang="en-US" sz="1400" dirty="0" err="1"/>
              <a:t>mysu</a:t>
            </a:r>
            <a:r>
              <a:rPr lang="en-US" sz="1400" dirty="0"/>
              <a:t> Trafalgar, 21. </a:t>
            </a:r>
            <a:r>
              <a:rPr lang="en-US" sz="1400" dirty="0" err="1"/>
              <a:t>října</a:t>
            </a:r>
            <a:r>
              <a:rPr lang="en-US" sz="1400" dirty="0"/>
              <a:t> 1805 (Geoff Hunt)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1111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000" b="1" dirty="0">
                <a:latin typeface="+mn-lt"/>
              </a:rPr>
              <a:t>Politický vývoj ve </a:t>
            </a:r>
            <a:r>
              <a:rPr lang="cs-CZ" sz="3000" b="1" dirty="0">
                <a:solidFill>
                  <a:srgbClr val="FF0000"/>
                </a:solidFill>
                <a:latin typeface="+mn-lt"/>
              </a:rPr>
              <a:t>Francii</a:t>
            </a:r>
            <a:r>
              <a:rPr lang="cs-CZ" sz="3000" dirty="0">
                <a:latin typeface="+mn-lt"/>
              </a:rPr>
              <a:t>,</a:t>
            </a:r>
            <a:r>
              <a:rPr lang="cs-CZ" sz="3000" b="1" dirty="0">
                <a:latin typeface="+mn-lt"/>
              </a:rPr>
              <a:t> </a:t>
            </a:r>
            <a:r>
              <a:rPr lang="cs-CZ" sz="3000" b="1" dirty="0">
                <a:solidFill>
                  <a:srgbClr val="0070C0"/>
                </a:solidFill>
                <a:latin typeface="+mn-lt"/>
              </a:rPr>
              <a:t>UK</a:t>
            </a:r>
            <a:endParaRPr lang="cs-CZ" sz="30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767" y="620688"/>
            <a:ext cx="11331019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1680-1780 </a:t>
            </a:r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/>
              <a:t> </a:t>
            </a:r>
            <a:r>
              <a:rPr lang="cs-CZ" b="1" dirty="0"/>
              <a:t>arm</a:t>
            </a:r>
            <a:r>
              <a:rPr lang="cs-CZ" dirty="0"/>
              <a:t>. a </a:t>
            </a:r>
            <a:r>
              <a:rPr lang="cs-CZ" b="1" dirty="0"/>
              <a:t>nám</a:t>
            </a:r>
            <a:r>
              <a:rPr lang="cs-CZ" dirty="0"/>
              <a:t>. se ztrojnásobilo (</a:t>
            </a:r>
            <a:r>
              <a:rPr lang="cs-CZ" sz="2900" dirty="0"/>
              <a:t>vojenské </a:t>
            </a:r>
            <a:r>
              <a:rPr lang="cs-CZ" sz="2900" b="1" dirty="0"/>
              <a:t>výdaje</a:t>
            </a:r>
            <a:r>
              <a:rPr lang="cs-CZ" sz="2900" dirty="0"/>
              <a:t> 70%+ výdajů státu a 14% HDP v 1760</a:t>
            </a:r>
            <a:r>
              <a:rPr lang="cs-CZ" dirty="0"/>
              <a:t>);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výběr daní </a:t>
            </a:r>
            <a:r>
              <a:rPr lang="cs-CZ" dirty="0"/>
              <a:t>– centralizovaná správa, nepřímé daně (2x/obyv. vs. FRA); nižší </a:t>
            </a:r>
            <a:r>
              <a:rPr lang="cs-CZ" b="1" dirty="0"/>
              <a:t>úroky</a:t>
            </a:r>
            <a:r>
              <a:rPr lang="cs-CZ" dirty="0"/>
              <a:t> z půjček; (NED top zdanění – ochrana obchodu);</a:t>
            </a:r>
          </a:p>
          <a:p>
            <a:r>
              <a:rPr lang="cs-CZ" b="1" dirty="0">
                <a:solidFill>
                  <a:srgbClr val="FF0000"/>
                </a:solidFill>
              </a:rPr>
              <a:t>FRA</a:t>
            </a:r>
            <a:r>
              <a:rPr lang="cs-CZ" dirty="0"/>
              <a:t>: do revoluce </a:t>
            </a:r>
            <a:r>
              <a:rPr lang="cs-CZ" b="1" dirty="0">
                <a:solidFill>
                  <a:srgbClr val="0070C0"/>
                </a:solidFill>
              </a:rPr>
              <a:t>absolutismus</a:t>
            </a:r>
            <a:r>
              <a:rPr lang="cs-CZ" dirty="0"/>
              <a:t>; </a:t>
            </a:r>
            <a:r>
              <a:rPr lang="cs-CZ" b="1" dirty="0"/>
              <a:t>aristokracie</a:t>
            </a:r>
            <a:r>
              <a:rPr lang="cs-CZ" dirty="0"/>
              <a:t> a </a:t>
            </a:r>
            <a:r>
              <a:rPr lang="cs-CZ" b="1" dirty="0"/>
              <a:t>klérus</a:t>
            </a:r>
            <a:r>
              <a:rPr lang="cs-CZ" dirty="0"/>
              <a:t> neplatí daně a rolnické dávky, </a:t>
            </a:r>
            <a:r>
              <a:rPr lang="cs-CZ" b="1" dirty="0"/>
              <a:t>cechy</a:t>
            </a:r>
            <a:r>
              <a:rPr lang="cs-CZ" dirty="0"/>
              <a:t> nepřipouští trh; </a:t>
            </a:r>
            <a:r>
              <a:rPr lang="cs-CZ" b="1" dirty="0"/>
              <a:t>merkantilismus</a:t>
            </a:r>
            <a:r>
              <a:rPr lang="cs-CZ" dirty="0"/>
              <a:t> </a:t>
            </a:r>
            <a:r>
              <a:rPr lang="cs-CZ" b="1" dirty="0" err="1">
                <a:solidFill>
                  <a:srgbClr val="0070C0"/>
                </a:solidFill>
              </a:rPr>
              <a:t>Colberta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(1665-1683) protekcionismus a státní podpora </a:t>
            </a:r>
            <a:r>
              <a:rPr lang="cs-CZ" b="1" dirty="0"/>
              <a:t>průmyslu</a:t>
            </a:r>
            <a:r>
              <a:rPr lang="cs-CZ" dirty="0"/>
              <a:t>; </a:t>
            </a:r>
          </a:p>
          <a:p>
            <a:r>
              <a:rPr lang="cs-CZ" dirty="0"/>
              <a:t>Neúnosné </a:t>
            </a:r>
            <a:r>
              <a:rPr lang="cs-CZ" b="1" dirty="0">
                <a:solidFill>
                  <a:srgbClr val="0070C0"/>
                </a:solidFill>
              </a:rPr>
              <a:t>náklady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válek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katastrofální stav rozpočtu a nutnost daňové reformy:</a:t>
            </a:r>
          </a:p>
          <a:p>
            <a:pPr lvl="1"/>
            <a:r>
              <a:rPr lang="cs-CZ" b="1" dirty="0"/>
              <a:t>1787</a:t>
            </a:r>
            <a:r>
              <a:rPr lang="cs-CZ" dirty="0"/>
              <a:t> svolání Shromáždění </a:t>
            </a:r>
            <a:r>
              <a:rPr lang="cs-CZ" b="1" dirty="0"/>
              <a:t>notáblů</a:t>
            </a:r>
            <a:r>
              <a:rPr lang="cs-CZ" dirty="0"/>
              <a:t>, neúspěch a svolání </a:t>
            </a:r>
            <a:r>
              <a:rPr lang="cs-CZ" b="1" dirty="0"/>
              <a:t>Generálních stavů </a:t>
            </a:r>
            <a:r>
              <a:rPr lang="cs-CZ" dirty="0"/>
              <a:t>(od 1614) – snaha o </a:t>
            </a:r>
            <a:r>
              <a:rPr lang="cs-CZ" b="1" dirty="0"/>
              <a:t>udržení privilegií </a:t>
            </a:r>
            <a:r>
              <a:rPr lang="cs-CZ" dirty="0"/>
              <a:t>-&gt; omezení absolutismu;</a:t>
            </a:r>
          </a:p>
          <a:p>
            <a:pPr lvl="1"/>
            <a:r>
              <a:rPr lang="cs-CZ" b="1" dirty="0"/>
              <a:t>Národní shromáždění </a:t>
            </a:r>
            <a:r>
              <a:rPr lang="cs-CZ" dirty="0"/>
              <a:t>– reprezentován </a:t>
            </a:r>
            <a:r>
              <a:rPr lang="cs-CZ" b="1" dirty="0"/>
              <a:t>třetí stav </a:t>
            </a:r>
            <a:r>
              <a:rPr lang="cs-CZ" dirty="0"/>
              <a:t>(podpora </a:t>
            </a:r>
            <a:r>
              <a:rPr lang="cs-CZ" b="1" dirty="0"/>
              <a:t>ulice</a:t>
            </a:r>
            <a:r>
              <a:rPr lang="cs-CZ" dirty="0"/>
              <a:t>, Bastila);</a:t>
            </a:r>
          </a:p>
          <a:p>
            <a:pPr lvl="1"/>
            <a:r>
              <a:rPr lang="cs-CZ" dirty="0"/>
              <a:t>Nová </a:t>
            </a:r>
            <a:r>
              <a:rPr lang="cs-CZ" b="1" dirty="0">
                <a:solidFill>
                  <a:srgbClr val="0070C0"/>
                </a:solidFill>
              </a:rPr>
              <a:t>ústava 1791</a:t>
            </a:r>
            <a:r>
              <a:rPr lang="cs-CZ" dirty="0"/>
              <a:t>: </a:t>
            </a:r>
            <a:r>
              <a:rPr lang="cs-CZ" b="1" dirty="0"/>
              <a:t>radikální</a:t>
            </a:r>
            <a:r>
              <a:rPr lang="cs-CZ" dirty="0"/>
              <a:t> (</a:t>
            </a:r>
            <a:r>
              <a:rPr lang="cs-CZ" b="1" dirty="0"/>
              <a:t>feudální</a:t>
            </a:r>
            <a:r>
              <a:rPr lang="cs-CZ" dirty="0"/>
              <a:t> systém, privilegia, </a:t>
            </a:r>
            <a:r>
              <a:rPr lang="cs-CZ" b="1" dirty="0"/>
              <a:t>způsobilost</a:t>
            </a:r>
            <a:r>
              <a:rPr lang="cs-CZ" dirty="0"/>
              <a:t>, </a:t>
            </a:r>
            <a:r>
              <a:rPr lang="cs-CZ" b="1" dirty="0"/>
              <a:t>cechy</a:t>
            </a:r>
            <a:r>
              <a:rPr lang="cs-CZ" dirty="0"/>
              <a:t>) (útěk a poprava krále 1793);</a:t>
            </a:r>
          </a:p>
          <a:p>
            <a:pPr lvl="1"/>
            <a:r>
              <a:rPr lang="cs-CZ" dirty="0"/>
              <a:t>Od roku 1792 </a:t>
            </a:r>
            <a:r>
              <a:rPr lang="cs-CZ" b="1" dirty="0"/>
              <a:t>protifrancouzské koalice</a:t>
            </a:r>
            <a:r>
              <a:rPr lang="cs-CZ" dirty="0"/>
              <a:t>…</a:t>
            </a:r>
          </a:p>
          <a:p>
            <a:pPr lvl="1"/>
            <a:endParaRPr lang="cs-CZ" sz="1100" dirty="0"/>
          </a:p>
          <a:p>
            <a:r>
              <a:rPr lang="cs-CZ" dirty="0"/>
              <a:t> </a:t>
            </a:r>
            <a:r>
              <a:rPr lang="cs-CZ" sz="3600" b="1" dirty="0">
                <a:solidFill>
                  <a:srgbClr val="0070C0"/>
                </a:solidFill>
              </a:rPr>
              <a:t>UK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moderní průmyslové výroby </a:t>
            </a:r>
            <a:r>
              <a:rPr lang="cs-CZ" dirty="0"/>
              <a:t>(železo, uhlí, papír…bavlna), </a:t>
            </a:r>
            <a:r>
              <a:rPr lang="cs-CZ" b="1" dirty="0"/>
              <a:t>obchod</a:t>
            </a:r>
            <a:r>
              <a:rPr lang="cs-CZ" dirty="0"/>
              <a:t> a </a:t>
            </a:r>
            <a:r>
              <a:rPr lang="cs-CZ" b="1" dirty="0"/>
              <a:t>zpracování</a:t>
            </a:r>
            <a:r>
              <a:rPr lang="cs-CZ" dirty="0"/>
              <a:t> </a:t>
            </a:r>
            <a:r>
              <a:rPr lang="cs-CZ" b="1" dirty="0"/>
              <a:t>koloniálních</a:t>
            </a:r>
            <a:r>
              <a:rPr lang="cs-CZ" dirty="0"/>
              <a:t> produktů; </a:t>
            </a:r>
          </a:p>
          <a:p>
            <a:pPr lvl="1"/>
            <a:r>
              <a:rPr lang="cs-CZ" b="1" dirty="0"/>
              <a:t>Impérium</a:t>
            </a:r>
            <a:r>
              <a:rPr lang="cs-CZ" dirty="0"/>
              <a:t>: 1/3 daňových výnosů z </a:t>
            </a:r>
            <a:r>
              <a:rPr lang="cs-CZ" b="1" dirty="0"/>
              <a:t>koloniálního zboží </a:t>
            </a:r>
            <a:r>
              <a:rPr lang="cs-CZ" dirty="0"/>
              <a:t>(1800); </a:t>
            </a:r>
          </a:p>
          <a:p>
            <a:pPr lvl="1"/>
            <a:r>
              <a:rPr lang="cs-CZ" dirty="0"/>
              <a:t>čaj, cukr, tabák - zboží </a:t>
            </a:r>
            <a:r>
              <a:rPr lang="cs-CZ" b="1" dirty="0"/>
              <a:t>masové spotřeby</a:t>
            </a:r>
            <a:r>
              <a:rPr lang="cs-CZ" dirty="0"/>
              <a:t>; </a:t>
            </a:r>
            <a:r>
              <a:rPr lang="cs-CZ" b="1" dirty="0"/>
              <a:t>zámořské exporty </a:t>
            </a:r>
            <a:r>
              <a:rPr lang="cs-CZ" dirty="0"/>
              <a:t>(drobné </a:t>
            </a:r>
            <a:r>
              <a:rPr lang="cs-CZ" dirty="0" err="1"/>
              <a:t>pům</a:t>
            </a:r>
            <a:r>
              <a:rPr lang="cs-CZ" dirty="0"/>
              <a:t>. zboží) na konci 18st. 3x více než do E (vs. </a:t>
            </a:r>
            <a:r>
              <a:rPr lang="cs-CZ" b="1" dirty="0"/>
              <a:t>FRA</a:t>
            </a:r>
            <a:r>
              <a:rPr lang="cs-CZ" dirty="0"/>
              <a:t> absence dynamického trhu, reexport cukru ze Saint-</a:t>
            </a:r>
            <a:r>
              <a:rPr lang="cs-CZ" dirty="0" err="1"/>
              <a:t>Domingue</a:t>
            </a:r>
            <a:r>
              <a:rPr lang="cs-CZ" dirty="0"/>
              <a:t>);</a:t>
            </a:r>
          </a:p>
          <a:p>
            <a:pPr lvl="1"/>
            <a:endParaRPr lang="cs-CZ" sz="1500" dirty="0"/>
          </a:p>
          <a:p>
            <a:r>
              <a:rPr lang="cs-CZ" dirty="0"/>
              <a:t>Proměna </a:t>
            </a:r>
            <a:r>
              <a:rPr lang="cs-CZ" b="1" dirty="0"/>
              <a:t>UK </a:t>
            </a:r>
            <a:r>
              <a:rPr lang="cs-CZ" b="1" dirty="0">
                <a:solidFill>
                  <a:srgbClr val="0070C0"/>
                </a:solidFill>
              </a:rPr>
              <a:t>obchodu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před občanskou válkou 80% exportů </a:t>
            </a:r>
            <a:r>
              <a:rPr lang="cs-CZ" b="1" dirty="0">
                <a:solidFill>
                  <a:srgbClr val="0070C0"/>
                </a:solidFill>
              </a:rPr>
              <a:t>vlněné produkty </a:t>
            </a:r>
            <a:r>
              <a:rPr lang="cs-CZ" b="1" dirty="0"/>
              <a:t>do E</a:t>
            </a:r>
            <a:r>
              <a:rPr lang="cs-CZ" dirty="0"/>
              <a:t>; v 1700 </a:t>
            </a:r>
            <a:r>
              <a:rPr lang="cs-CZ" b="1" dirty="0"/>
              <a:t>nové </a:t>
            </a:r>
            <a:r>
              <a:rPr lang="cs-CZ" b="1" dirty="0">
                <a:solidFill>
                  <a:srgbClr val="0070C0"/>
                </a:solidFill>
              </a:rPr>
              <a:t>koloniální produkty </a:t>
            </a:r>
            <a:r>
              <a:rPr lang="cs-CZ" dirty="0"/>
              <a:t>již 50% -&gt; rozvoj </a:t>
            </a:r>
            <a:r>
              <a:rPr lang="cs-CZ" b="1" dirty="0"/>
              <a:t>dopravních</a:t>
            </a:r>
            <a:r>
              <a:rPr lang="cs-CZ" dirty="0"/>
              <a:t> a </a:t>
            </a:r>
            <a:r>
              <a:rPr lang="cs-CZ" b="1" dirty="0"/>
              <a:t>finančních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služeb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(nahrazení NED);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korporátních monopolistických </a:t>
            </a:r>
            <a:r>
              <a:rPr lang="cs-CZ" b="1" dirty="0">
                <a:solidFill>
                  <a:srgbClr val="0070C0"/>
                </a:solidFill>
              </a:rPr>
              <a:t>privilegií</a:t>
            </a:r>
            <a:r>
              <a:rPr lang="cs-CZ" b="1" dirty="0"/>
              <a:t> </a:t>
            </a:r>
            <a:r>
              <a:rPr lang="cs-CZ" dirty="0"/>
              <a:t>–&gt; </a:t>
            </a:r>
            <a:r>
              <a:rPr lang="cs-CZ" b="1" dirty="0"/>
              <a:t>národní „monopoly“</a:t>
            </a:r>
            <a:r>
              <a:rPr lang="cs-CZ" dirty="0"/>
              <a:t>; </a:t>
            </a:r>
            <a:r>
              <a:rPr lang="cs-CZ" b="1" dirty="0"/>
              <a:t>parlament</a:t>
            </a:r>
            <a:r>
              <a:rPr lang="cs-CZ" dirty="0"/>
              <a:t> – </a:t>
            </a:r>
            <a:r>
              <a:rPr lang="cs-CZ" b="1" dirty="0"/>
              <a:t>podnikatelská</a:t>
            </a:r>
            <a:r>
              <a:rPr lang="cs-CZ" dirty="0"/>
              <a:t> </a:t>
            </a:r>
            <a:r>
              <a:rPr lang="cs-CZ" b="1" dirty="0"/>
              <a:t>třída</a:t>
            </a:r>
            <a:r>
              <a:rPr lang="cs-CZ" dirty="0"/>
              <a:t> – </a:t>
            </a:r>
            <a:r>
              <a:rPr lang="cs-CZ" b="1" dirty="0">
                <a:solidFill>
                  <a:srgbClr val="0070C0"/>
                </a:solidFill>
              </a:rPr>
              <a:t>národní zájem </a:t>
            </a:r>
            <a:r>
              <a:rPr lang="cs-CZ" dirty="0"/>
              <a:t>-</a:t>
            </a:r>
            <a:r>
              <a:rPr lang="cs-CZ" b="1" dirty="0"/>
              <a:t> národní stát</a:t>
            </a:r>
            <a:r>
              <a:rPr lang="cs-CZ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6444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-na.ssl-images-amazon.com/images/I/71MpZ29Z-GL._SL1500_.jpg">
            <a:extLst>
              <a:ext uri="{FF2B5EF4-FFF2-40B4-BE49-F238E27FC236}">
                <a16:creationId xmlns:a16="http://schemas.microsoft.com/office/drawing/2014/main" id="{319DFE4A-EF9A-4995-8CA3-A3ABD653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10" y="0"/>
            <a:ext cx="910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86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2EDE44-3696-488D-9352-4CE57EDE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9" y="280576"/>
            <a:ext cx="4098629" cy="276033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1600" dirty="0"/>
              <a:t>Q: “It always makes me feel a little melancholy. Grand old war ship, being ignominiously hauled away to scrap… The inevitability of time, don’t you think? What do you see?”</a:t>
            </a:r>
          </a:p>
          <a:p>
            <a:pPr marL="0" indent="0" fontAlgn="base">
              <a:buNone/>
            </a:pPr>
            <a:r>
              <a:rPr lang="en-US" sz="1600" dirty="0"/>
              <a:t>James Bond: “A bloody big ship.”</a:t>
            </a:r>
          </a:p>
          <a:p>
            <a:endParaRPr lang="cs-CZ" dirty="0"/>
          </a:p>
        </p:txBody>
      </p:sp>
      <p:pic>
        <p:nvPicPr>
          <p:cNvPr id="6146" name="Picture 2" descr="http://journeytothewiredwest.com/wp-content/uploads/2019/05/bond_001.jpg">
            <a:extLst>
              <a:ext uri="{FF2B5EF4-FFF2-40B4-BE49-F238E27FC236}">
                <a16:creationId xmlns:a16="http://schemas.microsoft.com/office/drawing/2014/main" id="{FA2C3001-1FEA-4435-BF8A-6CBE5AF3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51" y="73191"/>
            <a:ext cx="7715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pecimen showing back of twenty pound note">
            <a:extLst>
              <a:ext uri="{FF2B5EF4-FFF2-40B4-BE49-F238E27FC236}">
                <a16:creationId xmlns:a16="http://schemas.microsoft.com/office/drawing/2014/main" id="{7FBEE417-2B1C-4900-A041-FCD55845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5" y="3636959"/>
            <a:ext cx="5895830" cy="30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9635FDA-0D7B-4799-8FE6-0AB1D7A543B9}"/>
              </a:ext>
            </a:extLst>
          </p:cNvPr>
          <p:cNvSpPr/>
          <p:nvPr/>
        </p:nvSpPr>
        <p:spPr>
          <a:xfrm>
            <a:off x="6396082" y="6362938"/>
            <a:ext cx="501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Fighting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Temeraire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– William Turner (1839)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42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Zpracování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bavlny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968" y="737320"/>
            <a:ext cx="11236751" cy="612068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Bavlna – vhodná pro </a:t>
            </a:r>
            <a:r>
              <a:rPr lang="cs-CZ" b="1" dirty="0"/>
              <a:t>tovární výrobu </a:t>
            </a:r>
            <a:r>
              <a:rPr lang="cs-CZ" dirty="0"/>
              <a:t>+ </a:t>
            </a:r>
            <a:r>
              <a:rPr lang="cs-CZ" b="1" dirty="0"/>
              <a:t>levná</a:t>
            </a:r>
            <a:r>
              <a:rPr lang="cs-CZ" dirty="0"/>
              <a:t> + masová </a:t>
            </a:r>
            <a:r>
              <a:rPr lang="cs-CZ" b="1" dirty="0"/>
              <a:t>poptávka</a:t>
            </a:r>
            <a:r>
              <a:rPr lang="cs-CZ" dirty="0"/>
              <a:t>; BO </a:t>
            </a:r>
            <a:r>
              <a:rPr lang="cs-CZ" b="1" dirty="0">
                <a:solidFill>
                  <a:srgbClr val="0070C0"/>
                </a:solidFill>
              </a:rPr>
              <a:t>propojily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/>
              <a:t>GB</a:t>
            </a:r>
            <a:r>
              <a:rPr lang="cs-CZ" dirty="0"/>
              <a:t> s </a:t>
            </a:r>
            <a:r>
              <a:rPr lang="cs-CZ" b="1" dirty="0"/>
              <a:t>E</a:t>
            </a:r>
            <a:r>
              <a:rPr lang="cs-CZ" dirty="0"/>
              <a:t> a </a:t>
            </a:r>
            <a:r>
              <a:rPr lang="cs-CZ" b="1" dirty="0"/>
              <a:t>NW</a:t>
            </a:r>
            <a:r>
              <a:rPr lang="cs-CZ" dirty="0"/>
              <a:t> (</a:t>
            </a:r>
            <a:r>
              <a:rPr lang="cs-CZ" b="1" dirty="0"/>
              <a:t>AFR</a:t>
            </a:r>
            <a:r>
              <a:rPr lang="cs-CZ" dirty="0"/>
              <a:t>); industrializace západu a </a:t>
            </a:r>
            <a:r>
              <a:rPr lang="cs-CZ" dirty="0" err="1"/>
              <a:t>dezin</a:t>
            </a:r>
            <a:r>
              <a:rPr lang="cs-CZ" dirty="0"/>
              <a:t>. východu (Asie);</a:t>
            </a:r>
          </a:p>
          <a:p>
            <a:endParaRPr lang="cs-CZ" sz="1700" dirty="0"/>
          </a:p>
          <a:p>
            <a:r>
              <a:rPr lang="cs-CZ" b="1" dirty="0">
                <a:solidFill>
                  <a:srgbClr val="0070C0"/>
                </a:solidFill>
              </a:rPr>
              <a:t>Kaliko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(levné, barvené dovozy z </a:t>
            </a:r>
            <a:r>
              <a:rPr lang="cs-CZ" b="1" dirty="0"/>
              <a:t>IND</a:t>
            </a:r>
            <a:r>
              <a:rPr lang="cs-CZ" dirty="0"/>
              <a:t>) vs. průmysl </a:t>
            </a:r>
            <a:r>
              <a:rPr lang="cs-CZ" b="1" dirty="0"/>
              <a:t>vlny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1700</a:t>
            </a:r>
            <a:r>
              <a:rPr lang="cs-CZ" dirty="0"/>
              <a:t> </a:t>
            </a:r>
            <a:r>
              <a:rPr lang="cs-CZ" b="1" dirty="0"/>
              <a:t>zákaz dovozu </a:t>
            </a:r>
            <a:r>
              <a:rPr lang="cs-CZ" dirty="0"/>
              <a:t>kalika -&gt; EIC dováží nezpracované látky, dokončení v GB; </a:t>
            </a:r>
            <a:r>
              <a:rPr lang="cs-CZ" b="1" dirty="0"/>
              <a:t>1721</a:t>
            </a:r>
            <a:r>
              <a:rPr lang="cs-CZ" dirty="0"/>
              <a:t> pokuta za </a:t>
            </a:r>
            <a:r>
              <a:rPr lang="cs-CZ" b="1" dirty="0"/>
              <a:t>nošení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nevztahuje se na mušelín (luxus) nebo </a:t>
            </a:r>
            <a:r>
              <a:rPr lang="cs-CZ" b="1" dirty="0" err="1"/>
              <a:t>fustian</a:t>
            </a:r>
            <a:r>
              <a:rPr lang="cs-CZ" dirty="0"/>
              <a:t> (</a:t>
            </a:r>
            <a:r>
              <a:rPr lang="cs-CZ" dirty="0" err="1"/>
              <a:t>len+bavlna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imigrace z Flander (po 1579) -&gt; </a:t>
            </a:r>
            <a:r>
              <a:rPr lang="cs-CZ" dirty="0" err="1"/>
              <a:t>Lancashire</a:t>
            </a:r>
            <a:r>
              <a:rPr lang="cs-CZ" dirty="0"/>
              <a:t> </a:t>
            </a:r>
            <a:r>
              <a:rPr lang="cs-CZ" dirty="0" err="1"/>
              <a:t>aglom</a:t>
            </a:r>
            <a:r>
              <a:rPr lang="cs-CZ" dirty="0"/>
              <a:t>.; bavlna posílená příměsí lnu- do roku 1774 zákaz dovozu barvených látek, ale </a:t>
            </a:r>
            <a:r>
              <a:rPr lang="cs-CZ" dirty="0" err="1"/>
              <a:t>fustian</a:t>
            </a:r>
            <a:r>
              <a:rPr lang="cs-CZ" dirty="0"/>
              <a:t> </a:t>
            </a:r>
            <a:r>
              <a:rPr lang="cs-CZ" b="1" dirty="0"/>
              <a:t>povolen 1736 </a:t>
            </a:r>
            <a:r>
              <a:rPr lang="cs-CZ" dirty="0"/>
              <a:t>(dopad na GB zaměstnanost);</a:t>
            </a:r>
          </a:p>
          <a:p>
            <a:pPr lvl="1"/>
            <a:r>
              <a:rPr lang="cs-CZ" dirty="0"/>
              <a:t>Masivní dovozy </a:t>
            </a:r>
            <a:r>
              <a:rPr lang="cs-CZ" b="1" dirty="0">
                <a:solidFill>
                  <a:srgbClr val="0070C0"/>
                </a:solidFill>
              </a:rPr>
              <a:t>surové bavlny </a:t>
            </a:r>
            <a:r>
              <a:rPr lang="cs-CZ" dirty="0"/>
              <a:t>(Live. – </a:t>
            </a:r>
            <a:r>
              <a:rPr lang="cs-CZ" dirty="0" err="1"/>
              <a:t>Izmir</a:t>
            </a:r>
            <a:r>
              <a:rPr lang="cs-CZ" dirty="0"/>
              <a:t>, Karib., BRA a US); </a:t>
            </a:r>
            <a:r>
              <a:rPr lang="cs-CZ" b="1" dirty="0"/>
              <a:t>export příze </a:t>
            </a:r>
            <a:r>
              <a:rPr lang="cs-CZ" dirty="0"/>
              <a:t>(a látek) do AFR, NW (a Asie); </a:t>
            </a:r>
          </a:p>
          <a:p>
            <a:pPr lvl="1"/>
            <a:endParaRPr lang="cs-CZ" sz="1500" dirty="0"/>
          </a:p>
          <a:p>
            <a:r>
              <a:rPr lang="cs-CZ" b="1" dirty="0">
                <a:solidFill>
                  <a:srgbClr val="0070C0"/>
                </a:solidFill>
              </a:rPr>
              <a:t>Tovární výroba </a:t>
            </a:r>
            <a:r>
              <a:rPr lang="cs-CZ" dirty="0"/>
              <a:t>(inovace)+ poptávka + dostupné suroviny:</a:t>
            </a:r>
          </a:p>
          <a:p>
            <a:pPr lvl="1"/>
            <a:r>
              <a:rPr lang="cs-CZ" dirty="0"/>
              <a:t>Vs. </a:t>
            </a:r>
            <a:r>
              <a:rPr lang="cs-CZ" b="1" dirty="0"/>
              <a:t>hedvábí</a:t>
            </a:r>
            <a:r>
              <a:rPr lang="cs-CZ" dirty="0"/>
              <a:t> (ITA 14st., FRA 17st. -&gt; GB omezený trh); </a:t>
            </a:r>
            <a:r>
              <a:rPr lang="cs-CZ" b="1" dirty="0"/>
              <a:t>vlna</a:t>
            </a:r>
            <a:r>
              <a:rPr lang="cs-CZ" dirty="0"/>
              <a:t> nevhodná –&gt; bavlna;</a:t>
            </a:r>
          </a:p>
          <a:p>
            <a:pPr lvl="1"/>
            <a:r>
              <a:rPr lang="cs-CZ" dirty="0"/>
              <a:t>létající člunek (2x); </a:t>
            </a:r>
            <a:r>
              <a:rPr lang="cs-CZ" b="1" dirty="0"/>
              <a:t>spinning </a:t>
            </a:r>
            <a:r>
              <a:rPr lang="cs-CZ" b="1" dirty="0" err="1"/>
              <a:t>jenny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Hargreaves</a:t>
            </a:r>
            <a:r>
              <a:rPr lang="cs-CZ" dirty="0"/>
              <a:t>); </a:t>
            </a:r>
            <a:r>
              <a:rPr lang="cs-CZ" b="1" dirty="0" err="1"/>
              <a:t>waterframe</a:t>
            </a:r>
            <a:r>
              <a:rPr lang="cs-CZ" dirty="0"/>
              <a:t> (</a:t>
            </a:r>
            <a:r>
              <a:rPr lang="cs-CZ" dirty="0" err="1"/>
              <a:t>Arkwright</a:t>
            </a:r>
            <a:r>
              <a:rPr lang="cs-CZ" dirty="0"/>
              <a:t>); mul (</a:t>
            </a:r>
            <a:r>
              <a:rPr lang="cs-CZ" dirty="0" err="1"/>
              <a:t>Crompton</a:t>
            </a:r>
            <a:r>
              <a:rPr lang="cs-CZ" dirty="0"/>
              <a:t>); </a:t>
            </a:r>
            <a:r>
              <a:rPr lang="cs-CZ" b="1" dirty="0"/>
              <a:t>mechanický tkalcovský stav </a:t>
            </a:r>
            <a:r>
              <a:rPr lang="cs-CZ" dirty="0"/>
              <a:t>(</a:t>
            </a:r>
            <a:r>
              <a:rPr lang="cs-CZ" dirty="0" err="1"/>
              <a:t>Carwright</a:t>
            </a:r>
            <a:r>
              <a:rPr lang="cs-CZ" dirty="0"/>
              <a:t>); odzrňovač bavlny (</a:t>
            </a:r>
            <a:r>
              <a:rPr lang="cs-CZ" dirty="0" err="1"/>
              <a:t>Whitney</a:t>
            </a:r>
            <a:r>
              <a:rPr lang="cs-CZ" dirty="0"/>
              <a:t>); -&gt; nerovnováha mezi </a:t>
            </a:r>
            <a:r>
              <a:rPr lang="cs-CZ" b="1" dirty="0"/>
              <a:t>spřádáním</a:t>
            </a:r>
            <a:r>
              <a:rPr lang="cs-CZ" dirty="0"/>
              <a:t> a </a:t>
            </a:r>
            <a:r>
              <a:rPr lang="cs-CZ" b="1" dirty="0"/>
              <a:t>tkaním</a:t>
            </a:r>
            <a:r>
              <a:rPr lang="cs-CZ" dirty="0"/>
              <a:t>…</a:t>
            </a:r>
          </a:p>
          <a:p>
            <a:pPr lvl="1"/>
            <a:r>
              <a:rPr lang="cs-CZ" b="1" dirty="0"/>
              <a:t>dělba práce</a:t>
            </a:r>
            <a:r>
              <a:rPr lang="cs-CZ" dirty="0"/>
              <a:t>: GB produkuje přízi a E zpracovává do látek (manufakturní a podomní práce)…</a:t>
            </a:r>
          </a:p>
          <a:p>
            <a:pPr lvl="1"/>
            <a:r>
              <a:rPr lang="cs-CZ" dirty="0"/>
              <a:t>stimul pro další odvětví – </a:t>
            </a:r>
            <a:r>
              <a:rPr lang="cs-CZ" b="1" dirty="0"/>
              <a:t>barvení</a:t>
            </a:r>
            <a:r>
              <a:rPr lang="cs-CZ" dirty="0"/>
              <a:t> (chemie), </a:t>
            </a:r>
            <a:r>
              <a:rPr lang="cs-CZ" b="1" dirty="0"/>
              <a:t>tisk</a:t>
            </a:r>
            <a:r>
              <a:rPr lang="cs-CZ" dirty="0"/>
              <a:t> (rotačky); odběr kapitálového zboží (</a:t>
            </a:r>
            <a:r>
              <a:rPr lang="cs-CZ" b="1" dirty="0"/>
              <a:t>stroje</a:t>
            </a:r>
            <a:r>
              <a:rPr lang="cs-CZ" dirty="0"/>
              <a:t>);</a:t>
            </a:r>
          </a:p>
          <a:p>
            <a:pPr lvl="1"/>
            <a:endParaRPr lang="cs-CZ" sz="1500" dirty="0"/>
          </a:p>
          <a:p>
            <a:r>
              <a:rPr lang="cs-CZ" dirty="0"/>
              <a:t>Decentralizovaná</a:t>
            </a: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podomní</a:t>
            </a:r>
            <a:r>
              <a:rPr lang="cs-CZ" b="1" dirty="0"/>
              <a:t> </a:t>
            </a:r>
            <a:r>
              <a:rPr lang="cs-CZ" dirty="0"/>
              <a:t>výroba výhodou proti </a:t>
            </a:r>
            <a:r>
              <a:rPr lang="cs-CZ" b="1" dirty="0"/>
              <a:t>cechovní</a:t>
            </a:r>
            <a:r>
              <a:rPr lang="cs-CZ" dirty="0"/>
              <a:t> regulaci - nyní nevhodná; </a:t>
            </a:r>
            <a:r>
              <a:rPr lang="cs-CZ" b="1" dirty="0"/>
              <a:t>koncentrace do </a:t>
            </a:r>
            <a:r>
              <a:rPr lang="cs-CZ" b="1" dirty="0">
                <a:solidFill>
                  <a:srgbClr val="0070C0"/>
                </a:solidFill>
              </a:rPr>
              <a:t>továren</a:t>
            </a:r>
            <a:r>
              <a:rPr lang="cs-CZ" b="1" dirty="0"/>
              <a:t> </a:t>
            </a:r>
            <a:r>
              <a:rPr lang="cs-CZ" dirty="0"/>
              <a:t>není samozřejmá (neutěšené podmínky, dozor); </a:t>
            </a:r>
          </a:p>
          <a:p>
            <a:pPr lvl="1"/>
            <a:r>
              <a:rPr lang="cs-CZ" dirty="0"/>
              <a:t>vznik nové sociální třídy – </a:t>
            </a:r>
            <a:r>
              <a:rPr lang="cs-CZ" b="1" dirty="0"/>
              <a:t>průmyslový </a:t>
            </a:r>
            <a:r>
              <a:rPr lang="cs-CZ" b="1" dirty="0">
                <a:solidFill>
                  <a:srgbClr val="0070C0"/>
                </a:solidFill>
              </a:rPr>
              <a:t>námezdní dělník </a:t>
            </a:r>
            <a:r>
              <a:rPr lang="cs-CZ" dirty="0"/>
              <a:t>(mimo GB </a:t>
            </a:r>
            <a:r>
              <a:rPr lang="cs-CZ" b="1" dirty="0"/>
              <a:t>donucení</a:t>
            </a:r>
            <a:r>
              <a:rPr lang="cs-CZ" dirty="0"/>
              <a:t>); oplocování;</a:t>
            </a:r>
          </a:p>
          <a:p>
            <a:pPr lvl="1"/>
            <a:r>
              <a:rPr lang="cs-CZ" dirty="0"/>
              <a:t>rozdíl ve výši </a:t>
            </a:r>
            <a:r>
              <a:rPr lang="cs-CZ" b="1" dirty="0"/>
              <a:t>mezd</a:t>
            </a:r>
            <a:r>
              <a:rPr lang="cs-CZ" dirty="0"/>
              <a:t> – dán </a:t>
            </a:r>
            <a:r>
              <a:rPr lang="cs-CZ" b="1" dirty="0"/>
              <a:t>produktivitou</a:t>
            </a:r>
            <a:r>
              <a:rPr lang="cs-CZ" dirty="0"/>
              <a:t>, ta dána </a:t>
            </a:r>
            <a:r>
              <a:rPr lang="cs-CZ" b="1" dirty="0"/>
              <a:t>organizací</a:t>
            </a:r>
            <a:r>
              <a:rPr lang="cs-CZ" dirty="0"/>
              <a:t> práce a </a:t>
            </a:r>
            <a:r>
              <a:rPr lang="cs-CZ" b="1" dirty="0"/>
              <a:t>využitím strojů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produktivita</a:t>
            </a:r>
            <a:r>
              <a:rPr lang="cs-CZ" dirty="0"/>
              <a:t>: zpracování 45 kg surové bavlny v 1779: 50k hodin v IND a 2k v GB; 1795: GB 300h a v 1825: 135h;</a:t>
            </a:r>
          </a:p>
        </p:txBody>
      </p:sp>
    </p:spTree>
    <p:extLst>
      <p:ext uri="{BB962C8B-B14F-4D97-AF65-F5344CB8AC3E}">
        <p14:creationId xmlns:p14="http://schemas.microsoft.com/office/powerpoint/2010/main" val="232562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0.wp.com/blog.americanduchess.com/wp-content/uploads/2021/05/historic-deerfield-1775-95-HD-2003.27.1-plain-weave-worsted-wool.jpg?resize=597%2C1024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10" y="247972"/>
            <a:ext cx="3220936" cy="55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736x/f9/37/12/f93712155024a4a551c7bf0b6175c5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5" y="309965"/>
            <a:ext cx="3643355" cy="47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ess, circa 1820 (fabric from late 18th century), British. Silk. The  Metropolitan Museum of Art, New York, Purchase, Irene Lewisohn Bequest. –  Enchanted Living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48" y="224266"/>
            <a:ext cx="2839213" cy="59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1410" y="5649132"/>
            <a:ext cx="290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Linen</a:t>
            </a:r>
            <a:r>
              <a:rPr lang="cs-CZ" dirty="0"/>
              <a:t> </a:t>
            </a:r>
            <a:r>
              <a:rPr lang="cs-CZ" dirty="0" err="1"/>
              <a:t>dress</a:t>
            </a:r>
            <a:r>
              <a:rPr lang="cs-CZ" dirty="0"/>
              <a:t> 18th </a:t>
            </a:r>
            <a:r>
              <a:rPr lang="cs-CZ" dirty="0" err="1"/>
              <a:t>century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73110" y="6139061"/>
            <a:ext cx="290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Woolen</a:t>
            </a:r>
            <a:r>
              <a:rPr lang="cs-CZ" dirty="0"/>
              <a:t> </a:t>
            </a:r>
            <a:r>
              <a:rPr lang="cs-CZ" dirty="0" err="1"/>
              <a:t>dress</a:t>
            </a:r>
            <a:r>
              <a:rPr lang="cs-CZ" dirty="0"/>
              <a:t> 18th </a:t>
            </a:r>
            <a:r>
              <a:rPr lang="cs-CZ" dirty="0" err="1"/>
              <a:t>century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572288" y="6323727"/>
            <a:ext cx="290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Silk</a:t>
            </a:r>
            <a:r>
              <a:rPr lang="cs-CZ" dirty="0"/>
              <a:t> </a:t>
            </a:r>
            <a:r>
              <a:rPr lang="cs-CZ" dirty="0" err="1"/>
              <a:t>dress</a:t>
            </a:r>
            <a:r>
              <a:rPr lang="cs-CZ" dirty="0"/>
              <a:t> 18th </a:t>
            </a:r>
            <a:r>
              <a:rPr lang="cs-CZ" dirty="0" err="1"/>
              <a:t>century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49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dian print day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9193"/>
            <a:ext cx="4070887" cy="40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5877" y="4691190"/>
            <a:ext cx="2340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c.1740-1760</a:t>
            </a:r>
          </a:p>
          <a:p>
            <a:r>
              <a:rPr lang="en-US" sz="1200" dirty="0">
                <a:solidFill>
                  <a:srgbClr val="1D1D1B"/>
                </a:solidFill>
              </a:rPr>
              <a:t>Day dress</a:t>
            </a:r>
          </a:p>
          <a:p>
            <a:r>
              <a:rPr lang="en-US" sz="1200" dirty="0">
                <a:solidFill>
                  <a:srgbClr val="1D1D1B"/>
                </a:solidFill>
              </a:rPr>
              <a:t>Wood-block printed cotton</a:t>
            </a:r>
          </a:p>
          <a:p>
            <a:r>
              <a:rPr lang="en-US" sz="1200" dirty="0">
                <a:solidFill>
                  <a:srgbClr val="1D1D1B"/>
                </a:solidFill>
              </a:rPr>
              <a:t>British, textile Indian</a:t>
            </a:r>
            <a:endParaRPr lang="en-US" sz="1200" b="0" i="0" dirty="0">
              <a:solidFill>
                <a:srgbClr val="1D1D1B"/>
              </a:solidFill>
              <a:effectLst/>
            </a:endParaRPr>
          </a:p>
        </p:txBody>
      </p:sp>
      <p:pic>
        <p:nvPicPr>
          <p:cNvPr id="1030" name="Picture 6" descr="https://i0.wp.com/blog.americanduchess.com/wp-content/uploads/2021/05/met-caraco2-C.I.38.5.1.jpg?resize=691%2C1024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5" y="519193"/>
            <a:ext cx="3095664" cy="4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848" y="5793871"/>
            <a:ext cx="10926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V Anglii byl v letech 1721 až 1774 </a:t>
            </a:r>
            <a:r>
              <a:rPr lang="cs-CZ" sz="1400" b="1" dirty="0"/>
              <a:t>zakázán</a:t>
            </a:r>
            <a:r>
              <a:rPr lang="cs-CZ" sz="1400" dirty="0"/>
              <a:t> dovoz </a:t>
            </a:r>
            <a:r>
              <a:rPr lang="cs-CZ" sz="1400" b="1" dirty="0"/>
              <a:t>indické</a:t>
            </a:r>
            <a:r>
              <a:rPr lang="cs-CZ" sz="1400" dirty="0"/>
              <a:t> </a:t>
            </a:r>
            <a:r>
              <a:rPr lang="cs-CZ" sz="1400" b="1" dirty="0"/>
              <a:t>bavlny</a:t>
            </a:r>
            <a:r>
              <a:rPr lang="cs-CZ" sz="1400" dirty="0"/>
              <a:t>, což však neplatilo v amerických koloniích ani jinde v Evropě. Změny v </a:t>
            </a:r>
            <a:r>
              <a:rPr lang="cs-CZ" sz="1400" b="1" dirty="0"/>
              <a:t>technologiích</a:t>
            </a:r>
            <a:r>
              <a:rPr lang="cs-CZ" sz="1400" dirty="0"/>
              <a:t>, kolonizaci a obchodu </a:t>
            </a:r>
            <a:r>
              <a:rPr lang="cs-CZ" sz="1400" b="1" dirty="0"/>
              <a:t>zrušily</a:t>
            </a:r>
            <a:r>
              <a:rPr lang="cs-CZ" sz="1400" dirty="0"/>
              <a:t> britský domácí </a:t>
            </a:r>
            <a:r>
              <a:rPr lang="cs-CZ" sz="1400" b="1" dirty="0"/>
              <a:t>zákaz</a:t>
            </a:r>
            <a:r>
              <a:rPr lang="cs-CZ" sz="1400" dirty="0"/>
              <a:t>, protože se staly dostupné a konkurenceschopné bavlněné textilie </a:t>
            </a:r>
            <a:r>
              <a:rPr lang="cs-CZ" sz="1400" b="1" dirty="0"/>
              <a:t>vyráběné</a:t>
            </a:r>
            <a:r>
              <a:rPr lang="cs-CZ" sz="1400" dirty="0"/>
              <a:t> v </a:t>
            </a:r>
            <a:r>
              <a:rPr lang="cs-CZ" sz="1400" b="1" dirty="0"/>
              <a:t>Británii</a:t>
            </a:r>
            <a:r>
              <a:rPr lang="cs-CZ" sz="1400" dirty="0"/>
              <a:t> ze surové bavlny, která se stále dovážela z Indie.</a:t>
            </a:r>
          </a:p>
        </p:txBody>
      </p:sp>
      <p:pic>
        <p:nvPicPr>
          <p:cNvPr id="1032" name="Picture 8" descr="https://i0.wp.com/blog.americanduchess.com/wp-content/uploads/2021/05/1795-dress-LACMA-M.57.24.jpg?resize=893%2C1024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46" y="493518"/>
            <a:ext cx="4030791" cy="46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904135" y="5133990"/>
            <a:ext cx="2425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 very fine muslin that’s been embroidered in gold. Dress, 1795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4348506" y="5160126"/>
            <a:ext cx="3037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 fairly simple and inexpensive printed cotton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8652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visejÃ­cÃ­ obrÃ¡zek">
            <a:extLst>
              <a:ext uri="{FF2B5EF4-FFF2-40B4-BE49-F238E27FC236}">
                <a16:creationId xmlns:a16="http://schemas.microsoft.com/office/drawing/2014/main" id="{94CA7FC4-FD26-45DC-A7EF-267BBAAC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2" y="4197806"/>
            <a:ext cx="3592887" cy="240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VÃ½sledek obrÃ¡zku pro cottage industry">
            <a:extLst>
              <a:ext uri="{FF2B5EF4-FFF2-40B4-BE49-F238E27FC236}">
                <a16:creationId xmlns:a16="http://schemas.microsoft.com/office/drawing/2014/main" id="{4CCE79D4-5188-46BD-8B7B-8EDA1B38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80" y="4136862"/>
            <a:ext cx="4547110" cy="25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292A3C-0079-4461-9DE8-183A54D2F235}"/>
              </a:ext>
            </a:extLst>
          </p:cNvPr>
          <p:cNvSpPr txBox="1"/>
          <p:nvPr/>
        </p:nvSpPr>
        <p:spPr>
          <a:xfrm>
            <a:off x="1260182" y="843677"/>
            <a:ext cx="92597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Systém venkovských manufaktur - </a:t>
            </a:r>
            <a:r>
              <a:rPr lang="cs-CZ" b="1" dirty="0" err="1">
                <a:solidFill>
                  <a:srgbClr val="0070C0"/>
                </a:solidFill>
              </a:rPr>
              <a:t>Cottages</a:t>
            </a:r>
            <a:r>
              <a:rPr lang="cs-CZ" dirty="0"/>
              <a:t> (rozptýlení činnosti - náklady na distribuci a sběr);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myšlenka </a:t>
            </a:r>
            <a:r>
              <a:rPr lang="cs-CZ" b="1" dirty="0"/>
              <a:t>velkých dílen</a:t>
            </a:r>
            <a:r>
              <a:rPr lang="cs-CZ" dirty="0"/>
              <a:t>, kde pracují přadláci a tkalci pod </a:t>
            </a:r>
            <a:r>
              <a:rPr lang="cs-CZ" b="1" dirty="0"/>
              <a:t>dohledem</a:t>
            </a:r>
            <a:r>
              <a:rPr lang="cs-CZ" dirty="0"/>
              <a:t>...;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Výrobci museli platit za to, že </a:t>
            </a:r>
            <a:r>
              <a:rPr lang="cs-CZ" b="1" dirty="0"/>
              <a:t>přesvědčili</a:t>
            </a:r>
            <a:r>
              <a:rPr lang="cs-CZ" dirty="0"/>
              <a:t> lidi, aby odešli z chalup do továren...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dokud bylo </a:t>
            </a:r>
            <a:r>
              <a:rPr lang="cs-CZ" b="1" dirty="0"/>
              <a:t>vybavení</a:t>
            </a:r>
            <a:r>
              <a:rPr lang="cs-CZ" dirty="0"/>
              <a:t> ve mlýně </a:t>
            </a:r>
            <a:r>
              <a:rPr lang="cs-CZ" b="1" dirty="0"/>
              <a:t>stejné</a:t>
            </a:r>
            <a:r>
              <a:rPr lang="cs-CZ" dirty="0"/>
              <a:t> jako v chalupě, stála mlýnská výroba více;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Aby byla továrna </a:t>
            </a:r>
            <a:r>
              <a:rPr lang="cs-CZ" b="1" dirty="0"/>
              <a:t>konkurenceschopná</a:t>
            </a:r>
            <a:r>
              <a:rPr lang="cs-CZ" dirty="0"/>
              <a:t>, bylo zapotřebí výkonných </a:t>
            </a:r>
            <a:r>
              <a:rPr lang="cs-CZ" b="1" dirty="0"/>
              <a:t>strojů</a:t>
            </a:r>
            <a:r>
              <a:rPr lang="cs-CZ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navzdory vyšším mzdám se mlýny stále zdály být </a:t>
            </a:r>
            <a:r>
              <a:rPr lang="cs-CZ" b="1" dirty="0"/>
              <a:t>vězením</a:t>
            </a:r>
            <a:r>
              <a:rPr lang="cs-CZ" dirty="0"/>
              <a:t>...;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kde vzít pracovní sílu? </a:t>
            </a:r>
            <a:r>
              <a:rPr lang="cs-CZ" b="1" dirty="0"/>
              <a:t>Děti</a:t>
            </a:r>
            <a:r>
              <a:rPr lang="cs-CZ" dirty="0"/>
              <a:t>, často naverbované z chudobinců, a </a:t>
            </a:r>
            <a:r>
              <a:rPr lang="cs-CZ" b="1" dirty="0"/>
              <a:t>ženy</a:t>
            </a:r>
            <a:r>
              <a:rPr lang="cs-CZ" dirty="0"/>
              <a:t>, zejména svobodné;</a:t>
            </a:r>
          </a:p>
          <a:p>
            <a:pPr lvl="1"/>
            <a:endParaRPr lang="cs-CZ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Vlněná vlákna problematická pro strojové zpracování - bavlna poddajná, investor obrátil pozornost...;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media.web.britannica.com/eb-media/08/166108-050-4073A0EC.jpg">
            <a:extLst>
              <a:ext uri="{FF2B5EF4-FFF2-40B4-BE49-F238E27FC236}">
                <a16:creationId xmlns:a16="http://schemas.microsoft.com/office/drawing/2014/main" id="{665DE123-1368-4895-8DB9-053954CE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70" y="836712"/>
            <a:ext cx="630906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145B30-1379-4A84-9A19-C5FF08984A41}"/>
              </a:ext>
            </a:extLst>
          </p:cNvPr>
          <p:cNvSpPr/>
          <p:nvPr/>
        </p:nvSpPr>
        <p:spPr>
          <a:xfrm>
            <a:off x="2941470" y="292587"/>
            <a:ext cx="7560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2529"/>
                </a:solidFill>
                <a:latin typeface="proxima-nova"/>
              </a:rPr>
              <a:t>Spinning Jenny </a:t>
            </a:r>
            <a:r>
              <a:rPr lang="en-US" dirty="0">
                <a:solidFill>
                  <a:srgbClr val="212529"/>
                </a:solidFill>
                <a:latin typeface="proxima-nova"/>
              </a:rPr>
              <a:t>– </a:t>
            </a:r>
            <a:r>
              <a:rPr lang="cs-CZ" dirty="0">
                <a:solidFill>
                  <a:srgbClr val="212529"/>
                </a:solidFill>
                <a:latin typeface="proxima-nova"/>
              </a:rPr>
              <a:t>spřádací stroj </a:t>
            </a:r>
            <a:r>
              <a:rPr lang="en-US" dirty="0">
                <a:solidFill>
                  <a:srgbClr val="212529"/>
                </a:solidFill>
                <a:latin typeface="proxima-nova"/>
              </a:rPr>
              <a:t>(James Hargreaves 1764)</a:t>
            </a:r>
            <a:endParaRPr lang="en-US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F53D6E6-1670-4F9C-97F3-941D8292C81F}"/>
              </a:ext>
            </a:extLst>
          </p:cNvPr>
          <p:cNvSpPr/>
          <p:nvPr/>
        </p:nvSpPr>
        <p:spPr>
          <a:xfrm>
            <a:off x="2847529" y="5795972"/>
            <a:ext cx="6823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2529"/>
                </a:solidFill>
              </a:rPr>
              <a:t>...</a:t>
            </a:r>
            <a:r>
              <a:rPr lang="en-US" sz="1600" dirty="0" err="1">
                <a:solidFill>
                  <a:srgbClr val="212529"/>
                </a:solidFill>
              </a:rPr>
              <a:t>dokáže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roztočit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mnoho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vřeten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najednou</a:t>
            </a:r>
            <a:r>
              <a:rPr lang="en-US" sz="1600" dirty="0">
                <a:solidFill>
                  <a:srgbClr val="212529"/>
                </a:solidFill>
              </a:rPr>
              <a:t>; </a:t>
            </a:r>
            <a:r>
              <a:rPr lang="en-US" sz="1600" dirty="0" err="1">
                <a:solidFill>
                  <a:srgbClr val="212529"/>
                </a:solidFill>
              </a:rPr>
              <a:t>obsluhuje</a:t>
            </a:r>
            <a:r>
              <a:rPr lang="en-US" sz="1600" dirty="0">
                <a:solidFill>
                  <a:srgbClr val="212529"/>
                </a:solidFill>
              </a:rPr>
              <a:t> se </a:t>
            </a:r>
            <a:r>
              <a:rPr lang="en-US" sz="1600" dirty="0" err="1">
                <a:solidFill>
                  <a:srgbClr val="212529"/>
                </a:solidFill>
              </a:rPr>
              <a:t>nekvalifikovanou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silou</a:t>
            </a:r>
            <a:r>
              <a:rPr lang="en-US" sz="1600" dirty="0">
                <a:solidFill>
                  <a:srgbClr val="212529"/>
                </a:solidFill>
              </a:rPr>
              <a:t>; ...</a:t>
            </a:r>
            <a:r>
              <a:rPr lang="en-US" sz="1600" dirty="0" err="1">
                <a:solidFill>
                  <a:srgbClr val="212529"/>
                </a:solidFill>
              </a:rPr>
              <a:t>přenesl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výrobu</a:t>
            </a:r>
            <a:r>
              <a:rPr lang="en-US" sz="1600" dirty="0">
                <a:solidFill>
                  <a:srgbClr val="212529"/>
                </a:solidFill>
              </a:rPr>
              <a:t> z </a:t>
            </a:r>
            <a:r>
              <a:rPr lang="cs-CZ" sz="1600" dirty="0">
                <a:solidFill>
                  <a:srgbClr val="212529"/>
                </a:solidFill>
              </a:rPr>
              <a:t>Cottage</a:t>
            </a:r>
            <a:r>
              <a:rPr lang="en-US" sz="1600" dirty="0">
                <a:solidFill>
                  <a:srgbClr val="212529"/>
                </a:solidFill>
              </a:rPr>
              <a:t> do </a:t>
            </a:r>
            <a:r>
              <a:rPr lang="en-US" sz="1600" dirty="0" err="1">
                <a:solidFill>
                  <a:srgbClr val="212529"/>
                </a:solidFill>
              </a:rPr>
              <a:t>průmyslové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výroby</a:t>
            </a:r>
            <a:r>
              <a:rPr lang="en-US" sz="1600" dirty="0">
                <a:solidFill>
                  <a:srgbClr val="212529"/>
                </a:solidFill>
              </a:rPr>
              <a:t>...</a:t>
            </a:r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upload.wikimedia.org/wikipedia/commons/7/78/McConnel_%26_Company_mills%2C_about_1820.jpg">
            <a:extLst>
              <a:ext uri="{FF2B5EF4-FFF2-40B4-BE49-F238E27FC236}">
                <a16:creationId xmlns:a16="http://schemas.microsoft.com/office/drawing/2014/main" id="{8150BF56-27FD-4821-B416-D608B329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765175"/>
            <a:ext cx="89789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ABE45E0-7BFD-40E3-B1BF-43DA9AB4ABB7}"/>
              </a:ext>
            </a:extLst>
          </p:cNvPr>
          <p:cNvSpPr txBox="1"/>
          <p:nvPr/>
        </p:nvSpPr>
        <p:spPr>
          <a:xfrm>
            <a:off x="1038387" y="6092825"/>
            <a:ext cx="10903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</a:rPr>
              <a:t>V </a:t>
            </a:r>
            <a:r>
              <a:rPr lang="en-US" sz="1600" b="0" i="0" dirty="0" err="1">
                <a:effectLst/>
              </a:rPr>
              <a:t>roce</a:t>
            </a:r>
            <a:r>
              <a:rPr lang="en-US" sz="1600" b="0" i="0" dirty="0">
                <a:effectLst/>
              </a:rPr>
              <a:t> 1833 </a:t>
            </a:r>
            <a:r>
              <a:rPr lang="en-US" sz="1600" b="0" i="0" dirty="0" err="1">
                <a:effectLst/>
              </a:rPr>
              <a:t>byla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největší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přádelna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bavlny</a:t>
            </a:r>
            <a:r>
              <a:rPr lang="en-US" sz="1600" b="0" i="0" dirty="0">
                <a:effectLst/>
              </a:rPr>
              <a:t> - McConnel and Company v Ancoats v </a:t>
            </a:r>
            <a:r>
              <a:rPr lang="en-US" sz="1600" b="0" i="0" dirty="0" err="1">
                <a:effectLst/>
              </a:rPr>
              <a:t>Manchesteru</a:t>
            </a:r>
            <a:r>
              <a:rPr lang="en-US" sz="1600" b="0" i="0" dirty="0">
                <a:effectLst/>
              </a:rPr>
              <a:t> s 1545 </a:t>
            </a:r>
            <a:r>
              <a:rPr lang="en-US" sz="1600" b="0" i="0" dirty="0" err="1">
                <a:effectLst/>
              </a:rPr>
              <a:t>dělníky</a:t>
            </a:r>
            <a:r>
              <a:rPr lang="en-US" sz="1600" b="0" i="0" dirty="0">
                <a:effectLst/>
              </a:rPr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n search of chicken pot pie: the 1840s fashionista | 1840s dress,  Victorian era dresses, 1840s day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" y="139484"/>
            <a:ext cx="5398286" cy="3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leated Wrapper, Work-Dress, Morning Gown or Maternity Dress 1840s-1860s  (LM120) - Nehelenia Patte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50" y="139484"/>
            <a:ext cx="5756377" cy="51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9228" y="4455763"/>
            <a:ext cx="4556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Left</a:t>
            </a:r>
            <a:r>
              <a:rPr lang="cs-CZ" sz="1200" dirty="0"/>
              <a:t> and </a:t>
            </a:r>
            <a:r>
              <a:rPr lang="cs-CZ" sz="1200" dirty="0" err="1"/>
              <a:t>middle</a:t>
            </a:r>
            <a:r>
              <a:rPr lang="cs-CZ" sz="1200" dirty="0"/>
              <a:t> - 1840s US </a:t>
            </a:r>
            <a:r>
              <a:rPr lang="cs-CZ" sz="1200" dirty="0" err="1"/>
              <a:t>cotton</a:t>
            </a:r>
            <a:r>
              <a:rPr lang="cs-CZ" sz="1200" dirty="0"/>
              <a:t> </a:t>
            </a:r>
            <a:r>
              <a:rPr lang="cs-CZ" sz="1200" dirty="0" err="1"/>
              <a:t>dress</a:t>
            </a:r>
            <a:r>
              <a:rPr lang="cs-CZ" sz="1200" dirty="0"/>
              <a:t>; on </a:t>
            </a:r>
            <a:r>
              <a:rPr lang="cs-CZ" sz="1200" dirty="0" err="1"/>
              <a:t>right</a:t>
            </a:r>
            <a:r>
              <a:rPr lang="cs-CZ" sz="1200" dirty="0"/>
              <a:t> </a:t>
            </a:r>
            <a:r>
              <a:rPr lang="cs-CZ" sz="1200" dirty="0" err="1"/>
              <a:t>french</a:t>
            </a:r>
            <a:r>
              <a:rPr lang="cs-CZ" sz="1200" dirty="0"/>
              <a:t> </a:t>
            </a:r>
            <a:r>
              <a:rPr lang="cs-CZ" sz="1200" dirty="0" err="1"/>
              <a:t>silk</a:t>
            </a:r>
            <a:r>
              <a:rPr lang="cs-CZ" sz="1200" dirty="0"/>
              <a:t> </a:t>
            </a:r>
            <a:r>
              <a:rPr lang="cs-CZ" sz="1200" dirty="0" err="1"/>
              <a:t>dress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9821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3">
            <a:extLst>
              <a:ext uri="{FF2B5EF4-FFF2-40B4-BE49-F238E27FC236}">
                <a16:creationId xmlns:a16="http://schemas.microsoft.com/office/drawing/2014/main" id="{0441D746-0D2B-4AB7-9AD4-DA377256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51" y="1046135"/>
            <a:ext cx="5500652" cy="3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665C798-4A39-4211-9BFF-572A921FB299}"/>
              </a:ext>
            </a:extLst>
          </p:cNvPr>
          <p:cNvSpPr/>
          <p:nvPr/>
        </p:nvSpPr>
        <p:spPr>
          <a:xfrm>
            <a:off x="527163" y="4933154"/>
            <a:ext cx="10878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Stále </a:t>
            </a:r>
            <a:r>
              <a:rPr lang="en-US" sz="1600" b="1" dirty="0" err="1"/>
              <a:t>ruční</a:t>
            </a:r>
            <a:r>
              <a:rPr lang="en-US" sz="1600" b="1" dirty="0"/>
              <a:t> </a:t>
            </a:r>
            <a:r>
              <a:rPr lang="en-US" sz="1600" b="1" dirty="0" err="1"/>
              <a:t>tkalcovské</a:t>
            </a:r>
            <a:r>
              <a:rPr lang="en-US" sz="1600" b="1" dirty="0"/>
              <a:t> </a:t>
            </a:r>
            <a:r>
              <a:rPr lang="en-US" sz="1600" b="1" dirty="0" err="1"/>
              <a:t>stavy</a:t>
            </a:r>
            <a:r>
              <a:rPr lang="en-US" sz="1600" b="1" dirty="0"/>
              <a:t> </a:t>
            </a:r>
            <a:r>
              <a:rPr lang="en-US" sz="1600" dirty="0" err="1"/>
              <a:t>rozšířenější</a:t>
            </a:r>
            <a:r>
              <a:rPr lang="en-US" sz="1600" dirty="0"/>
              <a:t> </a:t>
            </a:r>
            <a:r>
              <a:rPr lang="en-US" sz="1600" dirty="0" err="1"/>
              <a:t>než</a:t>
            </a:r>
            <a:r>
              <a:rPr lang="en-US" sz="1600" dirty="0"/>
              <a:t> </a:t>
            </a:r>
            <a:r>
              <a:rPr lang="en-US" sz="1600" dirty="0" err="1"/>
              <a:t>stavy</a:t>
            </a:r>
            <a:r>
              <a:rPr lang="en-US" sz="1600" dirty="0"/>
              <a:t> </a:t>
            </a:r>
            <a:r>
              <a:rPr lang="cs-CZ" sz="1600" dirty="0"/>
              <a:t>strojové</a:t>
            </a:r>
            <a:r>
              <a:rPr lang="en-US" sz="1600" dirty="0"/>
              <a:t>; </a:t>
            </a:r>
            <a:r>
              <a:rPr lang="en-US" sz="1600" b="1" dirty="0" err="1"/>
              <a:t>Robertsův</a:t>
            </a:r>
            <a:r>
              <a:rPr lang="en-US" sz="1600" b="1" dirty="0"/>
              <a:t> </a:t>
            </a:r>
            <a:r>
              <a:rPr lang="en-US" sz="1600" b="1" dirty="0" err="1"/>
              <a:t>tkalcovský</a:t>
            </a:r>
            <a:r>
              <a:rPr lang="en-US" sz="1600" b="1" dirty="0"/>
              <a:t> </a:t>
            </a:r>
            <a:r>
              <a:rPr lang="en-US" sz="1600" b="1" dirty="0" err="1"/>
              <a:t>stav</a:t>
            </a:r>
            <a:r>
              <a:rPr lang="en-US" sz="1600" b="1" dirty="0"/>
              <a:t> </a:t>
            </a:r>
            <a:r>
              <a:rPr lang="en-US" sz="1600" dirty="0"/>
              <a:t>se </a:t>
            </a:r>
            <a:r>
              <a:rPr lang="en-US" sz="1600" dirty="0" err="1"/>
              <a:t>rychle</a:t>
            </a:r>
            <a:r>
              <a:rPr lang="en-US" sz="1600" dirty="0"/>
              <a:t> </a:t>
            </a:r>
            <a:r>
              <a:rPr lang="en-US" sz="1600" dirty="0" err="1"/>
              <a:t>ujal</a:t>
            </a:r>
            <a:r>
              <a:rPr lang="en-US" sz="1600" dirty="0"/>
              <a:t> a </a:t>
            </a:r>
            <a:r>
              <a:rPr lang="en-US" sz="1600" dirty="0" err="1"/>
              <a:t>opět</a:t>
            </a:r>
            <a:r>
              <a:rPr lang="en-US" sz="1600" dirty="0"/>
              <a:t> to </a:t>
            </a:r>
            <a:r>
              <a:rPr lang="en-US" sz="1600" dirty="0" err="1"/>
              <a:t>byla</a:t>
            </a:r>
            <a:r>
              <a:rPr lang="en-US" sz="1600" dirty="0"/>
              <a:t> </a:t>
            </a:r>
            <a:r>
              <a:rPr lang="en-US" sz="1600" dirty="0" err="1"/>
              <a:t>spřádací</a:t>
            </a:r>
            <a:r>
              <a:rPr lang="en-US" sz="1600" dirty="0"/>
              <a:t> </a:t>
            </a:r>
            <a:r>
              <a:rPr lang="en-US" sz="1600" dirty="0" err="1"/>
              <a:t>strana</a:t>
            </a:r>
            <a:r>
              <a:rPr lang="en-US" sz="1600" dirty="0"/>
              <a:t>, </a:t>
            </a:r>
            <a:r>
              <a:rPr lang="en-US" sz="1600" dirty="0" err="1"/>
              <a:t>které</a:t>
            </a:r>
            <a:r>
              <a:rPr lang="en-US" sz="1600" dirty="0"/>
              <a:t> </a:t>
            </a:r>
            <a:r>
              <a:rPr lang="en-US" sz="1600" dirty="0" err="1"/>
              <a:t>chyběla</a:t>
            </a:r>
            <a:r>
              <a:rPr lang="en-US" sz="1600" dirty="0"/>
              <a:t> </a:t>
            </a:r>
            <a:r>
              <a:rPr lang="en-US" sz="1600" dirty="0" err="1"/>
              <a:t>kapacita</a:t>
            </a:r>
            <a:r>
              <a:rPr lang="en-US" sz="1600" dirty="0"/>
              <a:t>; </a:t>
            </a:r>
            <a:r>
              <a:rPr lang="en-US" sz="1600" dirty="0" err="1"/>
              <a:t>textilní</a:t>
            </a:r>
            <a:r>
              <a:rPr lang="en-US" sz="1600" dirty="0"/>
              <a:t> </a:t>
            </a:r>
            <a:r>
              <a:rPr lang="en-US" sz="1600" dirty="0" err="1"/>
              <a:t>výroba</a:t>
            </a:r>
            <a:r>
              <a:rPr lang="en-US" sz="1600" dirty="0"/>
              <a:t> </a:t>
            </a:r>
            <a:r>
              <a:rPr lang="en-US" sz="1600" dirty="0" err="1"/>
              <a:t>již</a:t>
            </a:r>
            <a:r>
              <a:rPr lang="en-US" sz="1600" dirty="0"/>
              <a:t> </a:t>
            </a:r>
            <a:r>
              <a:rPr lang="en-US" sz="1600" dirty="0" err="1"/>
              <a:t>nebyla</a:t>
            </a:r>
            <a:r>
              <a:rPr lang="en-US" sz="1600" dirty="0"/>
              <a:t> </a:t>
            </a:r>
            <a:r>
              <a:rPr lang="en-US" sz="1600" dirty="0" err="1"/>
              <a:t>kvalifikovaným</a:t>
            </a:r>
            <a:r>
              <a:rPr lang="en-US" sz="1600" dirty="0"/>
              <a:t> </a:t>
            </a:r>
            <a:r>
              <a:rPr lang="en-US" sz="1600" dirty="0" err="1"/>
              <a:t>řemeslem</a:t>
            </a:r>
            <a:r>
              <a:rPr lang="en-US" sz="1600" dirty="0"/>
              <a:t>, ale </a:t>
            </a:r>
            <a:r>
              <a:rPr lang="en-US" sz="1600" dirty="0" err="1"/>
              <a:t>průmyslovým</a:t>
            </a:r>
            <a:r>
              <a:rPr lang="en-US" sz="1600" dirty="0"/>
              <a:t> </a:t>
            </a:r>
            <a:r>
              <a:rPr lang="en-US" sz="1600" dirty="0" err="1"/>
              <a:t>procesem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</a:t>
            </a:r>
            <a:r>
              <a:rPr lang="en-US" sz="1600" dirty="0" err="1"/>
              <a:t>mohla</a:t>
            </a:r>
            <a:r>
              <a:rPr lang="en-US" sz="1600" dirty="0"/>
              <a:t> </a:t>
            </a:r>
            <a:r>
              <a:rPr lang="en-US" sz="1600" dirty="0" err="1"/>
              <a:t>obsluhovat</a:t>
            </a:r>
            <a:r>
              <a:rPr lang="en-US" sz="1600" dirty="0"/>
              <a:t> </a:t>
            </a:r>
            <a:r>
              <a:rPr lang="en-US" sz="1600" b="1" dirty="0" err="1"/>
              <a:t>polokvalifikovaná</a:t>
            </a:r>
            <a:r>
              <a:rPr lang="en-US" sz="1600" dirty="0"/>
              <a:t> </a:t>
            </a:r>
            <a:r>
              <a:rPr lang="en-US" sz="1600" dirty="0" err="1"/>
              <a:t>pracovní</a:t>
            </a:r>
            <a:r>
              <a:rPr lang="en-US" sz="1600" dirty="0"/>
              <a:t> </a:t>
            </a:r>
            <a:r>
              <a:rPr lang="en-US" sz="1600" dirty="0" err="1"/>
              <a:t>síla</a:t>
            </a:r>
            <a:r>
              <a:rPr lang="en-US" sz="1600" dirty="0"/>
              <a:t>...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A9A002-CC5E-4381-9DC8-11871F9B33B1}"/>
              </a:ext>
            </a:extLst>
          </p:cNvPr>
          <p:cNvSpPr txBox="1"/>
          <p:nvPr/>
        </p:nvSpPr>
        <p:spPr>
          <a:xfrm>
            <a:off x="5655960" y="485765"/>
            <a:ext cx="6536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Roberts loom </a:t>
            </a:r>
            <a:r>
              <a:rPr lang="en-US" sz="1400" dirty="0"/>
              <a:t>(1835) – powered by central steam engine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7199" y="470377"/>
            <a:ext cx="402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Spinning</a:t>
            </a:r>
            <a:r>
              <a:rPr lang="en-US" sz="1600" dirty="0"/>
              <a:t> mechanized first, </a:t>
            </a:r>
            <a:r>
              <a:rPr lang="en-US" sz="1600" b="1" dirty="0"/>
              <a:t>weaving</a:t>
            </a:r>
            <a:r>
              <a:rPr lang="en-US" sz="1600" dirty="0"/>
              <a:t> latter… </a:t>
            </a:r>
          </a:p>
        </p:txBody>
      </p:sp>
      <p:pic>
        <p:nvPicPr>
          <p:cNvPr id="6" name="Picture 2" descr="https://cdn.britannica.com/06/177106-004-3A42D03E.jpg">
            <a:extLst>
              <a:ext uri="{FF2B5EF4-FFF2-40B4-BE49-F238E27FC236}">
                <a16:creationId xmlns:a16="http://schemas.microsoft.com/office/drawing/2014/main" id="{3DF5D6E9-EA29-48B0-BF00-35B4707C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3" y="1046134"/>
            <a:ext cx="4657539" cy="36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n-lt"/>
              </a:rPr>
              <a:t>Napoleonské války </a:t>
            </a:r>
            <a:r>
              <a:rPr lang="cs-CZ" sz="2800" b="1" dirty="0">
                <a:latin typeface="+mn-lt"/>
              </a:rPr>
              <a:t>a kontinentální blokáda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010" y="692696"/>
            <a:ext cx="11010508" cy="590465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Proti revoluční FRA </a:t>
            </a:r>
            <a:r>
              <a:rPr lang="cs-CZ" sz="3300" b="1" dirty="0"/>
              <a:t>koalice</a:t>
            </a:r>
            <a:r>
              <a:rPr lang="cs-CZ" sz="3300" dirty="0"/>
              <a:t> SŘŘ a Pruska, pak GB, SPA, Italské státy;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Egypt 1798 </a:t>
            </a:r>
            <a:r>
              <a:rPr lang="cs-CZ" sz="3300" dirty="0"/>
              <a:t>– neúspěch zpět do E; převrat ve FRA; </a:t>
            </a:r>
            <a:r>
              <a:rPr lang="cs-CZ" sz="3300" b="1" dirty="0"/>
              <a:t>vítězství v ITA</a:t>
            </a:r>
            <a:r>
              <a:rPr lang="cs-CZ" sz="3300" dirty="0"/>
              <a:t>; plán </a:t>
            </a:r>
            <a:r>
              <a:rPr lang="cs-CZ" sz="3300" b="1" dirty="0"/>
              <a:t>invaze do UK </a:t>
            </a:r>
            <a:r>
              <a:rPr lang="cs-CZ" sz="3300" dirty="0"/>
              <a:t>(</a:t>
            </a:r>
            <a:r>
              <a:rPr lang="cs-CZ" sz="3300" dirty="0" err="1"/>
              <a:t>Trafalgar</a:t>
            </a:r>
            <a:r>
              <a:rPr lang="cs-CZ" sz="3300" dirty="0"/>
              <a:t> 1805);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Směr </a:t>
            </a:r>
            <a:r>
              <a:rPr lang="cs-CZ" sz="3300" b="1" dirty="0"/>
              <a:t>Vídeň</a:t>
            </a:r>
            <a:r>
              <a:rPr lang="cs-CZ" sz="3300" dirty="0"/>
              <a:t> (Slavkov 1805), ovládnutí </a:t>
            </a:r>
            <a:r>
              <a:rPr lang="cs-CZ" sz="3300" b="1" dirty="0"/>
              <a:t>německých států </a:t>
            </a:r>
            <a:r>
              <a:rPr lang="cs-CZ" sz="3300" dirty="0"/>
              <a:t>a </a:t>
            </a:r>
            <a:r>
              <a:rPr lang="cs-CZ" sz="3300" b="1" dirty="0"/>
              <a:t>Rýnský spolek</a:t>
            </a:r>
            <a:r>
              <a:rPr lang="cs-CZ" sz="3300" dirty="0"/>
              <a:t>; porážka Pruska a vstup do </a:t>
            </a:r>
            <a:r>
              <a:rPr lang="cs-CZ" sz="3300" b="1" dirty="0"/>
              <a:t>Berlína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1806 </a:t>
            </a:r>
            <a:r>
              <a:rPr lang="cs-CZ" sz="3300" b="1" dirty="0">
                <a:solidFill>
                  <a:srgbClr val="0070C0"/>
                </a:solidFill>
              </a:rPr>
              <a:t>Berlínský dekret</a:t>
            </a:r>
            <a:r>
              <a:rPr lang="cs-CZ" sz="33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/>
              <a:t>Kontinentální blokáda </a:t>
            </a:r>
            <a:r>
              <a:rPr lang="cs-CZ" sz="2900" dirty="0"/>
              <a:t>(zákaz obchodu, konfiskace zboží, uzavření přístavů GB lodím); </a:t>
            </a:r>
            <a:r>
              <a:rPr lang="cs-CZ" sz="2900" b="1" dirty="0"/>
              <a:t>režim</a:t>
            </a:r>
            <a:r>
              <a:rPr lang="cs-CZ" sz="2900" dirty="0"/>
              <a:t> </a:t>
            </a:r>
            <a:r>
              <a:rPr lang="cs-CZ" sz="2900" b="1" dirty="0"/>
              <a:t>prosazen</a:t>
            </a:r>
            <a:r>
              <a:rPr lang="cs-CZ" sz="2900" dirty="0"/>
              <a:t> do všech zemí E kromě POR a TUR;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1807 </a:t>
            </a:r>
            <a:r>
              <a:rPr lang="cs-CZ" sz="2900" b="1" dirty="0" err="1"/>
              <a:t>Tylžský</a:t>
            </a:r>
            <a:r>
              <a:rPr lang="cs-CZ" sz="2900" b="1" dirty="0"/>
              <a:t> mír </a:t>
            </a:r>
            <a:r>
              <a:rPr lang="cs-CZ" sz="2900" dirty="0"/>
              <a:t>- </a:t>
            </a:r>
            <a:r>
              <a:rPr lang="cs-CZ" sz="2900" b="1" dirty="0"/>
              <a:t>RUS</a:t>
            </a:r>
            <a:r>
              <a:rPr lang="cs-CZ" sz="2900" dirty="0"/>
              <a:t> se připojuje; snaha vyhnat </a:t>
            </a:r>
            <a:r>
              <a:rPr lang="cs-CZ" sz="2900" b="1" dirty="0"/>
              <a:t>UK </a:t>
            </a:r>
            <a:r>
              <a:rPr lang="cs-CZ" sz="2900" dirty="0"/>
              <a:t>z</a:t>
            </a:r>
            <a:r>
              <a:rPr lang="cs-CZ" sz="2900" b="1" dirty="0"/>
              <a:t> Baltu </a:t>
            </a:r>
            <a:r>
              <a:rPr lang="cs-CZ" sz="2900" dirty="0"/>
              <a:t>(Dánsko a SKAN);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>
                <a:solidFill>
                  <a:srgbClr val="0070C0"/>
                </a:solidFill>
              </a:rPr>
              <a:t>USA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– </a:t>
            </a:r>
            <a:r>
              <a:rPr lang="cs-CZ" sz="2900" b="1" dirty="0"/>
              <a:t>neutrální</a:t>
            </a:r>
            <a:r>
              <a:rPr lang="cs-CZ" sz="2900" dirty="0"/>
              <a:t> </a:t>
            </a:r>
            <a:r>
              <a:rPr lang="cs-CZ" sz="2900" b="1" dirty="0"/>
              <a:t>obchod</a:t>
            </a:r>
            <a:r>
              <a:rPr lang="cs-CZ" sz="2900" dirty="0"/>
              <a:t> (FRA kolonie &lt;–&gt; FRA); </a:t>
            </a:r>
            <a:r>
              <a:rPr lang="cs-CZ" sz="2900" b="1" dirty="0"/>
              <a:t>UK protiopatření </a:t>
            </a:r>
            <a:r>
              <a:rPr lang="cs-CZ" sz="2900" dirty="0"/>
              <a:t>(licence nebo zabavení) -&gt; FRA </a:t>
            </a:r>
            <a:r>
              <a:rPr lang="cs-CZ" sz="2900" b="1" dirty="0"/>
              <a:t>Milánský dekret </a:t>
            </a:r>
            <a:r>
              <a:rPr lang="cs-CZ" sz="2900" dirty="0"/>
              <a:t>(konfiskace lodí v kontaktu s Brity); </a:t>
            </a:r>
            <a:r>
              <a:rPr lang="cs-CZ" sz="2900" b="1" dirty="0"/>
              <a:t>USA embargo </a:t>
            </a:r>
            <a:r>
              <a:rPr lang="cs-CZ" sz="2900" dirty="0"/>
              <a:t>(</a:t>
            </a:r>
            <a:r>
              <a:rPr lang="cs-CZ" sz="2900" dirty="0">
                <a:solidFill>
                  <a:srgbClr val="0070C0"/>
                </a:solidFill>
              </a:rPr>
              <a:t>válka</a:t>
            </a:r>
            <a:r>
              <a:rPr lang="cs-CZ" sz="2900" dirty="0"/>
              <a:t> </a:t>
            </a:r>
            <a:r>
              <a:rPr lang="cs-CZ" sz="2900" b="1" dirty="0">
                <a:solidFill>
                  <a:srgbClr val="0070C0"/>
                </a:solidFill>
              </a:rPr>
              <a:t>1812</a:t>
            </a:r>
            <a:r>
              <a:rPr lang="cs-CZ" sz="29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UK narušuje blokádu </a:t>
            </a:r>
            <a:r>
              <a:rPr lang="cs-CZ" sz="2900" b="1" dirty="0"/>
              <a:t>pašováním</a:t>
            </a:r>
            <a:r>
              <a:rPr lang="cs-CZ" sz="2900" dirty="0"/>
              <a:t> (Helgoland, Soluň, Malta) + růst </a:t>
            </a:r>
            <a:r>
              <a:rPr lang="cs-CZ" sz="2900" b="1" dirty="0"/>
              <a:t>obchodu s mimo E</a:t>
            </a:r>
            <a:r>
              <a:rPr lang="cs-CZ" sz="2900" dirty="0"/>
              <a:t>; GB obchod během blokády vzrostl;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Napoleon musel </a:t>
            </a:r>
            <a:r>
              <a:rPr lang="cs-CZ" sz="3300" b="1" dirty="0"/>
              <a:t>povolit</a:t>
            </a:r>
            <a:r>
              <a:rPr lang="cs-CZ" sz="3300" dirty="0"/>
              <a:t> </a:t>
            </a:r>
            <a:r>
              <a:rPr lang="cs-CZ" sz="3300" b="1" dirty="0"/>
              <a:t>dovozy</a:t>
            </a:r>
            <a:r>
              <a:rPr lang="cs-CZ" sz="3300" dirty="0"/>
              <a:t> vstupů pro </a:t>
            </a:r>
            <a:r>
              <a:rPr lang="cs-CZ" sz="3300" dirty="0" err="1"/>
              <a:t>prům</a:t>
            </a:r>
            <a:r>
              <a:rPr lang="cs-CZ" sz="3300" dirty="0"/>
              <a:t>.+ vývoz </a:t>
            </a:r>
            <a:r>
              <a:rPr lang="cs-CZ" sz="3300" b="1" dirty="0">
                <a:solidFill>
                  <a:srgbClr val="0070C0"/>
                </a:solidFill>
              </a:rPr>
              <a:t>pšenice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1810</a:t>
            </a:r>
            <a:r>
              <a:rPr lang="cs-CZ" sz="3300" dirty="0"/>
              <a:t>; </a:t>
            </a:r>
            <a:r>
              <a:rPr lang="cs-CZ" sz="3300" b="1" dirty="0"/>
              <a:t>UK</a:t>
            </a:r>
            <a:r>
              <a:rPr lang="cs-CZ" sz="3300" dirty="0"/>
              <a:t> situaci zvládá </a:t>
            </a:r>
            <a:r>
              <a:rPr lang="cs-CZ" sz="3300" b="1" dirty="0"/>
              <a:t>cly</a:t>
            </a:r>
            <a:r>
              <a:rPr lang="cs-CZ" sz="3300" dirty="0"/>
              <a:t>, </a:t>
            </a:r>
            <a:r>
              <a:rPr lang="cs-CZ" sz="3300" b="1" dirty="0"/>
              <a:t>zdaněním</a:t>
            </a:r>
            <a:r>
              <a:rPr lang="cs-CZ" sz="3300" dirty="0"/>
              <a:t> a </a:t>
            </a:r>
            <a:r>
              <a:rPr lang="cs-CZ" sz="3300" b="1" dirty="0"/>
              <a:t>půjčkami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>
                <a:solidFill>
                  <a:srgbClr val="FF0000"/>
                </a:solidFill>
              </a:rPr>
              <a:t>FRA</a:t>
            </a:r>
            <a:r>
              <a:rPr lang="cs-CZ" sz="3300" dirty="0"/>
              <a:t>: propad cel, neochota zavést daně -&gt; válečné </a:t>
            </a:r>
            <a:r>
              <a:rPr lang="cs-CZ" sz="3300" b="1" dirty="0"/>
              <a:t>retribuce</a:t>
            </a:r>
            <a:r>
              <a:rPr lang="cs-CZ" sz="3300" dirty="0"/>
              <a:t>, země pokrývají </a:t>
            </a:r>
            <a:r>
              <a:rPr lang="cs-CZ" sz="3300" b="1" dirty="0"/>
              <a:t>náklady okupačních armád</a:t>
            </a:r>
            <a:r>
              <a:rPr lang="cs-CZ" sz="3300" dirty="0"/>
              <a:t>, </a:t>
            </a:r>
            <a:r>
              <a:rPr lang="cs-CZ" sz="3300" b="1" dirty="0"/>
              <a:t>bezcelní přístup </a:t>
            </a:r>
            <a:r>
              <a:rPr lang="cs-CZ" sz="3300" dirty="0"/>
              <a:t>na trhy pro FRA zboží; </a:t>
            </a:r>
            <a:r>
              <a:rPr lang="cs-CZ" sz="3300" b="1" dirty="0"/>
              <a:t>italské daně</a:t>
            </a:r>
            <a:r>
              <a:rPr lang="cs-CZ" sz="3300" dirty="0"/>
              <a:t>; </a:t>
            </a:r>
            <a:r>
              <a:rPr lang="cs-CZ" sz="3300" b="1" dirty="0"/>
              <a:t>branná povinnost </a:t>
            </a:r>
            <a:r>
              <a:rPr lang="cs-CZ" sz="3300" dirty="0"/>
              <a:t>od 1793 (obrovská síla);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Zvrat</a:t>
            </a:r>
            <a:r>
              <a:rPr lang="cs-CZ" sz="3300" dirty="0"/>
              <a:t>: 1810 </a:t>
            </a:r>
            <a:r>
              <a:rPr lang="cs-CZ" sz="3300" b="1" dirty="0">
                <a:solidFill>
                  <a:srgbClr val="FF0000"/>
                </a:solidFill>
              </a:rPr>
              <a:t>RUS</a:t>
            </a:r>
            <a:r>
              <a:rPr lang="cs-CZ" sz="3300" dirty="0">
                <a:solidFill>
                  <a:srgbClr val="FF0000"/>
                </a:solidFill>
              </a:rPr>
              <a:t> </a:t>
            </a:r>
            <a:r>
              <a:rPr lang="cs-CZ" sz="3300" dirty="0"/>
              <a:t>neakceptují škody z přerušení obchodu, otevírají přístavy neutrálním lodím; </a:t>
            </a:r>
            <a:r>
              <a:rPr lang="cs-CZ" sz="3300" b="1" dirty="0">
                <a:solidFill>
                  <a:srgbClr val="0070C0"/>
                </a:solidFill>
              </a:rPr>
              <a:t>1812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invaze</a:t>
            </a:r>
            <a:r>
              <a:rPr lang="cs-CZ" sz="3300" dirty="0"/>
              <a:t> Napoleona do RUS – </a:t>
            </a:r>
            <a:r>
              <a:rPr lang="cs-CZ" sz="3300" b="1" dirty="0"/>
              <a:t>katastrofa</a:t>
            </a:r>
            <a:r>
              <a:rPr lang="cs-CZ" sz="3300" dirty="0"/>
              <a:t>; prohra u </a:t>
            </a:r>
            <a:r>
              <a:rPr lang="cs-CZ" sz="3300" b="1" dirty="0"/>
              <a:t>Lipska</a:t>
            </a:r>
            <a:r>
              <a:rPr lang="cs-CZ" sz="3300" dirty="0"/>
              <a:t> (</a:t>
            </a:r>
            <a:r>
              <a:rPr lang="cs-CZ" sz="3300" b="1" dirty="0"/>
              <a:t>1813</a:t>
            </a:r>
            <a:r>
              <a:rPr lang="cs-CZ" sz="3300" dirty="0"/>
              <a:t>) a </a:t>
            </a:r>
            <a:r>
              <a:rPr lang="cs-CZ" sz="3300" b="1" dirty="0"/>
              <a:t>invaze</a:t>
            </a:r>
            <a:r>
              <a:rPr lang="cs-CZ" sz="3300" dirty="0"/>
              <a:t> do </a:t>
            </a:r>
            <a:r>
              <a:rPr lang="cs-CZ" sz="3300" b="1" dirty="0"/>
              <a:t>FRA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UK</a:t>
            </a:r>
            <a:r>
              <a:rPr lang="cs-CZ" sz="3300" dirty="0"/>
              <a:t> obchod zasažen málo, </a:t>
            </a:r>
            <a:r>
              <a:rPr lang="cs-CZ" sz="3300" b="1" dirty="0"/>
              <a:t>FRA</a:t>
            </a:r>
            <a:r>
              <a:rPr lang="cs-CZ" sz="3300" dirty="0"/>
              <a:t> pokles na polovinu;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Válka -&gt; utrpení, ale také zásadní </a:t>
            </a:r>
            <a:r>
              <a:rPr lang="cs-CZ" sz="3300" b="1" dirty="0">
                <a:solidFill>
                  <a:srgbClr val="0070C0"/>
                </a:solidFill>
              </a:rPr>
              <a:t>externí šok</a:t>
            </a:r>
            <a:r>
              <a:rPr lang="cs-CZ" sz="3300" dirty="0"/>
              <a:t>, který </a:t>
            </a:r>
            <a:r>
              <a:rPr lang="cs-CZ" sz="3300" b="1" dirty="0"/>
              <a:t>změnil</a:t>
            </a:r>
            <a:r>
              <a:rPr lang="cs-CZ" sz="3300" dirty="0"/>
              <a:t> absolutistické </a:t>
            </a:r>
            <a:r>
              <a:rPr lang="cs-CZ" sz="3300" b="1" dirty="0">
                <a:solidFill>
                  <a:srgbClr val="0070C0"/>
                </a:solidFill>
              </a:rPr>
              <a:t>feudální režimy</a:t>
            </a:r>
            <a:r>
              <a:rPr lang="cs-CZ" sz="33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Prusko, Belgie, Nizozemí, Německo, Švýcarsko – </a:t>
            </a:r>
            <a:r>
              <a:rPr lang="cs-CZ" sz="2900" b="1" dirty="0"/>
              <a:t>radikální reformy</a:t>
            </a:r>
            <a:r>
              <a:rPr lang="cs-CZ" sz="2900" dirty="0"/>
              <a:t> (zrušeny feudální pozemkové vztahy a cechy, rovnost před zákonem, klérus zbaven výsad, zlomeny cechy); změny </a:t>
            </a:r>
            <a:r>
              <a:rPr lang="cs-CZ" sz="2900" b="1" dirty="0"/>
              <a:t>přežily</a:t>
            </a:r>
            <a:r>
              <a:rPr lang="cs-CZ" sz="2900" dirty="0"/>
              <a:t> i </a:t>
            </a:r>
            <a:r>
              <a:rPr lang="cs-CZ" sz="2900" b="1" dirty="0"/>
              <a:t>restaurace</a:t>
            </a:r>
            <a:r>
              <a:rPr lang="cs-CZ" sz="29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Blokády nastartovaly </a:t>
            </a:r>
            <a:r>
              <a:rPr lang="cs-CZ" sz="3300" b="1" dirty="0"/>
              <a:t>protekcionistickou </a:t>
            </a:r>
            <a:r>
              <a:rPr lang="cs-CZ" sz="3300" b="1" dirty="0">
                <a:solidFill>
                  <a:srgbClr val="0070C0"/>
                </a:solidFill>
              </a:rPr>
              <a:t>průmyslovou loby</a:t>
            </a:r>
            <a:r>
              <a:rPr lang="cs-CZ" sz="3300" dirty="0"/>
              <a:t>:</a:t>
            </a:r>
            <a:endParaRPr lang="cs-CZ" sz="3300" b="1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/>
              <a:t>absence</a:t>
            </a:r>
            <a:r>
              <a:rPr lang="cs-CZ" sz="2900" dirty="0"/>
              <a:t> </a:t>
            </a:r>
            <a:r>
              <a:rPr lang="cs-CZ" sz="2900" b="1" dirty="0"/>
              <a:t>UK</a:t>
            </a:r>
            <a:r>
              <a:rPr lang="cs-CZ" sz="2900" dirty="0"/>
              <a:t> (strojní) </a:t>
            </a:r>
            <a:r>
              <a:rPr lang="cs-CZ" sz="2900" b="1" dirty="0"/>
              <a:t>konkurence</a:t>
            </a:r>
            <a:r>
              <a:rPr lang="cs-CZ" sz="2900" dirty="0"/>
              <a:t>; ve </a:t>
            </a:r>
            <a:r>
              <a:rPr lang="cs-CZ" sz="2900" b="1" dirty="0"/>
              <a:t>FRA</a:t>
            </a:r>
            <a:r>
              <a:rPr lang="cs-CZ" sz="2900" dirty="0"/>
              <a:t> přesun zpracovatelských odvětví z Atlantického pobřeží (cukr, len, oděvy pro Karibik) do </a:t>
            </a:r>
            <a:r>
              <a:rPr lang="cs-CZ" sz="2900" b="1" dirty="0"/>
              <a:t>vnitrozemí</a:t>
            </a:r>
            <a:r>
              <a:rPr lang="cs-CZ" sz="2900" dirty="0"/>
              <a:t> a SZM – </a:t>
            </a:r>
            <a:r>
              <a:rPr lang="cs-CZ" sz="2900" b="1" dirty="0"/>
              <a:t>reorientace</a:t>
            </a:r>
            <a:r>
              <a:rPr lang="cs-CZ" sz="2900" dirty="0"/>
              <a:t> na </a:t>
            </a:r>
            <a:r>
              <a:rPr lang="cs-CZ" sz="2900" b="1" dirty="0"/>
              <a:t>E trh</a:t>
            </a:r>
            <a:r>
              <a:rPr lang="cs-CZ" sz="2900" dirty="0"/>
              <a:t>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po válce </a:t>
            </a:r>
            <a:r>
              <a:rPr lang="cs-CZ" sz="2900" b="1" dirty="0"/>
              <a:t>návrat GB </a:t>
            </a:r>
            <a:r>
              <a:rPr lang="cs-CZ" sz="2900" dirty="0"/>
              <a:t>a požadavek </a:t>
            </a:r>
            <a:r>
              <a:rPr lang="cs-CZ" sz="2900" b="1" dirty="0"/>
              <a:t>ochrany</a:t>
            </a:r>
            <a:r>
              <a:rPr lang="cs-CZ" sz="2900" dirty="0"/>
              <a:t>; klíčovým odvětvím pak zpracování bavlny.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5310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commons/6/61/Bessemer_converter.jpg">
            <a:extLst>
              <a:ext uri="{FF2B5EF4-FFF2-40B4-BE49-F238E27FC236}">
                <a16:creationId xmlns:a16="http://schemas.microsoft.com/office/drawing/2014/main" id="{5A790ADB-C957-49C9-9306-A3798A4F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44450"/>
            <a:ext cx="5057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http://upload.wikimedia.org/wikipedia/commons/thumb/2/22/A_scene_in_a_steel_mill%2C_Republic_Steel%2C_Youngstown%2C_Ohio.jpg/800px-A_scene_in_a_steel_mill%2C_Republic_Steel%2C_Youngstown%2C_Ohio.jpg">
            <a:extLst>
              <a:ext uri="{FF2B5EF4-FFF2-40B4-BE49-F238E27FC236}">
                <a16:creationId xmlns:a16="http://schemas.microsoft.com/office/drawing/2014/main" id="{42707A0C-52E4-4B5B-A084-AC80CF93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1" y="1698625"/>
            <a:ext cx="399097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Mezinárodní obchod a pokroky v 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dopravní technologii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268761"/>
            <a:ext cx="11192122" cy="485740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Nový </a:t>
            </a:r>
            <a:r>
              <a:rPr lang="cs-CZ" b="1" dirty="0"/>
              <a:t>obchodní systém 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dirty="0"/>
              <a:t>suroviny a potraviny – </a:t>
            </a:r>
            <a:r>
              <a:rPr lang="cs-CZ" b="1" dirty="0"/>
              <a:t>objemné</a:t>
            </a:r>
            <a:r>
              <a:rPr lang="cs-CZ" dirty="0"/>
              <a:t> zboží </a:t>
            </a:r>
            <a:r>
              <a:rPr lang="cs-CZ" b="1" dirty="0">
                <a:solidFill>
                  <a:srgbClr val="0070C0"/>
                </a:solidFill>
              </a:rPr>
              <a:t>každodenní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/>
              <a:t>spotřeby </a:t>
            </a:r>
            <a:r>
              <a:rPr lang="cs-CZ" dirty="0"/>
              <a:t>(plodiny </a:t>
            </a:r>
            <a:r>
              <a:rPr lang="cs-CZ" b="1" dirty="0"/>
              <a:t>mírného pásma</a:t>
            </a:r>
            <a:r>
              <a:rPr lang="cs-CZ" dirty="0"/>
              <a:t>), produkované i v </a:t>
            </a:r>
            <a:r>
              <a:rPr lang="cs-CZ" dirty="0">
                <a:solidFill>
                  <a:srgbClr val="0070C0"/>
                </a:solidFill>
              </a:rPr>
              <a:t>Evropě</a:t>
            </a:r>
            <a:r>
              <a:rPr lang="cs-CZ" dirty="0"/>
              <a:t>;</a:t>
            </a:r>
          </a:p>
          <a:p>
            <a:endParaRPr lang="cs-CZ" sz="1300" dirty="0"/>
          </a:p>
          <a:p>
            <a:r>
              <a:rPr lang="cs-CZ" dirty="0"/>
              <a:t>Bylo nutné řešit </a:t>
            </a:r>
            <a:r>
              <a:rPr lang="cs-CZ" b="1" dirty="0"/>
              <a:t>problémy</a:t>
            </a:r>
            <a:r>
              <a:rPr lang="cs-CZ" dirty="0"/>
              <a:t> přepravy na </a:t>
            </a:r>
            <a:r>
              <a:rPr lang="cs-CZ" b="1" dirty="0"/>
              <a:t>moři</a:t>
            </a:r>
            <a:r>
              <a:rPr lang="cs-CZ" dirty="0"/>
              <a:t> i na </a:t>
            </a:r>
            <a:r>
              <a:rPr lang="cs-CZ" b="1" dirty="0"/>
              <a:t>souši</a:t>
            </a:r>
            <a:r>
              <a:rPr lang="cs-CZ" dirty="0"/>
              <a:t>; přeprava po souši větší překážka:</a:t>
            </a:r>
          </a:p>
          <a:p>
            <a:pPr lvl="1"/>
            <a:r>
              <a:rPr lang="cs-CZ" dirty="0"/>
              <a:t>budování </a:t>
            </a:r>
            <a:r>
              <a:rPr lang="cs-CZ" b="1" dirty="0">
                <a:solidFill>
                  <a:srgbClr val="0070C0"/>
                </a:solidFill>
              </a:rPr>
              <a:t>kanálů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(18st. GB a FRA – Rýn; 19st. US – Erijský k.: 21-&gt;8d </a:t>
            </a:r>
            <a:r>
              <a:rPr lang="cs-CZ" dirty="0" err="1"/>
              <a:t>Buf</a:t>
            </a:r>
            <a:r>
              <a:rPr lang="cs-CZ" dirty="0"/>
              <a:t>-NY);</a:t>
            </a:r>
          </a:p>
          <a:p>
            <a:pPr lvl="1"/>
            <a:r>
              <a:rPr lang="cs-CZ" b="1" dirty="0"/>
              <a:t>silnice</a:t>
            </a:r>
            <a:r>
              <a:rPr lang="cs-CZ" dirty="0"/>
              <a:t>: soukromé investice v GB (108–&gt;36h Man.-</a:t>
            </a:r>
            <a:r>
              <a:rPr lang="cs-CZ" dirty="0" err="1"/>
              <a:t>Lon</a:t>
            </a:r>
            <a:r>
              <a:rPr lang="cs-CZ" dirty="0"/>
              <a:t>.), granty ve FRA;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železnice</a:t>
            </a:r>
            <a:r>
              <a:rPr lang="cs-CZ" dirty="0"/>
              <a:t>: Live-Man 1830; GB export artikl; zahraniční investice (US 1869 </a:t>
            </a:r>
            <a:r>
              <a:rPr lang="cs-CZ" dirty="0" err="1"/>
              <a:t>transkont</a:t>
            </a:r>
            <a:r>
              <a:rPr lang="cs-CZ" dirty="0"/>
              <a:t>.), KAN 1885, RUS 1903; (</a:t>
            </a:r>
            <a:r>
              <a:rPr lang="cs-CZ" dirty="0" err="1"/>
              <a:t>příkl</a:t>
            </a:r>
            <a:r>
              <a:rPr lang="cs-CZ" dirty="0"/>
              <a:t>. Ch.-&gt;NY 17,2%; NY-&gt;Live. 11,6% …změna na 5,5 a 4,7% v 1913);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Paroloď</a:t>
            </a:r>
            <a:r>
              <a:rPr lang="cs-CZ" dirty="0"/>
              <a:t>: 1870 jen 20% obchodních lodí;</a:t>
            </a:r>
          </a:p>
          <a:p>
            <a:pPr lvl="1"/>
            <a:r>
              <a:rPr lang="cs-CZ" dirty="0"/>
              <a:t>palivo, servisní stanice; nerentabilní Mys; - otevření Suezu 1869;</a:t>
            </a:r>
          </a:p>
          <a:p>
            <a:pPr lvl="1"/>
            <a:r>
              <a:rPr lang="cs-CZ" dirty="0"/>
              <a:t>lodní šroub, WWI turbíny na spalování nafty;</a:t>
            </a:r>
          </a:p>
          <a:p>
            <a:pPr lvl="1"/>
            <a:r>
              <a:rPr lang="cs-CZ" dirty="0"/>
              <a:t>dopravní náklady na polovinu 1816-1830 a znovu do 1860;</a:t>
            </a:r>
          </a:p>
          <a:p>
            <a:pPr lvl="1"/>
            <a:endParaRPr lang="cs-CZ" sz="1500" dirty="0"/>
          </a:p>
          <a:p>
            <a:r>
              <a:rPr lang="cs-CZ" b="1" dirty="0"/>
              <a:t>Telegrafní </a:t>
            </a:r>
            <a:r>
              <a:rPr lang="cs-CZ" b="1" dirty="0">
                <a:solidFill>
                  <a:srgbClr val="0070C0"/>
                </a:solidFill>
              </a:rPr>
              <a:t>kabel</a:t>
            </a:r>
            <a:r>
              <a:rPr lang="cs-CZ" b="1" dirty="0"/>
              <a:t> </a:t>
            </a:r>
            <a:r>
              <a:rPr lang="cs-CZ" dirty="0"/>
              <a:t>1866 (IND 1870);</a:t>
            </a:r>
          </a:p>
          <a:p>
            <a:r>
              <a:rPr lang="cs-CZ" dirty="0"/>
              <a:t>Ekonomika </a:t>
            </a:r>
            <a:r>
              <a:rPr lang="cs-CZ" b="1" dirty="0">
                <a:solidFill>
                  <a:srgbClr val="0070C0"/>
                </a:solidFill>
              </a:rPr>
              <a:t>NW navázána </a:t>
            </a:r>
            <a:r>
              <a:rPr lang="cs-CZ" dirty="0"/>
              <a:t>na E – </a:t>
            </a:r>
            <a:r>
              <a:rPr lang="cs-CZ" b="1" dirty="0"/>
              <a:t>přímá konkurence</a:t>
            </a:r>
            <a:r>
              <a:rPr lang="cs-CZ" dirty="0"/>
              <a:t>; nové téma – </a:t>
            </a:r>
            <a:r>
              <a:rPr lang="cs-CZ" b="1" dirty="0"/>
              <a:t>redistribuce</a:t>
            </a:r>
            <a:r>
              <a:rPr lang="cs-CZ" dirty="0"/>
              <a:t> v důsledku IT (štěpení na </a:t>
            </a:r>
            <a:r>
              <a:rPr lang="cs-CZ" b="1" dirty="0"/>
              <a:t>EO</a:t>
            </a:r>
            <a:r>
              <a:rPr lang="cs-CZ" dirty="0"/>
              <a:t> a </a:t>
            </a:r>
            <a:r>
              <a:rPr lang="cs-CZ" b="1" dirty="0"/>
              <a:t>IS</a:t>
            </a:r>
            <a:r>
              <a:rPr lang="cs-CZ" dirty="0"/>
              <a:t> odvětví uvnitř zemí);</a:t>
            </a:r>
          </a:p>
        </p:txBody>
      </p:sp>
    </p:spTree>
    <p:extLst>
      <p:ext uri="{BB962C8B-B14F-4D97-AF65-F5344CB8AC3E}">
        <p14:creationId xmlns:p14="http://schemas.microsoft.com/office/powerpoint/2010/main" val="938992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upload.wikimedia.org/wikipedia/commons/thumb/3/3f/First_passenger_railway_1830.jpg/1280px-First_passenger_railway_1830.jpg">
            <a:extLst>
              <a:ext uri="{FF2B5EF4-FFF2-40B4-BE49-F238E27FC236}">
                <a16:creationId xmlns:a16="http://schemas.microsoft.com/office/drawing/2014/main" id="{6A27962F-02BB-4FF9-8F4E-A827E4B8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56" y="546898"/>
            <a:ext cx="6151646" cy="49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3CB618A-4566-4D4D-8D7A-B8C274BDC5AA}"/>
              </a:ext>
            </a:extLst>
          </p:cNvPr>
          <p:cNvSpPr/>
          <p:nvPr/>
        </p:nvSpPr>
        <p:spPr>
          <a:xfrm>
            <a:off x="1399561" y="5641779"/>
            <a:ext cx="9945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12529"/>
                </a:solidFill>
              </a:rPr>
              <a:t>... Diskuze zda jsou lokomotivy nejlepším pohonem pro novou železnici </a:t>
            </a:r>
            <a:r>
              <a:rPr lang="cs-CZ" sz="1600" b="1" dirty="0">
                <a:solidFill>
                  <a:srgbClr val="212529"/>
                </a:solidFill>
              </a:rPr>
              <a:t>Liverpool</a:t>
            </a:r>
            <a:r>
              <a:rPr lang="cs-CZ" sz="1600" dirty="0">
                <a:solidFill>
                  <a:srgbClr val="212529"/>
                </a:solidFill>
              </a:rPr>
              <a:t> and </a:t>
            </a:r>
            <a:r>
              <a:rPr lang="cs-CZ" sz="1600" b="1" dirty="0">
                <a:solidFill>
                  <a:srgbClr val="212529"/>
                </a:solidFill>
              </a:rPr>
              <a:t>Manchester</a:t>
            </a:r>
            <a:r>
              <a:rPr lang="cs-CZ" sz="1600" dirty="0">
                <a:solidFill>
                  <a:srgbClr val="212529"/>
                </a:solidFill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12529"/>
                </a:solidFill>
              </a:rPr>
              <a:t>tato konstrukce - s komínem vpředu a samostatným topeništěm a kotlem vzadu - se stala vzorem pro parní lokomotivy na dalších 150 let.</a:t>
            </a:r>
            <a:endParaRPr lang="en-US" sz="1600" dirty="0">
              <a:solidFill>
                <a:srgbClr val="212529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7EFDFDF-2B5E-4E97-9593-42D5BDA78DE0}"/>
              </a:ext>
            </a:extLst>
          </p:cNvPr>
          <p:cNvSpPr/>
          <p:nvPr/>
        </p:nvSpPr>
        <p:spPr>
          <a:xfrm>
            <a:off x="4505056" y="95079"/>
            <a:ext cx="307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212529"/>
                </a:solidFill>
                <a:latin typeface="proxima-nova"/>
              </a:rPr>
              <a:t>Stephenson’s</a:t>
            </a:r>
            <a:r>
              <a:rPr lang="cs-CZ" dirty="0">
                <a:solidFill>
                  <a:srgbClr val="212529"/>
                </a:solidFill>
                <a:latin typeface="proxima-nova"/>
              </a:rPr>
              <a:t> </a:t>
            </a:r>
            <a:r>
              <a:rPr lang="cs-CZ" dirty="0" err="1">
                <a:solidFill>
                  <a:srgbClr val="212529"/>
                </a:solidFill>
                <a:latin typeface="proxima-nova"/>
              </a:rPr>
              <a:t>Rocket</a:t>
            </a:r>
            <a:r>
              <a:rPr lang="cs-CZ" dirty="0">
                <a:solidFill>
                  <a:srgbClr val="212529"/>
                </a:solidFill>
                <a:latin typeface="proxima-nova"/>
              </a:rPr>
              <a:t> - 1829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3120\Desktop\EEveGE2012\ObrázkyII\010-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776832"/>
            <a:ext cx="8694250" cy="53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5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aeping (clipper, 1863) - SLV H91.325-1033.jpg">
            <a:extLst>
              <a:ext uri="{FF2B5EF4-FFF2-40B4-BE49-F238E27FC236}">
                <a16:creationId xmlns:a16="http://schemas.microsoft.com/office/drawing/2014/main" id="{C05C8ED5-8EFD-4EA9-92AF-0E0D8991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92" y="151894"/>
            <a:ext cx="9133332" cy="61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41E299-26D0-4814-95D0-81B5664344D4}"/>
              </a:ext>
            </a:extLst>
          </p:cNvPr>
          <p:cNvSpPr/>
          <p:nvPr/>
        </p:nvSpPr>
        <p:spPr>
          <a:xfrm>
            <a:off x="160352" y="6442525"/>
            <a:ext cx="11871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/>
              <a:t>Velký</a:t>
            </a:r>
            <a:r>
              <a:rPr lang="en-US" sz="1000" b="1" dirty="0"/>
              <a:t> </a:t>
            </a:r>
            <a:r>
              <a:rPr lang="en-US" sz="1000" b="1" dirty="0" err="1"/>
              <a:t>čajový</a:t>
            </a:r>
            <a:r>
              <a:rPr lang="en-US" sz="1000" b="1" dirty="0"/>
              <a:t> </a:t>
            </a:r>
            <a:r>
              <a:rPr lang="en-US" sz="1000" b="1" dirty="0" err="1"/>
              <a:t>závod</a:t>
            </a:r>
            <a:r>
              <a:rPr lang="en-US" sz="1000" b="1" dirty="0"/>
              <a:t> </a:t>
            </a:r>
            <a:r>
              <a:rPr lang="en-US" sz="1000" dirty="0"/>
              <a:t>v </a:t>
            </a:r>
            <a:r>
              <a:rPr lang="en-US" sz="1000" dirty="0" err="1"/>
              <a:t>roce</a:t>
            </a:r>
            <a:r>
              <a:rPr lang="en-US" sz="1000" dirty="0"/>
              <a:t> 1866: </a:t>
            </a:r>
            <a:r>
              <a:rPr lang="cs-CZ" sz="1000" dirty="0" err="1"/>
              <a:t>Teaping</a:t>
            </a:r>
            <a:r>
              <a:rPr lang="cs-CZ" sz="1000" dirty="0"/>
              <a:t> (Čajka)</a:t>
            </a:r>
            <a:r>
              <a:rPr lang="en-US" sz="1000" dirty="0"/>
              <a:t> </a:t>
            </a:r>
            <a:r>
              <a:rPr lang="en-US" sz="1000" dirty="0" err="1"/>
              <a:t>zakotvila</a:t>
            </a:r>
            <a:r>
              <a:rPr lang="en-US" sz="1000" dirty="0"/>
              <a:t> 28 </a:t>
            </a:r>
            <a:r>
              <a:rPr lang="en-US" sz="1000" dirty="0" err="1"/>
              <a:t>minut</a:t>
            </a:r>
            <a:r>
              <a:rPr lang="en-US" sz="1000" dirty="0"/>
              <a:t> </a:t>
            </a:r>
            <a:r>
              <a:rPr lang="en-US" sz="1000" dirty="0" err="1"/>
              <a:t>před</a:t>
            </a:r>
            <a:r>
              <a:rPr lang="en-US" sz="1000" dirty="0"/>
              <a:t> Ariel - po </a:t>
            </a:r>
            <a:r>
              <a:rPr lang="en-US" sz="1000" dirty="0" err="1"/>
              <a:t>plavbě</a:t>
            </a:r>
            <a:r>
              <a:rPr lang="en-US" sz="1000" dirty="0"/>
              <a:t> </a:t>
            </a:r>
            <a:r>
              <a:rPr lang="en-US" sz="1000" dirty="0" err="1"/>
              <a:t>dlouhé</a:t>
            </a:r>
            <a:r>
              <a:rPr lang="en-US" sz="1000" dirty="0"/>
              <a:t> </a:t>
            </a:r>
            <a:r>
              <a:rPr lang="en-US" sz="1000" dirty="0" err="1"/>
              <a:t>více</a:t>
            </a:r>
            <a:r>
              <a:rPr lang="en-US" sz="1000" dirty="0"/>
              <a:t> </a:t>
            </a:r>
            <a:r>
              <a:rPr lang="en-US" sz="1000" dirty="0" err="1"/>
              <a:t>než</a:t>
            </a:r>
            <a:r>
              <a:rPr lang="en-US" sz="1000" dirty="0"/>
              <a:t> 14 000 mil. </a:t>
            </a:r>
            <a:r>
              <a:rPr lang="en-US" sz="1000" dirty="0" err="1"/>
              <a:t>Třetí</a:t>
            </a:r>
            <a:r>
              <a:rPr lang="en-US" sz="1000" dirty="0"/>
              <a:t> v </a:t>
            </a:r>
            <a:r>
              <a:rPr lang="en-US" sz="1000" dirty="0" err="1"/>
              <a:t>cíli</a:t>
            </a:r>
            <a:r>
              <a:rPr lang="en-US" sz="1000" dirty="0"/>
              <a:t>, </a:t>
            </a:r>
            <a:r>
              <a:rPr lang="en-US" sz="1000" dirty="0" err="1"/>
              <a:t>Serica</a:t>
            </a:r>
            <a:r>
              <a:rPr lang="en-US" sz="1000" dirty="0"/>
              <a:t>, </a:t>
            </a:r>
            <a:r>
              <a:rPr lang="en-US" sz="1000" dirty="0" err="1"/>
              <a:t>zakotvila</a:t>
            </a:r>
            <a:r>
              <a:rPr lang="en-US" sz="1000" dirty="0"/>
              <a:t> </a:t>
            </a:r>
            <a:r>
              <a:rPr lang="en-US" sz="1000" dirty="0" err="1"/>
              <a:t>hodinu</a:t>
            </a:r>
            <a:r>
              <a:rPr lang="en-US" sz="1000" dirty="0"/>
              <a:t> a 15 </a:t>
            </a:r>
            <a:r>
              <a:rPr lang="en-US" sz="1000" dirty="0" err="1"/>
              <a:t>minut</a:t>
            </a:r>
            <a:r>
              <a:rPr lang="en-US" sz="1000" dirty="0"/>
              <a:t> po Ariel. Tyto </a:t>
            </a:r>
            <a:r>
              <a:rPr lang="en-US" sz="1000" dirty="0" err="1"/>
              <a:t>tři</a:t>
            </a:r>
            <a:r>
              <a:rPr lang="en-US" sz="1000" dirty="0"/>
              <a:t> </a:t>
            </a:r>
            <a:r>
              <a:rPr lang="en-US" sz="1000" dirty="0" err="1"/>
              <a:t>lodě</a:t>
            </a:r>
            <a:r>
              <a:rPr lang="en-US" sz="1000" dirty="0"/>
              <a:t> </a:t>
            </a:r>
            <a:r>
              <a:rPr lang="en-US" sz="1000" dirty="0" err="1"/>
              <a:t>opustily</a:t>
            </a:r>
            <a:r>
              <a:rPr lang="en-US" sz="1000" dirty="0"/>
              <a:t> </a:t>
            </a:r>
            <a:r>
              <a:rPr lang="en-US" sz="1000" dirty="0" err="1"/>
              <a:t>Čínu</a:t>
            </a:r>
            <a:r>
              <a:rPr lang="en-US" sz="1000" dirty="0"/>
              <a:t> </a:t>
            </a:r>
            <a:r>
              <a:rPr lang="en-US" sz="1000" dirty="0" err="1"/>
              <a:t>při</a:t>
            </a:r>
            <a:r>
              <a:rPr lang="en-US" sz="1000" dirty="0"/>
              <a:t> </a:t>
            </a:r>
            <a:r>
              <a:rPr lang="en-US" sz="1000" dirty="0" err="1"/>
              <a:t>stejném</a:t>
            </a:r>
            <a:r>
              <a:rPr lang="en-US" sz="1000" dirty="0"/>
              <a:t> </a:t>
            </a:r>
            <a:r>
              <a:rPr lang="en-US" sz="1000" dirty="0" err="1"/>
              <a:t>přílivu</a:t>
            </a:r>
            <a:r>
              <a:rPr lang="en-US" sz="1000" dirty="0"/>
              <a:t> a </a:t>
            </a:r>
            <a:r>
              <a:rPr lang="en-US" sz="1000" dirty="0" err="1"/>
              <a:t>dorazily</a:t>
            </a:r>
            <a:r>
              <a:rPr lang="en-US" sz="1000" dirty="0"/>
              <a:t> do </a:t>
            </a:r>
            <a:r>
              <a:rPr lang="en-US" sz="1000" dirty="0" err="1"/>
              <a:t>Londýna</a:t>
            </a:r>
            <a:r>
              <a:rPr lang="en-US" sz="1000" dirty="0"/>
              <a:t> o 99 </a:t>
            </a:r>
            <a:r>
              <a:rPr lang="en-US" sz="1000" dirty="0" err="1"/>
              <a:t>dní</a:t>
            </a:r>
            <a:r>
              <a:rPr lang="en-US" sz="1000" dirty="0"/>
              <a:t> </a:t>
            </a:r>
            <a:r>
              <a:rPr lang="en-US" sz="1000" dirty="0" err="1"/>
              <a:t>později</a:t>
            </a:r>
            <a:r>
              <a:rPr lang="en-US" sz="1000" dirty="0"/>
              <a:t> a </a:t>
            </a:r>
            <a:r>
              <a:rPr lang="en-US" sz="1000" dirty="0" err="1"/>
              <a:t>zakotvily</a:t>
            </a:r>
            <a:r>
              <a:rPr lang="en-US" sz="1000" dirty="0"/>
              <a:t> </a:t>
            </a:r>
            <a:r>
              <a:rPr lang="en-US" sz="1000" dirty="0" err="1"/>
              <a:t>při</a:t>
            </a:r>
            <a:r>
              <a:rPr lang="en-US" sz="1000" dirty="0"/>
              <a:t> </a:t>
            </a:r>
            <a:r>
              <a:rPr lang="en-US" sz="1000" dirty="0" err="1"/>
              <a:t>stejném</a:t>
            </a:r>
            <a:r>
              <a:rPr lang="en-US" sz="1000" dirty="0"/>
              <a:t> </a:t>
            </a:r>
            <a:r>
              <a:rPr lang="en-US" sz="1000" dirty="0" err="1"/>
              <a:t>přílivu</a:t>
            </a:r>
            <a:r>
              <a:rPr lang="en-US" sz="1000" dirty="0"/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87394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upload.wikimedia.org/wikipedia/commons/6/6a/HMS_Dreadnought_1906_H63596.jpg">
            <a:extLst>
              <a:ext uri="{FF2B5EF4-FFF2-40B4-BE49-F238E27FC236}">
                <a16:creationId xmlns:a16="http://schemas.microsoft.com/office/drawing/2014/main" id="{01E8F927-C106-4D97-ACD8-17D9DEF3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06" y="159612"/>
            <a:ext cx="8135937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Únik z </a:t>
            </a:r>
            <a:r>
              <a:rPr lang="cs-CZ" sz="3200" b="1" dirty="0" err="1">
                <a:solidFill>
                  <a:srgbClr val="FF0000"/>
                </a:solidFill>
                <a:latin typeface="+mn-lt"/>
              </a:rPr>
              <a:t>Malthusovské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 rovnováhy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1" y="1097360"/>
            <a:ext cx="10407192" cy="57606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r. T. </a:t>
            </a:r>
            <a:r>
              <a:rPr lang="cs-CZ" dirty="0" err="1"/>
              <a:t>Malthus</a:t>
            </a:r>
            <a:r>
              <a:rPr lang="cs-CZ" dirty="0"/>
              <a:t> 1798: </a:t>
            </a:r>
            <a:r>
              <a:rPr lang="cs-CZ" b="1" dirty="0"/>
              <a:t>konečné množství zdrojů </a:t>
            </a:r>
            <a:r>
              <a:rPr lang="cs-CZ" dirty="0"/>
              <a:t>(půda a její úrodnost), limit na populaci – populační růst je funkcí příjmu;</a:t>
            </a:r>
          </a:p>
          <a:p>
            <a:r>
              <a:rPr lang="cs-CZ" dirty="0"/>
              <a:t>Do </a:t>
            </a:r>
            <a:r>
              <a:rPr lang="cs-CZ" b="1" dirty="0"/>
              <a:t>18st</a:t>
            </a:r>
            <a:r>
              <a:rPr lang="cs-CZ" dirty="0"/>
              <a:t>. odpovídá: </a:t>
            </a:r>
          </a:p>
          <a:p>
            <a:pPr lvl="1"/>
            <a:r>
              <a:rPr lang="cs-CZ" dirty="0"/>
              <a:t>většina příjmu na </a:t>
            </a:r>
            <a:r>
              <a:rPr lang="cs-CZ" b="1" dirty="0"/>
              <a:t>potraviny</a:t>
            </a:r>
            <a:r>
              <a:rPr lang="cs-CZ" dirty="0"/>
              <a:t>, pomalý </a:t>
            </a:r>
            <a:r>
              <a:rPr lang="cs-CZ" b="1" dirty="0"/>
              <a:t>technologický</a:t>
            </a:r>
            <a:r>
              <a:rPr lang="cs-CZ" dirty="0"/>
              <a:t> </a:t>
            </a:r>
            <a:r>
              <a:rPr lang="cs-CZ" b="1" dirty="0"/>
              <a:t>pokrok</a:t>
            </a:r>
            <a:r>
              <a:rPr lang="cs-CZ" dirty="0"/>
              <a:t>, osetí marginální půdy –&gt; nedostatek nenahraditelný IT; </a:t>
            </a:r>
          </a:p>
          <a:p>
            <a:pPr lvl="1"/>
            <a:r>
              <a:rPr lang="cs-CZ" dirty="0"/>
              <a:t>omezí kapitál (klesající výnosy) a ten nemůže být využit v odvětvích zvyšujících produktivitu v AGRI;</a:t>
            </a:r>
          </a:p>
          <a:p>
            <a:r>
              <a:rPr lang="cs-CZ" b="1" dirty="0"/>
              <a:t>GB populace</a:t>
            </a:r>
            <a:r>
              <a:rPr lang="cs-CZ" dirty="0"/>
              <a:t>: 5,1mil. (1701); 5,8 (1751); 8,3 (1801); 11,2 (1821); 14,9 (1841); 30,5 (1901); </a:t>
            </a:r>
            <a:r>
              <a:rPr lang="cs-CZ" b="1" dirty="0"/>
              <a:t>Česko</a:t>
            </a:r>
            <a:r>
              <a:rPr lang="cs-CZ" dirty="0"/>
              <a:t>: 3 mil (1754); 4,9 (1800); 9,4 (1900); 11,5 (1944);</a:t>
            </a:r>
          </a:p>
          <a:p>
            <a:r>
              <a:rPr lang="cs-CZ" b="1" dirty="0"/>
              <a:t>Mzdy</a:t>
            </a:r>
            <a:r>
              <a:rPr lang="cs-CZ" dirty="0"/>
              <a:t> ale </a:t>
            </a:r>
            <a:r>
              <a:rPr lang="cs-CZ" b="1" dirty="0">
                <a:solidFill>
                  <a:srgbClr val="0070C0"/>
                </a:solidFill>
              </a:rPr>
              <a:t>neklesají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(!); růst </a:t>
            </a:r>
            <a:r>
              <a:rPr lang="cs-CZ" b="1" dirty="0"/>
              <a:t>produktivity</a:t>
            </a:r>
            <a:r>
              <a:rPr lang="cs-CZ" dirty="0"/>
              <a:t> v </a:t>
            </a:r>
            <a:r>
              <a:rPr lang="cs-CZ" b="1" dirty="0"/>
              <a:t>AGRI</a:t>
            </a:r>
            <a:r>
              <a:rPr lang="cs-CZ" dirty="0"/>
              <a:t> a </a:t>
            </a:r>
            <a:r>
              <a:rPr lang="cs-CZ" b="1" dirty="0"/>
              <a:t>INDU</a:t>
            </a:r>
            <a:r>
              <a:rPr lang="cs-CZ" dirty="0"/>
              <a:t> + </a:t>
            </a:r>
            <a:r>
              <a:rPr lang="cs-CZ" b="1" dirty="0"/>
              <a:t>IT</a:t>
            </a:r>
            <a:r>
              <a:rPr lang="cs-CZ" dirty="0"/>
              <a:t> (dovoz potravin)…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kumulativní procesy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b="1" dirty="0"/>
              <a:t>dělba práce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b="1" dirty="0" err="1"/>
              <a:t>tech.pokrok</a:t>
            </a:r>
            <a:r>
              <a:rPr lang="cs-CZ" dirty="0"/>
              <a:t>; </a:t>
            </a:r>
            <a:r>
              <a:rPr lang="cs-CZ" b="1" dirty="0"/>
              <a:t>růst poptávky </a:t>
            </a:r>
            <a:r>
              <a:rPr lang="cs-CZ" dirty="0"/>
              <a:t>– růst </a:t>
            </a:r>
            <a:r>
              <a:rPr lang="cs-CZ" b="1" dirty="0"/>
              <a:t>obratu</a:t>
            </a:r>
            <a:r>
              <a:rPr lang="cs-CZ" dirty="0"/>
              <a:t> + </a:t>
            </a:r>
            <a:r>
              <a:rPr lang="cs-CZ" b="1" dirty="0"/>
              <a:t>investic</a:t>
            </a:r>
            <a:r>
              <a:rPr lang="cs-CZ" dirty="0"/>
              <a:t> + </a:t>
            </a:r>
            <a:r>
              <a:rPr lang="cs-CZ" b="1" dirty="0"/>
              <a:t>produktivity</a:t>
            </a:r>
            <a:r>
              <a:rPr lang="cs-CZ" dirty="0"/>
              <a:t> + </a:t>
            </a:r>
            <a:r>
              <a:rPr lang="cs-CZ" b="1" dirty="0"/>
              <a:t>mezd</a:t>
            </a:r>
            <a:r>
              <a:rPr lang="cs-CZ" dirty="0"/>
              <a:t>… </a:t>
            </a:r>
          </a:p>
          <a:p>
            <a:pPr lvl="1"/>
            <a:r>
              <a:rPr lang="cs-CZ" dirty="0"/>
              <a:t>růst </a:t>
            </a:r>
            <a:r>
              <a:rPr lang="cs-CZ" b="1" dirty="0"/>
              <a:t>produktu</a:t>
            </a:r>
            <a:r>
              <a:rPr lang="cs-CZ" dirty="0"/>
              <a:t> </a:t>
            </a:r>
            <a:r>
              <a:rPr lang="cs-CZ" b="1" dirty="0"/>
              <a:t>zrychluje</a:t>
            </a:r>
            <a:r>
              <a:rPr lang="cs-CZ" dirty="0"/>
              <a:t> společně s růstem </a:t>
            </a:r>
            <a:r>
              <a:rPr lang="cs-CZ" b="1" dirty="0"/>
              <a:t>populace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změna </a:t>
            </a:r>
            <a:r>
              <a:rPr lang="cs-CZ" b="1" dirty="0"/>
              <a:t>reprodukčního</a:t>
            </a:r>
            <a:r>
              <a:rPr lang="cs-CZ" dirty="0"/>
              <a:t> a sociální </a:t>
            </a:r>
            <a:r>
              <a:rPr lang="cs-CZ" b="1" dirty="0"/>
              <a:t>chování</a:t>
            </a:r>
            <a:r>
              <a:rPr lang="cs-CZ" dirty="0"/>
              <a:t>, institucí (vs. život ve městech, závislost na atlantickém systému, emigrace do NW);</a:t>
            </a:r>
          </a:p>
          <a:p>
            <a:pPr lvl="1"/>
            <a:r>
              <a:rPr lang="cs-CZ" b="1" dirty="0"/>
              <a:t>uhájení</a:t>
            </a:r>
            <a:r>
              <a:rPr lang="cs-CZ" dirty="0"/>
              <a:t> prosperity a systému proti vyzyvatelům;</a:t>
            </a:r>
          </a:p>
          <a:p>
            <a:endParaRPr lang="cs-CZ" sz="1300" dirty="0"/>
          </a:p>
          <a:p>
            <a:r>
              <a:rPr lang="cs-CZ" sz="2900" dirty="0"/>
              <a:t>Teprve když </a:t>
            </a:r>
            <a:r>
              <a:rPr lang="cs-CZ" sz="2900" b="1" dirty="0"/>
              <a:t>není</a:t>
            </a:r>
            <a:r>
              <a:rPr lang="cs-CZ" sz="2900" dirty="0"/>
              <a:t> zvýšení </a:t>
            </a:r>
            <a:r>
              <a:rPr lang="cs-CZ" sz="2900" dirty="0" err="1"/>
              <a:t>živ.úrovně</a:t>
            </a:r>
            <a:r>
              <a:rPr lang="cs-CZ" sz="2900" dirty="0"/>
              <a:t> </a:t>
            </a:r>
            <a:r>
              <a:rPr lang="cs-CZ" sz="2900" b="1" dirty="0"/>
              <a:t>zkonzumováno</a:t>
            </a:r>
            <a:r>
              <a:rPr lang="cs-CZ" sz="2900" dirty="0"/>
              <a:t> růstem </a:t>
            </a:r>
            <a:r>
              <a:rPr lang="cs-CZ" sz="2900" b="1" dirty="0"/>
              <a:t>populace</a:t>
            </a:r>
            <a:r>
              <a:rPr lang="cs-CZ" sz="2900" dirty="0"/>
              <a:t> jsou stabilita a mír a zdraví bez dalšího </a:t>
            </a:r>
            <a:r>
              <a:rPr lang="cs-CZ" sz="2900" b="1" dirty="0"/>
              <a:t>pozitivním</a:t>
            </a:r>
            <a:r>
              <a:rPr lang="cs-CZ" sz="2900" dirty="0"/>
              <a:t> jevem a ne důsledkem předchozí </a:t>
            </a:r>
            <a:r>
              <a:rPr lang="cs-CZ" sz="2900" b="1" dirty="0"/>
              <a:t>katastrofy</a:t>
            </a:r>
            <a:r>
              <a:rPr lang="cs-CZ" sz="2900" dirty="0"/>
              <a:t> (hlavní beneficient: „</a:t>
            </a:r>
            <a:r>
              <a:rPr lang="cs-CZ" sz="2900" b="1" dirty="0" err="1"/>
              <a:t>commons</a:t>
            </a:r>
            <a:r>
              <a:rPr lang="cs-CZ" sz="2900" dirty="0"/>
              <a:t>“ do 1800 růst živ. úrovně diskutabilní); </a:t>
            </a:r>
          </a:p>
        </p:txBody>
      </p:sp>
    </p:spTree>
    <p:extLst>
      <p:ext uri="{BB962C8B-B14F-4D97-AF65-F5344CB8AC3E}">
        <p14:creationId xmlns:p14="http://schemas.microsoft.com/office/powerpoint/2010/main" val="1675421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8493" y="-165379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Diskuze o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obilných zákonech </a:t>
            </a:r>
            <a:r>
              <a:rPr lang="cs-CZ" sz="2400" b="1" dirty="0">
                <a:latin typeface="+mn-lt"/>
              </a:rPr>
              <a:t>a volný 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9938" y="764704"/>
            <a:ext cx="11538408" cy="626469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Nap. války</a:t>
            </a:r>
            <a:r>
              <a:rPr lang="cs-CZ" sz="1600" dirty="0"/>
              <a:t> – </a:t>
            </a:r>
            <a:r>
              <a:rPr lang="cs-CZ" sz="1600" b="1" dirty="0"/>
              <a:t>růst ceny </a:t>
            </a:r>
            <a:r>
              <a:rPr lang="cs-CZ" sz="1600" dirty="0"/>
              <a:t>obilí na GB trhu – po válce znovu </a:t>
            </a:r>
            <a:r>
              <a:rPr lang="cs-CZ" sz="1600" b="1" dirty="0"/>
              <a:t>dovozy z RUS a POL </a:t>
            </a:r>
            <a:r>
              <a:rPr lang="cs-CZ" sz="1600" dirty="0"/>
              <a:t>– loby pozemkových vlastníků (</a:t>
            </a:r>
            <a:r>
              <a:rPr lang="cs-CZ" sz="1600" b="1" dirty="0"/>
              <a:t>šlechta</a:t>
            </a:r>
            <a:r>
              <a:rPr lang="cs-CZ" sz="1600" dirty="0"/>
              <a:t> - </a:t>
            </a:r>
            <a:r>
              <a:rPr lang="cs-CZ" sz="1600" dirty="0" err="1"/>
              <a:t>nadreprezentovaná</a:t>
            </a:r>
            <a:r>
              <a:rPr lang="cs-CZ" sz="1600" dirty="0"/>
              <a:t> v Parlamentu);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Průmysl</a:t>
            </a:r>
            <a:r>
              <a:rPr lang="cs-CZ" sz="1600" dirty="0"/>
              <a:t>: vysoké ceny obilí tlačí na </a:t>
            </a:r>
            <a:r>
              <a:rPr lang="cs-CZ" sz="1600" b="1" dirty="0">
                <a:solidFill>
                  <a:srgbClr val="0070C0"/>
                </a:solidFill>
              </a:rPr>
              <a:t>vysoké mzdy </a:t>
            </a:r>
            <a:r>
              <a:rPr lang="cs-CZ" sz="1600" dirty="0"/>
              <a:t>– to vede k nižší </a:t>
            </a:r>
            <a:r>
              <a:rPr lang="cs-CZ" sz="1600" b="1" dirty="0"/>
              <a:t>konkurenceschopnost</a:t>
            </a:r>
            <a:r>
              <a:rPr lang="cs-CZ" sz="1600" dirty="0"/>
              <a:t> </a:t>
            </a:r>
            <a:r>
              <a:rPr lang="cs-CZ" sz="1600" dirty="0" err="1"/>
              <a:t>indu</a:t>
            </a:r>
            <a:r>
              <a:rPr lang="cs-CZ" sz="1600" dirty="0"/>
              <a:t>. produkce;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Férová cena </a:t>
            </a:r>
            <a:r>
              <a:rPr lang="cs-CZ" sz="1600" dirty="0"/>
              <a:t>obilí 80šil. za 219kg (</a:t>
            </a:r>
            <a:r>
              <a:rPr lang="cs-CZ" sz="1600" dirty="0" err="1"/>
              <a:t>Malthus</a:t>
            </a:r>
            <a:r>
              <a:rPr lang="cs-CZ" sz="1600" dirty="0"/>
              <a:t>) vs. Ricardo a </a:t>
            </a:r>
            <a:r>
              <a:rPr lang="cs-CZ" sz="1600" dirty="0" err="1"/>
              <a:t>Torrens</a:t>
            </a:r>
            <a:r>
              <a:rPr lang="cs-CZ" sz="1600" dirty="0"/>
              <a:t> (obětovaná </a:t>
            </a:r>
            <a:r>
              <a:rPr lang="cs-CZ" sz="1600" b="1" dirty="0"/>
              <a:t>příležitost</a:t>
            </a:r>
            <a:r>
              <a:rPr lang="cs-CZ" sz="16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FF0000"/>
                </a:solidFill>
              </a:rPr>
              <a:t>Obilné zákony </a:t>
            </a:r>
            <a:r>
              <a:rPr lang="cs-CZ" sz="1600" dirty="0"/>
              <a:t>(</a:t>
            </a:r>
            <a:r>
              <a:rPr lang="cs-CZ" sz="1600" dirty="0" err="1"/>
              <a:t>Importation</a:t>
            </a:r>
            <a:r>
              <a:rPr lang="cs-CZ" sz="1600" dirty="0"/>
              <a:t> </a:t>
            </a:r>
            <a:r>
              <a:rPr lang="cs-CZ" sz="1600" dirty="0" err="1"/>
              <a:t>Act</a:t>
            </a:r>
            <a:r>
              <a:rPr lang="cs-CZ" sz="1600" dirty="0"/>
              <a:t> 1815) – </a:t>
            </a:r>
            <a:r>
              <a:rPr lang="cs-CZ" sz="1600" b="1" dirty="0"/>
              <a:t>proměnlivé clo </a:t>
            </a:r>
            <a:r>
              <a:rPr lang="cs-CZ" sz="1600" dirty="0"/>
              <a:t>(cena do 53š = clo 34š, cena nad 72š = clo 1š); </a:t>
            </a:r>
            <a:r>
              <a:rPr lang="cs-CZ" sz="1600" b="1" dirty="0"/>
              <a:t>neúroda</a:t>
            </a:r>
            <a:r>
              <a:rPr lang="cs-CZ" sz="1600" dirty="0"/>
              <a:t> </a:t>
            </a:r>
            <a:r>
              <a:rPr lang="cs-CZ" sz="1600" b="1" dirty="0"/>
              <a:t>1845</a:t>
            </a:r>
            <a:r>
              <a:rPr lang="cs-CZ" sz="1600" dirty="0"/>
              <a:t> (Irsko) – </a:t>
            </a:r>
            <a:r>
              <a:rPr lang="cs-CZ" sz="1600" b="1" dirty="0">
                <a:solidFill>
                  <a:srgbClr val="0070C0"/>
                </a:solidFill>
              </a:rPr>
              <a:t>zrušení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OZ;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Proč</a:t>
            </a:r>
            <a:r>
              <a:rPr lang="cs-CZ" sz="1400" dirty="0"/>
              <a:t>? Robert </a:t>
            </a:r>
            <a:r>
              <a:rPr lang="cs-CZ" sz="1400" dirty="0" err="1"/>
              <a:t>Peel</a:t>
            </a:r>
            <a:r>
              <a:rPr lang="cs-CZ" sz="1400" dirty="0"/>
              <a:t> (PM) chtěl </a:t>
            </a:r>
            <a:r>
              <a:rPr lang="cs-CZ" sz="1400" b="1" dirty="0"/>
              <a:t>zabránit</a:t>
            </a:r>
            <a:r>
              <a:rPr lang="cs-CZ" sz="1400" dirty="0"/>
              <a:t> větším </a:t>
            </a:r>
            <a:r>
              <a:rPr lang="cs-CZ" sz="1400" b="1" dirty="0"/>
              <a:t>změnám</a:t>
            </a:r>
            <a:r>
              <a:rPr lang="cs-CZ" sz="1400" dirty="0"/>
              <a:t> (rok 1848 v E); </a:t>
            </a:r>
            <a:r>
              <a:rPr lang="cs-CZ" sz="1400" b="1" dirty="0"/>
              <a:t>průmysl</a:t>
            </a:r>
            <a:r>
              <a:rPr lang="cs-CZ" sz="1400" dirty="0"/>
              <a:t> měl zájem na </a:t>
            </a:r>
            <a:r>
              <a:rPr lang="cs-CZ" sz="1400" b="1" dirty="0"/>
              <a:t>nízkých</a:t>
            </a:r>
            <a:r>
              <a:rPr lang="cs-CZ" sz="1400" dirty="0"/>
              <a:t> </a:t>
            </a:r>
            <a:r>
              <a:rPr lang="cs-CZ" sz="1400" b="1" dirty="0"/>
              <a:t>mzdách</a:t>
            </a:r>
            <a:r>
              <a:rPr lang="cs-CZ" sz="1400" dirty="0"/>
              <a:t>; další argument: větší </a:t>
            </a:r>
            <a:r>
              <a:rPr lang="cs-CZ" sz="1400" b="1" dirty="0"/>
              <a:t>disponibilní příjem </a:t>
            </a:r>
            <a:r>
              <a:rPr lang="cs-CZ" sz="1400" dirty="0"/>
              <a:t>– poptávka po </a:t>
            </a:r>
            <a:r>
              <a:rPr lang="cs-CZ" sz="1400" dirty="0" err="1"/>
              <a:t>indu.prod</a:t>
            </a:r>
            <a:r>
              <a:rPr lang="cs-CZ" sz="1400" dirty="0"/>
              <a:t>. (pro </a:t>
            </a:r>
            <a:r>
              <a:rPr lang="cs-CZ" sz="1400" dirty="0" err="1"/>
              <a:t>prům</a:t>
            </a:r>
            <a:r>
              <a:rPr lang="cs-CZ" sz="1400" dirty="0"/>
              <a:t>. příznivé i </a:t>
            </a:r>
            <a:r>
              <a:rPr lang="cs-CZ" sz="1400" dirty="0" err="1"/>
              <a:t>ToT</a:t>
            </a:r>
            <a:r>
              <a:rPr lang="cs-CZ" sz="14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Mimo GB </a:t>
            </a:r>
            <a:r>
              <a:rPr lang="cs-CZ" sz="1600" dirty="0"/>
              <a:t>lobují </a:t>
            </a:r>
            <a:r>
              <a:rPr lang="cs-CZ" sz="1600" b="1" dirty="0"/>
              <a:t>pro </a:t>
            </a:r>
            <a:r>
              <a:rPr lang="cs-CZ" sz="1600" b="1" dirty="0">
                <a:solidFill>
                  <a:srgbClr val="0070C0"/>
                </a:solidFill>
              </a:rPr>
              <a:t>FT </a:t>
            </a:r>
            <a:r>
              <a:rPr lang="cs-CZ" sz="1600" dirty="0">
                <a:solidFill>
                  <a:srgbClr val="0070C0"/>
                </a:solidFill>
              </a:rPr>
              <a:t>spíše </a:t>
            </a:r>
            <a:r>
              <a:rPr lang="cs-CZ" sz="1600" b="1" dirty="0">
                <a:solidFill>
                  <a:srgbClr val="0070C0"/>
                </a:solidFill>
              </a:rPr>
              <a:t>AGRI</a:t>
            </a:r>
            <a:r>
              <a:rPr lang="cs-CZ" sz="1600" dirty="0"/>
              <a:t>; v </a:t>
            </a:r>
            <a:r>
              <a:rPr lang="cs-CZ" sz="1600" b="1" dirty="0"/>
              <a:t>GB</a:t>
            </a:r>
            <a:r>
              <a:rPr lang="cs-CZ" sz="1600" dirty="0"/>
              <a:t> přesun faktorů z AGRI </a:t>
            </a:r>
            <a:r>
              <a:rPr lang="cs-CZ" sz="1600" b="1" dirty="0"/>
              <a:t>do INDU </a:t>
            </a:r>
            <a:r>
              <a:rPr lang="cs-CZ" sz="1600" dirty="0"/>
              <a:t>(přesun do </a:t>
            </a:r>
            <a:r>
              <a:rPr lang="cs-CZ" sz="1600" dirty="0" err="1"/>
              <a:t>živoč</a:t>
            </a:r>
            <a:r>
              <a:rPr lang="cs-CZ" sz="1600" dirty="0"/>
              <a:t>., -28,5% rozlohy půdy do 1885, dováženo až </a:t>
            </a:r>
            <a:r>
              <a:rPr lang="cs-CZ" sz="1600" b="1" dirty="0"/>
              <a:t>65% pšenice </a:t>
            </a:r>
            <a:r>
              <a:rPr lang="cs-CZ" sz="1600" dirty="0"/>
              <a:t>a 45% obilí; cena 31š v 1886);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1840 v GB </a:t>
            </a:r>
            <a:r>
              <a:rPr lang="cs-CZ" sz="1400" b="1" dirty="0"/>
              <a:t>47,3% mužů </a:t>
            </a:r>
            <a:r>
              <a:rPr lang="cs-CZ" sz="1400" dirty="0"/>
              <a:t>v </a:t>
            </a:r>
            <a:r>
              <a:rPr lang="cs-CZ" sz="1400" b="1" dirty="0"/>
              <a:t>INDU</a:t>
            </a:r>
            <a:r>
              <a:rPr lang="cs-CZ" sz="1400" dirty="0"/>
              <a:t> (E 25,3%) – posilování </a:t>
            </a:r>
            <a:r>
              <a:rPr lang="cs-CZ" sz="1400" b="1" dirty="0"/>
              <a:t>politického vlivu </a:t>
            </a:r>
            <a:r>
              <a:rPr lang="cs-CZ" sz="1400" b="1" dirty="0" err="1"/>
              <a:t>prům</a:t>
            </a:r>
            <a:r>
              <a:rPr lang="cs-CZ" sz="1400" dirty="0"/>
              <a:t>. (+zapojení šlechty do </a:t>
            </a:r>
            <a:r>
              <a:rPr lang="cs-CZ" sz="1400" b="1" dirty="0"/>
              <a:t>finančního sektoru </a:t>
            </a:r>
            <a:r>
              <a:rPr lang="cs-CZ" sz="1400" dirty="0"/>
              <a:t>– pro </a:t>
            </a:r>
            <a:r>
              <a:rPr lang="cs-CZ" sz="1400" b="1" dirty="0" err="1"/>
              <a:t>inegraci</a:t>
            </a:r>
            <a:r>
              <a:rPr lang="cs-CZ" sz="1400" b="1" dirty="0"/>
              <a:t> SE</a:t>
            </a:r>
            <a:r>
              <a:rPr lang="cs-CZ" sz="1400" dirty="0"/>
              <a:t>) – </a:t>
            </a:r>
            <a:r>
              <a:rPr lang="cs-CZ" sz="1400" dirty="0" err="1"/>
              <a:t>indu</a:t>
            </a:r>
            <a:r>
              <a:rPr lang="cs-CZ" sz="1400" dirty="0"/>
              <a:t> je </a:t>
            </a:r>
            <a:r>
              <a:rPr lang="cs-CZ" sz="1400" b="1" dirty="0"/>
              <a:t>EO</a:t>
            </a:r>
            <a:r>
              <a:rPr lang="cs-CZ" sz="1400" dirty="0"/>
              <a:t>… v 1831 již 14,3% GB produkce na export, 49% INDU produkce!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Nutné udržet </a:t>
            </a:r>
            <a:r>
              <a:rPr lang="cs-CZ" sz="1600" b="1" dirty="0"/>
              <a:t>zahraniční </a:t>
            </a:r>
            <a:r>
              <a:rPr lang="cs-CZ" sz="1600" b="1" dirty="0">
                <a:solidFill>
                  <a:srgbClr val="0070C0"/>
                </a:solidFill>
              </a:rPr>
              <a:t>trhy otevřené </a:t>
            </a:r>
            <a:r>
              <a:rPr lang="cs-CZ" sz="1600" dirty="0"/>
              <a:t>(odbyt produkce moderních továren) + zajistit </a:t>
            </a:r>
            <a:r>
              <a:rPr lang="cs-CZ" sz="1600" b="1" dirty="0"/>
              <a:t>infrastrukturu</a:t>
            </a:r>
            <a:r>
              <a:rPr lang="cs-CZ" sz="1600" dirty="0"/>
              <a:t> </a:t>
            </a:r>
            <a:r>
              <a:rPr lang="cs-CZ" sz="1600" b="1" dirty="0"/>
              <a:t>IT</a:t>
            </a:r>
            <a:r>
              <a:rPr lang="cs-CZ" sz="1600" dirty="0"/>
              <a:t> (možnost nakrmit vlastní populaci a </a:t>
            </a:r>
            <a:r>
              <a:rPr lang="cs-CZ" sz="1600" dirty="0" err="1"/>
              <a:t>prům</a:t>
            </a:r>
            <a:r>
              <a:rPr lang="cs-CZ" sz="1600" dirty="0"/>
              <a:t>.);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R. </a:t>
            </a:r>
            <a:r>
              <a:rPr lang="cs-CZ" sz="1400" b="1" dirty="0" err="1"/>
              <a:t>Cobden</a:t>
            </a:r>
            <a:r>
              <a:rPr lang="cs-CZ" sz="1400" dirty="0"/>
              <a:t> (MP) se setkává s </a:t>
            </a:r>
            <a:r>
              <a:rPr lang="cs-CZ" sz="1400" b="1" dirty="0"/>
              <a:t>Napoleonem III.</a:t>
            </a:r>
            <a:r>
              <a:rPr lang="cs-CZ" sz="1400" dirty="0"/>
              <a:t> (FRA reflektují pozitivní vývoj v GB -&gt; FT) – </a:t>
            </a:r>
            <a:r>
              <a:rPr lang="cs-CZ" sz="1400" b="1" dirty="0"/>
              <a:t>bezpečnostní</a:t>
            </a:r>
            <a:r>
              <a:rPr lang="cs-CZ" sz="1400" dirty="0"/>
              <a:t> </a:t>
            </a:r>
            <a:r>
              <a:rPr lang="cs-CZ" sz="1400" b="1" dirty="0"/>
              <a:t>argument</a:t>
            </a:r>
            <a:r>
              <a:rPr lang="cs-CZ" sz="1400" dirty="0"/>
              <a:t> (FRA méně závislá na IT);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přesto </a:t>
            </a:r>
            <a:r>
              <a:rPr lang="cs-CZ" sz="1400" b="1" dirty="0" err="1">
                <a:solidFill>
                  <a:srgbClr val="FF0000"/>
                </a:solidFill>
              </a:rPr>
              <a:t>Cobden</a:t>
            </a:r>
            <a:r>
              <a:rPr lang="cs-CZ" sz="1400" b="1" dirty="0">
                <a:solidFill>
                  <a:srgbClr val="FF0000"/>
                </a:solidFill>
              </a:rPr>
              <a:t>-Chevalier dohoda 1860 </a:t>
            </a:r>
            <a:r>
              <a:rPr lang="cs-CZ" sz="1400" dirty="0"/>
              <a:t>(snížení dovozních cel FRA na 30% a GB na víno a </a:t>
            </a:r>
            <a:r>
              <a:rPr lang="cs-CZ" sz="1400" dirty="0" err="1"/>
              <a:t>exp.uhlí</a:t>
            </a:r>
            <a:r>
              <a:rPr lang="cs-CZ" sz="1400" dirty="0"/>
              <a:t>) + </a:t>
            </a:r>
            <a:r>
              <a:rPr lang="cs-CZ" sz="1400" b="1" dirty="0"/>
              <a:t>MFN</a:t>
            </a:r>
            <a:r>
              <a:rPr lang="cs-CZ" sz="1400" dirty="0"/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C-CH základem pro </a:t>
            </a:r>
            <a:r>
              <a:rPr lang="cs-CZ" sz="1400" b="1" dirty="0"/>
              <a:t>následné bilaterální dohody </a:t>
            </a:r>
            <a:r>
              <a:rPr lang="cs-CZ" sz="1400" dirty="0"/>
              <a:t>– pokles cel v obchodu mezi hlavními ekonomikami;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Nejvíce liberalizovaly </a:t>
            </a:r>
            <a:r>
              <a:rPr lang="cs-CZ" sz="1600" b="1" dirty="0">
                <a:solidFill>
                  <a:srgbClr val="0070C0"/>
                </a:solidFill>
              </a:rPr>
              <a:t>malé státy </a:t>
            </a:r>
            <a:r>
              <a:rPr lang="cs-CZ" sz="1600" dirty="0"/>
              <a:t>(NED, BEL, SWI, DEN); znatelně </a:t>
            </a:r>
            <a:r>
              <a:rPr lang="cs-CZ" sz="1600" b="1" dirty="0"/>
              <a:t>FRA</a:t>
            </a:r>
            <a:r>
              <a:rPr lang="cs-CZ" sz="1600" dirty="0"/>
              <a:t> a </a:t>
            </a:r>
            <a:r>
              <a:rPr lang="cs-CZ" sz="1600" b="1" dirty="0"/>
              <a:t>GER</a:t>
            </a:r>
            <a:r>
              <a:rPr lang="cs-CZ" sz="1600" dirty="0"/>
              <a:t>; mimo E: AUS a CAN (ne </a:t>
            </a:r>
            <a:r>
              <a:rPr lang="cs-CZ" sz="1600" b="1" dirty="0">
                <a:solidFill>
                  <a:srgbClr val="0070C0"/>
                </a:solidFill>
              </a:rPr>
              <a:t>US</a:t>
            </a:r>
            <a:r>
              <a:rPr lang="cs-CZ" sz="16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>
                <a:solidFill>
                  <a:srgbClr val="0070C0"/>
                </a:solidFill>
              </a:rPr>
              <a:t>suroviny</a:t>
            </a:r>
            <a:r>
              <a:rPr lang="cs-CZ" sz="1400" dirty="0">
                <a:solidFill>
                  <a:srgbClr val="0070C0"/>
                </a:solidFill>
              </a:rPr>
              <a:t> z </a:t>
            </a:r>
            <a:r>
              <a:rPr lang="cs-CZ" sz="1400" b="1" dirty="0">
                <a:solidFill>
                  <a:srgbClr val="0070C0"/>
                </a:solidFill>
              </a:rPr>
              <a:t>AUS, KAN, RUS </a:t>
            </a:r>
            <a:r>
              <a:rPr lang="cs-CZ" sz="1400" dirty="0"/>
              <a:t>mění trh – </a:t>
            </a:r>
            <a:r>
              <a:rPr lang="cs-CZ" sz="1400" b="1" dirty="0"/>
              <a:t>protekcionistické</a:t>
            </a:r>
            <a:r>
              <a:rPr lang="cs-CZ" sz="1400" dirty="0"/>
              <a:t> </a:t>
            </a:r>
            <a:r>
              <a:rPr lang="cs-CZ" sz="1400" b="1" dirty="0"/>
              <a:t>tendence</a:t>
            </a:r>
            <a:r>
              <a:rPr lang="cs-CZ" sz="1400" dirty="0"/>
              <a:t> – GER a FRA – od 80.let opět růst cel;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V </a:t>
            </a:r>
            <a:r>
              <a:rPr lang="cs-CZ" sz="1600" b="1" dirty="0"/>
              <a:t>GB pokračování </a:t>
            </a:r>
            <a:r>
              <a:rPr lang="cs-CZ" sz="1600" dirty="0"/>
              <a:t>liberální TP (</a:t>
            </a:r>
            <a:r>
              <a:rPr lang="cs-CZ" sz="1600" b="1" dirty="0"/>
              <a:t>malý AGRI </a:t>
            </a:r>
            <a:r>
              <a:rPr lang="cs-CZ" sz="1600" dirty="0"/>
              <a:t>sektor);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vzhledem k </a:t>
            </a:r>
            <a:r>
              <a:rPr lang="cs-CZ" sz="1400" b="1" dirty="0"/>
              <a:t>vytlačování</a:t>
            </a:r>
            <a:r>
              <a:rPr lang="cs-CZ" sz="1400" dirty="0"/>
              <a:t> </a:t>
            </a:r>
            <a:r>
              <a:rPr lang="cs-CZ" sz="1400" b="1" dirty="0"/>
              <a:t>GB</a:t>
            </a:r>
            <a:r>
              <a:rPr lang="cs-CZ" sz="1400" dirty="0"/>
              <a:t> tovární produkce </a:t>
            </a:r>
            <a:r>
              <a:rPr lang="cs-CZ" sz="1400" b="1" dirty="0"/>
              <a:t>z kont. E</a:t>
            </a:r>
            <a:r>
              <a:rPr lang="cs-CZ" sz="1400" dirty="0"/>
              <a:t>, </a:t>
            </a:r>
            <a:r>
              <a:rPr lang="cs-CZ" sz="1400" b="1" dirty="0"/>
              <a:t>reorientace</a:t>
            </a:r>
            <a:r>
              <a:rPr lang="cs-CZ" sz="1400" dirty="0"/>
              <a:t> na mimo E regiony; významná role </a:t>
            </a:r>
            <a:r>
              <a:rPr lang="cs-CZ" sz="1400" b="1" dirty="0">
                <a:solidFill>
                  <a:srgbClr val="0070C0"/>
                </a:solidFill>
              </a:rPr>
              <a:t>reexportu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koloniálu a surovin z mimo E (export </a:t>
            </a:r>
            <a:r>
              <a:rPr lang="cs-CZ" sz="1400" dirty="0" err="1"/>
              <a:t>nezprac</a:t>
            </a:r>
            <a:r>
              <a:rPr lang="cs-CZ" sz="1400" dirty="0"/>
              <a:t>. 57%);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 err="1"/>
              <a:t>dezindustrialiace</a:t>
            </a:r>
            <a:r>
              <a:rPr lang="cs-CZ" sz="1400" dirty="0"/>
              <a:t> </a:t>
            </a:r>
            <a:r>
              <a:rPr lang="cs-CZ" sz="1400" b="1" dirty="0">
                <a:solidFill>
                  <a:srgbClr val="0070C0"/>
                </a:solidFill>
              </a:rPr>
              <a:t>Asie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– pokles dovozů </a:t>
            </a:r>
            <a:r>
              <a:rPr lang="cs-CZ" sz="1400" dirty="0" err="1"/>
              <a:t>manuf</a:t>
            </a:r>
            <a:r>
              <a:rPr lang="cs-CZ" sz="1400" dirty="0"/>
              <a:t>. (IND  z 33% 1700 na 1,1% v 1814); dovoz potravin (33% i mírné pásmo) a surovin (68% dovozu z US bavlna);</a:t>
            </a:r>
          </a:p>
        </p:txBody>
      </p:sp>
    </p:spTree>
    <p:extLst>
      <p:ext uri="{BB962C8B-B14F-4D97-AF65-F5344CB8AC3E}">
        <p14:creationId xmlns:p14="http://schemas.microsoft.com/office/powerpoint/2010/main" val="506794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251D1A-DB06-4869-BD26-AEC75974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56" y="17025"/>
            <a:ext cx="4383339" cy="68239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4210CBE-8A00-42FF-89CA-B7F246C5F1C2}"/>
              </a:ext>
            </a:extLst>
          </p:cNvPr>
          <p:cNvSpPr/>
          <p:nvPr/>
        </p:nvSpPr>
        <p:spPr>
          <a:xfrm>
            <a:off x="587605" y="978278"/>
            <a:ext cx="64102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The Economist</a:t>
            </a:r>
            <a:r>
              <a:rPr lang="en-US" sz="2000" dirty="0">
                <a:latin typeface="Arial" panose="020B0604020202020204" pitchFamily="34" charset="0"/>
              </a:rPr>
              <a:t> was founded by the British businessman and banker James Wilson in 1843, to advance the repeal of the </a:t>
            </a:r>
            <a:r>
              <a:rPr lang="en-US" sz="2000" b="1" dirty="0">
                <a:latin typeface="Arial" panose="020B0604020202020204" pitchFamily="34" charset="0"/>
              </a:rPr>
              <a:t>Corn Laws</a:t>
            </a:r>
            <a:r>
              <a:rPr lang="cs-CZ" sz="2000" b="1" dirty="0">
                <a:latin typeface="Arial" panose="020B0604020202020204" pitchFamily="34" charset="0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92474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2AA76F-D057-4514-8AA1-90565D24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1189402"/>
            <a:ext cx="5698201" cy="338259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4E499A8-B41B-4155-A1E0-B4A81906BC35}"/>
              </a:ext>
            </a:extLst>
          </p:cNvPr>
          <p:cNvSpPr/>
          <p:nvPr/>
        </p:nvSpPr>
        <p:spPr>
          <a:xfrm>
            <a:off x="-1991566" y="716790"/>
            <a:ext cx="1024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 err="1">
                <a:solidFill>
                  <a:srgbClr val="323248"/>
                </a:solidFill>
                <a:effectLst/>
              </a:rPr>
              <a:t>Západní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Dakota 1878 -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sklizeň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pšenice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parními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mlátičkami</a:t>
            </a:r>
            <a:endParaRPr lang="cs-CZ" dirty="0"/>
          </a:p>
        </p:txBody>
      </p:sp>
      <p:pic>
        <p:nvPicPr>
          <p:cNvPr id="6" name="Picture 2" descr="http://www.agbioforum.org/v18n3/v18n3a06-f34.jpg">
            <a:extLst>
              <a:ext uri="{FF2B5EF4-FFF2-40B4-BE49-F238E27FC236}">
                <a16:creationId xmlns:a16="http://schemas.microsoft.com/office/drawing/2014/main" id="{4D296E69-A735-4C7B-B8A8-4CF14EDE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34" y="1189402"/>
            <a:ext cx="5679535" cy="36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91190E-2291-47E2-BE34-D606ECDA9A57}"/>
              </a:ext>
            </a:extLst>
          </p:cNvPr>
          <p:cNvSpPr txBox="1"/>
          <p:nvPr/>
        </p:nvSpPr>
        <p:spPr>
          <a:xfrm>
            <a:off x="4708452" y="4970857"/>
            <a:ext cx="6900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Používání traktorů v Kalifornii v 1910s</a:t>
            </a:r>
          </a:p>
        </p:txBody>
      </p:sp>
    </p:spTree>
    <p:extLst>
      <p:ext uri="{BB962C8B-B14F-4D97-AF65-F5344CB8AC3E}">
        <p14:creationId xmlns:p14="http://schemas.microsoft.com/office/powerpoint/2010/main" val="4186359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Charles Meynier - Napoleon in Berli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29" y="306264"/>
            <a:ext cx="8885466" cy="593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38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Imperializmus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2" y="1124744"/>
            <a:ext cx="10737130" cy="5544616"/>
          </a:xfrm>
        </p:spPr>
        <p:txBody>
          <a:bodyPr>
            <a:noAutofit/>
          </a:bodyPr>
          <a:lstStyle/>
          <a:p>
            <a:r>
              <a:rPr lang="cs-CZ" sz="1800" b="1" dirty="0"/>
              <a:t>Indie</a:t>
            </a:r>
            <a:r>
              <a:rPr lang="cs-CZ" sz="1800" dirty="0"/>
              <a:t>: 209 mil obyvatel v 1820 a 284 mil v 1900; </a:t>
            </a:r>
            <a:r>
              <a:rPr lang="cs-CZ" sz="1800" b="1" dirty="0"/>
              <a:t>EIC</a:t>
            </a:r>
            <a:r>
              <a:rPr lang="cs-CZ" sz="1800" dirty="0"/>
              <a:t> nejvýznamnější obchodně- politická organizace v oblasti (ztráta monopolu 1813); </a:t>
            </a:r>
          </a:p>
          <a:p>
            <a:r>
              <a:rPr lang="cs-CZ" sz="1800" dirty="0"/>
              <a:t>Cílem EIC </a:t>
            </a:r>
            <a:r>
              <a:rPr lang="cs-CZ" sz="1800" b="1" dirty="0"/>
              <a:t>zisk pro akcionáře</a:t>
            </a:r>
            <a:r>
              <a:rPr lang="cs-CZ" sz="1800" dirty="0"/>
              <a:t>; od 1793 výběr daní v Bengálsku přes zprostředkovatele – </a:t>
            </a:r>
            <a:r>
              <a:rPr lang="cs-CZ" sz="1800" b="1" dirty="0"/>
              <a:t>odliv</a:t>
            </a:r>
            <a:r>
              <a:rPr lang="cs-CZ" sz="1800" dirty="0"/>
              <a:t> </a:t>
            </a:r>
            <a:r>
              <a:rPr lang="cs-CZ" sz="1800" b="1" dirty="0"/>
              <a:t>hotovosti</a:t>
            </a:r>
            <a:r>
              <a:rPr lang="cs-CZ" sz="1800" dirty="0"/>
              <a:t> do UK; </a:t>
            </a:r>
            <a:r>
              <a:rPr lang="cs-CZ" sz="1800" b="1" dirty="0"/>
              <a:t>náklady správy </a:t>
            </a:r>
            <a:r>
              <a:rPr lang="cs-CZ" sz="1800" dirty="0"/>
              <a:t>a obrany zatěžují spravované území, indické administrativy si půjčují na hrazení závazků EIC (1805 jen 31tis. Britů v Indii);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Otevření trhu </a:t>
            </a:r>
            <a:r>
              <a:rPr lang="cs-CZ" sz="1800" dirty="0"/>
              <a:t>– </a:t>
            </a:r>
            <a:r>
              <a:rPr lang="cs-CZ" sz="1800" b="1" dirty="0"/>
              <a:t>dovoz</a:t>
            </a:r>
            <a:r>
              <a:rPr lang="cs-CZ" sz="1800" dirty="0"/>
              <a:t> strojní </a:t>
            </a:r>
            <a:r>
              <a:rPr lang="cs-CZ" sz="1800" b="1" dirty="0"/>
              <a:t>bavlněné</a:t>
            </a:r>
            <a:r>
              <a:rPr lang="cs-CZ" sz="1800" dirty="0"/>
              <a:t> </a:t>
            </a:r>
            <a:r>
              <a:rPr lang="cs-CZ" sz="1800" b="1" dirty="0"/>
              <a:t>produkce</a:t>
            </a:r>
            <a:r>
              <a:rPr lang="cs-CZ" sz="1800" dirty="0"/>
              <a:t> (z 800k y. v 1814 na 51mil.y. v 1830 a 1mld.y. 1870) – nejde ale o konec místní výroby (existuje vedle moderní produkce);</a:t>
            </a:r>
          </a:p>
          <a:p>
            <a:endParaRPr lang="cs-CZ" sz="800" dirty="0"/>
          </a:p>
          <a:p>
            <a:r>
              <a:rPr lang="cs-CZ" sz="1800" dirty="0"/>
              <a:t>Od 1820 hlavní exporty </a:t>
            </a:r>
            <a:r>
              <a:rPr lang="cs-CZ" sz="1800" b="1" dirty="0"/>
              <a:t>indigo</a:t>
            </a:r>
            <a:r>
              <a:rPr lang="cs-CZ" sz="1800" dirty="0"/>
              <a:t> a </a:t>
            </a:r>
            <a:r>
              <a:rPr lang="cs-CZ" sz="1800" b="1" dirty="0"/>
              <a:t>opium</a:t>
            </a:r>
            <a:r>
              <a:rPr lang="cs-CZ" sz="1800" dirty="0"/>
              <a:t>; </a:t>
            </a:r>
          </a:p>
          <a:p>
            <a:pPr lvl="1"/>
            <a:r>
              <a:rPr lang="cs-CZ" sz="1600" b="1" dirty="0">
                <a:solidFill>
                  <a:srgbClr val="0070C0"/>
                </a:solidFill>
              </a:rPr>
              <a:t>opium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od 1830 33% exportu, další </a:t>
            </a:r>
            <a:r>
              <a:rPr lang="cs-CZ" sz="1600" b="1" dirty="0"/>
              <a:t>rýže</a:t>
            </a:r>
            <a:r>
              <a:rPr lang="cs-CZ" sz="1600" dirty="0"/>
              <a:t>, </a:t>
            </a:r>
            <a:r>
              <a:rPr lang="cs-CZ" sz="1600" b="1" dirty="0"/>
              <a:t>cukr</a:t>
            </a:r>
            <a:r>
              <a:rPr lang="cs-CZ" sz="1600" dirty="0"/>
              <a:t>, </a:t>
            </a:r>
            <a:r>
              <a:rPr lang="cs-CZ" sz="1600" b="1" dirty="0"/>
              <a:t>čaj</a:t>
            </a:r>
            <a:r>
              <a:rPr lang="cs-CZ" sz="1600" dirty="0"/>
              <a:t>, </a:t>
            </a:r>
            <a:r>
              <a:rPr lang="cs-CZ" sz="1600" b="1" dirty="0"/>
              <a:t>juta</a:t>
            </a:r>
            <a:r>
              <a:rPr lang="cs-CZ" sz="1600" dirty="0"/>
              <a:t>; </a:t>
            </a:r>
          </a:p>
          <a:p>
            <a:pPr lvl="1"/>
            <a:r>
              <a:rPr lang="cs-CZ" sz="1600" b="1" dirty="0"/>
              <a:t>vzpoura</a:t>
            </a:r>
            <a:r>
              <a:rPr lang="cs-CZ" sz="1600" dirty="0"/>
              <a:t> bengálské armády 1857 – přechod pod UK;</a:t>
            </a:r>
          </a:p>
          <a:p>
            <a:endParaRPr lang="cs-CZ" sz="1050" b="1" dirty="0"/>
          </a:p>
          <a:p>
            <a:r>
              <a:rPr lang="cs-CZ" sz="1800" b="1" dirty="0"/>
              <a:t>GB</a:t>
            </a:r>
            <a:r>
              <a:rPr lang="cs-CZ" sz="1800" dirty="0"/>
              <a:t> 1819 </a:t>
            </a:r>
            <a:r>
              <a:rPr lang="cs-CZ" sz="1800" b="1" dirty="0"/>
              <a:t>Singapur</a:t>
            </a:r>
            <a:r>
              <a:rPr lang="cs-CZ" sz="1800" dirty="0"/>
              <a:t>, 1824 </a:t>
            </a:r>
            <a:r>
              <a:rPr lang="cs-CZ" sz="1800" b="1" dirty="0" err="1"/>
              <a:t>Melaka</a:t>
            </a:r>
            <a:r>
              <a:rPr lang="cs-CZ" sz="1800" dirty="0"/>
              <a:t>, </a:t>
            </a:r>
            <a:r>
              <a:rPr lang="cs-CZ" sz="1800" b="1" dirty="0"/>
              <a:t>Malajsie</a:t>
            </a:r>
            <a:r>
              <a:rPr lang="cs-CZ" sz="1800" dirty="0"/>
              <a:t>, </a:t>
            </a:r>
            <a:r>
              <a:rPr lang="cs-CZ" sz="1800" b="1" dirty="0"/>
              <a:t>Barma</a:t>
            </a:r>
            <a:r>
              <a:rPr lang="cs-CZ" sz="1800" dirty="0"/>
              <a:t>… </a:t>
            </a:r>
          </a:p>
          <a:p>
            <a:r>
              <a:rPr lang="cs-CZ" sz="1800" b="1" dirty="0"/>
              <a:t>FRA</a:t>
            </a:r>
            <a:r>
              <a:rPr lang="cs-CZ" sz="1800" dirty="0"/>
              <a:t>: </a:t>
            </a:r>
            <a:r>
              <a:rPr lang="cs-CZ" sz="1800" b="1" dirty="0"/>
              <a:t>Kambodža</a:t>
            </a:r>
            <a:r>
              <a:rPr lang="cs-CZ" sz="1800" dirty="0"/>
              <a:t>, </a:t>
            </a:r>
            <a:r>
              <a:rPr lang="cs-CZ" sz="1800" b="1" dirty="0"/>
              <a:t>Laos</a:t>
            </a:r>
            <a:r>
              <a:rPr lang="cs-CZ" sz="1800" dirty="0"/>
              <a:t> a </a:t>
            </a:r>
            <a:r>
              <a:rPr lang="cs-CZ" sz="1800" b="1" dirty="0" err="1"/>
              <a:t>Kočinčína</a:t>
            </a:r>
            <a:r>
              <a:rPr lang="cs-CZ" sz="1800" dirty="0"/>
              <a:t>, Vietnam;</a:t>
            </a:r>
          </a:p>
          <a:p>
            <a:r>
              <a:rPr lang="cs-CZ" sz="1800" dirty="0"/>
              <a:t>Nejbohatší kolonie – </a:t>
            </a:r>
            <a:r>
              <a:rPr lang="cs-CZ" sz="1800" b="1" dirty="0"/>
              <a:t>Jáva</a:t>
            </a:r>
            <a:r>
              <a:rPr lang="cs-CZ" sz="1800" dirty="0"/>
              <a:t> - </a:t>
            </a:r>
            <a:r>
              <a:rPr lang="cs-CZ" sz="1800" b="1" dirty="0"/>
              <a:t>NED</a:t>
            </a:r>
            <a:r>
              <a:rPr lang="cs-CZ" sz="1800" dirty="0"/>
              <a:t> (během </a:t>
            </a:r>
            <a:r>
              <a:rPr lang="cs-CZ" sz="1800" dirty="0" err="1"/>
              <a:t>Nap.válek</a:t>
            </a:r>
            <a:r>
              <a:rPr lang="cs-CZ" sz="1800" dirty="0"/>
              <a:t> VOC zrušena): </a:t>
            </a:r>
          </a:p>
          <a:p>
            <a:pPr lvl="1"/>
            <a:r>
              <a:rPr lang="cs-CZ" sz="1600" dirty="0"/>
              <a:t>od 1824 Holandská obchodní společnost (</a:t>
            </a:r>
            <a:r>
              <a:rPr lang="cs-CZ" sz="1600" b="1" dirty="0"/>
              <a:t>NHM</a:t>
            </a:r>
            <a:r>
              <a:rPr lang="cs-CZ" sz="1600" dirty="0"/>
              <a:t>) pro obchod s </a:t>
            </a:r>
            <a:r>
              <a:rPr lang="cs-CZ" sz="1600" b="1" dirty="0" err="1">
                <a:solidFill>
                  <a:srgbClr val="0070C0"/>
                </a:solidFill>
              </a:rPr>
              <a:t>Indonesií</a:t>
            </a:r>
            <a:r>
              <a:rPr lang="cs-CZ" sz="1600" dirty="0"/>
              <a:t>; </a:t>
            </a:r>
          </a:p>
          <a:p>
            <a:pPr lvl="1"/>
            <a:r>
              <a:rPr lang="cs-CZ" sz="1600" dirty="0"/>
              <a:t>od 1830 </a:t>
            </a:r>
            <a:r>
              <a:rPr lang="cs-CZ" sz="1600" b="1" dirty="0"/>
              <a:t>kultivační systém </a:t>
            </a:r>
            <a:r>
              <a:rPr lang="cs-CZ" sz="1600" dirty="0"/>
              <a:t>(vesnice vyčlenily půdu na produkci pro NHM – výkup z uměle nízké ceny (občasné hladomory);</a:t>
            </a:r>
          </a:p>
        </p:txBody>
      </p:sp>
    </p:spTree>
    <p:extLst>
      <p:ext uri="{BB962C8B-B14F-4D97-AF65-F5344CB8AC3E}">
        <p14:creationId xmlns:p14="http://schemas.microsoft.com/office/powerpoint/2010/main" val="2548867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EEveGE2012\Obrázky\COLLECTIE_TROPENMUSEUM_Thee-kweekbedden_zonder_afdak_Java_TMnr_1001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836712"/>
            <a:ext cx="7369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59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Mandžuská </a:t>
            </a:r>
            <a:r>
              <a:rPr lang="cs-CZ" sz="3200" b="1" dirty="0">
                <a:solidFill>
                  <a:srgbClr val="FFC000"/>
                </a:solidFill>
                <a:latin typeface="+mn-lt"/>
              </a:rPr>
              <a:t>Čína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dirty="0">
                <a:latin typeface="+mn-lt"/>
              </a:rPr>
              <a:t>a pozemní 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764704"/>
            <a:ext cx="11462994" cy="5904656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Džurdženi</a:t>
            </a:r>
            <a:r>
              <a:rPr lang="cs-CZ" sz="1600" dirty="0"/>
              <a:t> -&gt; </a:t>
            </a:r>
            <a:r>
              <a:rPr lang="cs-CZ" sz="1600" b="1" dirty="0">
                <a:solidFill>
                  <a:srgbClr val="0070C0"/>
                </a:solidFill>
              </a:rPr>
              <a:t>Mandžuové</a:t>
            </a:r>
            <a:r>
              <a:rPr lang="cs-CZ" sz="1600" dirty="0"/>
              <a:t>; </a:t>
            </a:r>
            <a:r>
              <a:rPr lang="cs-CZ" sz="1600" dirty="0" err="1"/>
              <a:t>Nurhači</a:t>
            </a:r>
            <a:r>
              <a:rPr lang="cs-CZ" sz="1600" dirty="0"/>
              <a:t> (1607-1626) a </a:t>
            </a:r>
            <a:r>
              <a:rPr lang="cs-CZ" sz="1600" dirty="0" err="1"/>
              <a:t>Abachaj</a:t>
            </a:r>
            <a:r>
              <a:rPr lang="cs-CZ" sz="1600" dirty="0"/>
              <a:t> (1635-1643) ovládli Mongolsko a Koreu; 1635 pečeť chánů a </a:t>
            </a:r>
            <a:r>
              <a:rPr lang="cs-CZ" sz="1600" b="1" dirty="0"/>
              <a:t>nástupnictví</a:t>
            </a:r>
            <a:r>
              <a:rPr lang="cs-CZ" sz="1600" dirty="0"/>
              <a:t> k </a:t>
            </a:r>
            <a:r>
              <a:rPr lang="cs-CZ" sz="1600" b="1" dirty="0" err="1"/>
              <a:t>Jüan</a:t>
            </a:r>
            <a:r>
              <a:rPr lang="cs-CZ" sz="1600" dirty="0"/>
              <a:t> jako </a:t>
            </a:r>
            <a:r>
              <a:rPr lang="cs-CZ" sz="1600" b="1" dirty="0" err="1">
                <a:solidFill>
                  <a:srgbClr val="0070C0"/>
                </a:solidFill>
              </a:rPr>
              <a:t>Čhing</a:t>
            </a:r>
            <a:r>
              <a:rPr lang="cs-CZ" sz="1600" dirty="0"/>
              <a:t>;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Nájezdy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na Čínu od </a:t>
            </a:r>
            <a:r>
              <a:rPr lang="cs-CZ" sz="1600" b="1" dirty="0"/>
              <a:t>1644</a:t>
            </a:r>
            <a:r>
              <a:rPr lang="cs-CZ" sz="1600" dirty="0"/>
              <a:t>, režim </a:t>
            </a:r>
            <a:r>
              <a:rPr lang="cs-CZ" sz="1600" b="1" dirty="0"/>
              <a:t>Ming</a:t>
            </a:r>
            <a:r>
              <a:rPr lang="cs-CZ" sz="1600" dirty="0"/>
              <a:t> čelí </a:t>
            </a:r>
            <a:r>
              <a:rPr lang="cs-CZ" sz="1600" b="1" dirty="0"/>
              <a:t>povstáním</a:t>
            </a:r>
            <a:r>
              <a:rPr lang="cs-CZ" sz="1600" dirty="0"/>
              <a:t> a </a:t>
            </a:r>
            <a:r>
              <a:rPr lang="cs-CZ" sz="1600" b="1" dirty="0"/>
              <a:t>zve</a:t>
            </a:r>
            <a:r>
              <a:rPr lang="cs-CZ" sz="1600" dirty="0"/>
              <a:t> Mandžui do severní Číny – ti rozdrtili povstání a </a:t>
            </a:r>
            <a:r>
              <a:rPr lang="cs-CZ" sz="1600" b="1" dirty="0"/>
              <a:t>zmocnili</a:t>
            </a:r>
            <a:r>
              <a:rPr lang="cs-CZ" sz="1600" dirty="0"/>
              <a:t> se </a:t>
            </a:r>
            <a:r>
              <a:rPr lang="cs-CZ" sz="1600" b="1" dirty="0"/>
              <a:t>severu</a:t>
            </a:r>
            <a:r>
              <a:rPr lang="cs-CZ" sz="1600" dirty="0"/>
              <a:t> Číny;</a:t>
            </a:r>
          </a:p>
          <a:p>
            <a:r>
              <a:rPr lang="cs-CZ" sz="1600" dirty="0"/>
              <a:t>V 80. letech 17st. </a:t>
            </a:r>
            <a:r>
              <a:rPr lang="cs-CZ" sz="1600" b="1" dirty="0">
                <a:solidFill>
                  <a:srgbClr val="0070C0"/>
                </a:solidFill>
              </a:rPr>
              <a:t>dobyli Čínu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dirty="0"/>
              <a:t>odpor </a:t>
            </a:r>
            <a:r>
              <a:rPr lang="cs-CZ" sz="1600" b="1" dirty="0"/>
              <a:t>loajalistů Ming </a:t>
            </a:r>
            <a:r>
              <a:rPr lang="cs-CZ" sz="1600" dirty="0"/>
              <a:t>v </a:t>
            </a:r>
            <a:r>
              <a:rPr lang="cs-CZ" sz="1600" b="1" dirty="0"/>
              <a:t>jižní</a:t>
            </a:r>
            <a:r>
              <a:rPr lang="cs-CZ" sz="1600" dirty="0"/>
              <a:t> </a:t>
            </a:r>
            <a:r>
              <a:rPr lang="cs-CZ" sz="1600" b="1" dirty="0"/>
              <a:t>Číně</a:t>
            </a:r>
            <a:r>
              <a:rPr lang="cs-CZ" sz="1600" dirty="0"/>
              <a:t>;</a:t>
            </a:r>
          </a:p>
          <a:p>
            <a:r>
              <a:rPr lang="cs-CZ" sz="1600" b="1" dirty="0"/>
              <a:t>„</a:t>
            </a:r>
            <a:r>
              <a:rPr lang="cs-CZ" sz="1600" b="1" dirty="0">
                <a:solidFill>
                  <a:srgbClr val="0070C0"/>
                </a:solidFill>
              </a:rPr>
              <a:t>Dynamičtí</a:t>
            </a:r>
            <a:r>
              <a:rPr lang="cs-CZ" sz="1600" b="1" dirty="0"/>
              <a:t>“ císaři: </a:t>
            </a:r>
          </a:p>
          <a:p>
            <a:pPr lvl="1"/>
            <a:r>
              <a:rPr lang="cs-CZ" sz="1800" dirty="0"/>
              <a:t>zničili </a:t>
            </a:r>
            <a:r>
              <a:rPr lang="cs-CZ" sz="1800" b="1" dirty="0" err="1"/>
              <a:t>Ojratskou</a:t>
            </a:r>
            <a:r>
              <a:rPr lang="cs-CZ" sz="1800" b="1" dirty="0"/>
              <a:t> říši </a:t>
            </a:r>
            <a:r>
              <a:rPr lang="cs-CZ" sz="1800" dirty="0"/>
              <a:t>a </a:t>
            </a:r>
            <a:r>
              <a:rPr lang="cs-CZ" sz="1800" b="1" dirty="0"/>
              <a:t>západní Mongoly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náklonost</a:t>
            </a:r>
            <a:r>
              <a:rPr lang="cs-CZ" sz="1800" dirty="0"/>
              <a:t> čínských vzdělanců, přijali </a:t>
            </a:r>
            <a:r>
              <a:rPr lang="cs-CZ" sz="1800" b="1" dirty="0"/>
              <a:t>čínskou administrativu</a:t>
            </a:r>
            <a:r>
              <a:rPr lang="cs-CZ" sz="1800" dirty="0"/>
              <a:t>, udrželi </a:t>
            </a:r>
            <a:r>
              <a:rPr lang="cs-CZ" sz="1800" b="1" dirty="0"/>
              <a:t>kulturu a identitu </a:t>
            </a:r>
            <a:r>
              <a:rPr lang="cs-CZ" sz="1800" dirty="0"/>
              <a:t>(duální vedení úřadů a zákaz sňatků);</a:t>
            </a:r>
          </a:p>
          <a:p>
            <a:pPr lvl="1"/>
            <a:r>
              <a:rPr lang="cs-CZ" sz="1800" dirty="0"/>
              <a:t>místo spoléhání na </a:t>
            </a:r>
            <a:r>
              <a:rPr lang="cs-CZ" sz="1800" b="1" dirty="0"/>
              <a:t>zeď</a:t>
            </a:r>
            <a:r>
              <a:rPr lang="cs-CZ" sz="1800" dirty="0"/>
              <a:t> zničili </a:t>
            </a:r>
            <a:r>
              <a:rPr lang="cs-CZ" sz="1800" b="1" dirty="0" err="1"/>
              <a:t>džungarskou</a:t>
            </a:r>
            <a:r>
              <a:rPr lang="cs-CZ" sz="1800" b="1" dirty="0"/>
              <a:t> říši </a:t>
            </a:r>
            <a:r>
              <a:rPr lang="cs-CZ" sz="1800" dirty="0"/>
              <a:t>1757 a ovládli </a:t>
            </a:r>
            <a:r>
              <a:rPr lang="cs-CZ" sz="1800" b="1" dirty="0"/>
              <a:t>nomádské oblasti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tributární síť</a:t>
            </a:r>
            <a:r>
              <a:rPr lang="cs-CZ" sz="1800" dirty="0"/>
              <a:t> států (Korea, Barma, Vietnam); </a:t>
            </a:r>
          </a:p>
          <a:p>
            <a:pPr lvl="1"/>
            <a:r>
              <a:rPr lang="cs-CZ" sz="1800" dirty="0"/>
              <a:t>zvětšení oblasti </a:t>
            </a:r>
            <a:r>
              <a:rPr lang="cs-CZ" sz="1800" b="1" dirty="0"/>
              <a:t>kultivace</a:t>
            </a:r>
            <a:r>
              <a:rPr lang="cs-CZ" sz="1800" dirty="0"/>
              <a:t> – </a:t>
            </a:r>
            <a:r>
              <a:rPr lang="cs-CZ" sz="1800" b="1" dirty="0"/>
              <a:t>růst populace </a:t>
            </a:r>
            <a:r>
              <a:rPr lang="cs-CZ" sz="1800" dirty="0"/>
              <a:t>(1600-160mil, 1680 – 126mil, 1700-138 mil, 1710-157 mil, 1820-381mil a 1850-412mil);</a:t>
            </a:r>
          </a:p>
          <a:p>
            <a:endParaRPr lang="cs-CZ" sz="1000" b="1" dirty="0"/>
          </a:p>
          <a:p>
            <a:r>
              <a:rPr lang="cs-CZ" sz="1600" b="1" dirty="0"/>
              <a:t>Obchodní komunity </a:t>
            </a:r>
            <a:r>
              <a:rPr lang="cs-CZ" sz="1600" dirty="0"/>
              <a:t>na </a:t>
            </a:r>
            <a:r>
              <a:rPr lang="cs-CZ" sz="1600" b="1" dirty="0"/>
              <a:t>jihu</a:t>
            </a:r>
            <a:r>
              <a:rPr lang="cs-CZ" sz="1600" dirty="0"/>
              <a:t> – povstání </a:t>
            </a:r>
            <a:r>
              <a:rPr lang="cs-CZ" sz="1600" b="1" dirty="0" err="1"/>
              <a:t>Zheng</a:t>
            </a:r>
            <a:r>
              <a:rPr lang="cs-CZ" sz="1600" dirty="0"/>
              <a:t> </a:t>
            </a:r>
            <a:r>
              <a:rPr lang="cs-CZ" sz="1600" b="1" dirty="0"/>
              <a:t>poraženo</a:t>
            </a:r>
            <a:r>
              <a:rPr lang="cs-CZ" sz="1600" dirty="0"/>
              <a:t> (multietnická armáda); </a:t>
            </a:r>
            <a:r>
              <a:rPr lang="cs-CZ" sz="1600" b="1" dirty="0">
                <a:solidFill>
                  <a:srgbClr val="0070C0"/>
                </a:solidFill>
              </a:rPr>
              <a:t>vnitrozemské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vojenské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agrární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impérium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(vnitřní Mongolsko);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Zámořský ochod</a:t>
            </a:r>
            <a:r>
              <a:rPr lang="cs-CZ" sz="1600" b="1" dirty="0"/>
              <a:t>:</a:t>
            </a:r>
            <a:r>
              <a:rPr lang="cs-CZ" sz="1600" dirty="0"/>
              <a:t> </a:t>
            </a:r>
          </a:p>
          <a:p>
            <a:pPr lvl="1"/>
            <a:r>
              <a:rPr lang="cs-CZ" sz="1400" dirty="0"/>
              <a:t>monopolistická </a:t>
            </a:r>
            <a:r>
              <a:rPr lang="cs-CZ" sz="1400" b="1" dirty="0"/>
              <a:t>gilda</a:t>
            </a:r>
            <a:r>
              <a:rPr lang="cs-CZ" sz="1400" dirty="0"/>
              <a:t> (odpovědnost za cizince); </a:t>
            </a:r>
          </a:p>
          <a:p>
            <a:pPr lvl="1"/>
            <a:r>
              <a:rPr lang="cs-CZ" sz="1400" b="1" dirty="0"/>
              <a:t>čaj</a:t>
            </a:r>
            <a:r>
              <a:rPr lang="cs-CZ" sz="1400" dirty="0"/>
              <a:t> (GB růst z 1 </a:t>
            </a:r>
            <a:r>
              <a:rPr lang="cs-CZ" sz="1400" dirty="0" err="1"/>
              <a:t>tis.tun</a:t>
            </a:r>
            <a:r>
              <a:rPr lang="cs-CZ" sz="1400" dirty="0"/>
              <a:t> 1720 na 18tis.tun 1850);  dovoz </a:t>
            </a:r>
            <a:r>
              <a:rPr lang="cs-CZ" sz="1400" b="1" dirty="0"/>
              <a:t>opia</a:t>
            </a:r>
            <a:r>
              <a:rPr lang="cs-CZ" sz="1400" dirty="0"/>
              <a:t> do CH v roce 1821 převyšuje export čaje;</a:t>
            </a:r>
          </a:p>
          <a:p>
            <a:pPr lvl="1"/>
            <a:r>
              <a:rPr lang="cs-CZ" sz="1400" b="1" dirty="0"/>
              <a:t>regulace obchodu </a:t>
            </a:r>
            <a:r>
              <a:rPr lang="cs-CZ" sz="1400" dirty="0"/>
              <a:t>– obava ze ztráty kontroly nad čínskými obchodními komunitami;</a:t>
            </a:r>
          </a:p>
          <a:p>
            <a:pPr marL="457200" lvl="1" indent="0">
              <a:buNone/>
            </a:pPr>
            <a:r>
              <a:rPr lang="cs-CZ" sz="900" dirty="0"/>
              <a:t> 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RUS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– otevřeli </a:t>
            </a:r>
            <a:r>
              <a:rPr lang="cs-CZ" sz="1600" b="1" dirty="0"/>
              <a:t>Sibiř</a:t>
            </a:r>
            <a:r>
              <a:rPr lang="cs-CZ" sz="1600" dirty="0"/>
              <a:t> v 17st. – </a:t>
            </a:r>
            <a:r>
              <a:rPr lang="cs-CZ" sz="1600" b="1" dirty="0"/>
              <a:t>kožešiny</a:t>
            </a:r>
            <a:r>
              <a:rPr lang="cs-CZ" sz="1600" dirty="0"/>
              <a:t>; 1689 </a:t>
            </a:r>
            <a:r>
              <a:rPr lang="cs-CZ" sz="1600" b="1" dirty="0" err="1"/>
              <a:t>Nerčinská</a:t>
            </a:r>
            <a:r>
              <a:rPr lang="cs-CZ" sz="1600" b="1" dirty="0"/>
              <a:t> smlouva </a:t>
            </a:r>
            <a:r>
              <a:rPr lang="cs-CZ" sz="1600" dirty="0"/>
              <a:t>– obchod s </a:t>
            </a:r>
            <a:r>
              <a:rPr lang="cs-CZ" sz="1600" b="1" dirty="0"/>
              <a:t>hedvábím</a:t>
            </a:r>
            <a:r>
              <a:rPr lang="cs-CZ" sz="1600" dirty="0"/>
              <a:t> a </a:t>
            </a:r>
            <a:r>
              <a:rPr lang="cs-CZ" sz="1600" b="1" dirty="0"/>
              <a:t>kožešinami</a:t>
            </a:r>
            <a:r>
              <a:rPr lang="cs-CZ" sz="1600" dirty="0"/>
              <a:t>, státní karavany; </a:t>
            </a:r>
            <a:r>
              <a:rPr lang="cs-CZ" sz="1600" b="1" dirty="0"/>
              <a:t>1727</a:t>
            </a:r>
            <a:r>
              <a:rPr lang="cs-CZ" sz="1600" dirty="0"/>
              <a:t> otevřena obchodní osada </a:t>
            </a:r>
            <a:r>
              <a:rPr lang="cs-CZ" sz="1600" b="1" dirty="0" err="1"/>
              <a:t>Kjachta</a:t>
            </a:r>
            <a:r>
              <a:rPr lang="cs-CZ" sz="1600" dirty="0"/>
              <a:t> (systém fungoval do 1860); přátelské vztahy (ale dodávky po moři neakceptovány), později i vlněné látky; </a:t>
            </a:r>
          </a:p>
        </p:txBody>
      </p:sp>
    </p:spTree>
    <p:extLst>
      <p:ext uri="{BB962C8B-B14F-4D97-AF65-F5344CB8AC3E}">
        <p14:creationId xmlns:p14="http://schemas.microsoft.com/office/powerpoint/2010/main" val="654830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Čína ming-čchin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60648"/>
            <a:ext cx="813690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23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latin typeface="+mn-lt"/>
              </a:rPr>
              <a:t>Otevření </a:t>
            </a:r>
            <a:r>
              <a:rPr lang="cs-CZ" sz="2800" b="1" dirty="0">
                <a:solidFill>
                  <a:srgbClr val="FFC000"/>
                </a:solidFill>
                <a:latin typeface="+mn-lt"/>
              </a:rPr>
              <a:t>Číny</a:t>
            </a:r>
            <a:endParaRPr lang="cs-CZ" sz="2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925" y="764704"/>
            <a:ext cx="11434713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Čína</a:t>
            </a:r>
            <a:r>
              <a:rPr lang="cs-CZ" sz="1800" dirty="0"/>
              <a:t>: 381 mil. </a:t>
            </a:r>
            <a:r>
              <a:rPr lang="cs-CZ" sz="1800" b="1" dirty="0"/>
              <a:t>1820</a:t>
            </a:r>
            <a:r>
              <a:rPr lang="cs-CZ" sz="1800" dirty="0"/>
              <a:t> (358 v 1870); </a:t>
            </a:r>
            <a:r>
              <a:rPr lang="cs-CZ" sz="1800" b="1" dirty="0"/>
              <a:t>32,9% světového produktu </a:t>
            </a:r>
            <a:r>
              <a:rPr lang="cs-CZ" sz="1800" dirty="0"/>
              <a:t>(UK 1820 5,2% a ZE 23%) (1870 CH 17,2% a ZE 33,6%);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Mandžuové</a:t>
            </a:r>
            <a:r>
              <a:rPr lang="cs-CZ" sz="1800" dirty="0"/>
              <a:t> – preventivní vypořádání s nebezpečím střední Asie, konfuciánství; soběstačnost, </a:t>
            </a:r>
            <a:r>
              <a:rPr lang="cs-CZ" sz="1800" b="1" dirty="0"/>
              <a:t>malá poptávka </a:t>
            </a:r>
            <a:r>
              <a:rPr lang="cs-CZ" sz="1800" dirty="0"/>
              <a:t>po </a:t>
            </a:r>
            <a:r>
              <a:rPr lang="cs-CZ" sz="1800" b="1" dirty="0" err="1"/>
              <a:t>záp</a:t>
            </a:r>
            <a:r>
              <a:rPr lang="cs-CZ" sz="1800" b="1" dirty="0"/>
              <a:t>. produktech </a:t>
            </a:r>
            <a:r>
              <a:rPr lang="cs-CZ" sz="1800" dirty="0"/>
              <a:t>(E naopak);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1660s/1757-1842 </a:t>
            </a:r>
            <a:r>
              <a:rPr lang="cs-CZ" sz="1800" b="1" dirty="0">
                <a:solidFill>
                  <a:srgbClr val="0070C0"/>
                </a:solidFill>
              </a:rPr>
              <a:t>Kantonský systém</a:t>
            </a:r>
            <a:r>
              <a:rPr lang="cs-CZ" sz="1800" dirty="0"/>
              <a:t>: cizinci v Kantonu (</a:t>
            </a:r>
            <a:r>
              <a:rPr lang="cs-CZ" sz="1800" i="1" dirty="0" err="1"/>
              <a:t>Guangzhou</a:t>
            </a:r>
            <a:r>
              <a:rPr lang="cs-CZ" sz="1800" i="1" dirty="0"/>
              <a:t>)</a:t>
            </a:r>
            <a:r>
              <a:rPr lang="cs-CZ" sz="1800" dirty="0"/>
              <a:t>, zákaz vstupu do země, nad rámec šedá ekonomika a korupce v přístavních městech;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Oficiální vztahy CH vs. ostatní na základě </a:t>
            </a:r>
            <a:r>
              <a:rPr lang="cs-CZ" sz="1800" b="1" dirty="0"/>
              <a:t>tributárního systému</a:t>
            </a:r>
            <a:r>
              <a:rPr lang="cs-CZ" sz="1800" dirty="0"/>
              <a:t>: syn nebes – přijímá od ostatních panovníků tribut, kterým uznávají podřízenost, na oplátku dary a tituly (vyšší hodnoty – velkorysost) + po dobu pobytu obchod (velmi výnosné);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Západ tlačí na flexibilnější systém – odmítnuto + vyhrocenu v důsledku </a:t>
            </a:r>
            <a:r>
              <a:rPr lang="cs-CZ" sz="1800" b="1" dirty="0"/>
              <a:t>obchodu s </a:t>
            </a:r>
            <a:r>
              <a:rPr lang="cs-CZ" sz="1800" b="1" dirty="0">
                <a:solidFill>
                  <a:srgbClr val="0070C0"/>
                </a:solidFill>
              </a:rPr>
              <a:t>opiem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Jediná komodita na export </a:t>
            </a:r>
            <a:r>
              <a:rPr lang="cs-CZ" sz="1600" b="1" dirty="0">
                <a:solidFill>
                  <a:srgbClr val="0070C0"/>
                </a:solidFill>
              </a:rPr>
              <a:t>stříbro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(pro E „nevýhodné“ UK na zlatě);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UK hledá způsob jak </a:t>
            </a:r>
            <a:r>
              <a:rPr lang="cs-CZ" sz="1600" b="1" dirty="0"/>
              <a:t>vyrovnat bilanci </a:t>
            </a:r>
            <a:r>
              <a:rPr lang="cs-CZ" sz="1600" dirty="0"/>
              <a:t>(bavlna neuspěla) – za čaj </a:t>
            </a:r>
            <a:r>
              <a:rPr lang="cs-CZ" sz="1600" b="1" dirty="0"/>
              <a:t>opium</a:t>
            </a:r>
            <a:r>
              <a:rPr lang="cs-CZ" sz="1600" dirty="0"/>
              <a:t> (z 15t 1730 na 900t v 1820) – </a:t>
            </a:r>
            <a:r>
              <a:rPr lang="cs-CZ" sz="1600" b="1" dirty="0"/>
              <a:t>obrácení</a:t>
            </a:r>
            <a:r>
              <a:rPr lang="cs-CZ" sz="1600" dirty="0"/>
              <a:t> toku </a:t>
            </a:r>
            <a:r>
              <a:rPr lang="cs-CZ" sz="1600" b="1" dirty="0"/>
              <a:t>stříbra</a:t>
            </a:r>
            <a:r>
              <a:rPr lang="cs-CZ" sz="1600" dirty="0"/>
              <a:t>; dovoz do </a:t>
            </a:r>
            <a:r>
              <a:rPr lang="cs-CZ" sz="1600" b="1" dirty="0"/>
              <a:t>CH ilegální </a:t>
            </a:r>
            <a:r>
              <a:rPr lang="cs-CZ" sz="1600" dirty="0"/>
              <a:t>– pašování soukromými obchodníky (nákup v BENG);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V CH převládl </a:t>
            </a:r>
            <a:r>
              <a:rPr lang="cs-CZ" sz="1600" b="1" dirty="0"/>
              <a:t>tvrdý postup</a:t>
            </a:r>
            <a:r>
              <a:rPr lang="cs-CZ" sz="1600" dirty="0"/>
              <a:t>: </a:t>
            </a:r>
            <a:r>
              <a:rPr lang="cs-CZ" sz="1600" b="1" dirty="0"/>
              <a:t>1838</a:t>
            </a:r>
            <a:r>
              <a:rPr lang="cs-CZ" sz="1600" dirty="0"/>
              <a:t> Lin </a:t>
            </a:r>
            <a:r>
              <a:rPr lang="cs-CZ" sz="1600" dirty="0" err="1"/>
              <a:t>Zexu</a:t>
            </a:r>
            <a:r>
              <a:rPr lang="cs-CZ" sz="1600" dirty="0"/>
              <a:t> – v oblehl Kanton, zničil opium;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</a:rPr>
              <a:t>1840 UK expedice </a:t>
            </a:r>
            <a:r>
              <a:rPr lang="cs-CZ" sz="1600" dirty="0"/>
              <a:t>z Indie – kolesový parník </a:t>
            </a:r>
            <a:r>
              <a:rPr lang="cs-CZ" sz="1600" b="1" dirty="0"/>
              <a:t>Nemesis</a:t>
            </a:r>
            <a:r>
              <a:rPr lang="cs-CZ" sz="1600" dirty="0"/>
              <a:t>, obsazení Kantonu a plavba po J-c-J; 1842 žádost o mír a </a:t>
            </a:r>
            <a:r>
              <a:rPr lang="cs-CZ" sz="1600" b="1" dirty="0">
                <a:solidFill>
                  <a:srgbClr val="0070C0"/>
                </a:solidFill>
              </a:rPr>
              <a:t>dohoda z </a:t>
            </a:r>
            <a:r>
              <a:rPr lang="cs-CZ" sz="1600" b="1" dirty="0" err="1">
                <a:solidFill>
                  <a:srgbClr val="0070C0"/>
                </a:solidFill>
              </a:rPr>
              <a:t>Nankingu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(odškodné, H-K, </a:t>
            </a:r>
            <a:r>
              <a:rPr lang="cs-CZ" sz="1600" dirty="0" err="1"/>
              <a:t>otevtření</a:t>
            </a:r>
            <a:r>
              <a:rPr lang="cs-CZ" sz="1600" dirty="0"/>
              <a:t> přístavů, rovné postavení a extra v přístavech - také FRA a US); </a:t>
            </a:r>
            <a:r>
              <a:rPr lang="cs-CZ" sz="1600" dirty="0" err="1"/>
              <a:t>Gladstone-Palmerston-J.Q.Adams</a:t>
            </a:r>
            <a:r>
              <a:rPr lang="cs-CZ" sz="16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Nedodržování smlouvy – </a:t>
            </a:r>
            <a:r>
              <a:rPr lang="cs-CZ" sz="1600" b="1" dirty="0"/>
              <a:t>1856 zajetí </a:t>
            </a:r>
            <a:r>
              <a:rPr lang="cs-CZ" sz="1600" b="1" dirty="0" err="1">
                <a:solidFill>
                  <a:srgbClr val="0070C0"/>
                </a:solidFill>
              </a:rPr>
              <a:t>Arrow</a:t>
            </a:r>
            <a:r>
              <a:rPr lang="cs-CZ" sz="1600" dirty="0"/>
              <a:t>; UK konzul žádá propuštění a omluvu –&gt; využil guvernér H-K a ostřeloval Kanton –&gt; </a:t>
            </a:r>
            <a:r>
              <a:rPr lang="cs-CZ" sz="1600" b="1" dirty="0"/>
              <a:t>FRA</a:t>
            </a:r>
            <a:r>
              <a:rPr lang="cs-CZ" sz="1600" dirty="0"/>
              <a:t> se přidala; obsadili </a:t>
            </a:r>
            <a:r>
              <a:rPr lang="cs-CZ" sz="1600" b="1" dirty="0"/>
              <a:t>Kanton</a:t>
            </a:r>
            <a:r>
              <a:rPr lang="cs-CZ" sz="1600" dirty="0"/>
              <a:t> a postup na </a:t>
            </a:r>
            <a:r>
              <a:rPr lang="cs-CZ" sz="1600" b="1" dirty="0" err="1">
                <a:solidFill>
                  <a:srgbClr val="0070C0"/>
                </a:solidFill>
              </a:rPr>
              <a:t>Tientsin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b="1" dirty="0"/>
              <a:t>dohoda</a:t>
            </a:r>
            <a:r>
              <a:rPr lang="cs-CZ" sz="1600" dirty="0"/>
              <a:t> </a:t>
            </a:r>
            <a:r>
              <a:rPr lang="cs-CZ" sz="1600" b="1" dirty="0"/>
              <a:t>pěti států</a:t>
            </a:r>
            <a:r>
              <a:rPr lang="cs-CZ" sz="1600" dirty="0"/>
              <a:t>: + přístup do Pekingu);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Nedodrženo</a:t>
            </a:r>
            <a:r>
              <a:rPr lang="cs-CZ" sz="1600" dirty="0"/>
              <a:t> –&gt; </a:t>
            </a:r>
            <a:r>
              <a:rPr lang="cs-CZ" sz="1600" b="1" dirty="0"/>
              <a:t>1859</a:t>
            </a:r>
            <a:r>
              <a:rPr lang="cs-CZ" sz="1600" dirty="0"/>
              <a:t> </a:t>
            </a:r>
            <a:r>
              <a:rPr lang="cs-CZ" sz="1600" b="1" dirty="0"/>
              <a:t>výsadek</a:t>
            </a:r>
            <a:r>
              <a:rPr lang="cs-CZ" sz="1600" dirty="0"/>
              <a:t> UK a FRA na Peking („delegace“), </a:t>
            </a:r>
            <a:r>
              <a:rPr lang="cs-CZ" sz="1600" b="1" dirty="0"/>
              <a:t>porážka</a:t>
            </a:r>
            <a:r>
              <a:rPr lang="cs-CZ" sz="1600" dirty="0"/>
              <a:t> čínských sil – </a:t>
            </a:r>
            <a:r>
              <a:rPr lang="cs-CZ" sz="1600" b="1" dirty="0"/>
              <a:t>kapitulace</a:t>
            </a:r>
            <a:r>
              <a:rPr lang="cs-CZ" sz="1600" dirty="0"/>
              <a:t> CH;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Potvrzení předchozích smluv a oficiální opiový obchod; </a:t>
            </a:r>
            <a:r>
              <a:rPr lang="cs-CZ" sz="1600" b="1" dirty="0"/>
              <a:t>cla</a:t>
            </a:r>
            <a:r>
              <a:rPr lang="cs-CZ" sz="1600" dirty="0"/>
              <a:t> nesmí překročit </a:t>
            </a:r>
            <a:r>
              <a:rPr lang="cs-CZ" sz="1600" b="1" dirty="0"/>
              <a:t>5%</a:t>
            </a:r>
            <a:r>
              <a:rPr lang="cs-CZ" sz="1600" dirty="0"/>
              <a:t>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 Století ponížení…</a:t>
            </a:r>
          </a:p>
        </p:txBody>
      </p:sp>
    </p:spTree>
    <p:extLst>
      <p:ext uri="{BB962C8B-B14F-4D97-AF65-F5344CB8AC3E}">
        <p14:creationId xmlns:p14="http://schemas.microsoft.com/office/powerpoint/2010/main" val="2553290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EEveGE2012\Obrázky\View_of_Canton_fac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908"/>
            <a:ext cx="9144000" cy="65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17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EEveGE2012\Obrázky\HEICo_steamer_Nem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6710"/>
            <a:ext cx="9144000" cy="6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82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56A9F8-5E01-450F-AC8A-E2461F658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128800"/>
            <a:ext cx="11510127" cy="28643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Japonsko</a:t>
            </a:r>
            <a:endParaRPr lang="cs-CZ" altLang="cs-CZ" sz="1800" b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uzavřené</a:t>
            </a:r>
            <a:r>
              <a:rPr lang="cs-CZ" altLang="cs-CZ" sz="1800" dirty="0">
                <a:latin typeface="Calibri" pitchFamily="34" charset="0"/>
              </a:rPr>
              <a:t> po staletí (1633) - nuceno otevřít své území koncem padesátých let 19. století;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Americká </a:t>
            </a:r>
            <a:r>
              <a:rPr lang="cs-CZ" altLang="cs-CZ" sz="1800" b="1" dirty="0">
                <a:latin typeface="Calibri" pitchFamily="34" charset="0"/>
              </a:rPr>
              <a:t>expedice</a:t>
            </a:r>
            <a:r>
              <a:rPr lang="cs-CZ" altLang="cs-CZ" sz="1800" dirty="0">
                <a:latin typeface="Calibri" pitchFamily="34" charset="0"/>
              </a:rPr>
              <a:t> komodora </a:t>
            </a:r>
            <a:r>
              <a:rPr lang="cs-CZ" altLang="cs-CZ" sz="1800" b="1" dirty="0" err="1">
                <a:latin typeface="Calibri" pitchFamily="34" charset="0"/>
              </a:rPr>
              <a:t>Perryho</a:t>
            </a:r>
            <a:r>
              <a:rPr lang="cs-CZ" altLang="cs-CZ" sz="1800" dirty="0">
                <a:latin typeface="Calibri" pitchFamily="34" charset="0"/>
              </a:rPr>
              <a:t> - </a:t>
            </a:r>
            <a:r>
              <a:rPr lang="cs-CZ" altLang="cs-CZ" sz="1800" b="1" dirty="0">
                <a:latin typeface="Calibri" pitchFamily="34" charset="0"/>
              </a:rPr>
              <a:t>smlouva</a:t>
            </a:r>
            <a:r>
              <a:rPr lang="cs-CZ" altLang="cs-CZ" sz="1800" dirty="0">
                <a:latin typeface="Calibri" pitchFamily="34" charset="0"/>
              </a:rPr>
              <a:t> z roku </a:t>
            </a:r>
            <a:r>
              <a:rPr lang="cs-CZ" altLang="cs-CZ" sz="1800" b="1" dirty="0">
                <a:latin typeface="Calibri" pitchFamily="34" charset="0"/>
              </a:rPr>
              <a:t>1866</a:t>
            </a:r>
            <a:r>
              <a:rPr lang="cs-CZ" altLang="cs-CZ" sz="1800" dirty="0">
                <a:latin typeface="Calibri" pitchFamily="34" charset="0"/>
              </a:rPr>
              <a:t>: nezvyšovat cla nad 5% a zároveň dávat cizincům </a:t>
            </a:r>
            <a:r>
              <a:rPr lang="cs-CZ" altLang="cs-CZ" sz="1800" dirty="0" err="1">
                <a:latin typeface="Calibri" pitchFamily="34" charset="0"/>
              </a:rPr>
              <a:t>extrateritoriální</a:t>
            </a:r>
            <a:r>
              <a:rPr lang="cs-CZ" altLang="cs-CZ" sz="1800" dirty="0">
                <a:latin typeface="Calibri" pitchFamily="34" charset="0"/>
              </a:rPr>
              <a:t> práva;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po epizodě </a:t>
            </a:r>
            <a:r>
              <a:rPr lang="cs-CZ" altLang="cs-CZ" sz="1800" b="1" dirty="0">
                <a:latin typeface="Calibri" pitchFamily="34" charset="0"/>
              </a:rPr>
              <a:t>protizápadních povstání </a:t>
            </a:r>
            <a:r>
              <a:rPr lang="cs-CZ" altLang="cs-CZ" sz="1800" dirty="0">
                <a:latin typeface="Calibri" pitchFamily="34" charset="0"/>
              </a:rPr>
              <a:t>- obnovení císařské moci - </a:t>
            </a:r>
            <a:r>
              <a:rPr lang="cs-CZ" altLang="cs-CZ" sz="1800" b="1" dirty="0" err="1">
                <a:latin typeface="Calibri" pitchFamily="34" charset="0"/>
              </a:rPr>
              <a:t>Meidži</a:t>
            </a:r>
            <a:r>
              <a:rPr lang="cs-CZ" altLang="cs-CZ" sz="1800" b="1" dirty="0">
                <a:latin typeface="Calibri" pitchFamily="34" charset="0"/>
              </a:rPr>
              <a:t> 1868</a:t>
            </a:r>
            <a:r>
              <a:rPr lang="cs-CZ" altLang="cs-CZ" sz="1800" dirty="0">
                <a:latin typeface="Calibri" pitchFamily="34" charset="0"/>
              </a:rPr>
              <a:t>; liberální politické </a:t>
            </a:r>
            <a:r>
              <a:rPr lang="cs-CZ" altLang="cs-CZ" sz="1800" b="1" dirty="0">
                <a:latin typeface="Calibri" pitchFamily="34" charset="0"/>
              </a:rPr>
              <a:t>reformy</a:t>
            </a:r>
            <a:r>
              <a:rPr lang="cs-CZ" altLang="cs-CZ" sz="1800" dirty="0">
                <a:latin typeface="Calibri" pitchFamily="34" charset="0"/>
              </a:rPr>
              <a:t> (veřejný zájem; úřady na základě schopností; zrušení kast; vlastnická práva; 1890 konstituční monarchie);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modernizace</a:t>
            </a:r>
            <a:r>
              <a:rPr lang="cs-CZ" altLang="cs-CZ" sz="1800" dirty="0">
                <a:latin typeface="Calibri" pitchFamily="34" charset="0"/>
              </a:rPr>
              <a:t> (průmysl, doprava); ekonomika byla transformována pozoruhodnou rychlostí od 70. let 19. století - modernizace (enklávy), </a:t>
            </a:r>
            <a:r>
              <a:rPr lang="cs-CZ" altLang="cs-CZ" sz="1800" b="1" dirty="0">
                <a:latin typeface="Calibri" pitchFamily="34" charset="0"/>
              </a:rPr>
              <a:t>industrializace</a:t>
            </a:r>
            <a:r>
              <a:rPr lang="cs-CZ" altLang="cs-CZ" sz="1800" dirty="0">
                <a:latin typeface="Calibri" pitchFamily="34" charset="0"/>
              </a:rPr>
              <a:t> - železnice, uhlí, ocel;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růst populace (1800 – 30,3; 1868 – 34,4; 1900 – 44,3; 1929 – 62.5; 1941 – 74,1) závislost na exportu -&gt; </a:t>
            </a:r>
            <a:r>
              <a:rPr lang="cs-CZ" altLang="cs-CZ" sz="1800" b="1" dirty="0">
                <a:latin typeface="Calibri" pitchFamily="34" charset="0"/>
              </a:rPr>
              <a:t>imperializmus</a:t>
            </a:r>
            <a:r>
              <a:rPr lang="cs-CZ" altLang="cs-CZ" sz="1800" dirty="0">
                <a:latin typeface="Calibri" pitchFamily="34" charset="0"/>
              </a:rPr>
              <a:t>…</a:t>
            </a:r>
            <a:endParaRPr lang="cs-CZ" sz="2000" dirty="0"/>
          </a:p>
        </p:txBody>
      </p:sp>
      <p:pic>
        <p:nvPicPr>
          <p:cNvPr id="4" name="Picture 4" descr="https://upload.wikimedia.org/wikipedia/commons/8/8f/Brooklyn_Museum_-_Commodore_Matthew_Perry%27s_%22Black_Ship%22.jpg">
            <a:extLst>
              <a:ext uri="{FF2B5EF4-FFF2-40B4-BE49-F238E27FC236}">
                <a16:creationId xmlns:a16="http://schemas.microsoft.com/office/drawing/2014/main" id="{07925016-50D8-49B8-90AC-05204C0D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" y="2993136"/>
            <a:ext cx="5059052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cdn.kastatic.org/ka-perseus-images/991ce2a506e8f7c5cb4d9195af7e67c96a1e37f4.jpg">
            <a:extLst>
              <a:ext uri="{FF2B5EF4-FFF2-40B4-BE49-F238E27FC236}">
                <a16:creationId xmlns:a16="http://schemas.microsoft.com/office/drawing/2014/main" id="{FE9F4850-20FF-4F97-978B-B6E3A134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75" y="3056767"/>
            <a:ext cx="4733325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1372449-6FD4-4C92-B6BF-138C7D1C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4" y="3082691"/>
            <a:ext cx="6407269" cy="3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20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7/72/Yokohama-Sumo-Wrestler-Defeating-a-Foreigner-1861-Ipposai-Yoshifuji.png">
            <a:extLst>
              <a:ext uri="{FF2B5EF4-FFF2-40B4-BE49-F238E27FC236}">
                <a16:creationId xmlns:a16="http://schemas.microsoft.com/office/drawing/2014/main" id="{99239A5B-1E70-4ACF-A34D-B95BFEB2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" y="1716537"/>
            <a:ext cx="3373819" cy="49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>
            <a:extLst>
              <a:ext uri="{FF2B5EF4-FFF2-40B4-BE49-F238E27FC236}">
                <a16:creationId xmlns:a16="http://schemas.microsoft.com/office/drawing/2014/main" id="{738E7DCD-B916-4634-A3E5-53D91360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0" y="173814"/>
            <a:ext cx="353706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b="1" i="1" dirty="0" err="1"/>
              <a:t>Sonnō</a:t>
            </a:r>
            <a:r>
              <a:rPr lang="en-US" altLang="cs-CZ" b="1" i="1" dirty="0"/>
              <a:t> </a:t>
            </a:r>
            <a:r>
              <a:rPr lang="en-US" altLang="cs-CZ" b="1" i="1" dirty="0" err="1"/>
              <a:t>jōi</a:t>
            </a:r>
            <a:r>
              <a:rPr lang="en-US" altLang="cs-CZ" b="1" dirty="0"/>
              <a:t> </a:t>
            </a:r>
            <a:r>
              <a:rPr lang="cs-CZ" altLang="cs-CZ" b="1" dirty="0"/>
              <a:t> </a:t>
            </a:r>
            <a:r>
              <a:rPr lang="ja-JP" altLang="en-US" b="1" dirty="0">
                <a:ea typeface="MS PGothic" panose="020B0600070205080204" pitchFamily="34" charset="-128"/>
                <a:hlinkClick r:id="rId3" tooltip="wikt:尊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尊</a:t>
            </a:r>
            <a:r>
              <a:rPr lang="ja-JP" altLang="en-US" b="1" dirty="0">
                <a:ea typeface="MS PGothic" panose="020B0600070205080204" pitchFamily="34" charset="-128"/>
                <a:hlinkClick r:id="rId4" tooltip="wikt: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皇</a:t>
            </a:r>
            <a:r>
              <a:rPr lang="ja-JP" altLang="en-US" b="1" dirty="0">
                <a:ea typeface="MS PGothic" panose="020B0600070205080204" pitchFamily="34" charset="-128"/>
                <a:hlinkClick r:id="rId5" tooltip="wikt:攘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攘</a:t>
            </a:r>
            <a:r>
              <a:rPr lang="ja-JP" altLang="en-US" b="1" dirty="0">
                <a:ea typeface="MS PGothic" panose="020B0600070205080204" pitchFamily="34" charset="-128"/>
                <a:hlinkClick r:id="rId6" tooltip="wikt: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夷</a:t>
            </a:r>
            <a:r>
              <a:rPr lang="en-US" altLang="cs-CZ" b="1" dirty="0"/>
              <a:t> </a:t>
            </a:r>
            <a:endParaRPr lang="cs-CZ" altLang="cs-CZ" b="1" dirty="0"/>
          </a:p>
          <a:p>
            <a:endParaRPr lang="cs-CZ" altLang="cs-CZ" b="1" dirty="0"/>
          </a:p>
          <a:p>
            <a:r>
              <a:rPr lang="en-US" altLang="cs-CZ" sz="2000" b="1" dirty="0"/>
              <a:t>Revere the Emperor, </a:t>
            </a:r>
            <a:endParaRPr lang="cs-CZ" altLang="cs-CZ" sz="2000" b="1" dirty="0"/>
          </a:p>
          <a:p>
            <a:r>
              <a:rPr lang="en-US" altLang="cs-CZ" sz="2000" b="1" dirty="0"/>
              <a:t>expel the barbarians</a:t>
            </a:r>
            <a:r>
              <a:rPr lang="cs-CZ" altLang="cs-CZ" sz="2000" b="1" dirty="0"/>
              <a:t>!</a:t>
            </a:r>
            <a:r>
              <a:rPr lang="en-US" altLang="cs-CZ" b="1" dirty="0"/>
              <a:t> </a:t>
            </a:r>
            <a:endParaRPr lang="cs-CZ" altLang="cs-CZ" b="1" dirty="0"/>
          </a:p>
        </p:txBody>
      </p:sp>
      <p:sp>
        <p:nvSpPr>
          <p:cNvPr id="6" name="Obdélník 3">
            <a:extLst>
              <a:ext uri="{FF2B5EF4-FFF2-40B4-BE49-F238E27FC236}">
                <a16:creationId xmlns:a16="http://schemas.microsoft.com/office/drawing/2014/main" id="{DF306303-237C-451F-B00E-CB1DD760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568" y="173814"/>
            <a:ext cx="321940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i="1" dirty="0" err="1">
                <a:solidFill>
                  <a:srgbClr val="202122"/>
                </a:solidFill>
              </a:rPr>
              <a:t>Fukoku</a:t>
            </a:r>
            <a:r>
              <a:rPr lang="cs-CZ" altLang="cs-CZ" b="1" i="1" dirty="0">
                <a:solidFill>
                  <a:srgbClr val="202122"/>
                </a:solidFill>
              </a:rPr>
              <a:t> </a:t>
            </a:r>
            <a:r>
              <a:rPr lang="cs-CZ" altLang="cs-CZ" b="1" i="1" dirty="0" err="1">
                <a:solidFill>
                  <a:srgbClr val="202122"/>
                </a:solidFill>
              </a:rPr>
              <a:t>kyōhei</a:t>
            </a:r>
            <a:r>
              <a:rPr lang="cs-CZ" altLang="cs-CZ" dirty="0">
                <a:solidFill>
                  <a:srgbClr val="202122"/>
                </a:solidFill>
              </a:rPr>
              <a:t> </a:t>
            </a:r>
            <a:r>
              <a:rPr lang="ja-JP" altLang="en-US" dirty="0">
                <a:solidFill>
                  <a:srgbClr val="202122"/>
                </a:solidFill>
                <a:ea typeface="MS PGothic" panose="020B0600070205080204" pitchFamily="34" charset="-128"/>
              </a:rPr>
              <a:t>富国強兵</a:t>
            </a:r>
            <a:r>
              <a:rPr lang="en-US" altLang="ja-JP" dirty="0">
                <a:solidFill>
                  <a:srgbClr val="202122"/>
                </a:solidFill>
                <a:ea typeface="MS PGothic" panose="020B0600070205080204" pitchFamily="34" charset="-128"/>
              </a:rPr>
              <a:t> </a:t>
            </a:r>
            <a:endParaRPr lang="cs-CZ" altLang="ja-JP" dirty="0">
              <a:solidFill>
                <a:srgbClr val="202122"/>
              </a:solidFill>
            </a:endParaRPr>
          </a:p>
          <a:p>
            <a:endParaRPr lang="cs-CZ" altLang="ja-JP" dirty="0">
              <a:solidFill>
                <a:srgbClr val="202122"/>
              </a:solidFill>
            </a:endParaRPr>
          </a:p>
          <a:p>
            <a:r>
              <a:rPr lang="cs-CZ" altLang="cs-CZ" sz="2000" b="1" dirty="0" err="1"/>
              <a:t>Enrich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Country, </a:t>
            </a:r>
            <a:r>
              <a:rPr lang="cs-CZ" altLang="cs-CZ" sz="2000" b="1" dirty="0" err="1"/>
              <a:t>Strengthen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 </a:t>
            </a:r>
            <a:r>
              <a:rPr lang="cs-CZ" altLang="cs-CZ" sz="2000" b="1" dirty="0" err="1"/>
              <a:t>Army</a:t>
            </a:r>
            <a:r>
              <a:rPr lang="cs-CZ" altLang="cs-CZ" dirty="0"/>
              <a:t>!</a:t>
            </a:r>
            <a:endParaRPr lang="cs-CZ" altLang="cs-CZ" u="sng" dirty="0"/>
          </a:p>
        </p:txBody>
      </p:sp>
      <p:pic>
        <p:nvPicPr>
          <p:cNvPr id="7" name="Picture 2" descr="Posted Image">
            <a:extLst>
              <a:ext uri="{FF2B5EF4-FFF2-40B4-BE49-F238E27FC236}">
                <a16:creationId xmlns:a16="http://schemas.microsoft.com/office/drawing/2014/main" id="{D57D202D-9DE8-4FB1-A6C0-A85E44A4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75" y="1539804"/>
            <a:ext cx="6182722" cy="44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379866" y="6279325"/>
            <a:ext cx="381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Battle of Tsushima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, (May 27–29, 1905)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4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Imperialismus</a:t>
            </a:r>
            <a:r>
              <a:rPr lang="cs-CZ" sz="4000" dirty="0">
                <a:latin typeface="+mn-lt"/>
              </a:rPr>
              <a:t> v </a:t>
            </a:r>
            <a:r>
              <a:rPr lang="cs-CZ" sz="4000" b="1" dirty="0">
                <a:solidFill>
                  <a:srgbClr val="FF0000"/>
                </a:solidFill>
                <a:latin typeface="+mn-lt"/>
              </a:rPr>
              <a:t>Africe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437" y="1052736"/>
            <a:ext cx="10492033" cy="540060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1870</a:t>
            </a:r>
            <a:r>
              <a:rPr lang="cs-CZ" dirty="0"/>
              <a:t> – jen </a:t>
            </a:r>
            <a:r>
              <a:rPr lang="cs-CZ" b="1" dirty="0"/>
              <a:t>10%</a:t>
            </a:r>
            <a:r>
              <a:rPr lang="cs-CZ" dirty="0"/>
              <a:t> území, pobřeží (klima, nejasné benefity, militantní státy); expedice; strategické ohledy: námořní základny, nové koloniální mocnosti (</a:t>
            </a:r>
            <a:r>
              <a:rPr lang="cs-CZ" b="1" dirty="0"/>
              <a:t>GER</a:t>
            </a:r>
            <a:r>
              <a:rPr lang="cs-CZ" dirty="0"/>
              <a:t> a </a:t>
            </a:r>
            <a:r>
              <a:rPr lang="cs-CZ" b="1" dirty="0"/>
              <a:t>ITA</a:t>
            </a:r>
            <a:r>
              <a:rPr lang="cs-CZ" dirty="0"/>
              <a:t>), zdroje vojáků, export civilizace;</a:t>
            </a:r>
          </a:p>
          <a:p>
            <a:r>
              <a:rPr lang="cs-CZ" b="1" dirty="0"/>
              <a:t>GB</a:t>
            </a:r>
            <a:r>
              <a:rPr lang="cs-CZ" dirty="0"/>
              <a:t> – 1806 získali na NED </a:t>
            </a:r>
            <a:r>
              <a:rPr lang="cs-CZ" b="1" dirty="0">
                <a:solidFill>
                  <a:srgbClr val="0070C0"/>
                </a:solidFill>
              </a:rPr>
              <a:t>mys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1866 zlato a diamanty (ze 175k v 1854 na 1,5mil 1877), zemědělství (90%), export vlny 100x 1840-1872;</a:t>
            </a:r>
          </a:p>
          <a:p>
            <a:pPr lvl="1"/>
            <a:r>
              <a:rPr lang="cs-CZ" dirty="0"/>
              <a:t>válka proti </a:t>
            </a:r>
            <a:r>
              <a:rPr lang="cs-CZ" b="1" dirty="0"/>
              <a:t>Zulu</a:t>
            </a:r>
            <a:r>
              <a:rPr lang="cs-CZ" dirty="0"/>
              <a:t>  1879 a </a:t>
            </a:r>
            <a:r>
              <a:rPr lang="cs-CZ" b="1" dirty="0" err="1"/>
              <a:t>Boerské</a:t>
            </a:r>
            <a:r>
              <a:rPr lang="cs-CZ" b="1" dirty="0"/>
              <a:t> války </a:t>
            </a:r>
            <a:r>
              <a:rPr lang="cs-CZ" dirty="0"/>
              <a:t>(1880-1881 a 1899-1903 – desetitisíce obětí, koncentrační tábory); </a:t>
            </a:r>
            <a:r>
              <a:rPr lang="cs-CZ" b="1" dirty="0"/>
              <a:t>zemědělská reforma 1913 </a:t>
            </a:r>
            <a:r>
              <a:rPr lang="cs-CZ" dirty="0"/>
              <a:t>(80% obyv. má 13% půdy, těžba a diskriminace);</a:t>
            </a:r>
          </a:p>
          <a:p>
            <a:pPr marL="0" indent="0">
              <a:buNone/>
            </a:pPr>
            <a:endParaRPr lang="cs-CZ" sz="1300" b="1" dirty="0"/>
          </a:p>
          <a:p>
            <a:r>
              <a:rPr lang="cs-CZ" b="1" dirty="0"/>
              <a:t>Závody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plán </a:t>
            </a:r>
            <a:r>
              <a:rPr lang="cs-CZ" b="1" dirty="0">
                <a:solidFill>
                  <a:srgbClr val="0070C0"/>
                </a:solidFill>
              </a:rPr>
              <a:t>GB</a:t>
            </a:r>
            <a:r>
              <a:rPr lang="cs-CZ" b="1" dirty="0"/>
              <a:t>: </a:t>
            </a:r>
            <a:r>
              <a:rPr lang="cs-CZ" dirty="0"/>
              <a:t>Egypt &lt;–&gt; Mys (</a:t>
            </a:r>
            <a:r>
              <a:rPr lang="cs-CZ" dirty="0" err="1"/>
              <a:t>Botsw</a:t>
            </a:r>
            <a:r>
              <a:rPr lang="cs-CZ" dirty="0"/>
              <a:t>, Zim, </a:t>
            </a:r>
            <a:r>
              <a:rPr lang="cs-CZ" dirty="0" err="1"/>
              <a:t>Zam</a:t>
            </a:r>
            <a:r>
              <a:rPr lang="cs-CZ" dirty="0"/>
              <a:t>, </a:t>
            </a:r>
            <a:r>
              <a:rPr lang="cs-CZ" dirty="0" err="1"/>
              <a:t>Ken</a:t>
            </a:r>
            <a:r>
              <a:rPr lang="cs-CZ" dirty="0"/>
              <a:t>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b="1" dirty="0"/>
              <a:t>:</a:t>
            </a:r>
            <a:r>
              <a:rPr lang="cs-CZ" dirty="0"/>
              <a:t> Sen&lt;-&gt;Rudém m.: střet ve </a:t>
            </a:r>
            <a:r>
              <a:rPr lang="cs-CZ" b="1" dirty="0" err="1"/>
              <a:t>Fashodě</a:t>
            </a:r>
            <a:r>
              <a:rPr lang="cs-CZ" dirty="0"/>
              <a:t> (1899 Súdán); </a:t>
            </a:r>
          </a:p>
          <a:p>
            <a:pPr lvl="2"/>
            <a:r>
              <a:rPr lang="cs-CZ" b="1" dirty="0"/>
              <a:t>FRA:</a:t>
            </a:r>
            <a:r>
              <a:rPr lang="cs-CZ" dirty="0"/>
              <a:t> 1827-1847 angažmá v Alžíru (spolu s ním Tunis a Maroko); 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</a:t>
            </a:r>
            <a:r>
              <a:rPr lang="cs-CZ" dirty="0" err="1"/>
              <a:t>Togoland</a:t>
            </a:r>
            <a:r>
              <a:rPr lang="cs-CZ" dirty="0"/>
              <a:t>, Kamerun, Namibie – střet s GB v Tanganice; </a:t>
            </a:r>
          </a:p>
          <a:p>
            <a:pPr lvl="1"/>
            <a:r>
              <a:rPr lang="cs-CZ" b="1" dirty="0"/>
              <a:t>ITA:</a:t>
            </a:r>
            <a:r>
              <a:rPr lang="cs-CZ" dirty="0"/>
              <a:t> </a:t>
            </a:r>
            <a:r>
              <a:rPr lang="cs-CZ" dirty="0" err="1"/>
              <a:t>Somálkso</a:t>
            </a:r>
            <a:r>
              <a:rPr lang="cs-CZ" dirty="0"/>
              <a:t>, Eritrea, Libye;</a:t>
            </a:r>
          </a:p>
          <a:p>
            <a:endParaRPr lang="cs-CZ" sz="1300" dirty="0"/>
          </a:p>
          <a:p>
            <a:r>
              <a:rPr lang="cs-CZ" dirty="0"/>
              <a:t>1884 </a:t>
            </a:r>
            <a:r>
              <a:rPr lang="cs-CZ" b="1" dirty="0">
                <a:solidFill>
                  <a:srgbClr val="0070C0"/>
                </a:solidFill>
              </a:rPr>
              <a:t>Berlínská konference</a:t>
            </a:r>
            <a:r>
              <a:rPr lang="cs-CZ" dirty="0"/>
              <a:t>: notifikace a efektivní obsazení; Kongo</a:t>
            </a:r>
          </a:p>
          <a:p>
            <a:endParaRPr lang="cs-CZ" sz="1300" b="1" dirty="0"/>
          </a:p>
          <a:p>
            <a:r>
              <a:rPr lang="cs-CZ" sz="2900" b="1" dirty="0"/>
              <a:t>Svobodný stát </a:t>
            </a:r>
            <a:r>
              <a:rPr lang="cs-CZ" sz="2900" b="1" dirty="0">
                <a:solidFill>
                  <a:srgbClr val="0070C0"/>
                </a:solidFill>
              </a:rPr>
              <a:t>Kongo</a:t>
            </a:r>
            <a:r>
              <a:rPr lang="cs-CZ" sz="2900" b="1" dirty="0"/>
              <a:t> </a:t>
            </a:r>
            <a:r>
              <a:rPr lang="cs-CZ" sz="2900" dirty="0"/>
              <a:t>1885-1908 (Leopold I.): zóna volného obchodu (koncese na 10-15 let) + území krále; </a:t>
            </a:r>
            <a:r>
              <a:rPr lang="cs-CZ" sz="2900" dirty="0" err="1"/>
              <a:t>Katanga</a:t>
            </a:r>
            <a:r>
              <a:rPr lang="cs-CZ" sz="2900" dirty="0"/>
              <a:t> (měď, GB) a Zanzibar (</a:t>
            </a:r>
            <a:r>
              <a:rPr lang="cs-CZ" sz="2900" dirty="0" err="1"/>
              <a:t>Tippu</a:t>
            </a:r>
            <a:r>
              <a:rPr lang="cs-CZ" sz="2900" dirty="0"/>
              <a:t> </a:t>
            </a:r>
            <a:r>
              <a:rPr lang="cs-CZ" sz="2900" dirty="0" err="1"/>
              <a:t>Tipa</a:t>
            </a:r>
            <a:r>
              <a:rPr lang="cs-CZ" sz="2900" dirty="0"/>
              <a:t>); </a:t>
            </a:r>
          </a:p>
          <a:p>
            <a:pPr lvl="1"/>
            <a:r>
              <a:rPr lang="cs-CZ" dirty="0"/>
              <a:t>90. léta – kaučukový boom (</a:t>
            </a:r>
            <a:r>
              <a:rPr lang="cs-CZ" dirty="0" err="1"/>
              <a:t>Force</a:t>
            </a:r>
            <a:r>
              <a:rPr lang="cs-CZ" dirty="0"/>
              <a:t> </a:t>
            </a:r>
            <a:r>
              <a:rPr lang="cs-CZ" dirty="0" err="1"/>
              <a:t>Publique</a:t>
            </a:r>
            <a:r>
              <a:rPr lang="cs-CZ" dirty="0"/>
              <a:t>); redukce obyvatel na polovinu;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78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napoleon conquest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"/>
            <a:ext cx="7125296" cy="673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92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6EAC79E-BAB3-4284-8996-CF126E47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8914"/>
            <a:ext cx="67246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84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3120\Desktop\EEveGE2012\Obrázky\MutilatedChildrenFromCo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19" y="107186"/>
            <a:ext cx="441632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56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e/e4/Ft._Henry_bombardement_1814.jpg">
            <a:extLst>
              <a:ext uri="{FF2B5EF4-FFF2-40B4-BE49-F238E27FC236}">
                <a16:creationId xmlns:a16="http://schemas.microsoft.com/office/drawing/2014/main" id="{A6A935E7-35CB-4866-B4F5-BF522441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6" y="76200"/>
            <a:ext cx="9159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CE0177-8C83-4001-AF32-4141DEECB03D}"/>
              </a:ext>
            </a:extLst>
          </p:cNvPr>
          <p:cNvSpPr txBox="1"/>
          <p:nvPr/>
        </p:nvSpPr>
        <p:spPr>
          <a:xfrm>
            <a:off x="9272051" y="76200"/>
            <a:ext cx="30575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</a:rPr>
              <a:t>And the rocket's red glare, the bombs bursting in air,</a:t>
            </a:r>
            <a:br>
              <a:rPr lang="en-US" sz="1400" dirty="0"/>
            </a:br>
            <a:r>
              <a:rPr lang="en-US" sz="1400" b="0" i="0" dirty="0">
                <a:solidFill>
                  <a:srgbClr val="202122"/>
                </a:solidFill>
                <a:effectLst/>
              </a:rPr>
              <a:t>Gave proof through the night that our flag was still there</a:t>
            </a:r>
            <a:r>
              <a:rPr lang="cs-CZ" sz="1400" b="0" i="0" dirty="0">
                <a:solidFill>
                  <a:srgbClr val="202122"/>
                </a:solidFill>
                <a:effectLst/>
              </a:rPr>
              <a:t>…</a:t>
            </a:r>
            <a:endParaRPr lang="cs-CZ" sz="1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5" y="0"/>
            <a:ext cx="9144000" cy="68046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60DB2B-587F-4903-8E44-502F7F315175}"/>
              </a:ext>
            </a:extLst>
          </p:cNvPr>
          <p:cNvSpPr txBox="1"/>
          <p:nvPr/>
        </p:nvSpPr>
        <p:spPr>
          <a:xfrm>
            <a:off x="9916999" y="6020431"/>
            <a:ext cx="203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American</a:t>
            </a:r>
            <a:r>
              <a:rPr lang="cs-CZ" i="1" dirty="0"/>
              <a:t> </a:t>
            </a:r>
            <a:r>
              <a:rPr lang="cs-CZ" i="1" dirty="0" err="1"/>
              <a:t>Progress</a:t>
            </a:r>
            <a:r>
              <a:rPr lang="cs-CZ" dirty="0"/>
              <a:t>, John </a:t>
            </a:r>
            <a:r>
              <a:rPr lang="cs-CZ" dirty="0" err="1"/>
              <a:t>Gast</a:t>
            </a:r>
            <a:r>
              <a:rPr lang="cs-CZ" dirty="0"/>
              <a:t> (1972)</a:t>
            </a:r>
          </a:p>
        </p:txBody>
      </p:sp>
    </p:spTree>
    <p:extLst>
      <p:ext uri="{BB962C8B-B14F-4D97-AF65-F5344CB8AC3E}">
        <p14:creationId xmlns:p14="http://schemas.microsoft.com/office/powerpoint/2010/main" val="992143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3/34/Editorial_cartoon_about_Jacob_Smith%27s_retaliation_for_Balangig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7" y="399570"/>
            <a:ext cx="5920332" cy="49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nila646 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0"/>
            <a:ext cx="6062703" cy="42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99560" y="5885970"/>
            <a:ext cx="892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Americko-Filipínská válka (1899-1902); 5tis. Vs. 16 tis. vojáků a  200 tis. – 1 mil. civilních obětí</a:t>
            </a:r>
          </a:p>
        </p:txBody>
      </p:sp>
    </p:spTree>
    <p:extLst>
      <p:ext uri="{BB962C8B-B14F-4D97-AF65-F5344CB8AC3E}">
        <p14:creationId xmlns:p14="http://schemas.microsoft.com/office/powerpoint/2010/main" val="16997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2A34967-A6B2-4E30-93F1-60FEC26483CC}"/>
              </a:ext>
            </a:extLst>
          </p:cNvPr>
          <p:cNvSpPr/>
          <p:nvPr/>
        </p:nvSpPr>
        <p:spPr>
          <a:xfrm>
            <a:off x="3004191" y="6216516"/>
            <a:ext cx="7561263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Branci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1807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procházejí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pařížskou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Porte Saint Denis (Louis Leopold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Boilly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5" name="Obrázek 4">
            <a:extLst>
              <a:ext uri="{FF2B5EF4-FFF2-40B4-BE49-F238E27FC236}">
                <a16:creationId xmlns:a16="http://schemas.microsoft.com/office/drawing/2014/main" id="{57BAF28D-747B-420F-BBDC-7FFF48816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72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geofrevolution.org/wp-content/uploads/2015/05/Minard.jpg">
            <a:extLst>
              <a:ext uri="{FF2B5EF4-FFF2-40B4-BE49-F238E27FC236}">
                <a16:creationId xmlns:a16="http://schemas.microsoft.com/office/drawing/2014/main" id="{68514E40-F006-4832-BE3C-286F80EE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4" y="-602932"/>
            <a:ext cx="10768618" cy="80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9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d/db/Redrawing_of_Minard%27s_Napoleon_map.svg/1920px-Redrawing_of_Minard%27s_Napoleon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358"/>
            <a:ext cx="12040225" cy="55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7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e/e4/Ft._Henry_bombardement_1814.jpg">
            <a:extLst>
              <a:ext uri="{FF2B5EF4-FFF2-40B4-BE49-F238E27FC236}">
                <a16:creationId xmlns:a16="http://schemas.microsoft.com/office/drawing/2014/main" id="{A6A935E7-35CB-4866-B4F5-BF522441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6" y="76200"/>
            <a:ext cx="9159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CE0177-8C83-4001-AF32-4141DEECB03D}"/>
              </a:ext>
            </a:extLst>
          </p:cNvPr>
          <p:cNvSpPr txBox="1"/>
          <p:nvPr/>
        </p:nvSpPr>
        <p:spPr>
          <a:xfrm>
            <a:off x="9272052" y="76200"/>
            <a:ext cx="2384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02122"/>
                </a:solidFill>
                <a:effectLst/>
              </a:rPr>
              <a:t>And the rocket's red glare, the bombs bursting in air,</a:t>
            </a:r>
            <a:br>
              <a:rPr lang="en-US" sz="1200" dirty="0"/>
            </a:br>
            <a:r>
              <a:rPr lang="en-US" sz="1200" b="0" i="0" dirty="0">
                <a:solidFill>
                  <a:srgbClr val="202122"/>
                </a:solidFill>
                <a:effectLst/>
              </a:rPr>
              <a:t>Gave proof through the night that our flag was still there</a:t>
            </a:r>
            <a:r>
              <a:rPr lang="cs-CZ" sz="1200" b="0" i="0" dirty="0">
                <a:solidFill>
                  <a:srgbClr val="202122"/>
                </a:solidFill>
                <a:effectLst/>
              </a:rPr>
              <a:t>…</a:t>
            </a:r>
            <a:endParaRPr lang="cs-CZ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8346</TotalTime>
  <Words>4797</Words>
  <Application>Microsoft Office PowerPoint</Application>
  <PresentationFormat>Širokoúhlá obrazovka</PresentationFormat>
  <Paragraphs>333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proxima-nova</vt:lpstr>
      <vt:lpstr>Motiv Office</vt:lpstr>
      <vt:lpstr>Evropský Imperializmus, průmyslová revoluce </vt:lpstr>
      <vt:lpstr>Politický vývoj ve Francii, UK</vt:lpstr>
      <vt:lpstr>Napoleonské války a kontinentální blokáda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Hospodářský a politický vývoj Francie po restauraci </vt:lpstr>
      <vt:lpstr>Prezentace aplikace PowerPoint</vt:lpstr>
      <vt:lpstr>Prezentace aplikace PowerPoint</vt:lpstr>
      <vt:lpstr>Prezentace aplikace PowerPoint</vt:lpstr>
      <vt:lpstr>Německo a Rakousko</vt:lpstr>
      <vt:lpstr>Prezentace aplikace PowerPoint</vt:lpstr>
      <vt:lpstr>Tovární produkce</vt:lpstr>
      <vt:lpstr>Prezentace aplikace PowerPoint</vt:lpstr>
      <vt:lpstr>Prezentace aplikace PowerPoint</vt:lpstr>
      <vt:lpstr>Prezentace aplikace PowerPoint</vt:lpstr>
      <vt:lpstr>Prezentace aplikace PowerPoint</vt:lpstr>
      <vt:lpstr>Zpracování bavlny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Mezinárodní obchod a pokroky v dopravní technologii</vt:lpstr>
      <vt:lpstr>Prezentace aplikace PowerPoint</vt:lpstr>
      <vt:lpstr>Prezentace aplikace PowerPoint</vt:lpstr>
      <vt:lpstr>Prezentace aplikace PowerPoint</vt:lpstr>
      <vt:lpstr>Prezentace aplikace PowerPoint</vt:lpstr>
      <vt:lpstr>Únik z Malthusovské rovnováhy</vt:lpstr>
      <vt:lpstr>Diskuze o obilných zákonech a volný obchod</vt:lpstr>
      <vt:lpstr>Prezentace aplikace PowerPoint</vt:lpstr>
      <vt:lpstr>Prezentace aplikace PowerPoint</vt:lpstr>
      <vt:lpstr>Imperializmus v Asii</vt:lpstr>
      <vt:lpstr>Prezentace aplikace PowerPoint</vt:lpstr>
      <vt:lpstr>Mandžuská Čína a pozemní obchod</vt:lpstr>
      <vt:lpstr>Prezentace aplikace PowerPoint</vt:lpstr>
      <vt:lpstr>Otevření Číny</vt:lpstr>
      <vt:lpstr>Prezentace aplikace PowerPoint</vt:lpstr>
      <vt:lpstr>Prezentace aplikace PowerPoint</vt:lpstr>
      <vt:lpstr>Prezentace aplikace PowerPoint</vt:lpstr>
      <vt:lpstr>Prezentace aplikace PowerPoint</vt:lpstr>
      <vt:lpstr>Imperialismus v Africe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84</cp:revision>
  <cp:lastPrinted>2022-02-28T10:39:42Z</cp:lastPrinted>
  <dcterms:created xsi:type="dcterms:W3CDTF">2021-03-14T14:30:18Z</dcterms:created>
  <dcterms:modified xsi:type="dcterms:W3CDTF">2023-03-27T09:55:13Z</dcterms:modified>
</cp:coreProperties>
</file>