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98" r:id="rId3"/>
    <p:sldId id="299" r:id="rId4"/>
    <p:sldId id="257" r:id="rId5"/>
    <p:sldId id="258" r:id="rId6"/>
    <p:sldId id="259" r:id="rId7"/>
    <p:sldId id="260" r:id="rId8"/>
    <p:sldId id="261" r:id="rId9"/>
    <p:sldId id="300" r:id="rId10"/>
    <p:sldId id="264" r:id="rId11"/>
    <p:sldId id="263" r:id="rId12"/>
    <p:sldId id="265" r:id="rId13"/>
    <p:sldId id="266" r:id="rId14"/>
    <p:sldId id="302" r:id="rId15"/>
    <p:sldId id="303" r:id="rId16"/>
    <p:sldId id="304" r:id="rId17"/>
    <p:sldId id="305" r:id="rId18"/>
    <p:sldId id="306" r:id="rId19"/>
    <p:sldId id="308" r:id="rId20"/>
    <p:sldId id="309" r:id="rId21"/>
    <p:sldId id="313" r:id="rId22"/>
    <p:sldId id="314" r:id="rId23"/>
    <p:sldId id="294" r:id="rId24"/>
    <p:sldId id="301" r:id="rId25"/>
    <p:sldId id="295" r:id="rId26"/>
    <p:sldId id="296" r:id="rId27"/>
    <p:sldId id="270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81A02-55CC-48DE-8F1D-FEBAD233FF4F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78F1E-BE94-4B69-9CC8-AF0D23C122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9068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C87E-49B0-40FA-B437-77A443FA8C86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C5DF-A00A-4B31-901D-9A586E955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686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C87E-49B0-40FA-B437-77A443FA8C86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C5DF-A00A-4B31-901D-9A586E955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6547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C87E-49B0-40FA-B437-77A443FA8C86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C5DF-A00A-4B31-901D-9A586E955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6893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C87E-49B0-40FA-B437-77A443FA8C86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C5DF-A00A-4B31-901D-9A586E955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299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C87E-49B0-40FA-B437-77A443FA8C86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C5DF-A00A-4B31-901D-9A586E955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014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C87E-49B0-40FA-B437-77A443FA8C86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C5DF-A00A-4B31-901D-9A586E955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274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C87E-49B0-40FA-B437-77A443FA8C86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C5DF-A00A-4B31-901D-9A586E955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175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C87E-49B0-40FA-B437-77A443FA8C86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C5DF-A00A-4B31-901D-9A586E955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164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C87E-49B0-40FA-B437-77A443FA8C86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C5DF-A00A-4B31-901D-9A586E955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8041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C87E-49B0-40FA-B437-77A443FA8C86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C5DF-A00A-4B31-901D-9A586E955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289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C87E-49B0-40FA-B437-77A443FA8C86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C5DF-A00A-4B31-901D-9A586E955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628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7C87E-49B0-40FA-B437-77A443FA8C86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8C5DF-A00A-4B31-901D-9A586E955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672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geoportal.cuzk.cz/(S(b01ot40jeylb2gpdapgd3mtk))/Default.aspx?lng=CZ&amp;mode=TextMeta&amp;side=dsady_RUIAN_vse&amp;metadataID=CZ-00025712-CUZK_SERIES-MD_RUIAN-STATY-SHP" TargetMode="External"/><Relationship Id="rId2" Type="http://schemas.openxmlformats.org/officeDocument/2006/relationships/hyperlink" Target="https://volby.tmapy.cz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analystcave.com/excel-tools/excel-scrape-html-add/" TargetMode="External"/><Relationship Id="rId2" Type="http://schemas.openxmlformats.org/officeDocument/2006/relationships/hyperlink" Target="http://analystcave.com/web-scraping-tutorial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romptcloud.com/blog/how-to-use-excel-to-scrape-websites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olby.cz/opendata/ps2021/ps2021_opendata.htm" TargetMode="External"/><Relationship Id="rId2" Type="http://schemas.openxmlformats.org/officeDocument/2006/relationships/hyperlink" Target="http://volby.cz/opendata/opendata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olby.statistics.sk/nrsr/nrsr2023/files/xlsx/NRSR2023_SK_tab03f.xls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so.cz/csu/czso/otevrena_data_pro_vysledky_scitani_lidu_domu_a_bytu_2011_sldb_2011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so.cz/csu/czso/vysledky-scitani-2021-otevrena-data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so.cz/csu/czso/i_zakladni_uzemni_ciselniky_na_uzemi_cr_a_klasifikace_cz_nuts" TargetMode="External"/><Relationship Id="rId2" Type="http://schemas.openxmlformats.org/officeDocument/2006/relationships/hyperlink" Target="https://data.mpsv.cz/web/data/vizualizace5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Prostorová analýza voleb</a:t>
            </a:r>
            <a:br>
              <a:rPr lang="cs-CZ" dirty="0"/>
            </a:br>
            <a:r>
              <a:rPr lang="cs-CZ" dirty="0"/>
              <a:t>úvodní hodina a</a:t>
            </a:r>
            <a:br>
              <a:rPr lang="cs-CZ" dirty="0"/>
            </a:br>
            <a:r>
              <a:rPr lang="cs-CZ" dirty="0"/>
              <a:t>seminář 1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93983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Jak nachystat data?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9223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 – volební výsledky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2 možnosti jejich zisku</a:t>
            </a:r>
          </a:p>
          <a:p>
            <a:pPr lvl="1"/>
            <a:r>
              <a:rPr lang="cs-CZ" dirty="0"/>
              <a:t>Volby.cz</a:t>
            </a:r>
          </a:p>
          <a:p>
            <a:pPr lvl="1"/>
            <a:r>
              <a:rPr lang="cs-CZ" dirty="0"/>
              <a:t>Otevřená data</a:t>
            </a:r>
          </a:p>
          <a:p>
            <a:pPr lvl="1"/>
            <a:r>
              <a:rPr lang="cs-CZ" dirty="0"/>
              <a:t>(žádost na ČSÚ – v případě dat, která nejsou v otevřených datech)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Data za obce </a:t>
            </a:r>
          </a:p>
          <a:p>
            <a:pPr lvl="1"/>
            <a:r>
              <a:rPr lang="cs-CZ" dirty="0"/>
              <a:t>S okrsky je těžká práce</a:t>
            </a:r>
          </a:p>
          <a:p>
            <a:pPr lvl="1"/>
            <a:r>
              <a:rPr lang="cs-CZ" dirty="0"/>
              <a:t>Je známé jen aktuální vymezení okrsků</a:t>
            </a:r>
          </a:p>
          <a:p>
            <a:pPr lvl="1"/>
            <a:r>
              <a:rPr lang="cs-CZ" dirty="0">
                <a:hlinkClick r:id="rId2"/>
              </a:rPr>
              <a:t>https://volby.tmapy.cz/</a:t>
            </a:r>
            <a:endParaRPr lang="cs-CZ" dirty="0"/>
          </a:p>
          <a:p>
            <a:pPr lvl="1"/>
            <a:r>
              <a:rPr lang="cs-CZ" dirty="0">
                <a:hlinkClick r:id="rId3"/>
              </a:rPr>
              <a:t>https://geoportal.cuzk.cz/(S(b01ot40jeylb2gpdapgd3mtk))/Default.aspx?lng=CZ&amp;mode=TextMeta&amp;side=dsady_RUIAN_vse&amp;metadataID=CZ-00025712-CUZK_SERIES-MD_RUIAN-STATY-SHP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4880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Volby.cz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Otravná manuální práce</a:t>
            </a:r>
          </a:p>
          <a:p>
            <a:r>
              <a:rPr lang="cs-CZ" dirty="0"/>
              <a:t>Možnost obejít automatizovaným stahováním (tzv. </a:t>
            </a:r>
            <a:r>
              <a:rPr lang="cs-CZ" dirty="0" err="1"/>
              <a:t>webscrape</a:t>
            </a:r>
            <a:r>
              <a:rPr lang="cs-CZ" dirty="0"/>
              <a:t>)</a:t>
            </a:r>
          </a:p>
          <a:p>
            <a:r>
              <a:rPr lang="cs-CZ" dirty="0"/>
              <a:t>Skript lze napsat v VBA/pythonu (</a:t>
            </a:r>
            <a:r>
              <a:rPr lang="cs-CZ" dirty="0" err="1"/>
              <a:t>excel</a:t>
            </a:r>
            <a:r>
              <a:rPr lang="cs-CZ" dirty="0"/>
              <a:t>) nebo v R</a:t>
            </a:r>
          </a:p>
          <a:p>
            <a:pPr lvl="1"/>
            <a:r>
              <a:rPr lang="cs-CZ" dirty="0"/>
              <a:t>To se tady učit nebudeme</a:t>
            </a:r>
          </a:p>
          <a:p>
            <a:pPr lvl="1"/>
            <a:r>
              <a:rPr lang="cs-CZ" dirty="0"/>
              <a:t>Pokud chcete stahovat data z volby.cz nebo z jiných serverů se systematicky uspořádanými tabulkami, pak se tato schopnost velmi hodí</a:t>
            </a:r>
          </a:p>
          <a:p>
            <a:pPr lvl="1"/>
            <a:r>
              <a:rPr lang="cs-CZ" dirty="0">
                <a:hlinkClick r:id="rId2"/>
              </a:rPr>
              <a:t>http://analystcave.com/web-scraping-tutorial/</a:t>
            </a:r>
            <a:endParaRPr lang="cs-CZ" dirty="0"/>
          </a:p>
          <a:p>
            <a:pPr lvl="1"/>
            <a:r>
              <a:rPr lang="cs-CZ" dirty="0">
                <a:hlinkClick r:id="rId3"/>
              </a:rPr>
              <a:t>http://analystcave.com/excel-tools/excel-scrape-html-add/</a:t>
            </a:r>
            <a:endParaRPr lang="cs-CZ" dirty="0"/>
          </a:p>
          <a:p>
            <a:pPr lvl="1"/>
            <a:r>
              <a:rPr lang="cs-CZ" dirty="0">
                <a:hlinkClick r:id="rId4"/>
              </a:rPr>
              <a:t>https://www.promptcloud.com/blog/how-to-use-excel-to-scrape-websites</a:t>
            </a:r>
            <a:endParaRPr lang="cs-CZ" dirty="0"/>
          </a:p>
          <a:p>
            <a:pPr lvl="1"/>
            <a:r>
              <a:rPr lang="cs-CZ" dirty="0"/>
              <a:t>Kurz Volební data managment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0796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Otevřená data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Součást serveru volby.cz</a:t>
            </a:r>
          </a:p>
          <a:p>
            <a:r>
              <a:rPr lang="cs-CZ" dirty="0">
                <a:hlinkClick r:id="rId2"/>
              </a:rPr>
              <a:t>http://volby.cz/opendata/opendata.htm</a:t>
            </a:r>
            <a:endParaRPr lang="cs-CZ" dirty="0"/>
          </a:p>
          <a:p>
            <a:r>
              <a:rPr lang="cs-CZ" dirty="0">
                <a:hlinkClick r:id="rId3"/>
              </a:rPr>
              <a:t>https://www.volby.cz/opendata/ps2021/ps2021_opendata.htm</a:t>
            </a:r>
            <a:endParaRPr lang="cs-CZ" dirty="0"/>
          </a:p>
          <a:p>
            <a:r>
              <a:rPr lang="cs-CZ" dirty="0"/>
              <a:t>Obsahuje systematizovanou informaci o kandidujících subjektech (</a:t>
            </a:r>
            <a:r>
              <a:rPr lang="cs-CZ" b="1" dirty="0"/>
              <a:t>registry</a:t>
            </a:r>
            <a:r>
              <a:rPr lang="cs-CZ" dirty="0"/>
              <a:t>) a volebních výsledcích (</a:t>
            </a:r>
            <a:r>
              <a:rPr lang="cs-CZ" b="1" dirty="0"/>
              <a:t>okrsková data</a:t>
            </a:r>
            <a:r>
              <a:rPr lang="cs-CZ" dirty="0"/>
              <a:t>)</a:t>
            </a:r>
          </a:p>
          <a:p>
            <a:r>
              <a:rPr lang="cs-CZ" dirty="0"/>
              <a:t>Stažení zazipované složky</a:t>
            </a:r>
          </a:p>
          <a:p>
            <a:r>
              <a:rPr lang="cs-CZ" dirty="0"/>
              <a:t>Pro </a:t>
            </a:r>
            <a:r>
              <a:rPr lang="cs-CZ" dirty="0" err="1"/>
              <a:t>slovensko</a:t>
            </a:r>
            <a:r>
              <a:rPr lang="cs-CZ" dirty="0"/>
              <a:t> stáhněte soubory </a:t>
            </a:r>
            <a:r>
              <a:rPr lang="cs-CZ" dirty="0">
                <a:hlinkClick r:id="rId4"/>
              </a:rPr>
              <a:t>https://volby.statistics.sk/nrsr/nrsr2023/files/xlsx/NRSR2023_SK_tab03f.xlsx</a:t>
            </a:r>
            <a:endParaRPr lang="cs-CZ" dirty="0"/>
          </a:p>
          <a:p>
            <a:r>
              <a:rPr lang="cs-CZ" dirty="0"/>
              <a:t>https://volby.statistics.sk/nrsr/nrsr2023/files/xlsx/NRSR2023_SK_tab02d.xlsx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7332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940BA-6CF4-CDE6-4C54-532E46884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98578"/>
          </a:xfrm>
        </p:spPr>
        <p:txBody>
          <a:bodyPr>
            <a:normAutofit/>
          </a:bodyPr>
          <a:lstStyle/>
          <a:p>
            <a:r>
              <a:rPr lang="cs-CZ" sz="6600" dirty="0"/>
              <a:t>Postup po sněmovní volby</a:t>
            </a:r>
          </a:p>
        </p:txBody>
      </p:sp>
    </p:spTree>
    <p:extLst>
      <p:ext uri="{BB962C8B-B14F-4D97-AF65-F5344CB8AC3E}">
        <p14:creationId xmlns:p14="http://schemas.microsoft.com/office/powerpoint/2010/main" val="36999252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Úprava </a:t>
            </a:r>
            <a:r>
              <a:rPr lang="cs-CZ" dirty="0" err="1"/>
              <a:t>excelového</a:t>
            </a:r>
            <a:r>
              <a:rPr lang="cs-CZ" dirty="0"/>
              <a:t> souboru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Složka obsahuje 2 soubory Pst4 (účast) a Pst4 p (hlasy pro strany)</a:t>
            </a:r>
          </a:p>
          <a:p>
            <a:r>
              <a:rPr lang="cs-CZ" dirty="0"/>
              <a:t>Vyfiltrovat svůj kraj z tabulky Pst6</a:t>
            </a:r>
          </a:p>
          <a:p>
            <a:pPr lvl="1"/>
            <a:r>
              <a:rPr lang="cs-CZ" dirty="0"/>
              <a:t>Data – filtr – okres – vybrat čísla okresů</a:t>
            </a:r>
          </a:p>
          <a:p>
            <a:pPr lvl="1"/>
            <a:r>
              <a:rPr lang="cs-CZ" dirty="0"/>
              <a:t>Číselník okresů dle krajů v tabulce</a:t>
            </a:r>
          </a:p>
          <a:p>
            <a:r>
              <a:rPr lang="cs-CZ" dirty="0" err="1"/>
              <a:t>ctrl+a</a:t>
            </a:r>
            <a:r>
              <a:rPr lang="cs-CZ" dirty="0"/>
              <a:t>  –&gt; </a:t>
            </a:r>
            <a:r>
              <a:rPr lang="cs-CZ" dirty="0" err="1"/>
              <a:t>ctrl+c</a:t>
            </a:r>
            <a:r>
              <a:rPr lang="cs-CZ" dirty="0"/>
              <a:t>  –&gt; </a:t>
            </a:r>
            <a:r>
              <a:rPr lang="cs-CZ" dirty="0" err="1"/>
              <a:t>ctrl+n</a:t>
            </a:r>
            <a:r>
              <a:rPr lang="cs-CZ" dirty="0"/>
              <a:t>  –&gt; </a:t>
            </a:r>
            <a:r>
              <a:rPr lang="cs-CZ" dirty="0" err="1"/>
              <a:t>ctrl+v</a:t>
            </a:r>
            <a:endParaRPr lang="cs-CZ" dirty="0"/>
          </a:p>
          <a:p>
            <a:r>
              <a:rPr lang="cs-CZ" dirty="0"/>
              <a:t>Souhrn dle obce </a:t>
            </a:r>
          </a:p>
          <a:p>
            <a:pPr lvl="1"/>
            <a:r>
              <a:rPr lang="cs-CZ" dirty="0"/>
              <a:t>Data – souhrn – u změny ve sloupci OBEC; použít funkci součet; označit položky VOL_SEZNAM, VYD_OBALKY, ODEVZ_OBAL a PL_HL_CELK</a:t>
            </a:r>
          </a:p>
          <a:p>
            <a:r>
              <a:rPr lang="cs-CZ" dirty="0"/>
              <a:t>Výsledek do nového sešitu </a:t>
            </a:r>
          </a:p>
          <a:p>
            <a:pPr marL="742950" lvl="2" indent="-342900"/>
            <a:r>
              <a:rPr lang="cs-CZ" dirty="0" err="1"/>
              <a:t>ctrl+a</a:t>
            </a:r>
            <a:r>
              <a:rPr lang="cs-CZ" dirty="0"/>
              <a:t> – </a:t>
            </a:r>
            <a:r>
              <a:rPr lang="cs-CZ" dirty="0" err="1"/>
              <a:t>ctrl+c</a:t>
            </a:r>
            <a:r>
              <a:rPr lang="cs-CZ" dirty="0"/>
              <a:t> – </a:t>
            </a:r>
            <a:r>
              <a:rPr lang="cs-CZ" dirty="0" err="1"/>
              <a:t>ctrl+n</a:t>
            </a:r>
            <a:r>
              <a:rPr lang="cs-CZ" dirty="0"/>
              <a:t> – klepnout pravým do první buňky a vložit jako hodnoty </a:t>
            </a:r>
          </a:p>
          <a:p>
            <a:pPr marL="0" indent="-400050"/>
            <a:r>
              <a:rPr lang="cs-CZ" dirty="0"/>
              <a:t>Upravit nový sešit</a:t>
            </a:r>
          </a:p>
          <a:p>
            <a:pPr marL="400050" lvl="1" indent="-400050"/>
            <a:r>
              <a:rPr lang="cs-CZ" dirty="0"/>
              <a:t>Vložit sloupec za sloupec OBEC – nový sloupec pojmenovat „Celkem“– rozdělit sloupec obec (data – text do sloupců – oddělovač – mezera – ok) – seřadit dle celkem – smazat data v řádcích, které neobsahují slovo celkem - smazat prázdné sloupce, sloupce kde jsou jen nuly a sloupec celkem</a:t>
            </a:r>
          </a:p>
          <a:p>
            <a:pPr marL="0" indent="-400050"/>
            <a:r>
              <a:rPr lang="cs-CZ" dirty="0"/>
              <a:t>Uložit pod </a:t>
            </a:r>
            <a:r>
              <a:rPr lang="cs-CZ" dirty="0" err="1"/>
              <a:t>jmenem</a:t>
            </a:r>
            <a:r>
              <a:rPr lang="cs-CZ" dirty="0"/>
              <a:t> </a:t>
            </a:r>
            <a:r>
              <a:rPr lang="cs-CZ" i="1" dirty="0"/>
              <a:t>jmenokraje_</a:t>
            </a:r>
            <a:r>
              <a:rPr lang="cs-CZ" dirty="0"/>
              <a:t>ucast21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01937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Otevřít sešit Pst4p </a:t>
            </a:r>
          </a:p>
          <a:p>
            <a:r>
              <a:rPr lang="cs-CZ" dirty="0"/>
              <a:t>Smazat zbytečné sloupce 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TYP_FORM</a:t>
            </a:r>
            <a:r>
              <a:rPr lang="cs-CZ" dirty="0"/>
              <a:t> 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OPRAVA</a:t>
            </a:r>
            <a:r>
              <a:rPr lang="cs-CZ" dirty="0"/>
              <a:t> 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CHYBA OKRSEK KC_1 KC_2, KC_3, KC_4, </a:t>
            </a:r>
            <a:r>
              <a:rPr lang="cs-CZ" sz="1800" b="1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KC_sum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a hlasy01-konec dat</a:t>
            </a:r>
            <a:endParaRPr lang="cs-CZ" dirty="0"/>
          </a:p>
          <a:p>
            <a:r>
              <a:rPr lang="cs-CZ" dirty="0"/>
              <a:t>Pomocí data – filtr vybrat okresy </a:t>
            </a:r>
            <a:r>
              <a:rPr lang="cs-CZ" dirty="0" err="1"/>
              <a:t>patříci</a:t>
            </a:r>
            <a:r>
              <a:rPr lang="cs-CZ" dirty="0"/>
              <a:t> do kraje</a:t>
            </a:r>
          </a:p>
          <a:p>
            <a:r>
              <a:rPr lang="cs-CZ" dirty="0"/>
              <a:t>Vykopírovat vybraná data do nového sešitu </a:t>
            </a:r>
          </a:p>
          <a:p>
            <a:pPr lvl="1"/>
            <a:r>
              <a:rPr lang="cs-CZ" dirty="0"/>
              <a:t>strany nad 5 % </a:t>
            </a:r>
          </a:p>
          <a:p>
            <a:pPr lvl="1"/>
            <a:r>
              <a:rPr lang="cs-CZ" dirty="0"/>
              <a:t>Vybrat stranu (číslo dle webové prezentace ve volby.cz)</a:t>
            </a:r>
          </a:p>
          <a:p>
            <a:pPr lvl="1"/>
            <a:r>
              <a:rPr lang="cs-CZ" dirty="0"/>
              <a:t>Data – filtr – </a:t>
            </a:r>
            <a:r>
              <a:rPr lang="cs-CZ" dirty="0" err="1"/>
              <a:t>kstrana</a:t>
            </a:r>
            <a:endParaRPr lang="cs-CZ" dirty="0"/>
          </a:p>
          <a:p>
            <a:pPr lvl="1"/>
            <a:r>
              <a:rPr lang="cs-CZ" dirty="0" err="1"/>
              <a:t>ctrl+a</a:t>
            </a:r>
            <a:r>
              <a:rPr lang="cs-CZ" dirty="0"/>
              <a:t>  –&gt; </a:t>
            </a:r>
            <a:r>
              <a:rPr lang="cs-CZ" dirty="0" err="1"/>
              <a:t>ctrl+c</a:t>
            </a:r>
            <a:r>
              <a:rPr lang="cs-CZ" dirty="0"/>
              <a:t>  –&gt; </a:t>
            </a:r>
            <a:r>
              <a:rPr lang="cs-CZ" dirty="0" err="1"/>
              <a:t>ctrl+n</a:t>
            </a:r>
            <a:r>
              <a:rPr lang="cs-CZ" dirty="0"/>
              <a:t>  –&gt; </a:t>
            </a:r>
            <a:r>
              <a:rPr lang="cs-CZ" dirty="0" err="1"/>
              <a:t>ctrl+v</a:t>
            </a:r>
            <a:endParaRPr lang="cs-CZ" dirty="0"/>
          </a:p>
          <a:p>
            <a:r>
              <a:rPr lang="cs-CZ" dirty="0"/>
              <a:t>Souhrn dle obce </a:t>
            </a:r>
          </a:p>
          <a:p>
            <a:pPr lvl="1"/>
            <a:r>
              <a:rPr lang="cs-CZ" dirty="0"/>
              <a:t>Data – souhrn – u změny ve sloupci OBEC; použít funkci součet; označit položku </a:t>
            </a:r>
            <a:r>
              <a:rPr lang="cs-CZ" dirty="0" err="1"/>
              <a:t>poc_hlasy</a:t>
            </a:r>
            <a:endParaRPr lang="cs-CZ" dirty="0"/>
          </a:p>
          <a:p>
            <a:r>
              <a:rPr lang="cs-CZ" dirty="0"/>
              <a:t>Výsledek do nového sešitu </a:t>
            </a:r>
          </a:p>
          <a:p>
            <a:pPr marL="742950" lvl="2" indent="-342900"/>
            <a:r>
              <a:rPr lang="cs-CZ" dirty="0" err="1"/>
              <a:t>ctrl+a</a:t>
            </a:r>
            <a:r>
              <a:rPr lang="cs-CZ" dirty="0"/>
              <a:t> – </a:t>
            </a:r>
            <a:r>
              <a:rPr lang="cs-CZ" dirty="0" err="1"/>
              <a:t>ctrl+c</a:t>
            </a:r>
            <a:r>
              <a:rPr lang="cs-CZ" dirty="0"/>
              <a:t> – </a:t>
            </a:r>
            <a:r>
              <a:rPr lang="cs-CZ" dirty="0" err="1"/>
              <a:t>ctrl+n</a:t>
            </a:r>
            <a:r>
              <a:rPr lang="cs-CZ" dirty="0"/>
              <a:t> – klepnout pravým do první buňky a vložit jako hodnoty </a:t>
            </a:r>
          </a:p>
          <a:p>
            <a:pPr marL="0" indent="-400050"/>
            <a:r>
              <a:rPr lang="cs-CZ" dirty="0"/>
              <a:t>Upravit nový sešit</a:t>
            </a:r>
          </a:p>
          <a:p>
            <a:pPr marL="400050" lvl="1" indent="-400050"/>
            <a:r>
              <a:rPr lang="cs-CZ" dirty="0"/>
              <a:t>Vložit sloupec za sloupec OBEC – nový sloupec pojmenovat „Celkem“– rozdělit sloupec obec (data – text do sloupců – oddělovač – mezera – ok) – seřadit dle celkem – smazat data v řádcích, které neobsahují slovo celkem - smazat prázdné sloupce, sloupce kde jsou jen nuly a sloupec celkem a </a:t>
            </a:r>
            <a:r>
              <a:rPr lang="cs-CZ" dirty="0" err="1"/>
              <a:t>kstrana</a:t>
            </a:r>
            <a:endParaRPr lang="cs-CZ" dirty="0"/>
          </a:p>
          <a:p>
            <a:pPr marL="0" indent="-400050"/>
            <a:r>
              <a:rPr lang="cs-CZ" dirty="0"/>
              <a:t>Přejmenovat sloupec </a:t>
            </a:r>
            <a:r>
              <a:rPr lang="cs-CZ" dirty="0" err="1"/>
              <a:t>poc_hlasy</a:t>
            </a:r>
            <a:r>
              <a:rPr lang="cs-CZ" dirty="0"/>
              <a:t> na </a:t>
            </a:r>
            <a:r>
              <a:rPr lang="cs-CZ" i="1" dirty="0"/>
              <a:t>strana</a:t>
            </a:r>
            <a:r>
              <a:rPr lang="cs-CZ" dirty="0"/>
              <a:t>21</a:t>
            </a:r>
          </a:p>
          <a:p>
            <a:pPr marL="0" indent="-400050"/>
            <a:r>
              <a:rPr lang="cs-CZ" dirty="0"/>
              <a:t>Uložit sešit pod názvem </a:t>
            </a:r>
            <a:r>
              <a:rPr lang="cs-CZ" i="1" dirty="0"/>
              <a:t>strana</a:t>
            </a:r>
            <a:r>
              <a:rPr lang="cs-CZ" dirty="0"/>
              <a:t>21</a:t>
            </a:r>
          </a:p>
          <a:p>
            <a:pPr marL="0" indent="-400050"/>
            <a:r>
              <a:rPr lang="cs-CZ" dirty="0"/>
              <a:t>Opakovat pro vybrané strany - Spolu, ANO, </a:t>
            </a:r>
            <a:r>
              <a:rPr lang="cs-CZ" dirty="0" err="1"/>
              <a:t>PirSTAN</a:t>
            </a:r>
            <a:r>
              <a:rPr lang="cs-CZ" dirty="0"/>
              <a:t>, SPD, (Přísaha, </a:t>
            </a:r>
            <a:r>
              <a:rPr lang="cs-CZ" dirty="0" err="1"/>
              <a:t>Socdem</a:t>
            </a:r>
            <a:r>
              <a:rPr lang="cs-CZ" dirty="0"/>
              <a:t>, KSČM, SZ)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7795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Spojení účasti a výsledků a přidání dalších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SPSS</a:t>
            </a:r>
          </a:p>
          <a:p>
            <a:endParaRPr lang="cs-CZ" dirty="0"/>
          </a:p>
          <a:p>
            <a:r>
              <a:rPr lang="cs-CZ" dirty="0"/>
              <a:t>Přidání dat</a:t>
            </a:r>
          </a:p>
          <a:p>
            <a:pPr lvl="1"/>
            <a:r>
              <a:rPr lang="cs-CZ" dirty="0"/>
              <a:t>Z předchozích voleb</a:t>
            </a:r>
          </a:p>
          <a:p>
            <a:pPr lvl="1"/>
            <a:r>
              <a:rPr lang="cs-CZ" dirty="0"/>
              <a:t>Ze sčítání lidu</a:t>
            </a:r>
          </a:p>
          <a:p>
            <a:pPr lvl="1"/>
            <a:r>
              <a:rPr lang="cs-CZ" dirty="0"/>
              <a:t>Z jiných zdrojů (MPSV, MŠMT, cokoli,…)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96176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Otevřete soubory, které chcete propojit, v SPSS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Po otevření tabulek začněte se spojováním.</a:t>
            </a:r>
          </a:p>
          <a:p>
            <a:endParaRPr lang="cs-CZ" dirty="0"/>
          </a:p>
        </p:txBody>
      </p:sp>
      <p:pic>
        <p:nvPicPr>
          <p:cNvPr id="1031" name="Obrázek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5456" y="378774"/>
            <a:ext cx="3902382" cy="114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Obrázek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909" y="2852936"/>
            <a:ext cx="4740275" cy="215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1463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8885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Spojení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Spojování začněte od účasti v krajských volbách)</a:t>
            </a:r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708920"/>
            <a:ext cx="5753100" cy="3474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28812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6EA260-7F8D-921E-2BDE-3AF42927B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Klíčové záležitosti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E76BDC-1354-2580-5766-8F455976E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 dosažení známky alespoň E je potřeba alespoň 31 bodů</a:t>
            </a:r>
          </a:p>
          <a:p>
            <a:r>
              <a:rPr lang="cs-CZ" dirty="0"/>
              <a:t>30 bodů = seminární práce</a:t>
            </a:r>
          </a:p>
          <a:p>
            <a:r>
              <a:rPr lang="cs-CZ" dirty="0"/>
              <a:t>10 bodů = odevzdání všech úkolů</a:t>
            </a:r>
          </a:p>
          <a:p>
            <a:r>
              <a:rPr lang="cs-CZ" dirty="0"/>
              <a:t>10 bodů = test (v poslední hodině, podrobnosti sdělí doc. Pink)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49549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Vyberte </a:t>
            </a:r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227" y="2209800"/>
            <a:ext cx="5757545" cy="2438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21709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95587-DBA9-3839-988B-AD8EA282F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5A51C60-5F23-ED23-A620-C53C33FB3A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38047" y="1600200"/>
            <a:ext cx="3867906" cy="4525963"/>
          </a:xfr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4C71CC23-839E-1FEA-FA6C-1A4149BBA1CA}"/>
              </a:ext>
            </a:extLst>
          </p:cNvPr>
          <p:cNvSpPr/>
          <p:nvPr/>
        </p:nvSpPr>
        <p:spPr>
          <a:xfrm>
            <a:off x="2638047" y="4797152"/>
            <a:ext cx="853833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5CCF856-2B4A-985A-1677-E8E7AD08FB65}"/>
              </a:ext>
            </a:extLst>
          </p:cNvPr>
          <p:cNvSpPr/>
          <p:nvPr/>
        </p:nvSpPr>
        <p:spPr>
          <a:xfrm>
            <a:off x="2699792" y="2564904"/>
            <a:ext cx="2448272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23A1986-70AD-D3E4-4579-A11206BCD2DA}"/>
              </a:ext>
            </a:extLst>
          </p:cNvPr>
          <p:cNvSpPr/>
          <p:nvPr/>
        </p:nvSpPr>
        <p:spPr>
          <a:xfrm>
            <a:off x="3203848" y="5761856"/>
            <a:ext cx="648072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77480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5886-5BF1-E93C-B314-5E9D925D5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Rozdíly mezi výukovým videem a daty z roku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E94F4-8AB6-3224-9823-4C967DC991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1:40 nyní nejsou data s výsledky rozdělena po krajích. Volební výsledky za všechny obce všech krajů jsou v jediném souboru (Kzt6p)</a:t>
            </a:r>
          </a:p>
          <a:p>
            <a:r>
              <a:rPr lang="cs-CZ" dirty="0"/>
              <a:t>11:34 Není potřeba se dívat na čísla krajů</a:t>
            </a:r>
          </a:p>
          <a:p>
            <a:r>
              <a:rPr lang="cs-CZ" dirty="0"/>
              <a:t>12:35 Nemažte sloupec okres. Použijte jej pro stejné odfiltrování jako v případě účasti</a:t>
            </a:r>
          </a:p>
        </p:txBody>
      </p:sp>
    </p:spTree>
    <p:extLst>
      <p:ext uri="{BB962C8B-B14F-4D97-AF65-F5344CB8AC3E}">
        <p14:creationId xmlns:p14="http://schemas.microsoft.com/office/powerpoint/2010/main" val="20512361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Sčítání lidu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>
                <a:hlinkClick r:id="rId2"/>
              </a:rPr>
              <a:t>https://www.czso.cz/csu/czso/otevrena_data_pro_vysledky_scitani_lidu_domu_a_bytu_2011_sldb_2011</a:t>
            </a:r>
            <a:endParaRPr lang="cs-CZ" dirty="0"/>
          </a:p>
          <a:p>
            <a:r>
              <a:rPr lang="cs-CZ" b="1" dirty="0"/>
              <a:t>Výběr údajů ze SLDB 2011 za obyvatelstvo, domy a byty, domácnosti a vyjížďku</a:t>
            </a:r>
            <a:endParaRPr lang="cs-CZ" dirty="0"/>
          </a:p>
          <a:p>
            <a:pPr lvl="1"/>
            <a:r>
              <a:rPr lang="cs-CZ" dirty="0"/>
              <a:t>Popis dat</a:t>
            </a:r>
          </a:p>
          <a:p>
            <a:pPr lvl="1"/>
            <a:r>
              <a:rPr lang="cs-CZ" dirty="0"/>
              <a:t>Obyvatelstvo (</a:t>
            </a:r>
            <a:r>
              <a:rPr lang="cs-CZ" dirty="0" err="1"/>
              <a:t>excel</a:t>
            </a:r>
            <a:r>
              <a:rPr lang="cs-CZ" dirty="0"/>
              <a:t> v </a:t>
            </a:r>
            <a:r>
              <a:rPr lang="cs-CZ" dirty="0" err="1"/>
              <a:t>csv</a:t>
            </a:r>
            <a:r>
              <a:rPr lang="cs-CZ" dirty="0"/>
              <a:t>. složce)</a:t>
            </a:r>
          </a:p>
          <a:p>
            <a:pPr lvl="2"/>
            <a:r>
              <a:rPr lang="cs-CZ" dirty="0"/>
              <a:t>Po otevření: data – text do sloupců – oddělovač: čárka</a:t>
            </a:r>
          </a:p>
          <a:p>
            <a:pPr lvl="2"/>
            <a:r>
              <a:rPr lang="cs-CZ" dirty="0"/>
              <a:t>Vyfiltrování obcí: data – filtr – </a:t>
            </a:r>
            <a:r>
              <a:rPr lang="cs-CZ" dirty="0" err="1"/>
              <a:t>typuz_naz</a:t>
            </a:r>
            <a:r>
              <a:rPr lang="cs-CZ" dirty="0"/>
              <a:t>: obec</a:t>
            </a:r>
          </a:p>
          <a:p>
            <a:pPr lvl="2"/>
            <a:r>
              <a:rPr lang="cs-CZ" dirty="0"/>
              <a:t>Vykopírování do nového sešitu</a:t>
            </a:r>
          </a:p>
          <a:p>
            <a:pPr lvl="2"/>
            <a:r>
              <a:rPr lang="cs-CZ" dirty="0"/>
              <a:t>Přejmenování sloupců (pomocí souboru popis dat)</a:t>
            </a:r>
          </a:p>
          <a:p>
            <a:pPr lvl="2"/>
            <a:r>
              <a:rPr lang="cs-CZ" dirty="0"/>
              <a:t>Zjednodušení a zkrácení názvů! (jinak problémy v SPSS)</a:t>
            </a:r>
          </a:p>
          <a:p>
            <a:pPr lvl="2"/>
            <a:r>
              <a:rPr lang="cs-CZ" dirty="0"/>
              <a:t>Smazání údajů jen za ženy/muže</a:t>
            </a:r>
          </a:p>
          <a:p>
            <a:pPr lvl="2"/>
            <a:r>
              <a:rPr lang="cs-CZ" b="1" dirty="0"/>
              <a:t>Výběr sloupců závisí na teoretických předpokladech</a:t>
            </a:r>
          </a:p>
        </p:txBody>
      </p:sp>
    </p:spTree>
    <p:extLst>
      <p:ext uri="{BB962C8B-B14F-4D97-AF65-F5344CB8AC3E}">
        <p14:creationId xmlns:p14="http://schemas.microsoft.com/office/powerpoint/2010/main" val="21705932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253666-829E-84B7-3110-BB1ABE7B6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Sčítání lidu 2021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7E4221-A4D6-D56B-2222-12D07DFE6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Vloženo v </a:t>
            </a:r>
            <a:r>
              <a:rPr lang="cs-CZ" dirty="0" err="1"/>
              <a:t>isu</a:t>
            </a:r>
            <a:endParaRPr lang="cs-CZ" dirty="0"/>
          </a:p>
          <a:p>
            <a:r>
              <a:rPr lang="cs-CZ" dirty="0"/>
              <a:t>Všechna data dostupná zde:</a:t>
            </a:r>
          </a:p>
          <a:p>
            <a:r>
              <a:rPr lang="cs-CZ" dirty="0">
                <a:hlinkClick r:id="rId2"/>
              </a:rPr>
              <a:t>https://www.czso.cz/csu/czso/vysledky-scitani-2021-otevrena-data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35075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Spojení stejným způsobem jako výše</a:t>
            </a:r>
          </a:p>
          <a:p>
            <a:endParaRPr lang="cs-CZ" dirty="0"/>
          </a:p>
          <a:p>
            <a:r>
              <a:rPr lang="cs-CZ" dirty="0"/>
              <a:t>Export do excelu</a:t>
            </a:r>
          </a:p>
          <a:p>
            <a:endParaRPr lang="cs-CZ" dirty="0"/>
          </a:p>
          <a:p>
            <a:r>
              <a:rPr lang="cs-CZ" dirty="0"/>
              <a:t>Smazání obcí „navíc“</a:t>
            </a:r>
          </a:p>
          <a:p>
            <a:endParaRPr lang="cs-CZ" dirty="0"/>
          </a:p>
          <a:p>
            <a:r>
              <a:rPr lang="cs-CZ" dirty="0"/>
              <a:t>Vypočtení procent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64313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Nezaměstnanost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hlinkClick r:id="rId2"/>
              </a:rPr>
              <a:t>https://data.mpsv.cz/web/data/vizualizace5</a:t>
            </a:r>
            <a:endParaRPr lang="cs-CZ" dirty="0"/>
          </a:p>
          <a:p>
            <a:r>
              <a:rPr lang="cs-CZ" dirty="0"/>
              <a:t>Data neobsahují identifikační kód</a:t>
            </a:r>
          </a:p>
          <a:p>
            <a:r>
              <a:rPr lang="cs-CZ" dirty="0"/>
              <a:t>Stažení dat za celý kraj</a:t>
            </a:r>
          </a:p>
          <a:p>
            <a:r>
              <a:rPr lang="cs-CZ" dirty="0"/>
              <a:t>Připsání identifikace okresu do sloupce tabulky</a:t>
            </a:r>
          </a:p>
          <a:p>
            <a:r>
              <a:rPr lang="cs-CZ" dirty="0"/>
              <a:t>Seřazení dle okresu a obce</a:t>
            </a:r>
          </a:p>
          <a:p>
            <a:r>
              <a:rPr lang="cs-CZ" dirty="0"/>
              <a:t>Připsání kódu ze struktury území (</a:t>
            </a:r>
            <a:r>
              <a:rPr lang="cs-CZ" dirty="0">
                <a:hlinkClick r:id="rId3"/>
              </a:rPr>
              <a:t>https://www.czso.cz/</a:t>
            </a:r>
            <a:r>
              <a:rPr lang="cs-CZ" dirty="0" err="1">
                <a:hlinkClick r:id="rId3"/>
              </a:rPr>
              <a:t>csu</a:t>
            </a:r>
            <a:r>
              <a:rPr lang="cs-CZ" dirty="0">
                <a:hlinkClick r:id="rId3"/>
              </a:rPr>
              <a:t>/</a:t>
            </a:r>
            <a:r>
              <a:rPr lang="cs-CZ" dirty="0" err="1">
                <a:hlinkClick r:id="rId3"/>
              </a:rPr>
              <a:t>czso</a:t>
            </a:r>
            <a:r>
              <a:rPr lang="cs-CZ" dirty="0">
                <a:hlinkClick r:id="rId3"/>
              </a:rPr>
              <a:t>/</a:t>
            </a:r>
            <a:r>
              <a:rPr lang="cs-CZ" dirty="0" err="1">
                <a:hlinkClick r:id="rId3"/>
              </a:rPr>
              <a:t>i_zakladni_uzemni_ciselniky_na_uzemi_cr_a_klasifikace_cz_nuts</a:t>
            </a:r>
            <a:r>
              <a:rPr lang="cs-CZ" dirty="0"/>
              <a:t>)</a:t>
            </a:r>
          </a:p>
          <a:p>
            <a:r>
              <a:rPr lang="cs-CZ" dirty="0"/>
              <a:t>Pozor na Prahu (někdy v datech je, někdy není)</a:t>
            </a:r>
          </a:p>
        </p:txBody>
      </p:sp>
    </p:spTree>
    <p:extLst>
      <p:ext uri="{BB962C8B-B14F-4D97-AF65-F5344CB8AC3E}">
        <p14:creationId xmlns:p14="http://schemas.microsoft.com/office/powerpoint/2010/main" val="13841003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Četba k příštímu semináři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Voda, Petr. 2015. </a:t>
            </a:r>
            <a:r>
              <a:rPr lang="cs-CZ" sz="1800" i="1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Jaká je role postkomunismu? Volební geografie České a Rakouské republiky v letech 1990-2013</a:t>
            </a:r>
            <a:r>
              <a:rPr lang="cs-CZ" sz="18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Brno: CDK. Str. 56-62.</a:t>
            </a:r>
            <a:endParaRPr lang="cs-CZ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cs-CZ" dirty="0"/>
          </a:p>
          <a:p>
            <a:r>
              <a:rPr lang="cs-CZ" dirty="0"/>
              <a:t>Doporučená:</a:t>
            </a:r>
          </a:p>
          <a:p>
            <a:r>
              <a:rPr lang="cs-CZ" dirty="0"/>
              <a:t>Mareš, Rabušic, Soukup: 75-122</a:t>
            </a:r>
          </a:p>
        </p:txBody>
      </p:sp>
    </p:spTree>
    <p:extLst>
      <p:ext uri="{BB962C8B-B14F-4D97-AF65-F5344CB8AC3E}">
        <p14:creationId xmlns:p14="http://schemas.microsoft.com/office/powerpoint/2010/main" val="1969812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A8F127-9569-9E76-19C1-880CE68DA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08C5A5-3D32-5E0D-38A8-52A6336B2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„střídání“ přednášek a seminářů</a:t>
            </a:r>
          </a:p>
          <a:p>
            <a:r>
              <a:rPr lang="cs-CZ" dirty="0"/>
              <a:t>Na seminářích není vedena docházka, důležité je plnit úkoly</a:t>
            </a:r>
          </a:p>
          <a:p>
            <a:r>
              <a:rPr lang="cs-CZ" dirty="0"/>
              <a:t>Na seminářích jsou zadávány úkoly</a:t>
            </a:r>
          </a:p>
          <a:p>
            <a:r>
              <a:rPr lang="cs-CZ" dirty="0"/>
              <a:t>Odevzdání vždy den před následujícím seminářem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3030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seminářů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Program v sylabu se může změnit v orientační</a:t>
            </a:r>
          </a:p>
          <a:p>
            <a:pPr lvl="1"/>
            <a:r>
              <a:rPr lang="cs-CZ" dirty="0"/>
              <a:t>Pokud nebude v předstihu uvedeno jinak, literaturu k seminářům čtěte PŘED seminářem</a:t>
            </a:r>
          </a:p>
          <a:p>
            <a:r>
              <a:rPr lang="cs-CZ" dirty="0"/>
              <a:t>Dnes: příprava dat</a:t>
            </a:r>
          </a:p>
          <a:p>
            <a:r>
              <a:rPr lang="cs-CZ" dirty="0"/>
              <a:t>6. 3. Kontrola dat a popisné statistiky</a:t>
            </a:r>
          </a:p>
          <a:p>
            <a:r>
              <a:rPr lang="it-IT" dirty="0"/>
              <a:t>2</a:t>
            </a:r>
            <a:r>
              <a:rPr lang="cs-CZ" dirty="0"/>
              <a:t>0</a:t>
            </a:r>
            <a:r>
              <a:rPr lang="it-IT" dirty="0"/>
              <a:t>. 3. Jak se liší volební podpora stran v prostoru a čase? </a:t>
            </a:r>
            <a:endParaRPr lang="cs-CZ" dirty="0"/>
          </a:p>
          <a:p>
            <a:r>
              <a:rPr lang="cs-CZ" dirty="0"/>
              <a:t>3. 4. </a:t>
            </a:r>
            <a:r>
              <a:rPr lang="pt-BR" dirty="0"/>
              <a:t>Jak se dělá mapa? Práce s daty a práce s GISem.</a:t>
            </a:r>
            <a:endParaRPr lang="cs-CZ" dirty="0"/>
          </a:p>
          <a:p>
            <a:r>
              <a:rPr lang="cs-CZ" dirty="0"/>
              <a:t>17. 4. Proč se podpora stran v různých místech liší? </a:t>
            </a:r>
          </a:p>
        </p:txBody>
      </p:sp>
    </p:spTree>
    <p:extLst>
      <p:ext uri="{BB962C8B-B14F-4D97-AF65-F5344CB8AC3E}">
        <p14:creationId xmlns:p14="http://schemas.microsoft.com/office/powerpoint/2010/main" val="1453286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K čemu jsou:</a:t>
            </a:r>
          </a:p>
          <a:p>
            <a:pPr lvl="1"/>
            <a:r>
              <a:rPr lang="cs-CZ" dirty="0"/>
              <a:t>Jak zjistit z agregovaných dat užitečné informace o volebním chování</a:t>
            </a:r>
          </a:p>
          <a:p>
            <a:pPr lvl="2"/>
            <a:r>
              <a:rPr lang="cs-CZ" dirty="0"/>
              <a:t>Prakticky využitelné zejména pro práci s volbami, ke kterým se nedělají průzkumy veřejného mínění</a:t>
            </a:r>
          </a:p>
          <a:p>
            <a:pPr lvl="2"/>
            <a:r>
              <a:rPr lang="cs-CZ" dirty="0"/>
              <a:t>Ale aktuálně budou sněmovní volby</a:t>
            </a:r>
          </a:p>
          <a:p>
            <a:pPr lvl="1"/>
            <a:r>
              <a:rPr lang="cs-CZ" dirty="0"/>
              <a:t>Rozvoj dovedností v oblasti statistických metod</a:t>
            </a:r>
          </a:p>
          <a:p>
            <a:pPr lvl="2"/>
            <a:r>
              <a:rPr lang="cs-CZ" dirty="0"/>
              <a:t>Počítáme s tím, že něco umíte z podzimního kurzu</a:t>
            </a:r>
          </a:p>
          <a:p>
            <a:pPr lvl="1"/>
            <a:r>
              <a:rPr lang="cs-CZ" dirty="0"/>
              <a:t>Seznámení s „kartografickými“ metodami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Zpracování analýz pro seminární práci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OBSAH SEMINÁŘŮ ANI LITERATURY URČENÉ K SEMINÁŘŮM NEBUDE SOUČÁSTÍ ZKOUŠKY</a:t>
            </a:r>
          </a:p>
          <a:p>
            <a:pPr lvl="2"/>
            <a:r>
              <a:rPr lang="cs-CZ" dirty="0"/>
              <a:t>Osvojení si dovedností a znalostí bude otestováno seminární prací</a:t>
            </a:r>
          </a:p>
          <a:p>
            <a:pPr lvl="2"/>
            <a:r>
              <a:rPr lang="cs-CZ" dirty="0"/>
              <a:t>Literaturu rozhodně čtěte</a:t>
            </a:r>
          </a:p>
        </p:txBody>
      </p:sp>
    </p:spTree>
    <p:extLst>
      <p:ext uri="{BB962C8B-B14F-4D97-AF65-F5344CB8AC3E}">
        <p14:creationId xmlns:p14="http://schemas.microsoft.com/office/powerpoint/2010/main" val="3321666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Seminární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Cíl: popsat a vysvětlit rozdíly v podpoře stran ve sněmovních volbách</a:t>
            </a:r>
          </a:p>
          <a:p>
            <a:r>
              <a:rPr lang="cs-CZ" dirty="0"/>
              <a:t>Jednotlivé kroky</a:t>
            </a:r>
          </a:p>
          <a:p>
            <a:pPr lvl="1"/>
            <a:r>
              <a:rPr lang="cs-CZ" dirty="0"/>
              <a:t>Popis volební podpory pomocí map</a:t>
            </a:r>
          </a:p>
          <a:p>
            <a:pPr lvl="1"/>
            <a:r>
              <a:rPr lang="cs-CZ" dirty="0"/>
              <a:t>Popis volební podpory pomocí deskriptivních statistik</a:t>
            </a:r>
          </a:p>
          <a:p>
            <a:pPr lvl="1"/>
            <a:r>
              <a:rPr lang="cs-CZ" dirty="0"/>
              <a:t>Popis vývoje volební podpory pomocí analýzy souvislosti s předchozími volbami</a:t>
            </a:r>
          </a:p>
          <a:p>
            <a:pPr lvl="1"/>
            <a:r>
              <a:rPr lang="cs-CZ" dirty="0"/>
              <a:t>Vysvětlení rozdílů v podpoře kandidátů v obcích pomocí regresní analýzy</a:t>
            </a:r>
          </a:p>
          <a:p>
            <a:pPr lvl="1"/>
            <a:endParaRPr lang="cs-CZ" dirty="0"/>
          </a:p>
          <a:p>
            <a:r>
              <a:rPr lang="cs-CZ" dirty="0"/>
              <a:t>PRO ZPRACOVÁNÍ PRÁCE BUDOU DŮLEŽITÉ JAK INFORMACE Z TOHOTO KURZU, TAK Z PODZIMNÍHO KURZU O KVANTITATIVNÍCH METODÁCH  </a:t>
            </a:r>
          </a:p>
        </p:txBody>
      </p:sp>
    </p:spTree>
    <p:extLst>
      <p:ext uri="{BB962C8B-B14F-4D97-AF65-F5344CB8AC3E}">
        <p14:creationId xmlns:p14="http://schemas.microsoft.com/office/powerpoint/2010/main" val="3100111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Seminární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Jednotlivé kroky budou konkrétněji zadány na dalších seminářích</a:t>
            </a:r>
          </a:p>
          <a:p>
            <a:r>
              <a:rPr lang="cs-CZ" b="1" dirty="0"/>
              <a:t>Finální práce </a:t>
            </a:r>
            <a:r>
              <a:rPr lang="cs-CZ" dirty="0"/>
              <a:t>bude </a:t>
            </a:r>
            <a:r>
              <a:rPr lang="cs-CZ" b="1" dirty="0"/>
              <a:t>kompilací úkolů </a:t>
            </a:r>
            <a:r>
              <a:rPr lang="cs-CZ" dirty="0"/>
              <a:t>+ </a:t>
            </a:r>
            <a:r>
              <a:rPr lang="cs-CZ" b="1" dirty="0"/>
              <a:t>úvod</a:t>
            </a:r>
            <a:r>
              <a:rPr lang="cs-CZ" dirty="0"/>
              <a:t>, </a:t>
            </a:r>
            <a:r>
              <a:rPr lang="cs-CZ" b="1" dirty="0"/>
              <a:t>závěr</a:t>
            </a:r>
            <a:r>
              <a:rPr lang="cs-CZ" dirty="0"/>
              <a:t>, literatura, </a:t>
            </a:r>
            <a:r>
              <a:rPr lang="cs-CZ" b="1" dirty="0"/>
              <a:t>propojení </a:t>
            </a:r>
            <a:r>
              <a:rPr lang="cs-CZ" dirty="0"/>
              <a:t>jednotlivých částí vysvětlujícími pasážemi</a:t>
            </a:r>
          </a:p>
          <a:p>
            <a:r>
              <a:rPr lang="cs-CZ" dirty="0"/>
              <a:t>V hodnocení bude také zohledněno, jakým způsobem byly vyřešeny výtky sdělené v hodnocení úkolů</a:t>
            </a:r>
          </a:p>
          <a:p>
            <a:r>
              <a:rPr lang="cs-CZ" b="1" dirty="0"/>
              <a:t>Odevzdání 20. 5., </a:t>
            </a:r>
            <a:r>
              <a:rPr lang="cs-CZ" dirty="0"/>
              <a:t>v případě nedostatku bodů je možné práci přepracovat. Přepracované práce mají </a:t>
            </a:r>
            <a:r>
              <a:rPr lang="cs-CZ" dirty="0" err="1"/>
              <a:t>deadline</a:t>
            </a:r>
            <a:r>
              <a:rPr lang="cs-CZ" dirty="0"/>
              <a:t> 20. 6.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9329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Za účast na seminářích a za odevzdání všech úkolů získáte 10 bodů</a:t>
            </a:r>
          </a:p>
          <a:p>
            <a:r>
              <a:rPr lang="cs-CZ" dirty="0"/>
              <a:t>Neodevzdání některého z úkolů = 0 bodů</a:t>
            </a:r>
          </a:p>
          <a:p>
            <a:r>
              <a:rPr lang="cs-CZ" dirty="0"/>
              <a:t>Úkoly samotné nebudou nijak hodnoceny, jen vám přinesou zpětnou vazbu</a:t>
            </a:r>
          </a:p>
          <a:p>
            <a:pPr lvl="1"/>
            <a:r>
              <a:rPr lang="cs-CZ" dirty="0"/>
              <a:t>Odevzdaný úkol, který neřeší zadání, bude považován za neodevzdaný</a:t>
            </a:r>
          </a:p>
          <a:p>
            <a:r>
              <a:rPr lang="cs-CZ" dirty="0"/>
              <a:t>Termíny odevzdání v sylabu (vždy jde úterní půlnoc před čtvrtečním seminářem)</a:t>
            </a:r>
          </a:p>
          <a:p>
            <a:r>
              <a:rPr lang="cs-CZ" dirty="0"/>
              <a:t>Zadání úkolu bude zveřejněno vždy na konci semináře</a:t>
            </a:r>
          </a:p>
          <a:p>
            <a:r>
              <a:rPr lang="cs-CZ" dirty="0"/>
              <a:t>Při zpracování úkolů můžete spolupracovat</a:t>
            </a:r>
          </a:p>
          <a:p>
            <a:endParaRPr lang="cs-CZ" dirty="0"/>
          </a:p>
          <a:p>
            <a:r>
              <a:rPr lang="cs-CZ" dirty="0"/>
              <a:t>Odevzdání úkolů vede k vyšší šanci vytvoření kvalitní seminární práce (a tedy k vyšší šanci na vyšší bodové hodnocení)</a:t>
            </a:r>
          </a:p>
        </p:txBody>
      </p:sp>
    </p:spTree>
    <p:extLst>
      <p:ext uri="{BB962C8B-B14F-4D97-AF65-F5344CB8AC3E}">
        <p14:creationId xmlns:p14="http://schemas.microsoft.com/office/powerpoint/2010/main" val="2578051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C74E4C-23A6-8E4E-C3B9-67CB96B83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Nějaké otázky?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E1F744-AB94-7FF5-CD37-7C356F4FF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65080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15998</TotalTime>
  <Words>1555</Words>
  <Application>Microsoft Office PowerPoint</Application>
  <PresentationFormat>On-screen Show (4:3)</PresentationFormat>
  <Paragraphs>175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Garamond</vt:lpstr>
      <vt:lpstr>Motiv systému Office</vt:lpstr>
      <vt:lpstr>Prostorová analýza voleb úvodní hodina a seminář 1</vt:lpstr>
      <vt:lpstr>Klíčové záležitosti</vt:lpstr>
      <vt:lpstr>PowerPoint Presentation</vt:lpstr>
      <vt:lpstr>Organizace seminářů</vt:lpstr>
      <vt:lpstr>Semináře</vt:lpstr>
      <vt:lpstr>Seminární práce</vt:lpstr>
      <vt:lpstr>Seminární práce</vt:lpstr>
      <vt:lpstr>úkoly</vt:lpstr>
      <vt:lpstr>Nějaké otázky?</vt:lpstr>
      <vt:lpstr>Jak nachystat data?</vt:lpstr>
      <vt:lpstr>Data – volební výsledky</vt:lpstr>
      <vt:lpstr>Volby.cz</vt:lpstr>
      <vt:lpstr>Otevřená data</vt:lpstr>
      <vt:lpstr>Postup po sněmovní volby</vt:lpstr>
      <vt:lpstr>Úprava excelového souboru</vt:lpstr>
      <vt:lpstr>PowerPoint Presentation</vt:lpstr>
      <vt:lpstr>Spojení účasti a výsledků a přidání dalších dat</vt:lpstr>
      <vt:lpstr>PowerPoint Presentation</vt:lpstr>
      <vt:lpstr>Spojení dat</vt:lpstr>
      <vt:lpstr>PowerPoint Presentation</vt:lpstr>
      <vt:lpstr>PowerPoint Presentation</vt:lpstr>
      <vt:lpstr>Rozdíly mezi výukovým videem a daty z roku 2021</vt:lpstr>
      <vt:lpstr>Sčítání lidu</vt:lpstr>
      <vt:lpstr>Sčítání lidu 2021</vt:lpstr>
      <vt:lpstr>PowerPoint Presentation</vt:lpstr>
      <vt:lpstr>Nezaměstnanost</vt:lpstr>
      <vt:lpstr>Četba k příštímu semináři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Prostorová analýza voleb seminář 1.</dc:title>
  <dc:creator>Petr</dc:creator>
  <cp:lastModifiedBy>Petr Voda</cp:lastModifiedBy>
  <cp:revision>48</cp:revision>
  <dcterms:created xsi:type="dcterms:W3CDTF">2017-04-04T08:24:03Z</dcterms:created>
  <dcterms:modified xsi:type="dcterms:W3CDTF">2025-02-20T08:54:12Z</dcterms:modified>
</cp:coreProperties>
</file>