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57" r:id="rId5"/>
    <p:sldId id="269" r:id="rId6"/>
    <p:sldId id="264" r:id="rId7"/>
    <p:sldId id="266" r:id="rId8"/>
    <p:sldId id="265" r:id="rId9"/>
    <p:sldId id="267" r:id="rId10"/>
    <p:sldId id="268" r:id="rId11"/>
    <p:sldId id="260" r:id="rId12"/>
    <p:sldId id="271" r:id="rId13"/>
    <p:sldId id="261" r:id="rId14"/>
    <p:sldId id="262" r:id="rId15"/>
    <p:sldId id="263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741E82-9C03-4CD8-8EAF-661A369A6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C02818-1C41-466B-97EB-BA8A1396F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6D97D9-2031-49A4-B6AF-3C9343062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9DC4D5-2CCA-4972-BBB0-AC0F414CD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0E7580-89FE-42DE-8DD5-1EA55AEEB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14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AB9CD-F1C8-4D58-8939-ECD4D7815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4383EC7-1E88-49ED-A457-346C23DDC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749D87-7648-40B3-B432-CE57245D2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0C7336-CDC4-4445-A6BB-A3B1CAA60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D5AB15-14AB-457D-B955-D2E6CFF6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915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DDE4DDC-362B-4A9F-8A5B-CE8E48481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1DE17F-7364-4A71-8665-F5EAF4C46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932E38-F023-49F2-ABE4-CEFB643D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71183C-BDD4-4CC6-9AC6-E3BB1F293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FBA61-AD05-4020-BA9D-7C4B2836A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15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5ACEE-C9EC-4099-B763-B30F2C3B6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1563E-B3CC-4C7F-AFB8-4AF4DEA6B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2744DD-50BD-40ED-B5FC-CA0BBF0F1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027283-7E73-4FA0-B5C9-D439ECB5F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3B6C6A-6DF6-4A87-8827-38C2B2FFC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21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CAEC6-B29C-4AA8-9421-ECC6DBC17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2DD039-356B-4692-9EF3-019AFF867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F361A5-38A4-4C9F-9D08-A2DC93B61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8CC923-1801-4958-9B65-0D660D71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F62E5E-5F5D-49F7-99B5-FB3A0260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7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1A44C-2876-4012-BCDC-54E885A55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BAB299-48B0-4C8C-90E1-C61D834E75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7B2CC7-8B91-4F2A-904F-BCB7AA7A5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C1F39A-6154-4E13-8807-D32EAE622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C17F9E-EE32-4140-80D5-54B823EA9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BEAADC-805B-426E-A327-CD8E98965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30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D9C631-88B8-4D90-BFCA-BEA5AF49B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9E328C-8578-41FA-9F40-1E98074F0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39F9BF4-4770-46F1-BA49-A5DF4D4DE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01E4CFE-3717-4785-998F-9EB99C88A4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E204EBB-9C13-432E-B7B2-1392A2F9C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42AA9CA-FFB2-4FE1-9E42-2F003EB04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2DC0455-4FE0-45A3-BC66-70B97097D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F3EB34C-FE9D-4288-B648-3999B647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5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8994E5-F724-44A8-9CB2-3AAB06C7D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C13A5BF-6B27-4D3D-B592-92E0C4ABF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32DDB56-7122-4BB5-A0C7-C00383B9B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D8A963-19DE-4609-A1E0-1E542A322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6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E87712F-68A8-4F16-AD04-830491F0B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612AED4-D9C4-4ADB-B1F4-1D8C1BD6A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66B1C4E-0301-4B1B-80E0-3BD3DBC96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80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CB3F6-A374-4C1A-AA26-DCE96144A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F281F5-1D8E-4C18-961F-4BB9F36FE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9B4E123-2FD1-4E06-A616-3B5FB9D3CA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90E73F-B56E-484B-8B11-F3BA75AC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AB7FA2-723E-4D34-A03F-5994B29C4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ED4AFF-3449-4630-A1D4-403D60B9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50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34994A-05AA-4C00-B23C-0098A7946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143B4FE-57A7-443A-B96D-C5FAB46949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F7352C-CBA7-4204-84F8-3E3D7ED50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93E6B6-22DD-4857-B9D0-57B373E4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C54A6B-F3A8-4FE0-8589-61C04D2C1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CD533-AD44-4153-8E0B-E192C0D24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28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69423CC-A2F1-4909-84D0-100C52BDE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092FD4A-5EA0-41E1-A8FC-12CF51F42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A34F7D-D481-41EF-B2F0-CC781A48CD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66E5C-1492-450E-A97E-BBF3534C8B62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565080-DDE2-4A7E-B309-9A3FF26B3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89508E-A60B-43A3-AA1E-3377D7F1F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59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C8D49-720D-48E3-85D9-B24DAA5435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Volební data managment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DD82FD-E05F-4A4B-AE63-1BB84FD8B2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221209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CFF08-9786-4D72-90CF-0F6DB385E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nenaučíte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D8BB50-06A9-4999-94FE-F68F4787A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Legální aspekty nakládání s daty pro komerční účely</a:t>
            </a:r>
          </a:p>
          <a:p>
            <a:r>
              <a:rPr lang="cs-CZ" dirty="0"/>
              <a:t>Datové „archivnictví“</a:t>
            </a:r>
          </a:p>
          <a:p>
            <a:r>
              <a:rPr lang="cs-CZ" dirty="0"/>
              <a:t>Publikování dat</a:t>
            </a:r>
          </a:p>
          <a:p>
            <a:r>
              <a:rPr lang="cs-CZ" dirty="0"/>
              <a:t>Analýzu dat</a:t>
            </a:r>
          </a:p>
        </p:txBody>
      </p:sp>
    </p:spTree>
    <p:extLst>
      <p:ext uri="{BB962C8B-B14F-4D97-AF65-F5344CB8AC3E}">
        <p14:creationId xmlns:p14="http://schemas.microsoft.com/office/powerpoint/2010/main" val="1844209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51AF1-15D4-4AE2-AF18-0B67ED06D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Čím začít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38CF8-2AD2-4D8E-975D-4EE554E81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chceme zjistit?</a:t>
            </a:r>
          </a:p>
          <a:p>
            <a:pPr lvl="1"/>
            <a:r>
              <a:rPr lang="cs-CZ" dirty="0"/>
              <a:t>Teoretický nebo „praktický“ problém</a:t>
            </a:r>
          </a:p>
          <a:p>
            <a:pPr lvl="1"/>
            <a:r>
              <a:rPr lang="cs-CZ" dirty="0"/>
              <a:t>Teoretický problém – identifikace konceptů a jejich operacionalizace</a:t>
            </a:r>
          </a:p>
          <a:p>
            <a:pPr lvl="2"/>
            <a:r>
              <a:rPr lang="cs-CZ" dirty="0"/>
              <a:t>Hledání dat odpovídajících konceptům</a:t>
            </a:r>
          </a:p>
          <a:p>
            <a:pPr lvl="1"/>
            <a:r>
              <a:rPr lang="cs-CZ" dirty="0"/>
              <a:t>Praktický problém – možnost vtáhnout k teoriím</a:t>
            </a:r>
          </a:p>
          <a:p>
            <a:pPr lvl="2"/>
            <a:r>
              <a:rPr lang="cs-CZ" dirty="0"/>
              <a:t>Možnost induktivního postupu</a:t>
            </a:r>
          </a:p>
          <a:p>
            <a:r>
              <a:rPr lang="cs-CZ" dirty="0"/>
              <a:t>Co jsme ochotni podniknout pro zisk dat?</a:t>
            </a:r>
          </a:p>
          <a:p>
            <a:pPr lvl="1"/>
            <a:r>
              <a:rPr lang="cs-CZ" dirty="0"/>
              <a:t>Hledání existujících dat x vytváření nových</a:t>
            </a:r>
          </a:p>
          <a:p>
            <a:pPr lvl="1"/>
            <a:r>
              <a:rPr lang="cs-CZ" dirty="0"/>
              <a:t>Vytváření nových dat je časově, finančně i jinak náročné</a:t>
            </a:r>
          </a:p>
          <a:p>
            <a:r>
              <a:rPr lang="cs-CZ" dirty="0"/>
              <a:t>Co musíme s daty provést, abychom mohli zjistit to, co chceme zjistit?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777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6B565-1E5B-75F8-AC1A-3907F1144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AF030-EDEB-734D-9C37-D81D6C5AD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590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5950B-C6B8-4569-A1CD-D122B659A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Jaká data můžeme mít?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EC99A0-B50C-4916-BB5D-2526B6A1F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Správná X špatná</a:t>
            </a:r>
          </a:p>
          <a:p>
            <a:pPr lvl="1"/>
            <a:r>
              <a:rPr lang="cs-CZ" dirty="0"/>
              <a:t>Závisí na způsobu sběru a vztahu dat a toho co mají měřit</a:t>
            </a:r>
          </a:p>
          <a:p>
            <a:pPr lvl="1"/>
            <a:r>
              <a:rPr lang="cs-CZ" dirty="0"/>
              <a:t>Např. odpovědi na otázku Jak moc vás ve volbě strany ovlivnila předvolební kampaň?</a:t>
            </a:r>
          </a:p>
          <a:p>
            <a:pPr lvl="1"/>
            <a:r>
              <a:rPr lang="cs-CZ" dirty="0"/>
              <a:t>Perfektní data neexistují – nutnost kompromisu</a:t>
            </a:r>
          </a:p>
          <a:p>
            <a:pPr lvl="2"/>
            <a:r>
              <a:rPr lang="cs-CZ" dirty="0"/>
              <a:t>Počet případů</a:t>
            </a:r>
          </a:p>
          <a:p>
            <a:pPr lvl="2"/>
            <a:r>
              <a:rPr lang="cs-CZ" dirty="0"/>
              <a:t>Vzdálenost mezi konceptem a měřením</a:t>
            </a:r>
          </a:p>
          <a:p>
            <a:pPr lvl="2"/>
            <a:r>
              <a:rPr lang="cs-CZ" dirty="0"/>
              <a:t>Čas</a:t>
            </a:r>
          </a:p>
          <a:p>
            <a:pPr lvl="2"/>
            <a:r>
              <a:rPr lang="cs-CZ" dirty="0"/>
              <a:t>místo</a:t>
            </a: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847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EF51C-CF61-4895-BFAB-48FC96A8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34BBEC-FB57-4766-9949-C50616553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Kvalitativní x kvantitativní</a:t>
            </a:r>
          </a:p>
          <a:p>
            <a:pPr lvl="1"/>
            <a:r>
              <a:rPr lang="cs-CZ" dirty="0"/>
              <a:t>Kvalitativní data lze obvykle vytvořit s relativně nízkými náklady</a:t>
            </a:r>
          </a:p>
          <a:p>
            <a:pPr lvl="2"/>
            <a:r>
              <a:rPr lang="cs-CZ" dirty="0"/>
              <a:t>Rozhovory,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, obsahová analýza textu</a:t>
            </a:r>
          </a:p>
          <a:p>
            <a:pPr lvl="2"/>
            <a:r>
              <a:rPr lang="cs-CZ" dirty="0"/>
              <a:t>Obtížná a často nejednoznačná interpretace</a:t>
            </a:r>
          </a:p>
          <a:p>
            <a:pPr lvl="2"/>
            <a:r>
              <a:rPr lang="cs-CZ" dirty="0"/>
              <a:t>Nemožnost </a:t>
            </a:r>
            <a:r>
              <a:rPr lang="cs-CZ" dirty="0" err="1"/>
              <a:t>zobecnitelnosti</a:t>
            </a:r>
            <a:endParaRPr lang="cs-CZ" dirty="0"/>
          </a:p>
          <a:p>
            <a:pPr lvl="2"/>
            <a:r>
              <a:rPr lang="cs-CZ" dirty="0"/>
              <a:t>Problematické body: anonymizace, ochrana respondentů</a:t>
            </a:r>
          </a:p>
          <a:p>
            <a:pPr lvl="2"/>
            <a:r>
              <a:rPr lang="cs-CZ" dirty="0"/>
              <a:t>Jen zřídka dostupná už vytvořená </a:t>
            </a:r>
            <a:r>
              <a:rPr lang="cs-CZ" dirty="0" err="1"/>
              <a:t>kvali</a:t>
            </a:r>
            <a:r>
              <a:rPr lang="cs-CZ" dirty="0"/>
              <a:t> data</a:t>
            </a:r>
          </a:p>
          <a:p>
            <a:pPr lvl="1"/>
            <a:r>
              <a:rPr lang="cs-CZ" dirty="0"/>
              <a:t>Kvantitativní data lze najít pro široké spektrum otázek už vytvořená</a:t>
            </a:r>
          </a:p>
          <a:p>
            <a:pPr lvl="2"/>
            <a:r>
              <a:rPr lang="cs-CZ" dirty="0"/>
              <a:t>Vytváření dat je poměrně nákladné </a:t>
            </a:r>
          </a:p>
          <a:p>
            <a:pPr lvl="2"/>
            <a:r>
              <a:rPr lang="cs-CZ" dirty="0"/>
              <a:t>1000 respondentů v online dotazníku stojí okolo 50 - 100 000 Kč</a:t>
            </a:r>
          </a:p>
          <a:p>
            <a:pPr lvl="3"/>
            <a:r>
              <a:rPr lang="cs-CZ" dirty="0"/>
              <a:t>Osobní dotazování je v řádech statisíců</a:t>
            </a:r>
          </a:p>
          <a:p>
            <a:pPr lvl="2"/>
            <a:r>
              <a:rPr lang="cs-CZ" dirty="0"/>
              <a:t>Vhodné zejména k testování hypotéz nebo popisu populace</a:t>
            </a:r>
          </a:p>
        </p:txBody>
      </p:sp>
    </p:spTree>
    <p:extLst>
      <p:ext uri="{BB962C8B-B14F-4D97-AF65-F5344CB8AC3E}">
        <p14:creationId xmlns:p14="http://schemas.microsoft.com/office/powerpoint/2010/main" val="474934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0AD94-DF4C-4100-8C57-2118613F9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3AB050-5EE0-44AC-BCB0-3F29E8E86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Agregovaná x individuální</a:t>
            </a:r>
          </a:p>
          <a:p>
            <a:pPr lvl="1"/>
            <a:r>
              <a:rPr lang="cs-CZ" dirty="0"/>
              <a:t>Agregovaná data jsou k volbám velmi dobře dostupná</a:t>
            </a:r>
          </a:p>
          <a:p>
            <a:pPr lvl="1"/>
            <a:r>
              <a:rPr lang="cs-CZ" dirty="0"/>
              <a:t>Individuální data umožňují lépe zjistit, to co chceme zjistit</a:t>
            </a:r>
          </a:p>
          <a:p>
            <a:pPr lvl="2"/>
            <a:r>
              <a:rPr lang="cs-CZ" dirty="0"/>
              <a:t>Např. psychologický efekt volebního systému</a:t>
            </a:r>
          </a:p>
          <a:p>
            <a:pPr lvl="2"/>
            <a:r>
              <a:rPr lang="cs-CZ" dirty="0"/>
              <a:t>Nebo kdo jsou voliči různých stran</a:t>
            </a:r>
          </a:p>
          <a:p>
            <a:pPr lvl="1"/>
            <a:r>
              <a:rPr lang="cs-CZ" dirty="0"/>
              <a:t>Individuální data můžeme agregovat sami (co si myslí veřejnost?)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747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37F68E-DED1-450F-9DB1-BFC2011A1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</a:t>
            </a:r>
            <a:r>
              <a:rPr lang="cs-CZ" dirty="0" err="1"/>
              <a:t>datamangment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A634CB-54ED-4B73-BE1C-9FE51E0E0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Činnosti spojené se získáváním, uchováváním a využíváním dat</a:t>
            </a:r>
          </a:p>
          <a:p>
            <a:r>
              <a:rPr lang="cs-CZ" dirty="0"/>
              <a:t>Správa dat – strukturování </a:t>
            </a:r>
            <a:r>
              <a:rPr lang="cs-CZ" dirty="0" err="1"/>
              <a:t>datasetu</a:t>
            </a:r>
            <a:r>
              <a:rPr lang="cs-CZ" dirty="0"/>
              <a:t>, pojmenovávání proměnných a dat, tvorba metadat, publikování dat – tomu se budeme věnovat jen okrajově</a:t>
            </a:r>
          </a:p>
          <a:p>
            <a:r>
              <a:rPr lang="cs-CZ" dirty="0"/>
              <a:t>Využití dat =&gt; analýza – viz další kurzy</a:t>
            </a:r>
          </a:p>
          <a:p>
            <a:endParaRPr lang="cs-CZ" dirty="0"/>
          </a:p>
          <a:p>
            <a:r>
              <a:rPr lang="cs-CZ" b="1" dirty="0"/>
              <a:t>Získávání a propojování dat z různých zdrojů</a:t>
            </a:r>
          </a:p>
          <a:p>
            <a:r>
              <a:rPr lang="cs-CZ" dirty="0"/>
              <a:t>„datové </a:t>
            </a:r>
            <a:r>
              <a:rPr lang="cs-CZ" dirty="0" err="1"/>
              <a:t>uživatelství</a:t>
            </a:r>
            <a:r>
              <a:rPr lang="cs-CZ" dirty="0"/>
              <a:t>“</a:t>
            </a:r>
          </a:p>
          <a:p>
            <a:r>
              <a:rPr lang="cs-CZ" dirty="0"/>
              <a:t>Skutečný data managment se můžete naučit zde: https://dmeg.cessda.eu/Data-Management-Expert-Guide</a:t>
            </a:r>
          </a:p>
        </p:txBody>
      </p:sp>
    </p:spTree>
    <p:extLst>
      <p:ext uri="{BB962C8B-B14F-4D97-AF65-F5344CB8AC3E}">
        <p14:creationId xmlns:p14="http://schemas.microsoft.com/office/powerpoint/2010/main" val="44239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584DA-1E85-10DC-650E-4E106698F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7" y="6027575"/>
            <a:ext cx="11185848" cy="72247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https://cs.wikipedia.org/wiki/Management_dat#/media/Soubor:Data_lifecycle.svg</a:t>
            </a:r>
          </a:p>
        </p:txBody>
      </p:sp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5F9EB4D0-242A-04A2-2EE7-498632A60F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3150"/>
            <a:ext cx="12192000" cy="471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4549A2F-5662-452A-0EB4-A6C1F9337B7E}"/>
              </a:ext>
            </a:extLst>
          </p:cNvPr>
          <p:cNvSpPr/>
          <p:nvPr/>
        </p:nvSpPr>
        <p:spPr>
          <a:xfrm>
            <a:off x="1726163" y="1688841"/>
            <a:ext cx="886408" cy="3452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469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F7B66-B369-4BB4-A7C2-BF7BCAC1F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naučíte?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7F5022-FB39-4E79-AC36-3DDF68424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Kde a jak najít politologická data</a:t>
            </a:r>
          </a:p>
          <a:p>
            <a:r>
              <a:rPr lang="cs-CZ" dirty="0"/>
              <a:t>Jak stáhnout data z internetových stránek</a:t>
            </a:r>
          </a:p>
          <a:p>
            <a:r>
              <a:rPr lang="cs-CZ" dirty="0"/>
              <a:t>Jak propojovat data z různých zdrojů</a:t>
            </a:r>
          </a:p>
          <a:p>
            <a:r>
              <a:rPr lang="cs-CZ" dirty="0"/>
              <a:t>Jak data „vyčistit“ k analýze</a:t>
            </a:r>
          </a:p>
          <a:p>
            <a:endParaRPr lang="cs-CZ" dirty="0"/>
          </a:p>
          <a:p>
            <a:r>
              <a:rPr lang="cs-CZ" dirty="0"/>
              <a:t>Zejména s pomocí softwaru R</a:t>
            </a:r>
          </a:p>
        </p:txBody>
      </p:sp>
    </p:spTree>
    <p:extLst>
      <p:ext uri="{BB962C8B-B14F-4D97-AF65-F5344CB8AC3E}">
        <p14:creationId xmlns:p14="http://schemas.microsoft.com/office/powerpoint/2010/main" val="260117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38CA0-3EF3-63B5-E297-688EEB056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A535A-94F1-C029-79E7-3C2622ACD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1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umělá inteligence (</a:t>
            </a:r>
            <a:r>
              <a:rPr lang="cs-CZ" b="0" i="1" dirty="0" err="1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ChatGPT</a:t>
            </a:r>
            <a:r>
              <a:rPr lang="cs-CZ" b="0" i="1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) mi byla s prací v programu R velmi nápomocná. Často mi poradila mnohem lepší funkce, které fungovaly stejně, jako funkce, které nám ukazoval pan Voda … . Také jsem díky práci s AI lépe pochopil, jak program funguje.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481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CA2CB-931E-47DE-B1A9-6F40381F5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to naučíte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87781B-E4DC-48A8-B5B3-1AAC892B5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Praktické semináře</a:t>
            </a:r>
          </a:p>
          <a:p>
            <a:r>
              <a:rPr lang="cs-CZ" dirty="0"/>
              <a:t>Průběžné úkoly</a:t>
            </a:r>
          </a:p>
          <a:p>
            <a:r>
              <a:rPr lang="cs-CZ" dirty="0"/>
              <a:t>Reflexe průběžných úkolů</a:t>
            </a:r>
          </a:p>
          <a:p>
            <a:endParaRPr lang="cs-CZ" dirty="0"/>
          </a:p>
          <a:p>
            <a:r>
              <a:rPr lang="cs-CZ" dirty="0"/>
              <a:t>Učení se praktickým věcem je kolektivní záležitost </a:t>
            </a:r>
          </a:p>
          <a:p>
            <a:pPr lvl="1"/>
            <a:r>
              <a:rPr lang="cs-CZ" dirty="0"/>
              <a:t>Na průběžných úkolech spolupracujte</a:t>
            </a:r>
          </a:p>
          <a:p>
            <a:pPr lvl="1"/>
            <a:r>
              <a:rPr lang="cs-CZ" dirty="0"/>
              <a:t>Závěrečný úkol každý sám za sebe</a:t>
            </a:r>
          </a:p>
        </p:txBody>
      </p:sp>
    </p:spTree>
    <p:extLst>
      <p:ext uri="{BB962C8B-B14F-4D97-AF65-F5344CB8AC3E}">
        <p14:creationId xmlns:p14="http://schemas.microsoft.com/office/powerpoint/2010/main" val="381104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48511-6813-4A13-AB38-13142798D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Průběžné úkoly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2D8E91-16DD-4AC2-B34C-3451136AD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6 úkolů</a:t>
            </a:r>
          </a:p>
          <a:p>
            <a:r>
              <a:rPr lang="cs-CZ" dirty="0"/>
              <a:t>Data odevzdání v sylabu</a:t>
            </a:r>
          </a:p>
          <a:p>
            <a:r>
              <a:rPr lang="cs-CZ" dirty="0"/>
              <a:t>Hodnocení splněno/nesplněno/neodevzdáno</a:t>
            </a:r>
          </a:p>
          <a:p>
            <a:r>
              <a:rPr lang="cs-CZ" dirty="0"/>
              <a:t>Nesplněné a neodevzdané úkoly nutné přepracovat do 7 dnů</a:t>
            </a:r>
          </a:p>
          <a:p>
            <a:r>
              <a:rPr lang="cs-CZ" dirty="0"/>
              <a:t>6 splněných úkolů = 40 bodů </a:t>
            </a:r>
          </a:p>
        </p:txBody>
      </p:sp>
    </p:spTree>
    <p:extLst>
      <p:ext uri="{BB962C8B-B14F-4D97-AF65-F5344CB8AC3E}">
        <p14:creationId xmlns:p14="http://schemas.microsoft.com/office/powerpoint/2010/main" val="2765875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EE164-8F63-408D-BB7D-6F7D9191C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Závěrečný 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4B1D23-7B3F-4057-A9EF-7138332A7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Dostanete nějaký problém a musíte ho vyřešit</a:t>
            </a:r>
          </a:p>
          <a:p>
            <a:r>
              <a:rPr lang="cs-CZ" dirty="0"/>
              <a:t>Když se zaseknete, můžete využít nápovědu</a:t>
            </a:r>
          </a:p>
          <a:p>
            <a:r>
              <a:rPr lang="cs-CZ" dirty="0"/>
              <a:t>Jedna nápověda „zdarma“, další za bodovou srážku</a:t>
            </a:r>
          </a:p>
          <a:p>
            <a:r>
              <a:rPr lang="cs-CZ" dirty="0"/>
              <a:t>Nápovědy lze získat také za plnění dobrovolných úkolů</a:t>
            </a:r>
          </a:p>
          <a:p>
            <a:r>
              <a:rPr lang="cs-CZ" dirty="0"/>
              <a:t>Hodnotící matice je v organizačních pokynech</a:t>
            </a:r>
          </a:p>
          <a:p>
            <a:r>
              <a:rPr lang="cs-CZ" dirty="0"/>
              <a:t>Max 60 bodů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8802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4F544-D391-45B4-AC60-4CB55CA3D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zadání z loňského roku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84BB17-8017-498F-A481-58CAE9694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Vytvořte tabulku s alespoň 6000 případy, která bude obsahovat informaci tom, jaký dojem měli voliči z kampaní k různým volbám konaných v </a:t>
            </a:r>
            <a:r>
              <a:rPr lang="cs-CZ" dirty="0" err="1"/>
              <a:t>čr</a:t>
            </a:r>
            <a:r>
              <a:rPr lang="cs-CZ" dirty="0"/>
              <a:t> v letech 2010 – 2018, jakou ve volbách volili (nebo preferovali) stranu/kandidáta. Doplňte informaci o typu voleb a u prezidentských voleb pak typ nominace preferovaného kandidáta (občanská/stranická), jeho procentuální zisk a datum narození.</a:t>
            </a:r>
          </a:p>
        </p:txBody>
      </p:sp>
    </p:spTree>
    <p:extLst>
      <p:ext uri="{BB962C8B-B14F-4D97-AF65-F5344CB8AC3E}">
        <p14:creationId xmlns:p14="http://schemas.microsoft.com/office/powerpoint/2010/main" val="21280485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43335</TotalTime>
  <Words>629</Words>
  <Application>Microsoft Office PowerPoint</Application>
  <PresentationFormat>Widescreen</PresentationFormat>
  <Paragraphs>86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Open Sans</vt:lpstr>
      <vt:lpstr>Motiv Office</vt:lpstr>
      <vt:lpstr>Volební data managment</vt:lpstr>
      <vt:lpstr>Co je datamangment?</vt:lpstr>
      <vt:lpstr>PowerPoint Presentation</vt:lpstr>
      <vt:lpstr>Co se v kurzu naučíte?</vt:lpstr>
      <vt:lpstr>PowerPoint Presentation</vt:lpstr>
      <vt:lpstr>Jak se to naučíte</vt:lpstr>
      <vt:lpstr>Průběžné úkoly</vt:lpstr>
      <vt:lpstr>Závěrečný úkol</vt:lpstr>
      <vt:lpstr>Příklad zadání z loňského roku</vt:lpstr>
      <vt:lpstr>Co se v kurzu nenaučíte</vt:lpstr>
      <vt:lpstr> Čím začít</vt:lpstr>
      <vt:lpstr>Data</vt:lpstr>
      <vt:lpstr>Jaká data můžeme mít?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data managment</dc:title>
  <dc:creator>Petr Voda</dc:creator>
  <cp:lastModifiedBy>Petr Voda</cp:lastModifiedBy>
  <cp:revision>4</cp:revision>
  <dcterms:created xsi:type="dcterms:W3CDTF">2022-02-16T20:56:59Z</dcterms:created>
  <dcterms:modified xsi:type="dcterms:W3CDTF">2025-02-23T08:38:10Z</dcterms:modified>
</cp:coreProperties>
</file>