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8"/>
  </p:notesMasterIdLst>
  <p:handoutMasterIdLst>
    <p:handoutMasterId r:id="rId29"/>
  </p:handoutMasterIdLst>
  <p:sldIdLst>
    <p:sldId id="256" r:id="rId5"/>
    <p:sldId id="514" r:id="rId6"/>
    <p:sldId id="515" r:id="rId7"/>
    <p:sldId id="538" r:id="rId8"/>
    <p:sldId id="539" r:id="rId9"/>
    <p:sldId id="540" r:id="rId10"/>
    <p:sldId id="541" r:id="rId11"/>
    <p:sldId id="542" r:id="rId12"/>
    <p:sldId id="543" r:id="rId13"/>
    <p:sldId id="544" r:id="rId14"/>
    <p:sldId id="545" r:id="rId15"/>
    <p:sldId id="546" r:id="rId16"/>
    <p:sldId id="547" r:id="rId17"/>
    <p:sldId id="548" r:id="rId18"/>
    <p:sldId id="549" r:id="rId19"/>
    <p:sldId id="550" r:id="rId20"/>
    <p:sldId id="551" r:id="rId21"/>
    <p:sldId id="552" r:id="rId22"/>
    <p:sldId id="558" r:id="rId23"/>
    <p:sldId id="553" r:id="rId24"/>
    <p:sldId id="554" r:id="rId25"/>
    <p:sldId id="555" r:id="rId26"/>
    <p:sldId id="556" r:id="rId27"/>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78"/>
    <a:srgbClr val="46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54" autoAdjust="0"/>
  </p:normalViewPr>
  <p:slideViewPr>
    <p:cSldViewPr snapToGrid="0">
      <p:cViewPr varScale="1">
        <p:scale>
          <a:sx n="114" d="100"/>
          <a:sy n="114" d="100"/>
        </p:scale>
        <p:origin x="414" y="10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01591" cy="1036097"/>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8C7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3731" y="6048047"/>
            <a:ext cx="866087"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8C78"/>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087670" cy="2820491"/>
          </a:xfrm>
          <a:prstGeom prst="rect">
            <a:avLst/>
          </a:prstGeom>
        </p:spPr>
      </p:pic>
      <p:sp>
        <p:nvSpPr>
          <p:cNvPr id="4" name="Zástupný symbol pro zápatí 1"/>
          <p:cNvSpPr>
            <a:spLocks noGrp="1"/>
          </p:cNvSpPr>
          <p:nvPr>
            <p:ph type="ftr" sz="quarter" idx="10"/>
          </p:nvPr>
        </p:nvSpPr>
        <p:spPr>
          <a:xfrm>
            <a:off x="720000" y="6228000"/>
            <a:ext cx="7920000" cy="252000"/>
          </a:xfrm>
        </p:spPr>
        <p:txBody>
          <a:bodyPr/>
          <a:lstStyle>
            <a:lvl1pPr>
              <a:defRPr>
                <a:solidFill>
                  <a:srgbClr val="008C78"/>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008C78"/>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51D826CB-0B0F-418C-B9F2-3FFBE770A80E}"/>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9DF2E72C-C858-414F-A1B2-C08F9606631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8C7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0" name="Obrázek 9">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490962" cy="10287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23777" y="2301017"/>
            <a:ext cx="11361600" cy="1171580"/>
          </a:xfrm>
        </p:spPr>
        <p:txBody>
          <a:bodyPr/>
          <a:lstStyle/>
          <a:p>
            <a:pPr algn="ctr"/>
            <a:r>
              <a:rPr lang="pl-PL" dirty="0"/>
              <a:t>Behaviorální závislosti I</a:t>
            </a:r>
            <a:endParaRPr lang="sk-SK" dirty="0"/>
          </a:p>
        </p:txBody>
      </p:sp>
      <p:sp>
        <p:nvSpPr>
          <p:cNvPr id="6" name="Podnadpis 5"/>
          <p:cNvSpPr>
            <a:spLocks noGrp="1"/>
          </p:cNvSpPr>
          <p:nvPr>
            <p:ph type="subTitle" idx="1"/>
          </p:nvPr>
        </p:nvSpPr>
        <p:spPr>
          <a:xfrm>
            <a:off x="398502" y="4116402"/>
            <a:ext cx="11361600" cy="1451278"/>
          </a:xfrm>
        </p:spPr>
        <p:txBody>
          <a:bodyPr/>
          <a:lstStyle/>
          <a:p>
            <a:r>
              <a:rPr lang="cs-CZ" b="1" dirty="0"/>
              <a:t>PSYb2921 Psychologie závislostí</a:t>
            </a:r>
          </a:p>
          <a:p>
            <a:r>
              <a:rPr lang="cs-CZ" b="1" dirty="0"/>
              <a:t>JS 2023</a:t>
            </a:r>
          </a:p>
          <a:p>
            <a:r>
              <a:rPr lang="cs-CZ" b="1" dirty="0"/>
              <a:t>Lukas Blinka</a:t>
            </a:r>
          </a:p>
        </p:txBody>
      </p:sp>
    </p:spTree>
    <p:extLst>
      <p:ext uri="{BB962C8B-B14F-4D97-AF65-F5344CB8AC3E}">
        <p14:creationId xmlns:p14="http://schemas.microsoft.com/office/powerpoint/2010/main" val="108372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610F5F1-0087-46E7-A2BC-19D8893298BF}"/>
              </a:ext>
            </a:extLst>
          </p:cNvPr>
          <p:cNvSpPr>
            <a:spLocks noGrp="1"/>
          </p:cNvSpPr>
          <p:nvPr>
            <p:ph type="sldNum" sz="quarter" idx="11"/>
          </p:nvPr>
        </p:nvSpPr>
        <p:spPr/>
        <p:txBody>
          <a:bodyPr/>
          <a:lstStyle/>
          <a:p>
            <a:fld id="{D6D6C118-631F-4A80-9886-907009361577}" type="slidenum">
              <a:rPr lang="cs-CZ" altLang="cs-CZ" smtClean="0"/>
              <a:pPr/>
              <a:t>10</a:t>
            </a:fld>
            <a:endParaRPr lang="cs-CZ" altLang="cs-CZ" dirty="0"/>
          </a:p>
        </p:txBody>
      </p:sp>
      <p:pic>
        <p:nvPicPr>
          <p:cNvPr id="4" name="Obrázek 3" descr="DSM-5-Diagnostic-Criteria-Gambling-Disorder.pdf - Mozilla Firefox">
            <a:extLst>
              <a:ext uri="{FF2B5EF4-FFF2-40B4-BE49-F238E27FC236}">
                <a16:creationId xmlns:a16="http://schemas.microsoft.com/office/drawing/2014/main" id="{7AE1D5EE-41AF-4685-AE22-5AC7C103F375}"/>
              </a:ext>
            </a:extLst>
          </p:cNvPr>
          <p:cNvPicPr>
            <a:picLocks noChangeAspect="1"/>
          </p:cNvPicPr>
          <p:nvPr/>
        </p:nvPicPr>
        <p:blipFill rotWithShape="1">
          <a:blip r:embed="rId2">
            <a:extLst>
              <a:ext uri="{28A0092B-C50C-407E-A947-70E740481C1C}">
                <a14:useLocalDpi xmlns:a14="http://schemas.microsoft.com/office/drawing/2010/main" val="0"/>
              </a:ext>
            </a:extLst>
          </a:blip>
          <a:srcRect l="14697" t="19464" r="16667" b="11864"/>
          <a:stretch/>
        </p:blipFill>
        <p:spPr>
          <a:xfrm>
            <a:off x="1524000" y="191340"/>
            <a:ext cx="9077464" cy="4889408"/>
          </a:xfrm>
          <a:prstGeom prst="rect">
            <a:avLst/>
          </a:prstGeom>
        </p:spPr>
      </p:pic>
      <p:pic>
        <p:nvPicPr>
          <p:cNvPr id="5" name="Obrázek 4" descr="DSM-5-Diagnostic-Criteria-Gambling-Disorder.pdf - Mozilla Firefox">
            <a:extLst>
              <a:ext uri="{FF2B5EF4-FFF2-40B4-BE49-F238E27FC236}">
                <a16:creationId xmlns:a16="http://schemas.microsoft.com/office/drawing/2014/main" id="{5C1673BF-1F25-4C8F-8AB0-28FF4A33FD18}"/>
              </a:ext>
            </a:extLst>
          </p:cNvPr>
          <p:cNvPicPr>
            <a:picLocks noChangeAspect="1"/>
          </p:cNvPicPr>
          <p:nvPr/>
        </p:nvPicPr>
        <p:blipFill rotWithShape="1">
          <a:blip r:embed="rId3">
            <a:extLst>
              <a:ext uri="{28A0092B-C50C-407E-A947-70E740481C1C}">
                <a14:useLocalDpi xmlns:a14="http://schemas.microsoft.com/office/drawing/2010/main" val="0"/>
              </a:ext>
            </a:extLst>
          </a:blip>
          <a:srcRect l="13182" t="75189" r="18485"/>
          <a:stretch/>
        </p:blipFill>
        <p:spPr>
          <a:xfrm>
            <a:off x="2215198" y="5218763"/>
            <a:ext cx="8386266" cy="1639237"/>
          </a:xfrm>
          <a:prstGeom prst="rect">
            <a:avLst/>
          </a:prstGeom>
        </p:spPr>
      </p:pic>
    </p:spTree>
    <p:extLst>
      <p:ext uri="{BB962C8B-B14F-4D97-AF65-F5344CB8AC3E}">
        <p14:creationId xmlns:p14="http://schemas.microsoft.com/office/powerpoint/2010/main" val="118370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D13A5F6-E2A2-407B-B6DA-7CC4FD4F9345}"/>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B216DA8C-B85C-4396-AD63-7C313A210F1C}"/>
              </a:ext>
            </a:extLst>
          </p:cNvPr>
          <p:cNvSpPr>
            <a:spLocks noGrp="1"/>
          </p:cNvSpPr>
          <p:nvPr>
            <p:ph type="title"/>
          </p:nvPr>
        </p:nvSpPr>
        <p:spPr/>
        <p:txBody>
          <a:bodyPr/>
          <a:lstStyle/>
          <a:p>
            <a:r>
              <a:rPr lang="cs-CZ" dirty="0"/>
              <a:t>3 hlavní skupiny</a:t>
            </a:r>
          </a:p>
        </p:txBody>
      </p:sp>
      <p:sp>
        <p:nvSpPr>
          <p:cNvPr id="5" name="Zástupný obsah 4">
            <a:extLst>
              <a:ext uri="{FF2B5EF4-FFF2-40B4-BE49-F238E27FC236}">
                <a16:creationId xmlns:a16="http://schemas.microsoft.com/office/drawing/2014/main" id="{53876472-036F-4E0B-8D8C-E931DB31E16C}"/>
              </a:ext>
            </a:extLst>
          </p:cNvPr>
          <p:cNvSpPr>
            <a:spLocks noGrp="1"/>
          </p:cNvSpPr>
          <p:nvPr>
            <p:ph idx="1"/>
          </p:nvPr>
        </p:nvSpPr>
        <p:spPr/>
        <p:txBody>
          <a:bodyPr/>
          <a:lstStyle/>
          <a:p>
            <a:r>
              <a:rPr lang="cs-CZ" sz="2000" dirty="0"/>
              <a:t>Antisociálně-impulzivní (</a:t>
            </a:r>
            <a:r>
              <a:rPr lang="cs-CZ" sz="2000" dirty="0" err="1"/>
              <a:t>podstimulovaní</a:t>
            </a:r>
            <a:r>
              <a:rPr lang="cs-CZ" sz="2000" dirty="0"/>
              <a:t>)</a:t>
            </a:r>
          </a:p>
          <a:p>
            <a:pPr marL="72000" indent="0">
              <a:buNone/>
            </a:pPr>
            <a:r>
              <a:rPr lang="cs-CZ" sz="1800" dirty="0"/>
              <a:t>Především muži, nejvyšší míra patologie, časté poruchy osobnosti, kriminalita, užívání návykových látek, sebevražednost, nízká frustrační tolerance, vysoká impulzivita</a:t>
            </a:r>
          </a:p>
          <a:p>
            <a:r>
              <a:rPr lang="cs-CZ" sz="2000" dirty="0"/>
              <a:t>Emočně zranitelná </a:t>
            </a:r>
          </a:p>
          <a:p>
            <a:pPr marL="72000" indent="0">
              <a:buNone/>
            </a:pPr>
            <a:r>
              <a:rPr lang="cs-CZ" sz="1800" dirty="0"/>
              <a:t>Vyšší míra emočních obtíží, </a:t>
            </a:r>
            <a:r>
              <a:rPr lang="cs-CZ" sz="1800" dirty="0" err="1"/>
              <a:t>depresiita</a:t>
            </a:r>
            <a:r>
              <a:rPr lang="cs-CZ" sz="1800" dirty="0"/>
              <a:t>, úzkosti. </a:t>
            </a:r>
            <a:r>
              <a:rPr lang="cs-CZ" sz="1800" dirty="0" err="1"/>
              <a:t>Gambling</a:t>
            </a:r>
            <a:r>
              <a:rPr lang="cs-CZ" sz="1800" dirty="0"/>
              <a:t> jako zvládací strategie negativních emocí, útěch od životních problémů. Nižší míra kriminality a celkové patologie, relativně více žen než u ostatních skupin (ale stále dominují muži). </a:t>
            </a:r>
          </a:p>
          <a:p>
            <a:pPr marL="72000" indent="0">
              <a:buNone/>
            </a:pPr>
            <a:r>
              <a:rPr lang="cs-CZ" sz="1800" b="1" dirty="0"/>
              <a:t>Teleskopický efekt </a:t>
            </a:r>
            <a:r>
              <a:rPr lang="cs-CZ" sz="1800" dirty="0"/>
              <a:t>– ženy zpravidla začínají později, ale progrese je rychlejší. Lepší vyhlídky v léčbě.</a:t>
            </a:r>
          </a:p>
          <a:p>
            <a:r>
              <a:rPr lang="cs-CZ" sz="2000" dirty="0"/>
              <a:t>Behaviorálně podmíněná (</a:t>
            </a:r>
            <a:r>
              <a:rPr lang="cs-CZ" sz="2000" dirty="0" err="1"/>
              <a:t>subpatologická</a:t>
            </a:r>
            <a:r>
              <a:rPr lang="cs-CZ" sz="2000" dirty="0"/>
              <a:t>)</a:t>
            </a:r>
          </a:p>
          <a:p>
            <a:pPr marL="72000" indent="0">
              <a:buNone/>
            </a:pPr>
            <a:r>
              <a:rPr lang="cs-CZ" sz="1800" dirty="0"/>
              <a:t>Největší skupina ale s nejmenší mírou psychologické a psychiatrické patologie. Tendence k iracionálnímu uvažování. Velký vliv prosté dostupnosti </a:t>
            </a:r>
            <a:r>
              <a:rPr lang="cs-CZ" sz="1800" dirty="0" err="1"/>
              <a:t>gamblingu</a:t>
            </a:r>
            <a:endParaRPr lang="cs-CZ" sz="1800" dirty="0"/>
          </a:p>
        </p:txBody>
      </p:sp>
    </p:spTree>
    <p:extLst>
      <p:ext uri="{BB962C8B-B14F-4D97-AF65-F5344CB8AC3E}">
        <p14:creationId xmlns:p14="http://schemas.microsoft.com/office/powerpoint/2010/main" val="388782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FA82FE0-162C-4368-ACAE-5495610F0393}"/>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14291BA6-CE43-40B9-BD8F-5D8D4E08F26E}"/>
              </a:ext>
            </a:extLst>
          </p:cNvPr>
          <p:cNvSpPr>
            <a:spLocks noGrp="1"/>
          </p:cNvSpPr>
          <p:nvPr>
            <p:ph type="title"/>
          </p:nvPr>
        </p:nvSpPr>
        <p:spPr/>
        <p:txBody>
          <a:bodyPr/>
          <a:lstStyle/>
          <a:p>
            <a:r>
              <a:rPr lang="cs-CZ" dirty="0"/>
              <a:t>důsledky</a:t>
            </a:r>
          </a:p>
        </p:txBody>
      </p:sp>
      <p:sp>
        <p:nvSpPr>
          <p:cNvPr id="5" name="Zástupný obsah 4">
            <a:extLst>
              <a:ext uri="{FF2B5EF4-FFF2-40B4-BE49-F238E27FC236}">
                <a16:creationId xmlns:a16="http://schemas.microsoft.com/office/drawing/2014/main" id="{B35B6B18-BF98-4174-892E-7A4BE7D33B23}"/>
              </a:ext>
            </a:extLst>
          </p:cNvPr>
          <p:cNvSpPr>
            <a:spLocks noGrp="1"/>
          </p:cNvSpPr>
          <p:nvPr>
            <p:ph idx="1"/>
          </p:nvPr>
        </p:nvSpPr>
        <p:spPr/>
        <p:txBody>
          <a:bodyPr/>
          <a:lstStyle/>
          <a:p>
            <a:r>
              <a:rPr lang="cs-CZ" sz="2000" dirty="0"/>
              <a:t>Finanční problémy</a:t>
            </a:r>
          </a:p>
          <a:p>
            <a:r>
              <a:rPr lang="cs-CZ" sz="2000" dirty="0"/>
              <a:t>Kriminalita</a:t>
            </a:r>
          </a:p>
          <a:p>
            <a:r>
              <a:rPr lang="cs-CZ" sz="2000" dirty="0"/>
              <a:t>Rodinné problémy</a:t>
            </a:r>
          </a:p>
          <a:p>
            <a:r>
              <a:rPr lang="cs-CZ" sz="2000" dirty="0"/>
              <a:t>Sebevražednost – až polovina patologických gamblerů pomýšlí na sebevraždu</a:t>
            </a:r>
          </a:p>
          <a:p>
            <a:r>
              <a:rPr lang="cs-CZ" sz="2000" dirty="0"/>
              <a:t>Vysoká komorbidita s užíváním psychoaktivních látek – kouření, alkohol, pervitin,… - </a:t>
            </a:r>
            <a:r>
              <a:rPr lang="cs-CZ" sz="2000" dirty="0" err="1"/>
              <a:t>sebeposilující</a:t>
            </a:r>
            <a:r>
              <a:rPr lang="cs-CZ" sz="2000" dirty="0"/>
              <a:t> se spirála – drogy zintenzivňují </a:t>
            </a:r>
            <a:r>
              <a:rPr lang="cs-CZ" sz="2000" dirty="0" err="1"/>
              <a:t>gambling</a:t>
            </a:r>
            <a:r>
              <a:rPr lang="cs-CZ" sz="2000" dirty="0"/>
              <a:t>, negativní efekty pak zvyšují potřebu brát drogy, což zvyšuje potřebu </a:t>
            </a:r>
            <a:r>
              <a:rPr lang="cs-CZ" sz="2000" dirty="0" err="1"/>
              <a:t>gamblit</a:t>
            </a:r>
            <a:r>
              <a:rPr lang="cs-CZ" sz="2000" dirty="0"/>
              <a:t>,… </a:t>
            </a:r>
          </a:p>
        </p:txBody>
      </p:sp>
    </p:spTree>
    <p:extLst>
      <p:ext uri="{BB962C8B-B14F-4D97-AF65-F5344CB8AC3E}">
        <p14:creationId xmlns:p14="http://schemas.microsoft.com/office/powerpoint/2010/main" val="34704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5732624-9FFB-4B5F-800C-97293BDA5FA6}"/>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534D8E52-307D-4287-9545-833582639380}"/>
              </a:ext>
            </a:extLst>
          </p:cNvPr>
          <p:cNvSpPr>
            <a:spLocks noGrp="1"/>
          </p:cNvSpPr>
          <p:nvPr>
            <p:ph type="title"/>
          </p:nvPr>
        </p:nvSpPr>
        <p:spPr/>
        <p:txBody>
          <a:bodyPr/>
          <a:lstStyle/>
          <a:p>
            <a:r>
              <a:rPr lang="cs-CZ" dirty="0"/>
              <a:t>Rizikové faktory</a:t>
            </a:r>
          </a:p>
        </p:txBody>
      </p:sp>
      <p:sp>
        <p:nvSpPr>
          <p:cNvPr id="5" name="Zástupný obsah 4">
            <a:extLst>
              <a:ext uri="{FF2B5EF4-FFF2-40B4-BE49-F238E27FC236}">
                <a16:creationId xmlns:a16="http://schemas.microsoft.com/office/drawing/2014/main" id="{C30DA0E2-A13E-4B2C-BDFE-D548F7088D85}"/>
              </a:ext>
            </a:extLst>
          </p:cNvPr>
          <p:cNvSpPr>
            <a:spLocks noGrp="1"/>
          </p:cNvSpPr>
          <p:nvPr>
            <p:ph idx="1"/>
          </p:nvPr>
        </p:nvSpPr>
        <p:spPr/>
        <p:txBody>
          <a:bodyPr/>
          <a:lstStyle/>
          <a:p>
            <a:r>
              <a:rPr lang="cs-CZ" sz="2000" dirty="0"/>
              <a:t>Věk – dřívější počátek koreluje s větší mírou patologie později</a:t>
            </a:r>
          </a:p>
          <a:p>
            <a:r>
              <a:rPr lang="cs-CZ" sz="2000" dirty="0"/>
              <a:t>Gender – muži </a:t>
            </a:r>
            <a:r>
              <a:rPr lang="cs-CZ" sz="2000" dirty="0" err="1"/>
              <a:t>gamblí</a:t>
            </a:r>
            <a:r>
              <a:rPr lang="cs-CZ" sz="2000" dirty="0"/>
              <a:t> častěji, více, a čelí větším problémům a patologii. Muži preferují „dovednostní“ hry, ženy vyhledávají disociaci. </a:t>
            </a:r>
            <a:r>
              <a:rPr lang="cs-CZ" sz="2000" dirty="0" err="1"/>
              <a:t>Gamblingová</a:t>
            </a:r>
            <a:r>
              <a:rPr lang="cs-CZ" sz="2000" dirty="0"/>
              <a:t> kultura jako hyper-maskulinní prostředí</a:t>
            </a:r>
          </a:p>
          <a:p>
            <a:r>
              <a:rPr lang="cs-CZ" sz="2000" dirty="0" err="1"/>
              <a:t>Socioekonomincký</a:t>
            </a:r>
            <a:r>
              <a:rPr lang="cs-CZ" sz="2000" dirty="0"/>
              <a:t> status – nezaměstnanost, chudoba atd. jako jeden z vůbec nejsilnějších prediktorů</a:t>
            </a:r>
          </a:p>
          <a:p>
            <a:r>
              <a:rPr lang="cs-CZ" sz="2000" dirty="0"/>
              <a:t>Dostupnost</a:t>
            </a:r>
          </a:p>
          <a:p>
            <a:r>
              <a:rPr lang="cs-CZ" sz="2000" dirty="0"/>
              <a:t>Zkušenost – větší výhra během rané kariéry </a:t>
            </a:r>
          </a:p>
          <a:p>
            <a:r>
              <a:rPr lang="cs-CZ" sz="2000" dirty="0"/>
              <a:t>Rodinné a vrstevnické zázemí – prostředí, které toleruje, schvaluje, či podporuje </a:t>
            </a:r>
            <a:r>
              <a:rPr lang="cs-CZ" sz="2000" dirty="0" err="1"/>
              <a:t>gambling</a:t>
            </a:r>
            <a:endParaRPr lang="cs-CZ" sz="2000" dirty="0"/>
          </a:p>
        </p:txBody>
      </p:sp>
    </p:spTree>
    <p:extLst>
      <p:ext uri="{BB962C8B-B14F-4D97-AF65-F5344CB8AC3E}">
        <p14:creationId xmlns:p14="http://schemas.microsoft.com/office/powerpoint/2010/main" val="383826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30B25BA-9E36-4040-BA95-E0AEEE35B626}"/>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E577E5DF-FB48-44D0-8BE9-E0EE307E6CBB}"/>
              </a:ext>
            </a:extLst>
          </p:cNvPr>
          <p:cNvSpPr>
            <a:spLocks noGrp="1"/>
          </p:cNvSpPr>
          <p:nvPr>
            <p:ph type="title"/>
          </p:nvPr>
        </p:nvSpPr>
        <p:spPr/>
        <p:txBody>
          <a:bodyPr/>
          <a:lstStyle/>
          <a:p>
            <a:r>
              <a:rPr lang="cs-CZ" dirty="0"/>
              <a:t>Psychologické prediktory</a:t>
            </a:r>
          </a:p>
        </p:txBody>
      </p:sp>
      <p:sp>
        <p:nvSpPr>
          <p:cNvPr id="5" name="Zástupný obsah 4">
            <a:extLst>
              <a:ext uri="{FF2B5EF4-FFF2-40B4-BE49-F238E27FC236}">
                <a16:creationId xmlns:a16="http://schemas.microsoft.com/office/drawing/2014/main" id="{A11A538D-F88E-4FC6-AD21-1BDF0FD7F395}"/>
              </a:ext>
            </a:extLst>
          </p:cNvPr>
          <p:cNvSpPr>
            <a:spLocks noGrp="1"/>
          </p:cNvSpPr>
          <p:nvPr>
            <p:ph idx="1"/>
          </p:nvPr>
        </p:nvSpPr>
        <p:spPr/>
        <p:txBody>
          <a:bodyPr/>
          <a:lstStyle/>
          <a:p>
            <a:r>
              <a:rPr lang="cs-CZ" sz="2000" dirty="0" err="1"/>
              <a:t>Depresivita</a:t>
            </a:r>
            <a:r>
              <a:rPr lang="cs-CZ" sz="2000" dirty="0"/>
              <a:t> – až u 50% gamblerů, </a:t>
            </a:r>
            <a:r>
              <a:rPr lang="cs-CZ" sz="2000" dirty="0" err="1"/>
              <a:t>gambling</a:t>
            </a:r>
            <a:r>
              <a:rPr lang="cs-CZ" sz="2000" dirty="0"/>
              <a:t> zpravidla předchází depresi</a:t>
            </a:r>
          </a:p>
          <a:p>
            <a:r>
              <a:rPr lang="cs-CZ" sz="2000" dirty="0"/>
              <a:t>Úzkostnost – až 40% gamblerů je diagnostikováno s nějakou formou úzkostné nebo kompulzivní poruchy</a:t>
            </a:r>
          </a:p>
          <a:p>
            <a:r>
              <a:rPr lang="cs-CZ" sz="2000" dirty="0"/>
              <a:t>Časné trauma – emoční trauma reportováno u 60%, fyzické u 40%, sexuální u 20%. Přítomnost traumatu koreluje s mírou patologie </a:t>
            </a:r>
            <a:r>
              <a:rPr lang="cs-CZ" sz="2000" dirty="0" err="1"/>
              <a:t>gamblingu</a:t>
            </a:r>
            <a:r>
              <a:rPr lang="cs-CZ" sz="2000" dirty="0"/>
              <a:t>. </a:t>
            </a:r>
          </a:p>
          <a:p>
            <a:r>
              <a:rPr lang="cs-CZ" sz="2000" dirty="0" err="1"/>
              <a:t>Sensation</a:t>
            </a:r>
            <a:r>
              <a:rPr lang="cs-CZ" sz="2000" dirty="0"/>
              <a:t> </a:t>
            </a:r>
            <a:r>
              <a:rPr lang="cs-CZ" sz="2000" dirty="0" err="1"/>
              <a:t>seeking</a:t>
            </a:r>
            <a:r>
              <a:rPr lang="cs-CZ" sz="2000" dirty="0"/>
              <a:t> – </a:t>
            </a:r>
            <a:r>
              <a:rPr lang="cs-CZ" sz="2000" dirty="0" err="1"/>
              <a:t>hypománie</a:t>
            </a:r>
            <a:r>
              <a:rPr lang="cs-CZ" sz="2000" dirty="0"/>
              <a:t>, tendence se nudit </a:t>
            </a:r>
          </a:p>
          <a:p>
            <a:endParaRPr lang="cs-CZ" dirty="0"/>
          </a:p>
        </p:txBody>
      </p:sp>
    </p:spTree>
    <p:extLst>
      <p:ext uri="{BB962C8B-B14F-4D97-AF65-F5344CB8AC3E}">
        <p14:creationId xmlns:p14="http://schemas.microsoft.com/office/powerpoint/2010/main" val="98138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3775F99-62AF-482F-9E39-FFB2992B613A}"/>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FDFD6751-84EF-4F56-94C1-A0F48F182FFF}"/>
              </a:ext>
            </a:extLst>
          </p:cNvPr>
          <p:cNvSpPr>
            <a:spLocks noGrp="1"/>
          </p:cNvSpPr>
          <p:nvPr>
            <p:ph type="title"/>
          </p:nvPr>
        </p:nvSpPr>
        <p:spPr/>
        <p:txBody>
          <a:bodyPr/>
          <a:lstStyle/>
          <a:p>
            <a:r>
              <a:rPr lang="cs-CZ" dirty="0"/>
              <a:t>Kognitivní zkreslení</a:t>
            </a:r>
          </a:p>
        </p:txBody>
      </p:sp>
      <p:sp>
        <p:nvSpPr>
          <p:cNvPr id="5" name="Zástupný obsah 4">
            <a:extLst>
              <a:ext uri="{FF2B5EF4-FFF2-40B4-BE49-F238E27FC236}">
                <a16:creationId xmlns:a16="http://schemas.microsoft.com/office/drawing/2014/main" id="{5A25E3DC-1652-423B-9A9A-1021A1DD3A90}"/>
              </a:ext>
            </a:extLst>
          </p:cNvPr>
          <p:cNvSpPr>
            <a:spLocks noGrp="1"/>
          </p:cNvSpPr>
          <p:nvPr>
            <p:ph idx="1"/>
          </p:nvPr>
        </p:nvSpPr>
        <p:spPr>
          <a:xfrm>
            <a:off x="719400" y="1359001"/>
            <a:ext cx="10753200" cy="4139998"/>
          </a:xfrm>
        </p:spPr>
        <p:txBody>
          <a:bodyPr/>
          <a:lstStyle/>
          <a:p>
            <a:r>
              <a:rPr lang="cs-CZ" sz="1900" dirty="0"/>
              <a:t>Iluze kontroly – magické myšlení/pověrčivost, víra ve schopnost (přebujelá sebedůvěra) </a:t>
            </a:r>
            <a:r>
              <a:rPr lang="en-GB" sz="1900" dirty="0"/>
              <a:t>https://www.youtube.com/watch?v=I0xOoyMeSF8 3</a:t>
            </a:r>
            <a:r>
              <a:rPr lang="cs-CZ" sz="1900" dirty="0"/>
              <a:t>:27-7:20</a:t>
            </a:r>
          </a:p>
          <a:p>
            <a:r>
              <a:rPr lang="en-AU" sz="1900" dirty="0"/>
              <a:t>Gambler's fallacy </a:t>
            </a:r>
            <a:r>
              <a:rPr lang="cs-CZ" sz="1900" dirty="0"/>
              <a:t>– přesvědčení, že náhodné události jsou ovlivněny minulými událostmi které ovlivní budoucí události (událostní řetězec). Typ II – tendence utvořit si názor na základě jen malého počtu pozorování</a:t>
            </a:r>
          </a:p>
          <a:p>
            <a:r>
              <a:rPr lang="cs-CZ" sz="1900" dirty="0"/>
              <a:t>Zkreslené vzpomínky – výhry jsou v paměti zveličovány (jejich význam a frekvence), prohry jsou bagatelizovány nebo zapomínány</a:t>
            </a:r>
          </a:p>
          <a:p>
            <a:r>
              <a:rPr lang="cs-CZ" sz="1900" dirty="0" err="1"/>
              <a:t>Near</a:t>
            </a:r>
            <a:r>
              <a:rPr lang="cs-CZ" sz="1900" dirty="0"/>
              <a:t> miss fenomén – prohra, která je vnímaná jako blízká výhře. Zvedá naději a motivaci k pokračování hraní. Vytváří vzrušení a pocit, že hru se lze naučit (vytváří iluzi kontroly a dovednosti) </a:t>
            </a:r>
            <a:r>
              <a:rPr lang="en-GB" sz="1900" dirty="0"/>
              <a:t>https://www.youtube.com/watch?v=uAZu0coArhI</a:t>
            </a:r>
            <a:endParaRPr lang="cs-CZ" sz="1900" dirty="0"/>
          </a:p>
          <a:p>
            <a:r>
              <a:rPr lang="cs-CZ" sz="1900" dirty="0"/>
              <a:t>Blud zbohatnutí  - taky pocit nedokončenosti (nechám toho až se mi peníze vrátí – nahánění ztrát)</a:t>
            </a:r>
            <a:endParaRPr lang="en-GB" sz="1900" dirty="0"/>
          </a:p>
          <a:p>
            <a:endParaRPr lang="cs-CZ" sz="2000" dirty="0"/>
          </a:p>
        </p:txBody>
      </p:sp>
    </p:spTree>
    <p:extLst>
      <p:ext uri="{BB962C8B-B14F-4D97-AF65-F5344CB8AC3E}">
        <p14:creationId xmlns:p14="http://schemas.microsoft.com/office/powerpoint/2010/main" val="209808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FB50C00-5077-44FA-9FFC-C7E0E1A22BF7}"/>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9FC0CA6C-A22F-4A99-948A-C23C130A8048}"/>
              </a:ext>
            </a:extLst>
          </p:cNvPr>
          <p:cNvSpPr>
            <a:spLocks noGrp="1"/>
          </p:cNvSpPr>
          <p:nvPr>
            <p:ph type="title"/>
          </p:nvPr>
        </p:nvSpPr>
        <p:spPr/>
        <p:txBody>
          <a:bodyPr/>
          <a:lstStyle/>
          <a:p>
            <a:r>
              <a:rPr lang="cs-CZ" dirty="0"/>
              <a:t>Online </a:t>
            </a:r>
            <a:r>
              <a:rPr lang="cs-CZ" dirty="0" err="1"/>
              <a:t>gambling</a:t>
            </a:r>
            <a:endParaRPr lang="cs-CZ" dirty="0"/>
          </a:p>
        </p:txBody>
      </p:sp>
      <p:sp>
        <p:nvSpPr>
          <p:cNvPr id="5" name="Zástupný obsah 4">
            <a:extLst>
              <a:ext uri="{FF2B5EF4-FFF2-40B4-BE49-F238E27FC236}">
                <a16:creationId xmlns:a16="http://schemas.microsoft.com/office/drawing/2014/main" id="{6C880857-D633-4A3E-89C0-1A87F290C550}"/>
              </a:ext>
            </a:extLst>
          </p:cNvPr>
          <p:cNvSpPr>
            <a:spLocks noGrp="1"/>
          </p:cNvSpPr>
          <p:nvPr>
            <p:ph idx="1"/>
          </p:nvPr>
        </p:nvSpPr>
        <p:spPr/>
        <p:txBody>
          <a:bodyPr/>
          <a:lstStyle/>
          <a:p>
            <a:r>
              <a:rPr lang="cs-CZ" sz="2000" dirty="0"/>
              <a:t>Postupné prosazování online </a:t>
            </a:r>
            <a:r>
              <a:rPr lang="cs-CZ" sz="2000" dirty="0" err="1"/>
              <a:t>gamblingu</a:t>
            </a:r>
            <a:r>
              <a:rPr lang="cs-CZ" sz="2000" dirty="0"/>
              <a:t> nepřináší zásadní zvednutí prevalence gamblerů</a:t>
            </a:r>
          </a:p>
          <a:p>
            <a:r>
              <a:rPr lang="cs-CZ" sz="2000" dirty="0"/>
              <a:t>Atraktivnější pro mladší (lze maskovat věk, mají větší digitální dovednosti)</a:t>
            </a:r>
          </a:p>
          <a:p>
            <a:r>
              <a:rPr lang="cs-CZ" sz="2000" dirty="0"/>
              <a:t>Nabízí neomezené možnosti (např. kontinuální sázení na cokoliv kdekoliv)</a:t>
            </a:r>
          </a:p>
          <a:p>
            <a:r>
              <a:rPr lang="cs-CZ" sz="2000" dirty="0"/>
              <a:t>ALE méně vzrušující, méně sociální (online a </a:t>
            </a:r>
            <a:r>
              <a:rPr lang="cs-CZ" sz="2000" dirty="0" err="1"/>
              <a:t>offline</a:t>
            </a:r>
            <a:r>
              <a:rPr lang="cs-CZ" sz="2000" dirty="0"/>
              <a:t> je preferováno trochu jinými lidmi). Pro řadu lidí je online </a:t>
            </a:r>
            <a:r>
              <a:rPr lang="cs-CZ" sz="2000" dirty="0" err="1"/>
              <a:t>gambling</a:t>
            </a:r>
            <a:r>
              <a:rPr lang="cs-CZ" sz="2000" dirty="0"/>
              <a:t> jen substitutem „skutečného“ </a:t>
            </a:r>
            <a:r>
              <a:rPr lang="cs-CZ" sz="2000" dirty="0" err="1"/>
              <a:t>gamblingu</a:t>
            </a:r>
            <a:endParaRPr lang="cs-CZ" sz="2000" dirty="0"/>
          </a:p>
          <a:p>
            <a:r>
              <a:rPr lang="cs-CZ" sz="2000" dirty="0"/>
              <a:t>Nižší rizika: odpadá kriminální prostředí/drogy</a:t>
            </a:r>
          </a:p>
          <a:p>
            <a:r>
              <a:rPr lang="cs-CZ" sz="2000" dirty="0"/>
              <a:t>Vyšší rizika: anonymní prostředí (menší sociální dohled); dostupné 365/24/7; vyšší iluze kontroly a dovednosti; elektronické peníze nejsou vnímané tak reálně; kredity zdarma/ </a:t>
            </a:r>
            <a:r>
              <a:rPr lang="cs-CZ" sz="2000" dirty="0" err="1"/>
              <a:t>training</a:t>
            </a:r>
            <a:r>
              <a:rPr lang="cs-CZ" sz="2000" dirty="0"/>
              <a:t> </a:t>
            </a:r>
            <a:r>
              <a:rPr lang="cs-CZ" sz="2000" dirty="0" err="1"/>
              <a:t>rooms</a:t>
            </a:r>
            <a:endParaRPr lang="cs-CZ" sz="2000" dirty="0"/>
          </a:p>
          <a:p>
            <a:endParaRPr lang="cs-CZ" sz="2000" dirty="0"/>
          </a:p>
        </p:txBody>
      </p:sp>
    </p:spTree>
    <p:extLst>
      <p:ext uri="{BB962C8B-B14F-4D97-AF65-F5344CB8AC3E}">
        <p14:creationId xmlns:p14="http://schemas.microsoft.com/office/powerpoint/2010/main" val="254256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CC38A33-4E04-4755-A34A-DCF92D9CB899}"/>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FE28DE60-D470-4B90-82D3-3D85F2AA7C1C}"/>
              </a:ext>
            </a:extLst>
          </p:cNvPr>
          <p:cNvSpPr>
            <a:spLocks noGrp="1"/>
          </p:cNvSpPr>
          <p:nvPr>
            <p:ph type="title"/>
          </p:nvPr>
        </p:nvSpPr>
        <p:spPr/>
        <p:txBody>
          <a:bodyPr/>
          <a:lstStyle/>
          <a:p>
            <a:r>
              <a:rPr lang="cs-CZ" dirty="0"/>
              <a:t>Závislost na cvičení</a:t>
            </a:r>
          </a:p>
        </p:txBody>
      </p:sp>
      <p:sp>
        <p:nvSpPr>
          <p:cNvPr id="5" name="Zástupný obsah 4">
            <a:extLst>
              <a:ext uri="{FF2B5EF4-FFF2-40B4-BE49-F238E27FC236}">
                <a16:creationId xmlns:a16="http://schemas.microsoft.com/office/drawing/2014/main" id="{8637D10C-ED55-43D9-851B-E0DB0C922247}"/>
              </a:ext>
            </a:extLst>
          </p:cNvPr>
          <p:cNvSpPr>
            <a:spLocks noGrp="1"/>
          </p:cNvSpPr>
          <p:nvPr>
            <p:ph idx="1"/>
          </p:nvPr>
        </p:nvSpPr>
        <p:spPr/>
        <p:txBody>
          <a:bodyPr/>
          <a:lstStyle/>
          <a:p>
            <a:r>
              <a:rPr lang="cs-CZ" sz="2000" dirty="0"/>
              <a:t>Není oficiální diagnózou. </a:t>
            </a:r>
          </a:p>
          <a:p>
            <a:r>
              <a:rPr lang="cs-CZ" sz="2000" dirty="0"/>
              <a:t>Poprvé popsaná v 70. letech a tehdy chápaná jako „aktivity </a:t>
            </a:r>
            <a:r>
              <a:rPr lang="cs-CZ" sz="2000" dirty="0" err="1"/>
              <a:t>based</a:t>
            </a:r>
            <a:r>
              <a:rPr lang="cs-CZ" sz="2000" dirty="0"/>
              <a:t> </a:t>
            </a:r>
            <a:r>
              <a:rPr lang="cs-CZ" sz="2000" dirty="0" err="1"/>
              <a:t>anorexia</a:t>
            </a:r>
            <a:r>
              <a:rPr lang="cs-CZ" sz="2000" dirty="0"/>
              <a:t>“ – doprovodný symptom poruch příjmu potravy</a:t>
            </a:r>
          </a:p>
          <a:p>
            <a:r>
              <a:rPr lang="cs-CZ" sz="2000" dirty="0"/>
              <a:t>Primární: není (nebo jen mírně – např. návaznost na speciální diety) komorbidita s poruchami příjmu potravy. Častější u mužů</a:t>
            </a:r>
          </a:p>
          <a:p>
            <a:r>
              <a:rPr lang="cs-CZ" sz="2000" dirty="0"/>
              <a:t>Sekundární: spojeno s poruchami jako anorexie, bulimie. Častější u žen a častěji spojené emočními poruchami</a:t>
            </a:r>
          </a:p>
          <a:p>
            <a:r>
              <a:rPr lang="cs-CZ" sz="2000" dirty="0"/>
              <a:t>Cvičení je velmi časté (den bez cvičení je výjimka), intenzivní (více hodin denně), stereotypní (malá variace cviků a způsobů pohybu), osoba reaguje negativně na změnu pohybové rutiny, osoba reaguje negativně když nemůže cvičit, signifikantní problémy (dopad na osobní a pracovní život, psychickou pohodu, zdravotní následky)</a:t>
            </a:r>
          </a:p>
          <a:p>
            <a:endParaRPr lang="cs-CZ" dirty="0"/>
          </a:p>
        </p:txBody>
      </p:sp>
    </p:spTree>
    <p:extLst>
      <p:ext uri="{BB962C8B-B14F-4D97-AF65-F5344CB8AC3E}">
        <p14:creationId xmlns:p14="http://schemas.microsoft.com/office/powerpoint/2010/main" val="418540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2F20538-C46A-4847-A6ED-E649A2D1E109}"/>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9FEED25E-7907-4108-8D03-FE5177DC99DF}"/>
              </a:ext>
            </a:extLst>
          </p:cNvPr>
          <p:cNvSpPr>
            <a:spLocks noGrp="1"/>
          </p:cNvSpPr>
          <p:nvPr>
            <p:ph type="title"/>
          </p:nvPr>
        </p:nvSpPr>
        <p:spPr/>
        <p:txBody>
          <a:bodyPr/>
          <a:lstStyle/>
          <a:p>
            <a:r>
              <a:rPr lang="cs-CZ" dirty="0"/>
              <a:t>Závislost na cvičení – je to vůbec možné?</a:t>
            </a:r>
          </a:p>
        </p:txBody>
      </p:sp>
      <p:sp>
        <p:nvSpPr>
          <p:cNvPr id="5" name="Zástupný obsah 4">
            <a:extLst>
              <a:ext uri="{FF2B5EF4-FFF2-40B4-BE49-F238E27FC236}">
                <a16:creationId xmlns:a16="http://schemas.microsoft.com/office/drawing/2014/main" id="{A56FBBBD-C0EE-4BA0-8FD1-B8430BACE9D2}"/>
              </a:ext>
            </a:extLst>
          </p:cNvPr>
          <p:cNvSpPr>
            <a:spLocks noGrp="1"/>
          </p:cNvSpPr>
          <p:nvPr>
            <p:ph idx="1"/>
          </p:nvPr>
        </p:nvSpPr>
        <p:spPr/>
        <p:txBody>
          <a:bodyPr/>
          <a:lstStyle/>
          <a:p>
            <a:r>
              <a:rPr lang="cs-CZ" sz="2000" dirty="0" err="1"/>
              <a:t>Opioidní</a:t>
            </a:r>
            <a:r>
              <a:rPr lang="cs-CZ" sz="2000" dirty="0"/>
              <a:t> systém? Nepravděpodobné – cvičení nevyvolá dostatečné množství endorfinu</a:t>
            </a:r>
          </a:p>
          <a:p>
            <a:r>
              <a:rPr lang="cs-CZ" sz="2000" dirty="0"/>
              <a:t>Dopaminový systém! U zvířat dochází k nedostupnosti dopaminových receptorů, pokud jsou dlouhodobě nuceni k vysoké fyzické aktivitě. U lidí je významné zlepšení nálady po cvičení</a:t>
            </a:r>
          </a:p>
          <a:p>
            <a:r>
              <a:rPr lang="cs-CZ" sz="2000" dirty="0"/>
              <a:t>Sociální posílení – být fit a sexy je vnímáno jako prestižní, chtěné, obdivuhodné</a:t>
            </a:r>
          </a:p>
          <a:p>
            <a:r>
              <a:rPr lang="cs-CZ" sz="2000" dirty="0"/>
              <a:t>Negativní posílení – změny nálady (negativní), úzkosti, nerealistické vnímání vlastní postavy pokud nelze cvičit. Dlouhé intenzivní cvičení vede ke svalovým zraněním což vede k nucené odmlce od cvičení což vede k ještě intenzivnějšímu cvičení poté. </a:t>
            </a:r>
          </a:p>
          <a:p>
            <a:r>
              <a:rPr lang="cs-CZ" sz="2000" dirty="0"/>
              <a:t>Možné i evoluční vysvětlení – u zvířat dochází vlivem dlouhodobého hladovění k zintenzivnění fyzické aktivity</a:t>
            </a:r>
          </a:p>
          <a:p>
            <a:endParaRPr lang="cs-CZ" dirty="0"/>
          </a:p>
        </p:txBody>
      </p:sp>
    </p:spTree>
    <p:extLst>
      <p:ext uri="{BB962C8B-B14F-4D97-AF65-F5344CB8AC3E}">
        <p14:creationId xmlns:p14="http://schemas.microsoft.com/office/powerpoint/2010/main" val="315127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C3C7133-659B-410D-90C8-5DB869570BFF}"/>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584BEB2F-52C5-475B-AFF4-FCACAC974907}"/>
              </a:ext>
            </a:extLst>
          </p:cNvPr>
          <p:cNvSpPr>
            <a:spLocks noGrp="1"/>
          </p:cNvSpPr>
          <p:nvPr>
            <p:ph type="title"/>
          </p:nvPr>
        </p:nvSpPr>
        <p:spPr/>
        <p:txBody>
          <a:bodyPr/>
          <a:lstStyle/>
          <a:p>
            <a:r>
              <a:rPr lang="cs-CZ" dirty="0"/>
              <a:t>Anabolické androgenní steroidy</a:t>
            </a:r>
          </a:p>
        </p:txBody>
      </p:sp>
      <p:pic>
        <p:nvPicPr>
          <p:cNvPr id="6" name="Obrázek 5">
            <a:extLst>
              <a:ext uri="{FF2B5EF4-FFF2-40B4-BE49-F238E27FC236}">
                <a16:creationId xmlns:a16="http://schemas.microsoft.com/office/drawing/2014/main" id="{059059D9-95A6-4F04-93F3-3D9549D57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371" y="3705963"/>
            <a:ext cx="2078636" cy="3125585"/>
          </a:xfrm>
          <a:prstGeom prst="rect">
            <a:avLst/>
          </a:prstGeom>
        </p:spPr>
      </p:pic>
      <p:pic>
        <p:nvPicPr>
          <p:cNvPr id="7" name="Obrázek 6" descr="Russian Olympic team's drug usage could have long term effects on athletes' health | Life and style | The Guardian - Mozilla Firefox">
            <a:extLst>
              <a:ext uri="{FF2B5EF4-FFF2-40B4-BE49-F238E27FC236}">
                <a16:creationId xmlns:a16="http://schemas.microsoft.com/office/drawing/2014/main" id="{2BAE7B91-B191-4440-80AA-BBE9C33481F8}"/>
              </a:ext>
            </a:extLst>
          </p:cNvPr>
          <p:cNvPicPr>
            <a:picLocks noChangeAspect="1"/>
          </p:cNvPicPr>
          <p:nvPr/>
        </p:nvPicPr>
        <p:blipFill rotWithShape="1">
          <a:blip r:embed="rId3">
            <a:extLst>
              <a:ext uri="{28A0092B-C50C-407E-A947-70E740481C1C}">
                <a14:useLocalDpi xmlns:a14="http://schemas.microsoft.com/office/drawing/2010/main" val="0"/>
              </a:ext>
            </a:extLst>
          </a:blip>
          <a:srcRect l="26134" t="25192" r="34278" b="206"/>
          <a:stretch/>
        </p:blipFill>
        <p:spPr>
          <a:xfrm>
            <a:off x="6952114" y="3519822"/>
            <a:ext cx="3275796" cy="3338178"/>
          </a:xfrm>
          <a:prstGeom prst="rect">
            <a:avLst/>
          </a:prstGeom>
        </p:spPr>
      </p:pic>
      <p:pic>
        <p:nvPicPr>
          <p:cNvPr id="10" name="Obrázek 9">
            <a:extLst>
              <a:ext uri="{FF2B5EF4-FFF2-40B4-BE49-F238E27FC236}">
                <a16:creationId xmlns:a16="http://schemas.microsoft.com/office/drawing/2014/main" id="{E7DC67CF-D73B-40C5-A883-9024FC71F380}"/>
              </a:ext>
            </a:extLst>
          </p:cNvPr>
          <p:cNvPicPr>
            <a:picLocks noChangeAspect="1"/>
          </p:cNvPicPr>
          <p:nvPr/>
        </p:nvPicPr>
        <p:blipFill rotWithShape="1">
          <a:blip r:embed="rId4"/>
          <a:srcRect l="8611" t="30788" r="12374" b="5455"/>
          <a:stretch/>
        </p:blipFill>
        <p:spPr>
          <a:xfrm>
            <a:off x="29119" y="4513811"/>
            <a:ext cx="4528102" cy="2283587"/>
          </a:xfrm>
          <a:prstGeom prst="rect">
            <a:avLst/>
          </a:prstGeom>
        </p:spPr>
      </p:pic>
      <p:pic>
        <p:nvPicPr>
          <p:cNvPr id="12" name="Obrázek 11">
            <a:extLst>
              <a:ext uri="{FF2B5EF4-FFF2-40B4-BE49-F238E27FC236}">
                <a16:creationId xmlns:a16="http://schemas.microsoft.com/office/drawing/2014/main" id="{08C78610-129E-4F00-B8A3-6BFA013E02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522" y="1735566"/>
            <a:ext cx="4373074" cy="2460848"/>
          </a:xfrm>
          <a:prstGeom prst="rect">
            <a:avLst/>
          </a:prstGeom>
        </p:spPr>
      </p:pic>
    </p:spTree>
    <p:extLst>
      <p:ext uri="{BB962C8B-B14F-4D97-AF65-F5344CB8AC3E}">
        <p14:creationId xmlns:p14="http://schemas.microsoft.com/office/powerpoint/2010/main" val="281475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A79985D-5250-49B0-91FE-31F3AF4A5579}"/>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5" name="Zástupný obsah 4">
            <a:extLst>
              <a:ext uri="{FF2B5EF4-FFF2-40B4-BE49-F238E27FC236}">
                <a16:creationId xmlns:a16="http://schemas.microsoft.com/office/drawing/2014/main" id="{BC471A48-9B11-4294-B09B-F3E8E7554302}"/>
              </a:ext>
            </a:extLst>
          </p:cNvPr>
          <p:cNvSpPr>
            <a:spLocks noGrp="1"/>
          </p:cNvSpPr>
          <p:nvPr>
            <p:ph idx="1"/>
          </p:nvPr>
        </p:nvSpPr>
        <p:spPr/>
        <p:txBody>
          <a:bodyPr/>
          <a:lstStyle/>
          <a:p>
            <a:r>
              <a:rPr lang="cs-CZ" sz="2400" dirty="0"/>
              <a:t>Týká se chování které</a:t>
            </a:r>
          </a:p>
          <a:p>
            <a:r>
              <a:rPr lang="cs-CZ" sz="2400" dirty="0"/>
              <a:t>Má potenciál vyvolat krátkodobé uspokojení</a:t>
            </a:r>
          </a:p>
          <a:p>
            <a:r>
              <a:rPr lang="cs-CZ" sz="2400" dirty="0"/>
              <a:t>Tendence opakovat dané chování (repetice a snížená kontrola)</a:t>
            </a:r>
          </a:p>
          <a:p>
            <a:r>
              <a:rPr lang="cs-CZ" sz="2400" dirty="0"/>
              <a:t>Pokud přetrvává delší dobu, může vést k problémům</a:t>
            </a:r>
          </a:p>
          <a:p>
            <a:r>
              <a:rPr lang="cs-CZ" sz="2400" dirty="0"/>
              <a:t>Chování, které vykazuje podobné seskupení symptomů jako je u látkových závislostí (viz komponentní model závislosti: význačnost, </a:t>
            </a:r>
            <a:r>
              <a:rPr lang="cs-CZ" sz="2400" dirty="0" err="1"/>
              <a:t>mood</a:t>
            </a:r>
            <a:r>
              <a:rPr lang="cs-CZ" sz="2400" dirty="0"/>
              <a:t> management, abstinenční příznaky, tolerance, konflikty, relapsy) </a:t>
            </a:r>
            <a:endParaRPr lang="en-US" sz="2400" dirty="0"/>
          </a:p>
          <a:p>
            <a:endParaRPr lang="cs-CZ" dirty="0"/>
          </a:p>
        </p:txBody>
      </p:sp>
      <p:sp>
        <p:nvSpPr>
          <p:cNvPr id="6" name="Nadpis 5">
            <a:extLst>
              <a:ext uri="{FF2B5EF4-FFF2-40B4-BE49-F238E27FC236}">
                <a16:creationId xmlns:a16="http://schemas.microsoft.com/office/drawing/2014/main" id="{27D895AD-6B6D-4532-BF07-738610179160}"/>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3619156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08DD513-F125-42F1-8B9F-F969D4234DD6}"/>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86E094EE-3EA7-4D9A-B29C-76BC92902F82}"/>
              </a:ext>
            </a:extLst>
          </p:cNvPr>
          <p:cNvSpPr>
            <a:spLocks noGrp="1"/>
          </p:cNvSpPr>
          <p:nvPr>
            <p:ph type="title"/>
          </p:nvPr>
        </p:nvSpPr>
        <p:spPr/>
        <p:txBody>
          <a:bodyPr/>
          <a:lstStyle/>
          <a:p>
            <a:r>
              <a:rPr lang="cs-CZ" dirty="0"/>
              <a:t>Anabolické androgenní steroidy</a:t>
            </a:r>
          </a:p>
        </p:txBody>
      </p:sp>
      <p:sp>
        <p:nvSpPr>
          <p:cNvPr id="5" name="Zástupný obsah 4">
            <a:extLst>
              <a:ext uri="{FF2B5EF4-FFF2-40B4-BE49-F238E27FC236}">
                <a16:creationId xmlns:a16="http://schemas.microsoft.com/office/drawing/2014/main" id="{01E56377-1C81-422F-98E8-06DFA7FE87D8}"/>
              </a:ext>
            </a:extLst>
          </p:cNvPr>
          <p:cNvSpPr>
            <a:spLocks noGrp="1"/>
          </p:cNvSpPr>
          <p:nvPr>
            <p:ph idx="1"/>
          </p:nvPr>
        </p:nvSpPr>
        <p:spPr/>
        <p:txBody>
          <a:bodyPr/>
          <a:lstStyle/>
          <a:p>
            <a:r>
              <a:rPr lang="cs-CZ" sz="2000" dirty="0"/>
              <a:t>Zahrnuje testosteron a syntetické deriváty testosteronu, které mají potenciál pro budování svalů (anabolické účinky) a maskulinizační vlastnosti (androgenní účinky) – tyto jsou účinky jsou vždy spolu (naproti tomu kortikosteroidy jsou sice chemicky podobné, ale mají odlišný biologický účinek a neovlivňují nárůst svalové hmoty)</a:t>
            </a:r>
          </a:p>
          <a:p>
            <a:r>
              <a:rPr lang="cs-CZ" sz="2000" dirty="0"/>
              <a:t>Masivní nárůst užívání v 80. letech (kultura akčních hrdinů), zvláště u mladších mužů</a:t>
            </a:r>
          </a:p>
          <a:p>
            <a:r>
              <a:rPr lang="cs-CZ" sz="2000" dirty="0"/>
              <a:t>Pak období úpadku a opět masivní nárůst po 2010 – i u žen</a:t>
            </a:r>
          </a:p>
          <a:p>
            <a:pPr marL="529200" indent="-457200">
              <a:buAutoNum type="arabicParenR"/>
            </a:pPr>
            <a:r>
              <a:rPr lang="cs-CZ" sz="2000" dirty="0"/>
              <a:t>Popularita sportů jako </a:t>
            </a:r>
            <a:r>
              <a:rPr lang="cs-CZ" sz="2000" dirty="0" err="1"/>
              <a:t>crossfit</a:t>
            </a:r>
            <a:endParaRPr lang="cs-CZ" sz="2000" dirty="0"/>
          </a:p>
          <a:p>
            <a:pPr marL="529200" indent="-457200">
              <a:buAutoNum type="arabicParenR"/>
            </a:pPr>
            <a:r>
              <a:rPr lang="cs-CZ" sz="2000" dirty="0"/>
              <a:t>Online sebeprezentace (Instagram apod.) a role filmového průmyslu</a:t>
            </a:r>
          </a:p>
          <a:p>
            <a:pPr marL="529200" indent="-457200">
              <a:buAutoNum type="arabicParenR"/>
            </a:pPr>
            <a:r>
              <a:rPr lang="cs-CZ" sz="2000" dirty="0"/>
              <a:t>Snadnější administrace (gely, náplasti), dřív jen injekce (pokrok kvůli využití testosteronu v léčbě imunitního systému, např. u HIV)</a:t>
            </a:r>
          </a:p>
          <a:p>
            <a:pPr marL="529200" indent="-457200">
              <a:buAutoNum type="arabicParenR"/>
            </a:pPr>
            <a:endParaRPr lang="cs-CZ" sz="2000" dirty="0"/>
          </a:p>
          <a:p>
            <a:endParaRPr lang="cs-CZ" dirty="0"/>
          </a:p>
        </p:txBody>
      </p:sp>
    </p:spTree>
    <p:extLst>
      <p:ext uri="{BB962C8B-B14F-4D97-AF65-F5344CB8AC3E}">
        <p14:creationId xmlns:p14="http://schemas.microsoft.com/office/powerpoint/2010/main" val="3427928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1EA666C-A699-4CA8-A0A1-C0430C16BF75}"/>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6912CB44-7FE8-402B-8A6F-C70AF06AB8BC}"/>
              </a:ext>
            </a:extLst>
          </p:cNvPr>
          <p:cNvSpPr>
            <a:spLocks noGrp="1"/>
          </p:cNvSpPr>
          <p:nvPr>
            <p:ph type="title"/>
          </p:nvPr>
        </p:nvSpPr>
        <p:spPr/>
        <p:txBody>
          <a:bodyPr/>
          <a:lstStyle/>
          <a:p>
            <a:r>
              <a:rPr lang="cs-CZ" dirty="0"/>
              <a:t>Závislost</a:t>
            </a:r>
          </a:p>
        </p:txBody>
      </p:sp>
      <p:sp>
        <p:nvSpPr>
          <p:cNvPr id="5" name="Zástupný obsah 4">
            <a:extLst>
              <a:ext uri="{FF2B5EF4-FFF2-40B4-BE49-F238E27FC236}">
                <a16:creationId xmlns:a16="http://schemas.microsoft.com/office/drawing/2014/main" id="{C762947B-F126-4F98-9E6F-FA27AC126CAF}"/>
              </a:ext>
            </a:extLst>
          </p:cNvPr>
          <p:cNvSpPr>
            <a:spLocks noGrp="1"/>
          </p:cNvSpPr>
          <p:nvPr>
            <p:ph idx="1"/>
          </p:nvPr>
        </p:nvSpPr>
        <p:spPr/>
        <p:txBody>
          <a:bodyPr/>
          <a:lstStyle/>
          <a:p>
            <a:r>
              <a:rPr lang="cs-CZ" sz="2000" dirty="0"/>
              <a:t>Obvykle se užívají v cyklech (několik několika týdenních/měsíčních cyklů za život), závislí ale buď zmenšují přestávky či berou kontinuálně</a:t>
            </a:r>
          </a:p>
          <a:p>
            <a:r>
              <a:rPr lang="cs-CZ" sz="2000" dirty="0"/>
              <a:t>Anabolická cesta – mnozí uživatelé trpí poruchou tělesné dysmorfie (vidí své tělo zkresleně), mají tunelové vidění ve směru získání svalové hmoty (opak anorexie)</a:t>
            </a:r>
          </a:p>
          <a:p>
            <a:r>
              <a:rPr lang="cs-CZ" sz="2000" dirty="0"/>
              <a:t>Androgenní cesta – externí zdroje testosteronu vedou k zastavení produkce vlastního testosteronu – </a:t>
            </a:r>
            <a:r>
              <a:rPr lang="cs-CZ" sz="2000" dirty="0" err="1"/>
              <a:t>atropie</a:t>
            </a:r>
            <a:r>
              <a:rPr lang="cs-CZ" sz="2000" dirty="0"/>
              <a:t> varlat, ztráta reprodukční kapacity, ztráta sexuálního chtíče, ztráta nadšení, výkyvy nálad, </a:t>
            </a:r>
            <a:r>
              <a:rPr lang="cs-CZ" sz="2000" dirty="0" err="1"/>
              <a:t>depresivita</a:t>
            </a:r>
            <a:r>
              <a:rPr lang="cs-CZ" sz="2000" dirty="0"/>
              <a:t>. Účinky jsou dočasné (pokud je braní dočasné – po několika měsících se varlata vrací do původního stavu. Jenže zabránění negativních následků atrofie vede jedince ke kontinuálnímu braní steroidů</a:t>
            </a:r>
          </a:p>
          <a:p>
            <a:endParaRPr lang="cs-CZ" dirty="0"/>
          </a:p>
        </p:txBody>
      </p:sp>
    </p:spTree>
    <p:extLst>
      <p:ext uri="{BB962C8B-B14F-4D97-AF65-F5344CB8AC3E}">
        <p14:creationId xmlns:p14="http://schemas.microsoft.com/office/powerpoint/2010/main" val="94440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4043B74-C010-416A-8E91-A7DA5667298D}"/>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19279D90-67B9-40C0-AC0F-FD18CAB9830D}"/>
              </a:ext>
            </a:extLst>
          </p:cNvPr>
          <p:cNvSpPr>
            <a:spLocks noGrp="1"/>
          </p:cNvSpPr>
          <p:nvPr>
            <p:ph type="title"/>
          </p:nvPr>
        </p:nvSpPr>
        <p:spPr/>
        <p:txBody>
          <a:bodyPr/>
          <a:lstStyle/>
          <a:p>
            <a:r>
              <a:rPr lang="cs-CZ" dirty="0"/>
              <a:t>Závislost</a:t>
            </a:r>
          </a:p>
        </p:txBody>
      </p:sp>
      <p:sp>
        <p:nvSpPr>
          <p:cNvPr id="5" name="Zástupný obsah 4">
            <a:extLst>
              <a:ext uri="{FF2B5EF4-FFF2-40B4-BE49-F238E27FC236}">
                <a16:creationId xmlns:a16="http://schemas.microsoft.com/office/drawing/2014/main" id="{3B325CAC-2C2B-4AC1-9591-F3FBFE741C9E}"/>
              </a:ext>
            </a:extLst>
          </p:cNvPr>
          <p:cNvSpPr>
            <a:spLocks noGrp="1"/>
          </p:cNvSpPr>
          <p:nvPr>
            <p:ph idx="1"/>
          </p:nvPr>
        </p:nvSpPr>
        <p:spPr/>
        <p:txBody>
          <a:bodyPr/>
          <a:lstStyle/>
          <a:p>
            <a:r>
              <a:rPr lang="cs-CZ" sz="2000" dirty="0"/>
              <a:t>Dopaminová cesta – poznatky zatím jen ze zvířecích studií – funguje </a:t>
            </a:r>
            <a:r>
              <a:rPr lang="cs-CZ" sz="2000" dirty="0" err="1"/>
              <a:t>sebeadministrace</a:t>
            </a:r>
            <a:r>
              <a:rPr lang="cs-CZ" sz="2000" dirty="0"/>
              <a:t> i tzv. </a:t>
            </a:r>
            <a:r>
              <a:rPr lang="cs-CZ" sz="2000" dirty="0" err="1"/>
              <a:t>conditioned</a:t>
            </a:r>
            <a:r>
              <a:rPr lang="cs-CZ" sz="2000" dirty="0"/>
              <a:t> place preference test. Účinky steroidů jsou větší, pokud se administruje přímo do mozku</a:t>
            </a:r>
          </a:p>
          <a:p>
            <a:r>
              <a:rPr lang="cs-CZ" sz="2000" dirty="0"/>
              <a:t>Neuro cesta není zcela jasná, ale pravděpodobně steroidy ovlivňují </a:t>
            </a:r>
            <a:r>
              <a:rPr lang="cs-CZ" sz="2000" dirty="0" err="1"/>
              <a:t>opioidní</a:t>
            </a:r>
            <a:r>
              <a:rPr lang="cs-CZ" sz="2000" dirty="0"/>
              <a:t> systém (a ten v kaskádě dopaminový). </a:t>
            </a:r>
            <a:r>
              <a:rPr lang="cs-CZ" sz="2000" dirty="0" err="1"/>
              <a:t>Opioidní</a:t>
            </a:r>
            <a:r>
              <a:rPr lang="cs-CZ" sz="2000" dirty="0"/>
              <a:t> antagonisti blokují u pokusných zvířat </a:t>
            </a:r>
            <a:r>
              <a:rPr lang="cs-CZ" sz="2000" dirty="0" err="1"/>
              <a:t>steroidovou</a:t>
            </a:r>
            <a:r>
              <a:rPr lang="cs-CZ" sz="2000" dirty="0"/>
              <a:t> </a:t>
            </a:r>
            <a:r>
              <a:rPr lang="cs-CZ" sz="2000" dirty="0" err="1"/>
              <a:t>sebeadministraci</a:t>
            </a:r>
            <a:endParaRPr lang="cs-CZ" sz="2000" dirty="0"/>
          </a:p>
          <a:p>
            <a:r>
              <a:rPr lang="cs-CZ" sz="2000" dirty="0"/>
              <a:t>Pozorování u lidí – pravidelní uživatelé steroidů mají větší prevalenci užívání opiátů (to ale může být působeno větší tendenci ke zranění a potřebě bolest potlačit)</a:t>
            </a:r>
          </a:p>
        </p:txBody>
      </p:sp>
    </p:spTree>
    <p:extLst>
      <p:ext uri="{BB962C8B-B14F-4D97-AF65-F5344CB8AC3E}">
        <p14:creationId xmlns:p14="http://schemas.microsoft.com/office/powerpoint/2010/main" val="198758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E0335DE-C4C4-472F-B1D7-3CB554ABDD8B}"/>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DCB5FD42-FDDD-4657-825B-69743068C109}"/>
              </a:ext>
            </a:extLst>
          </p:cNvPr>
          <p:cNvSpPr>
            <a:spLocks noGrp="1"/>
          </p:cNvSpPr>
          <p:nvPr>
            <p:ph type="title"/>
          </p:nvPr>
        </p:nvSpPr>
        <p:spPr/>
        <p:txBody>
          <a:bodyPr/>
          <a:lstStyle/>
          <a:p>
            <a:r>
              <a:rPr lang="cs-CZ" dirty="0"/>
              <a:t>Účinky</a:t>
            </a:r>
          </a:p>
        </p:txBody>
      </p:sp>
      <p:sp>
        <p:nvSpPr>
          <p:cNvPr id="5" name="Zástupný obsah 4">
            <a:extLst>
              <a:ext uri="{FF2B5EF4-FFF2-40B4-BE49-F238E27FC236}">
                <a16:creationId xmlns:a16="http://schemas.microsoft.com/office/drawing/2014/main" id="{11B86143-B44E-4C41-9258-4950A7F71357}"/>
              </a:ext>
            </a:extLst>
          </p:cNvPr>
          <p:cNvSpPr>
            <a:spLocks noGrp="1"/>
          </p:cNvSpPr>
          <p:nvPr>
            <p:ph idx="1"/>
          </p:nvPr>
        </p:nvSpPr>
        <p:spPr>
          <a:xfrm>
            <a:off x="720000" y="1692002"/>
            <a:ext cx="6877833" cy="4139998"/>
          </a:xfrm>
        </p:spPr>
        <p:txBody>
          <a:bodyPr/>
          <a:lstStyle/>
          <a:p>
            <a:r>
              <a:rPr lang="cs-CZ" sz="2000" dirty="0"/>
              <a:t>Trombotický efekt, srdeční potíže</a:t>
            </a:r>
          </a:p>
          <a:p>
            <a:r>
              <a:rPr lang="cs-CZ" sz="2000" dirty="0"/>
              <a:t>Efekt na reprodukční systém</a:t>
            </a:r>
          </a:p>
          <a:p>
            <a:r>
              <a:rPr lang="cs-CZ" sz="2000" dirty="0"/>
              <a:t>U žen změny hlasu, nadměrná tvorba folikul (nevratné), změna obličeje (výraznější brada, akné), růst klitorisu (ale dnes jde dávkovat a nechtěné změny potlačit. Např. </a:t>
            </a:r>
          </a:p>
          <a:p>
            <a:r>
              <a:rPr lang="cs-CZ" sz="2000" dirty="0"/>
              <a:t>Mánie a </a:t>
            </a:r>
            <a:r>
              <a:rPr lang="cs-CZ" sz="2000" dirty="0" err="1"/>
              <a:t>hypománie</a:t>
            </a:r>
            <a:r>
              <a:rPr lang="cs-CZ" sz="2000" dirty="0"/>
              <a:t> – prudké změny nálad, hyperaktivita, přehnané sebevědomí, zpočátku </a:t>
            </a:r>
            <a:r>
              <a:rPr lang="cs-CZ" sz="2000" dirty="0" err="1"/>
              <a:t>hypersexualita</a:t>
            </a:r>
            <a:r>
              <a:rPr lang="cs-CZ" sz="2000" dirty="0"/>
              <a:t> (a pak opak – rána pro mužské ego), podrážděnost, agrese, násilí, </a:t>
            </a:r>
            <a:r>
              <a:rPr lang="cs-CZ" sz="2000" dirty="0" err="1"/>
              <a:t>mačistická</a:t>
            </a:r>
            <a:r>
              <a:rPr lang="cs-CZ" sz="2000" dirty="0"/>
              <a:t> kultura </a:t>
            </a:r>
          </a:p>
          <a:p>
            <a:endParaRPr lang="cs-CZ" dirty="0"/>
          </a:p>
        </p:txBody>
      </p:sp>
      <p:pic>
        <p:nvPicPr>
          <p:cNvPr id="6" name="Obrázek 5">
            <a:extLst>
              <a:ext uri="{FF2B5EF4-FFF2-40B4-BE49-F238E27FC236}">
                <a16:creationId xmlns:a16="http://schemas.microsoft.com/office/drawing/2014/main" id="{42DAE2EF-D829-4F36-8823-2E7424A69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1174" y="2954417"/>
            <a:ext cx="3020826" cy="1699214"/>
          </a:xfrm>
          <a:prstGeom prst="rect">
            <a:avLst/>
          </a:prstGeom>
        </p:spPr>
      </p:pic>
      <p:pic>
        <p:nvPicPr>
          <p:cNvPr id="7" name="Obrázek 6">
            <a:extLst>
              <a:ext uri="{FF2B5EF4-FFF2-40B4-BE49-F238E27FC236}">
                <a16:creationId xmlns:a16="http://schemas.microsoft.com/office/drawing/2014/main" id="{83313C9C-7DBA-4DAF-881F-D28E0486E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389" y="0"/>
            <a:ext cx="1969611" cy="2954417"/>
          </a:xfrm>
          <a:prstGeom prst="rect">
            <a:avLst/>
          </a:prstGeom>
        </p:spPr>
      </p:pic>
      <p:pic>
        <p:nvPicPr>
          <p:cNvPr id="8" name="Obrázek 7">
            <a:extLst>
              <a:ext uri="{FF2B5EF4-FFF2-40B4-BE49-F238E27FC236}">
                <a16:creationId xmlns:a16="http://schemas.microsoft.com/office/drawing/2014/main" id="{CE02B57E-0BE7-4E22-A95C-829E54591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929" y="4653631"/>
            <a:ext cx="3916071" cy="2204369"/>
          </a:xfrm>
          <a:prstGeom prst="rect">
            <a:avLst/>
          </a:prstGeom>
        </p:spPr>
      </p:pic>
    </p:spTree>
    <p:extLst>
      <p:ext uri="{BB962C8B-B14F-4D97-AF65-F5344CB8AC3E}">
        <p14:creationId xmlns:p14="http://schemas.microsoft.com/office/powerpoint/2010/main" val="40887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83FE365-9365-49AC-A898-599C1E8D8C04}"/>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57C14723-E2CF-450E-8364-075E91BE9585}"/>
              </a:ext>
            </a:extLst>
          </p:cNvPr>
          <p:cNvSpPr>
            <a:spLocks noGrp="1"/>
          </p:cNvSpPr>
          <p:nvPr>
            <p:ph type="title"/>
          </p:nvPr>
        </p:nvSpPr>
        <p:spPr/>
        <p:txBody>
          <a:bodyPr/>
          <a:lstStyle/>
          <a:p>
            <a:r>
              <a:rPr lang="cs-CZ" dirty="0"/>
              <a:t>Podobnosti s látkovými závislostmi</a:t>
            </a:r>
          </a:p>
        </p:txBody>
      </p:sp>
      <p:sp>
        <p:nvSpPr>
          <p:cNvPr id="5" name="Zástupný obsah 4">
            <a:extLst>
              <a:ext uri="{FF2B5EF4-FFF2-40B4-BE49-F238E27FC236}">
                <a16:creationId xmlns:a16="http://schemas.microsoft.com/office/drawing/2014/main" id="{F97507FF-E518-4DFB-87C4-AACC88243110}"/>
              </a:ext>
            </a:extLst>
          </p:cNvPr>
          <p:cNvSpPr>
            <a:spLocks noGrp="1"/>
          </p:cNvSpPr>
          <p:nvPr>
            <p:ph idx="1"/>
          </p:nvPr>
        </p:nvSpPr>
        <p:spPr/>
        <p:txBody>
          <a:bodyPr/>
          <a:lstStyle/>
          <a:p>
            <a:r>
              <a:rPr lang="cs-CZ" sz="1900" dirty="0"/>
              <a:t>Oboje vzniká jako ego-</a:t>
            </a:r>
            <a:r>
              <a:rPr lang="cs-CZ" sz="1900" dirty="0" err="1"/>
              <a:t>syntonické</a:t>
            </a:r>
            <a:r>
              <a:rPr lang="cs-CZ" sz="1900" dirty="0"/>
              <a:t> (= v souladu s osobností daného člověka, jeho postoji a chtěním) a pomalu a postupně zahrnuje i ego-dystonickou složku (v opozici s daným jedincem). Ego-dystonie je hlavním důvodem, proč je často vidíme jako obsesivně-kompulzivní poruchy</a:t>
            </a:r>
          </a:p>
          <a:p>
            <a:r>
              <a:rPr lang="cs-CZ" sz="1900" dirty="0"/>
              <a:t>Vysoká vzájemná komorbidita. Např. u gamblerů je téměř pravidlo kouření, pití, užívání amfetaminu atd. Gambleři mají několikanásobně větší šanci být označení jako patologičtí pokud užívají i zakázané psychoaktivní látky. Spojení </a:t>
            </a:r>
            <a:r>
              <a:rPr lang="cs-CZ" sz="1900" dirty="0" err="1"/>
              <a:t>gamblingu</a:t>
            </a:r>
            <a:r>
              <a:rPr lang="cs-CZ" sz="1900" dirty="0"/>
              <a:t> a drog zhoršuje patologii hraní i užívání</a:t>
            </a:r>
          </a:p>
          <a:p>
            <a:r>
              <a:rPr lang="cs-CZ" sz="1900" dirty="0"/>
              <a:t>Podobné osobnostní profily. Muži mladšího věku jsou nejvíce náchylní k </a:t>
            </a:r>
            <a:r>
              <a:rPr lang="cs-CZ" sz="1900" dirty="0" err="1"/>
              <a:t>obému</a:t>
            </a:r>
            <a:r>
              <a:rPr lang="cs-CZ" sz="1900" dirty="0"/>
              <a:t>. Zvýšená impulzivita, </a:t>
            </a:r>
            <a:r>
              <a:rPr lang="cs-CZ" sz="1900" dirty="0" err="1"/>
              <a:t>sensation-seeking</a:t>
            </a:r>
            <a:r>
              <a:rPr lang="cs-CZ" sz="1900" dirty="0"/>
              <a:t>, ADHD, snížená tendence vyhýbat se trestu (</a:t>
            </a:r>
            <a:r>
              <a:rPr lang="cs-CZ" sz="1900" dirty="0" err="1"/>
              <a:t>harm</a:t>
            </a:r>
            <a:r>
              <a:rPr lang="cs-CZ" sz="1900" dirty="0"/>
              <a:t> </a:t>
            </a:r>
            <a:r>
              <a:rPr lang="cs-CZ" sz="1900" dirty="0" err="1"/>
              <a:t>avoidence</a:t>
            </a:r>
            <a:r>
              <a:rPr lang="cs-CZ" sz="1900" dirty="0"/>
              <a:t>). Emoční </a:t>
            </a:r>
            <a:r>
              <a:rPr lang="cs-CZ" sz="1900" dirty="0" err="1"/>
              <a:t>dysregulace</a:t>
            </a:r>
            <a:r>
              <a:rPr lang="cs-CZ" sz="1900" dirty="0"/>
              <a:t> (např. </a:t>
            </a:r>
            <a:r>
              <a:rPr lang="cs-CZ" sz="1900" dirty="0" err="1"/>
              <a:t>depresivita</a:t>
            </a:r>
            <a:r>
              <a:rPr lang="cs-CZ" sz="1900" dirty="0"/>
              <a:t>, </a:t>
            </a:r>
            <a:r>
              <a:rPr lang="cs-CZ" sz="1900" dirty="0" err="1"/>
              <a:t>alexithymie</a:t>
            </a:r>
            <a:r>
              <a:rPr lang="cs-CZ" sz="1900" dirty="0"/>
              <a:t>).</a:t>
            </a:r>
          </a:p>
          <a:p>
            <a:pPr marL="72000" indent="0">
              <a:buNone/>
            </a:pPr>
            <a:endParaRPr lang="cs-CZ" sz="2000" dirty="0"/>
          </a:p>
        </p:txBody>
      </p:sp>
    </p:spTree>
    <p:extLst>
      <p:ext uri="{BB962C8B-B14F-4D97-AF65-F5344CB8AC3E}">
        <p14:creationId xmlns:p14="http://schemas.microsoft.com/office/powerpoint/2010/main" val="258543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3602728-8DDB-437B-A2A8-180C6260F8B4}"/>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F64DE545-CE79-41CB-A25C-43ABF9CCC362}"/>
              </a:ext>
            </a:extLst>
          </p:cNvPr>
          <p:cNvSpPr>
            <a:spLocks noGrp="1"/>
          </p:cNvSpPr>
          <p:nvPr>
            <p:ph type="title"/>
          </p:nvPr>
        </p:nvSpPr>
        <p:spPr/>
        <p:txBody>
          <a:bodyPr/>
          <a:lstStyle/>
          <a:p>
            <a:r>
              <a:rPr lang="cs-CZ" dirty="0"/>
              <a:t>Podobnosti s látkovými závislostmi</a:t>
            </a:r>
          </a:p>
        </p:txBody>
      </p:sp>
      <p:sp>
        <p:nvSpPr>
          <p:cNvPr id="5" name="Zástupný obsah 4">
            <a:extLst>
              <a:ext uri="{FF2B5EF4-FFF2-40B4-BE49-F238E27FC236}">
                <a16:creationId xmlns:a16="http://schemas.microsoft.com/office/drawing/2014/main" id="{CB595D2A-89E8-4405-BB2F-AEBAC573EDAE}"/>
              </a:ext>
            </a:extLst>
          </p:cNvPr>
          <p:cNvSpPr>
            <a:spLocks noGrp="1"/>
          </p:cNvSpPr>
          <p:nvPr>
            <p:ph idx="1"/>
          </p:nvPr>
        </p:nvSpPr>
        <p:spPr/>
        <p:txBody>
          <a:bodyPr/>
          <a:lstStyle/>
          <a:p>
            <a:r>
              <a:rPr lang="cs-CZ" sz="1800" dirty="0"/>
              <a:t>Podobné kognitivní zkreslení a problémy – nápovědy k objektu závislosti jsou procesovány prioritně a jsou aktivní ve stejných oblastech mozku</a:t>
            </a:r>
          </a:p>
          <a:p>
            <a:r>
              <a:rPr lang="cs-CZ" sz="1800" dirty="0"/>
              <a:t>Důkazy o funkčních změnách v </a:t>
            </a:r>
            <a:r>
              <a:rPr lang="cs-CZ" sz="1800" dirty="0" err="1"/>
              <a:t>mezolinbické</a:t>
            </a:r>
            <a:r>
              <a:rPr lang="cs-CZ" sz="1800" dirty="0"/>
              <a:t> </a:t>
            </a:r>
            <a:r>
              <a:rPr lang="cs-CZ" sz="1800" dirty="0" err="1"/>
              <a:t>dopaminogerní</a:t>
            </a:r>
            <a:r>
              <a:rPr lang="cs-CZ" sz="1800" dirty="0"/>
              <a:t> dráze – látkové i behaviorální závislosti jsou primárně poruchou motivace</a:t>
            </a:r>
          </a:p>
          <a:p>
            <a:r>
              <a:rPr lang="cs-CZ" sz="1800" dirty="0"/>
              <a:t>Pacienti s Parkinsonovou chorobou léčení dopaminovými agonisty občas zažívají problémové chování ve směru behaviorálních závislostí</a:t>
            </a:r>
          </a:p>
          <a:p>
            <a:r>
              <a:rPr lang="cs-CZ" sz="1800" dirty="0" err="1"/>
              <a:t>Reward</a:t>
            </a:r>
            <a:r>
              <a:rPr lang="cs-CZ" sz="1800" dirty="0"/>
              <a:t> </a:t>
            </a:r>
            <a:r>
              <a:rPr lang="cs-CZ" sz="1800" dirty="0" err="1"/>
              <a:t>deficiency</a:t>
            </a:r>
            <a:r>
              <a:rPr lang="cs-CZ" sz="1800" dirty="0"/>
              <a:t> syndrom (menší množství dopaminových D2 receptorů) reportován i u </a:t>
            </a:r>
            <a:r>
              <a:rPr lang="cs-CZ" sz="1800" dirty="0" err="1"/>
              <a:t>gamblingu</a:t>
            </a:r>
            <a:endParaRPr lang="cs-CZ" sz="1800" dirty="0"/>
          </a:p>
          <a:p>
            <a:r>
              <a:rPr lang="cs-CZ" sz="1800" dirty="0"/>
              <a:t>Behaviorální komponenta je postupně zásadní i u látkových závislostí</a:t>
            </a:r>
          </a:p>
          <a:p>
            <a:r>
              <a:rPr lang="cs-CZ" sz="1800" dirty="0"/>
              <a:t>Účinný podobný přístup v léčbě – kognitivně behaviorální komponenta jako </a:t>
            </a:r>
            <a:r>
              <a:rPr lang="cs-CZ" sz="1800" dirty="0" err="1"/>
              <a:t>promární</a:t>
            </a:r>
            <a:r>
              <a:rPr lang="cs-CZ" sz="1800" dirty="0"/>
              <a:t> přístup u obou typů. Slibné výsledky medikace s použitím </a:t>
            </a:r>
            <a:r>
              <a:rPr lang="cs-CZ" sz="1800" dirty="0" err="1"/>
              <a:t>opioidních</a:t>
            </a:r>
            <a:r>
              <a:rPr lang="cs-CZ" sz="1800" dirty="0"/>
              <a:t> antagonistů (používají se u léčby alkoholismu nebo závislosti na opiátech)</a:t>
            </a:r>
          </a:p>
        </p:txBody>
      </p:sp>
    </p:spTree>
    <p:extLst>
      <p:ext uri="{BB962C8B-B14F-4D97-AF65-F5344CB8AC3E}">
        <p14:creationId xmlns:p14="http://schemas.microsoft.com/office/powerpoint/2010/main" val="3323159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0078C0B-1A5E-4A62-B248-615C8B73EB04}"/>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A529E574-520D-4058-9239-54D27F248F65}"/>
              </a:ext>
            </a:extLst>
          </p:cNvPr>
          <p:cNvSpPr>
            <a:spLocks noGrp="1"/>
          </p:cNvSpPr>
          <p:nvPr>
            <p:ph type="title"/>
          </p:nvPr>
        </p:nvSpPr>
        <p:spPr/>
        <p:txBody>
          <a:bodyPr/>
          <a:lstStyle/>
          <a:p>
            <a:r>
              <a:rPr lang="cs-CZ" dirty="0"/>
              <a:t>Ale!</a:t>
            </a:r>
          </a:p>
        </p:txBody>
      </p:sp>
      <p:sp>
        <p:nvSpPr>
          <p:cNvPr id="5" name="Zástupný obsah 4">
            <a:extLst>
              <a:ext uri="{FF2B5EF4-FFF2-40B4-BE49-F238E27FC236}">
                <a16:creationId xmlns:a16="http://schemas.microsoft.com/office/drawing/2014/main" id="{2E8F0B06-A126-498F-B2EF-D72FBACC9B9C}"/>
              </a:ext>
            </a:extLst>
          </p:cNvPr>
          <p:cNvSpPr>
            <a:spLocks noGrp="1"/>
          </p:cNvSpPr>
          <p:nvPr>
            <p:ph idx="1"/>
          </p:nvPr>
        </p:nvSpPr>
        <p:spPr/>
        <p:txBody>
          <a:bodyPr/>
          <a:lstStyle/>
          <a:p>
            <a:r>
              <a:rPr lang="cs-CZ" sz="2000" dirty="0"/>
              <a:t>Víme příliš málo. 1) zásadní poznatky jsou zejména z výzkumu </a:t>
            </a:r>
            <a:r>
              <a:rPr lang="cs-CZ" sz="2000" dirty="0" err="1"/>
              <a:t>gamblingu</a:t>
            </a:r>
            <a:r>
              <a:rPr lang="cs-CZ" sz="2000" dirty="0"/>
              <a:t> 2) žádné zvířecí studie 3) nízký počet longitudinálních studií a navíc jen krátkodobé 4) malý počet genetických studií</a:t>
            </a:r>
          </a:p>
          <a:p>
            <a:r>
              <a:rPr lang="cs-CZ" sz="2000" dirty="0" err="1"/>
              <a:t>Normativita</a:t>
            </a:r>
            <a:r>
              <a:rPr lang="cs-CZ" sz="2000" dirty="0"/>
              <a:t> – nejsou behaviorální závislosti jen štítkem pro „nevhodné chování“? Nepoužíváme zbytečně </a:t>
            </a:r>
            <a:r>
              <a:rPr lang="cs-CZ" sz="2000" dirty="0" err="1"/>
              <a:t>patologizující</a:t>
            </a:r>
            <a:r>
              <a:rPr lang="cs-CZ" sz="2000" dirty="0"/>
              <a:t> diskurz? Nešíříme zbytečnou paniku?</a:t>
            </a:r>
          </a:p>
          <a:p>
            <a:r>
              <a:rPr lang="cs-CZ" sz="2000" dirty="0"/>
              <a:t>Výzkum behaviorálních závislostí je skrze optiku látkových závislostí. Nepřipravujeme se o další potenciální vysvětlení, pokud bychom se na to dívali jinak? (pro kladivo je vše hřebík)</a:t>
            </a:r>
          </a:p>
          <a:p>
            <a:r>
              <a:rPr lang="cs-CZ" sz="2000" dirty="0"/>
              <a:t>Problém s tolerancí a abstinenčními příznaky  - někteří odborníci jejich existenci u behaviorálních závislostí popírají</a:t>
            </a:r>
          </a:p>
          <a:p>
            <a:endParaRPr lang="cs-CZ" dirty="0"/>
          </a:p>
        </p:txBody>
      </p:sp>
    </p:spTree>
    <p:extLst>
      <p:ext uri="{BB962C8B-B14F-4D97-AF65-F5344CB8AC3E}">
        <p14:creationId xmlns:p14="http://schemas.microsoft.com/office/powerpoint/2010/main" val="23758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27D9B48-8FB1-47A3-950B-9554276E3D50}"/>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EE782EBD-136C-41AD-9D43-8F70CE30CDE7}"/>
              </a:ext>
            </a:extLst>
          </p:cNvPr>
          <p:cNvSpPr>
            <a:spLocks noGrp="1"/>
          </p:cNvSpPr>
          <p:nvPr>
            <p:ph type="title"/>
          </p:nvPr>
        </p:nvSpPr>
        <p:spPr/>
        <p:txBody>
          <a:bodyPr/>
          <a:lstStyle/>
          <a:p>
            <a:r>
              <a:rPr lang="cs-CZ" dirty="0"/>
              <a:t>Možnosti diagnostiky</a:t>
            </a:r>
          </a:p>
        </p:txBody>
      </p:sp>
      <p:sp>
        <p:nvSpPr>
          <p:cNvPr id="5" name="Zástupný obsah 4">
            <a:extLst>
              <a:ext uri="{FF2B5EF4-FFF2-40B4-BE49-F238E27FC236}">
                <a16:creationId xmlns:a16="http://schemas.microsoft.com/office/drawing/2014/main" id="{2EC0AE9D-43DD-46C8-96FF-283BA7A1F864}"/>
              </a:ext>
            </a:extLst>
          </p:cNvPr>
          <p:cNvSpPr>
            <a:spLocks noGrp="1"/>
          </p:cNvSpPr>
          <p:nvPr>
            <p:ph idx="1"/>
          </p:nvPr>
        </p:nvSpPr>
        <p:spPr/>
        <p:txBody>
          <a:bodyPr/>
          <a:lstStyle/>
          <a:p>
            <a:r>
              <a:rPr lang="cs-CZ" sz="2000" dirty="0"/>
              <a:t>Patologický </a:t>
            </a:r>
            <a:r>
              <a:rPr lang="cs-CZ" sz="2000" dirty="0" err="1"/>
              <a:t>gambling</a:t>
            </a:r>
            <a:r>
              <a:rPr lang="cs-CZ" sz="2000" dirty="0"/>
              <a:t> zahrnut pod hlavičku impulzivních poruch v DSM-IV a MKN-10. Ostatní behaviorální závislosti hypoteticky zařaditelné pod hlavičku „impulzivní porucha nespecifikovaná/jiná“</a:t>
            </a:r>
          </a:p>
          <a:p>
            <a:r>
              <a:rPr lang="cs-CZ" sz="2000" dirty="0"/>
              <a:t>DSM-5 (2013) – </a:t>
            </a:r>
            <a:r>
              <a:rPr lang="cs-CZ" sz="2000" dirty="0" err="1"/>
              <a:t>gambling</a:t>
            </a:r>
            <a:r>
              <a:rPr lang="cs-CZ" sz="2000" dirty="0"/>
              <a:t> zařazen pod závislosti plus do </a:t>
            </a:r>
            <a:r>
              <a:rPr lang="cs-CZ" sz="2000" dirty="0" err="1"/>
              <a:t>appendixu</a:t>
            </a:r>
            <a:r>
              <a:rPr lang="cs-CZ" sz="2000" dirty="0"/>
              <a:t> zařazena „internet gaming </a:t>
            </a:r>
            <a:r>
              <a:rPr lang="cs-CZ" sz="2000" dirty="0" err="1"/>
              <a:t>disorder</a:t>
            </a:r>
            <a:r>
              <a:rPr lang="cs-CZ" sz="2000" dirty="0"/>
              <a:t>“. Těsně nezařazena </a:t>
            </a:r>
            <a:r>
              <a:rPr lang="cs-CZ" sz="2000" dirty="0" err="1"/>
              <a:t>hypersexualita</a:t>
            </a:r>
            <a:endParaRPr lang="cs-CZ" sz="2000" dirty="0"/>
          </a:p>
          <a:p>
            <a:r>
              <a:rPr lang="cs-CZ" sz="2000" dirty="0"/>
              <a:t>MKN-11 (2018, používaná bude pravděpodobně od 2024) – zahrnuje pod závislosti </a:t>
            </a:r>
            <a:r>
              <a:rPr lang="cs-CZ" sz="2000" dirty="0" err="1"/>
              <a:t>gambling</a:t>
            </a:r>
            <a:r>
              <a:rPr lang="cs-CZ" sz="2000" dirty="0"/>
              <a:t> a gaming  oboje ve variantě „převážně online“ a „převážně </a:t>
            </a:r>
            <a:r>
              <a:rPr lang="cs-CZ" sz="2000" dirty="0" err="1"/>
              <a:t>offline</a:t>
            </a:r>
            <a:r>
              <a:rPr lang="cs-CZ" sz="2000" dirty="0"/>
              <a:t>“). Kompulzivní porucha sexuálního chování je v kategorii poruchy impulzů. </a:t>
            </a:r>
          </a:p>
          <a:p>
            <a:r>
              <a:rPr lang="cs-CZ" sz="2000" dirty="0"/>
              <a:t>Diagnostika dalších poruch možná v kategorii „jiné“. Prakticky se ale nevyužívá a z řady důvodů se spíše použije nějaká kategorie z komorbidity (zpravidla deprese, úzkosti)</a:t>
            </a:r>
          </a:p>
        </p:txBody>
      </p:sp>
    </p:spTree>
    <p:extLst>
      <p:ext uri="{BB962C8B-B14F-4D97-AF65-F5344CB8AC3E}">
        <p14:creationId xmlns:p14="http://schemas.microsoft.com/office/powerpoint/2010/main" val="83493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B8DDC90-4275-466A-A589-C2EEAD55D04B}"/>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26B75FEC-F2BE-4C45-8DE1-66FA94777272}"/>
              </a:ext>
            </a:extLst>
          </p:cNvPr>
          <p:cNvSpPr>
            <a:spLocks noGrp="1"/>
          </p:cNvSpPr>
          <p:nvPr>
            <p:ph type="title"/>
          </p:nvPr>
        </p:nvSpPr>
        <p:spPr/>
        <p:txBody>
          <a:bodyPr/>
          <a:lstStyle/>
          <a:p>
            <a:r>
              <a:rPr lang="cs-CZ" dirty="0"/>
              <a:t>Patologický </a:t>
            </a:r>
            <a:r>
              <a:rPr lang="cs-CZ" dirty="0" err="1"/>
              <a:t>gambling</a:t>
            </a:r>
            <a:endParaRPr lang="cs-CZ" dirty="0"/>
          </a:p>
        </p:txBody>
      </p:sp>
      <p:pic>
        <p:nvPicPr>
          <p:cNvPr id="6" name="Picture 2" descr="http://topbet.eu/news/wp-content/uploads/2013/09/Sportsbook-101-Parlays-vs.-Teasers.jpg">
            <a:extLst>
              <a:ext uri="{FF2B5EF4-FFF2-40B4-BE49-F238E27FC236}">
                <a16:creationId xmlns:a16="http://schemas.microsoft.com/office/drawing/2014/main" id="{6F7A3956-906C-4CA9-9305-5E75ADBD4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 y="1953230"/>
            <a:ext cx="3904968" cy="26017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goodwp.com/images/201211/goodwp.com_25745.jpg">
            <a:extLst>
              <a:ext uri="{FF2B5EF4-FFF2-40B4-BE49-F238E27FC236}">
                <a16:creationId xmlns:a16="http://schemas.microsoft.com/office/drawing/2014/main" id="{C393C965-13FD-4099-8BE1-8264D1CC58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638" y="1961786"/>
            <a:ext cx="4171950" cy="2607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dn.images.express.co.uk/img/dynamic/1/590x/lotto-logo-611142.jpg">
            <a:extLst>
              <a:ext uri="{FF2B5EF4-FFF2-40B4-BE49-F238E27FC236}">
                <a16:creationId xmlns:a16="http://schemas.microsoft.com/office/drawing/2014/main" id="{C8740B78-4054-4AC6-BBB0-8031152FA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44126"/>
            <a:ext cx="3867150" cy="2294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load.wikimedia.org/wikipedia/commons/8/82/Las_Vegas_slot_machines.jpg">
            <a:extLst>
              <a:ext uri="{FF2B5EF4-FFF2-40B4-BE49-F238E27FC236}">
                <a16:creationId xmlns:a16="http://schemas.microsoft.com/office/drawing/2014/main" id="{63858E66-7330-485A-8A47-AEA76738CF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7151" y="4552136"/>
            <a:ext cx="3276600" cy="22889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gambling-systems.com/roulette-system.jpg">
            <a:extLst>
              <a:ext uri="{FF2B5EF4-FFF2-40B4-BE49-F238E27FC236}">
                <a16:creationId xmlns:a16="http://schemas.microsoft.com/office/drawing/2014/main" id="{D0F8BABE-6B7C-4294-928B-008D7C764A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750" y="4552771"/>
            <a:ext cx="3463289" cy="230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7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5BB534-1FFB-4789-91BC-E3E93E3D4199}"/>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AB0F30F1-EACC-423C-8F82-1CDA3679929E}"/>
              </a:ext>
            </a:extLst>
          </p:cNvPr>
          <p:cNvSpPr>
            <a:spLocks noGrp="1"/>
          </p:cNvSpPr>
          <p:nvPr>
            <p:ph type="title"/>
          </p:nvPr>
        </p:nvSpPr>
        <p:spPr/>
        <p:txBody>
          <a:bodyPr/>
          <a:lstStyle/>
          <a:p>
            <a:r>
              <a:rPr lang="cs-CZ" dirty="0" err="1"/>
              <a:t>Gambling</a:t>
            </a:r>
            <a:endParaRPr lang="cs-CZ" dirty="0"/>
          </a:p>
        </p:txBody>
      </p:sp>
      <p:sp>
        <p:nvSpPr>
          <p:cNvPr id="5" name="Zástupný obsah 4">
            <a:extLst>
              <a:ext uri="{FF2B5EF4-FFF2-40B4-BE49-F238E27FC236}">
                <a16:creationId xmlns:a16="http://schemas.microsoft.com/office/drawing/2014/main" id="{24E82022-BCA7-4B7A-A25C-CB15DBD67F38}"/>
              </a:ext>
            </a:extLst>
          </p:cNvPr>
          <p:cNvSpPr>
            <a:spLocks noGrp="1"/>
          </p:cNvSpPr>
          <p:nvPr>
            <p:ph idx="1"/>
          </p:nvPr>
        </p:nvSpPr>
        <p:spPr/>
        <p:txBody>
          <a:bodyPr/>
          <a:lstStyle/>
          <a:p>
            <a:r>
              <a:rPr lang="cs-CZ" dirty="0"/>
              <a:t>Populární zábava od počátků lidstva (viz </a:t>
            </a:r>
            <a:r>
              <a:rPr lang="cs-CZ" dirty="0" err="1"/>
              <a:t>Huizinga</a:t>
            </a:r>
            <a:r>
              <a:rPr lang="cs-CZ" dirty="0"/>
              <a:t> „Homo </a:t>
            </a:r>
            <a:r>
              <a:rPr lang="cs-CZ" dirty="0" err="1"/>
              <a:t>Ludens</a:t>
            </a:r>
            <a:r>
              <a:rPr lang="cs-CZ" dirty="0"/>
              <a:t>“</a:t>
            </a:r>
          </a:p>
          <a:p>
            <a:r>
              <a:rPr lang="cs-CZ" dirty="0"/>
              <a:t>Hra s náhodou</a:t>
            </a:r>
          </a:p>
          <a:p>
            <a:r>
              <a:rPr lang="cs-CZ" dirty="0"/>
              <a:t>Hry se liší dle rychlosti, tempa, možné výšky sázek, podoby a struktury výhry, frekvence výhry, role dovednosti (která je často iluzorní)</a:t>
            </a:r>
          </a:p>
          <a:p>
            <a:r>
              <a:rPr lang="cs-CZ" dirty="0"/>
              <a:t>Nejčastější dělení na 1) čistě náhodné: loterie, výherní automaty 2) zahrnující dovednosti: poker, sázení, online obchodování</a:t>
            </a:r>
          </a:p>
        </p:txBody>
      </p:sp>
    </p:spTree>
    <p:extLst>
      <p:ext uri="{BB962C8B-B14F-4D97-AF65-F5344CB8AC3E}">
        <p14:creationId xmlns:p14="http://schemas.microsoft.com/office/powerpoint/2010/main" val="350349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77F9D92-ED04-4B5F-BEE8-9CBF8F2D49CC}"/>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40D388BD-8E07-4030-82F7-749D33D24066}"/>
              </a:ext>
            </a:extLst>
          </p:cNvPr>
          <p:cNvSpPr>
            <a:spLocks noGrp="1"/>
          </p:cNvSpPr>
          <p:nvPr>
            <p:ph type="title"/>
          </p:nvPr>
        </p:nvSpPr>
        <p:spPr/>
        <p:txBody>
          <a:bodyPr/>
          <a:lstStyle/>
          <a:p>
            <a:r>
              <a:rPr lang="cs-CZ" dirty="0" err="1"/>
              <a:t>Gambling</a:t>
            </a:r>
            <a:r>
              <a:rPr lang="cs-CZ" dirty="0"/>
              <a:t> v MKN-11</a:t>
            </a:r>
          </a:p>
        </p:txBody>
      </p:sp>
      <p:sp>
        <p:nvSpPr>
          <p:cNvPr id="5" name="Zástupný obsah 4">
            <a:extLst>
              <a:ext uri="{FF2B5EF4-FFF2-40B4-BE49-F238E27FC236}">
                <a16:creationId xmlns:a16="http://schemas.microsoft.com/office/drawing/2014/main" id="{A3CB9661-61D0-4FCF-945F-8CD305CF6D92}"/>
              </a:ext>
            </a:extLst>
          </p:cNvPr>
          <p:cNvSpPr>
            <a:spLocks noGrp="1"/>
          </p:cNvSpPr>
          <p:nvPr>
            <p:ph idx="1"/>
          </p:nvPr>
        </p:nvSpPr>
        <p:spPr/>
        <p:txBody>
          <a:bodyPr/>
          <a:lstStyle/>
          <a:p>
            <a:r>
              <a:rPr lang="en-GB" sz="1600" dirty="0"/>
              <a:t>Gambling disorder is characterized by a pattern of persistent or recurrent gambling behaviour, which may be online (i.e., over the internet) or offline, manifested by: </a:t>
            </a:r>
          </a:p>
          <a:p>
            <a:r>
              <a:rPr lang="en-GB" sz="1600" dirty="0"/>
              <a:t>1) impaired control over gambling (e.g., onset, frequency, intensity, duration, termination, context)</a:t>
            </a:r>
          </a:p>
          <a:p>
            <a:r>
              <a:rPr lang="en-GB" sz="1600" dirty="0"/>
              <a:t>2) increasing priority given to gambling to the extent that gambling takes precedence over other life interests and daily activities</a:t>
            </a:r>
          </a:p>
          <a:p>
            <a:r>
              <a:rPr lang="en-GB" sz="1600" dirty="0"/>
              <a:t>3) continuation or escalation of gambling despite the occurrence of negative consequences. The behaviour pattern is of sufficient severity to result in significant impairment in personal, family, social, educational, occupational or other important areas of functioning. </a:t>
            </a:r>
          </a:p>
          <a:p>
            <a:r>
              <a:rPr lang="en-GB" sz="1600" dirty="0"/>
              <a:t>The pattern of gambling behaviour may be continuous or episodic and recurrent. The gambling behaviour and other features are normally evident over a period of at least 12 months in order for a diagnosis to be assigned, although the required duration may be shortened if all diagnostic requirements are met and symptoms are severe.</a:t>
            </a:r>
          </a:p>
          <a:p>
            <a:endParaRPr lang="cs-CZ" sz="1600" dirty="0"/>
          </a:p>
          <a:p>
            <a:r>
              <a:rPr lang="en-GB" sz="1600" dirty="0"/>
              <a:t>Exclusion criteria: bipolar disorder</a:t>
            </a:r>
          </a:p>
          <a:p>
            <a:endParaRPr lang="cs-CZ" dirty="0"/>
          </a:p>
        </p:txBody>
      </p:sp>
    </p:spTree>
    <p:extLst>
      <p:ext uri="{BB962C8B-B14F-4D97-AF65-F5344CB8AC3E}">
        <p14:creationId xmlns:p14="http://schemas.microsoft.com/office/powerpoint/2010/main" val="4287729478"/>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FSS-EN.potx" id="{28E4EEE2-27E9-4A4B-9855-F0DB06A129FD}" vid="{9255ADBD-7AC4-4DD1-B712-D5745AAFBEF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7B4775FAABDF4484C6497A7A26939B" ma:contentTypeVersion="7" ma:contentTypeDescription="Vytvoří nový dokument" ma:contentTypeScope="" ma:versionID="4756a69e07430529814893565aa66baf">
  <xsd:schema xmlns:xsd="http://www.w3.org/2001/XMLSchema" xmlns:xs="http://www.w3.org/2001/XMLSchema" xmlns:p="http://schemas.microsoft.com/office/2006/metadata/properties" xmlns:ns3="317fa241-dc0d-4a19-bd23-9d6e79d0e5eb" targetNamespace="http://schemas.microsoft.com/office/2006/metadata/properties" ma:root="true" ma:fieldsID="b1a463adcedc5f4d8cd6d725ed00e132" ns3:_="">
    <xsd:import namespace="317fa241-dc0d-4a19-bd23-9d6e79d0e5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fa241-dc0d-4a19-bd23-9d6e79d0e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1D1633-4654-4EF0-A28A-0CAC5A475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fa241-dc0d-4a19-bd23-9d6e79d0e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A12308-304D-4B84-9330-203512934B16}">
  <ds:schemaRefs>
    <ds:schemaRef ds:uri="http://schemas.microsoft.com/sharepoint/v3/contenttype/forms"/>
  </ds:schemaRefs>
</ds:datastoreItem>
</file>

<file path=customXml/itemProps3.xml><?xml version="1.0" encoding="utf-8"?>
<ds:datastoreItem xmlns:ds="http://schemas.openxmlformats.org/officeDocument/2006/customXml" ds:itemID="{9D4C1B07-8B2E-43B5-88FF-592AEE089C0D}">
  <ds:schemaRefs>
    <ds:schemaRef ds:uri="http://purl.org/dc/terms/"/>
    <ds:schemaRef ds:uri="http://schemas.openxmlformats.org/package/2006/metadata/core-properties"/>
    <ds:schemaRef ds:uri="317fa241-dc0d-4a19-bd23-9d6e79d0e5eb"/>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Prezentace-FSS-EN</Template>
  <TotalTime>12206</TotalTime>
  <Words>2021</Words>
  <Application>Microsoft Office PowerPoint</Application>
  <PresentationFormat>Širokoúhlá obrazovka</PresentationFormat>
  <Paragraphs>138</Paragraphs>
  <Slides>23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Arial</vt:lpstr>
      <vt:lpstr>Tahoma</vt:lpstr>
      <vt:lpstr>Wingdings</vt:lpstr>
      <vt:lpstr>Presentation_MU_EN</vt:lpstr>
      <vt:lpstr>Behaviorální závislosti I</vt:lpstr>
      <vt:lpstr>Prezentace aplikace PowerPoint</vt:lpstr>
      <vt:lpstr>Podobnosti s látkovými závislostmi</vt:lpstr>
      <vt:lpstr>Podobnosti s látkovými závislostmi</vt:lpstr>
      <vt:lpstr>Ale!</vt:lpstr>
      <vt:lpstr>Možnosti diagnostiky</vt:lpstr>
      <vt:lpstr>Patologický gambling</vt:lpstr>
      <vt:lpstr>Gambling</vt:lpstr>
      <vt:lpstr>Gambling v MKN-11</vt:lpstr>
      <vt:lpstr>Prezentace aplikace PowerPoint</vt:lpstr>
      <vt:lpstr>3 hlavní skupiny</vt:lpstr>
      <vt:lpstr>důsledky</vt:lpstr>
      <vt:lpstr>Rizikové faktory</vt:lpstr>
      <vt:lpstr>Psychologické prediktory</vt:lpstr>
      <vt:lpstr>Kognitivní zkreslení</vt:lpstr>
      <vt:lpstr>Online gambling</vt:lpstr>
      <vt:lpstr>Závislost na cvičení</vt:lpstr>
      <vt:lpstr>Závislost na cvičení – je to vůbec možné?</vt:lpstr>
      <vt:lpstr>Anabolické androgenní steroidy</vt:lpstr>
      <vt:lpstr>Anabolické androgenní steroidy</vt:lpstr>
      <vt:lpstr>Závislost</vt:lpstr>
      <vt:lpstr>Závislost</vt:lpstr>
      <vt:lpstr>Účinky</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Marina Urbanikova</dc:creator>
  <cp:lastModifiedBy>Blinka</cp:lastModifiedBy>
  <cp:revision>419</cp:revision>
  <cp:lastPrinted>2019-11-20T13:22:53Z</cp:lastPrinted>
  <dcterms:created xsi:type="dcterms:W3CDTF">2019-04-11T21:46:02Z</dcterms:created>
  <dcterms:modified xsi:type="dcterms:W3CDTF">2023-03-27T14:56:27Z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0x010100507B4775FAABDF4484C6497A7A26939B</vt:lpwstr>
  </property>
</Properties>
</file>