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3" r:id="rId3"/>
    <p:sldId id="295" r:id="rId4"/>
    <p:sldId id="296" r:id="rId5"/>
    <p:sldId id="270" r:id="rId6"/>
    <p:sldId id="291" r:id="rId7"/>
    <p:sldId id="258" r:id="rId8"/>
    <p:sldId id="263" r:id="rId9"/>
    <p:sldId id="260" r:id="rId10"/>
    <p:sldId id="262" r:id="rId11"/>
    <p:sldId id="294" r:id="rId12"/>
    <p:sldId id="292" r:id="rId13"/>
  </p:sldIdLst>
  <p:sldSz cx="9144000" cy="6858000" type="screen4x3"/>
  <p:notesSz cx="9144000" cy="6858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00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8" autoAdjust="0"/>
    <p:restoredTop sz="68493" autoAdjust="0"/>
  </p:normalViewPr>
  <p:slideViewPr>
    <p:cSldViewPr>
      <p:cViewPr varScale="1">
        <p:scale>
          <a:sx n="56" d="100"/>
          <a:sy n="56" d="100"/>
        </p:scale>
        <p:origin x="248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2388" y="-78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12BBE658-A38F-4A3E-8778-0E83E14A80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EDE616F-16C2-405F-8828-6842E0D2D6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C8E22-247E-4633-B105-264AAD8A77A0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C1EB13B-721C-4424-AA50-EB0D7D7CBB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/>
              <a:t>www.fss.muni.cz Mgr. Marcela Leugnerová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EFEB139-2DA0-46D9-ACFE-7F6E7B9CF4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E7589-CFC2-44BF-8FB1-1D027C61DC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32075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DD3A32F-42A0-4988-9B67-44784BC0B7D5}" type="datetimeFigureOut">
              <a:rPr lang="cs-CZ"/>
              <a:pPr>
                <a:defRPr/>
              </a:pPr>
              <a:t>18.02.2025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www.fss.muni.cz Mgr. Marcela Leugnerová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99CB6F-0834-4248-8C31-AC481A0260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069301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z="1000" dirty="0"/>
          </a:p>
        </p:txBody>
      </p:sp>
      <p:sp>
        <p:nvSpPr>
          <p:cNvPr id="16387" name="Zástupný symbol pro číslo snímku 3"/>
          <p:cNvSpPr txBox="1">
            <a:spLocks noGrp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028C990-F987-4675-AE8F-C44625497A4A}" type="slidenum">
              <a:rPr lang="cs-CZ" sz="1200">
                <a:latin typeface="+mn-lt"/>
              </a:rPr>
              <a:pPr algn="r">
                <a:defRPr/>
              </a:pPr>
              <a:t>5</a:t>
            </a:fld>
            <a:endParaRPr lang="cs-CZ" sz="1200">
              <a:latin typeface="+mn-lt"/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335147E-05BB-4B93-8962-0CC69305DD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www.fss.muni.cz Mgr. Marcela Leugnerová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z="1000" dirty="0"/>
              <a:t>Stipendium pro studenty fakulty </a:t>
            </a:r>
            <a:r>
              <a:rPr lang="cs-CZ" sz="1000" dirty="0" err="1"/>
              <a:t>absoluvující</a:t>
            </a:r>
            <a:r>
              <a:rPr lang="cs-CZ" sz="1000" dirty="0"/>
              <a:t> povinné praxe (nic moc ale …)</a:t>
            </a:r>
          </a:p>
        </p:txBody>
      </p:sp>
      <p:sp>
        <p:nvSpPr>
          <p:cNvPr id="16387" name="Zástupný symbol pro číslo snímku 3"/>
          <p:cNvSpPr txBox="1">
            <a:spLocks noGrp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1ACB642-EEA7-48B8-9730-BD433A535352}" type="slidenum">
              <a:rPr lang="cs-CZ" sz="1200">
                <a:latin typeface="+mn-lt"/>
              </a:rPr>
              <a:pPr algn="r">
                <a:defRPr/>
              </a:pPr>
              <a:t>6</a:t>
            </a:fld>
            <a:endParaRPr lang="cs-CZ" sz="1200">
              <a:latin typeface="+mn-lt"/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A25539B-2791-47E9-A576-BC76487BDE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www.fss.muni.cz Mgr. Marcela Leugnerová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z="1000" dirty="0"/>
              <a:t>Tam píšou den, čas a počet hodin a co dělali – podklad pro ukončení – od mentora razítko </a:t>
            </a:r>
            <a:r>
              <a:rPr lang="cs-CZ" sz="1000" dirty="0" err="1"/>
              <a:t>atd</a:t>
            </a:r>
            <a:r>
              <a:rPr lang="cs-CZ" sz="1000" dirty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cs-CZ" sz="1000" dirty="0"/>
              <a:t>U vlastní mi dají echo, aby pak nebyli smutné, že to neprošlo </a:t>
            </a:r>
          </a:p>
          <a:p>
            <a:pPr eaLnBrk="1" hangingPunct="1">
              <a:spcBef>
                <a:spcPct val="0"/>
              </a:spcBef>
            </a:pPr>
            <a:r>
              <a:rPr lang="cs-CZ" sz="1000" dirty="0"/>
              <a:t>Závěrečná diskuze je jen jedna, i když absolvujete praxi na více pracovištích</a:t>
            </a:r>
          </a:p>
          <a:p>
            <a:pPr eaLnBrk="1" hangingPunct="1">
              <a:spcBef>
                <a:spcPct val="0"/>
              </a:spcBef>
            </a:pPr>
            <a:endParaRPr lang="cs-CZ" sz="10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7320634-119E-4A35-9164-92D44A4A8B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www.fss.muni.cz Mgr. Marcela Leugnerová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/>
              <a:t>Nabídky od nás nejsou tak časté – to je kde je způsob oslovení mentor</a:t>
            </a:r>
          </a:p>
          <a:p>
            <a:pPr eaLnBrk="1" hangingPunct="1"/>
            <a:r>
              <a:rPr lang="cs-CZ" dirty="0"/>
              <a:t>Vždycky poznají nejnovější verzi </a:t>
            </a:r>
          </a:p>
          <a:p>
            <a:pPr eaLnBrk="1" hangingPunct="1"/>
            <a:r>
              <a:rPr lang="cs-CZ" dirty="0"/>
              <a:t>Vzor smlouvy!!</a:t>
            </a:r>
          </a:p>
          <a:p>
            <a:pPr lvl="1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Podpis smlouvy je nutné zajistit před nástupem na praxi. Zajistí jej asistentka katedry, na kterou se s žádostí o vyřízení obracejte nejpozději 14 dní před konáním praxe.</a:t>
            </a:r>
          </a:p>
          <a:p>
            <a:pPr lvl="1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 smlouvě je nutné vyplnit údaje o pracovišti a předvyplněnou smlouvu zaslat nebo zanést paní asistentce (ve dvou vyhotoveních).</a:t>
            </a:r>
          </a:p>
          <a:p>
            <a:pPr lvl="1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Nejprve smlouvu podepisuje pan děkan (zástupce FSS). Poté je třeba zajistit podpis smlouvy pracovištěm, na kterém budete praxi vykonávat.</a:t>
            </a:r>
          </a:p>
          <a:p>
            <a:pPr lvl="1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Protokol, který tvoří přílohu smlouvy, nepodepisuje pan děkan. Protokol proto není třeba zasílat jako součást smlouvy asistentce katedry. Je podepisován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garantkou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praxe, která je v něm jmenovitě uvedena. V případě uzavírání smlouvy, osloví student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garantku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domluví se s ní na podpisu protokolu.</a:t>
            </a:r>
          </a:p>
          <a:p>
            <a:pPr eaLnBrk="1" hangingPunct="1"/>
            <a:endParaRPr lang="cs-CZ" dirty="0"/>
          </a:p>
        </p:txBody>
      </p:sp>
      <p:sp>
        <p:nvSpPr>
          <p:cNvPr id="45059" name="Zástupný symbol pro číslo snímku 3"/>
          <p:cNvSpPr txBox="1">
            <a:spLocks noGrp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4465FE-F8C7-46C9-B5AE-A88BDCC66C47}" type="slidenum">
              <a:rPr lang="cs-CZ" sz="1200"/>
              <a:pPr algn="r"/>
              <a:t>8</a:t>
            </a:fld>
            <a:endParaRPr lang="cs-CZ" sz="120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BF24599-5F3F-4D3C-88E2-05E1574D07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www.fss.muni.cz Mgr. Marcela Leugnerová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cs-CZ" sz="900" dirty="0"/>
          </a:p>
        </p:txBody>
      </p:sp>
      <p:sp>
        <p:nvSpPr>
          <p:cNvPr id="24579" name="Zástupný symbol pro číslo snímku 3"/>
          <p:cNvSpPr txBox="1">
            <a:spLocks noGrp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769C4CE-E0AA-4FCD-AB15-AABC262B713B}" type="slidenum">
              <a:rPr lang="cs-CZ" sz="1200"/>
              <a:pPr algn="r"/>
              <a:t>9</a:t>
            </a:fld>
            <a:endParaRPr lang="cs-CZ" sz="120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FD35C84-B7B8-40CC-8208-9E0A47F7E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www.fss.muni.cz Mgr. Marcela Leugnerová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rtl="0"/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Inspirata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Jsme tým HR profesionálů, kteří vás provedou nastavením firemní kultury, cyklu zaměstnance a procesů tak, aby vaše firma využila potenciál svých lidí naplno a přitom je podpořila v radosti z práce.</a:t>
            </a:r>
          </a:p>
          <a:p>
            <a:pPr rtl="0"/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Specializujeme se na technologické a rychle rostoucí malé a střední firmy, protože pro ty jsou lidé naprosto klíčoví.</a:t>
            </a:r>
            <a:endParaRPr lang="cs-CZ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našich zkušeností víme, že až 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80% firem nepracuje s potenciálem svých zaměstnanců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Zkuste s námi jít cestou HR strategií, které pomáhají aktivovat potenciál vašich zaměstnanců. Správně nastavená HR strategie umožní vaší firmě dosáhnout lepších výsledků a cílů v kratší době a výrazně tak posílí vaši konkurenceschopnost.</a:t>
            </a:r>
          </a:p>
          <a:p>
            <a:pPr eaLnBrk="1" hangingPunct="1"/>
            <a:endParaRPr lang="cs-CZ" dirty="0"/>
          </a:p>
        </p:txBody>
      </p:sp>
      <p:sp>
        <p:nvSpPr>
          <p:cNvPr id="43011" name="Zástupný symbol pro číslo snímku 3"/>
          <p:cNvSpPr txBox="1">
            <a:spLocks noGrp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9F93187-B97B-44B4-B59D-6A759824DF55}" type="slidenum">
              <a:rPr lang="cs-CZ" sz="1200"/>
              <a:pPr algn="r"/>
              <a:t>10</a:t>
            </a:fld>
            <a:endParaRPr lang="cs-CZ" sz="120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2289D1D-CFB8-4DFF-8D6B-37C01CA104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www.fss.muni.cz Mgr. Marcela Leugnerová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rtl="0"/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Inspirata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Jsme tým HR profesionálů, kteří vás provedou nastavením firemní kultury, cyklu zaměstnance a procesů tak, aby vaše firma využila potenciál svých lidí naplno a přitom je podpořila v radosti z práce.</a:t>
            </a:r>
          </a:p>
          <a:p>
            <a:pPr rtl="0"/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Specializujeme se na technologické a rychle rostoucí malé a střední firmy, protože pro ty jsou lidé naprosto klíčoví.</a:t>
            </a:r>
            <a:endParaRPr lang="cs-CZ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našich zkušeností víme, že až 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80% firem nepracuje s potenciálem svých zaměstnanců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Zkuste s námi jít cestou HR strategií, které pomáhají aktivovat potenciál vašich zaměstnanců. Správně nastavená HR strategie umožní vaší firmě dosáhnout lepších výsledků a cílů v kratší době a výrazně tak posílí vaši konkurenceschopnost.</a:t>
            </a:r>
          </a:p>
          <a:p>
            <a:pPr eaLnBrk="1" hangingPunct="1"/>
            <a:endParaRPr lang="cs-CZ" dirty="0"/>
          </a:p>
        </p:txBody>
      </p:sp>
      <p:sp>
        <p:nvSpPr>
          <p:cNvPr id="43011" name="Zástupný symbol pro číslo snímku 3"/>
          <p:cNvSpPr txBox="1">
            <a:spLocks noGrp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9F93187-B97B-44B4-B59D-6A759824DF55}" type="slidenum">
              <a:rPr lang="cs-CZ" sz="1200"/>
              <a:pPr algn="r"/>
              <a:t>11</a:t>
            </a:fld>
            <a:endParaRPr lang="cs-CZ" sz="120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2289D1D-CFB8-4DFF-8D6B-37C01CA104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www.fss.muni.cz Mgr. Marcela Leugnerová</a:t>
            </a:r>
          </a:p>
        </p:txBody>
      </p:sp>
    </p:spTree>
    <p:extLst>
      <p:ext uri="{BB962C8B-B14F-4D97-AF65-F5344CB8AC3E}">
        <p14:creationId xmlns:p14="http://schemas.microsoft.com/office/powerpoint/2010/main" val="2621658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71683" name="Zástupný symbol pro číslo snímku 3"/>
          <p:cNvSpPr txBox="1">
            <a:spLocks noGrp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32DFFD8-BBAC-40D7-B093-56F3338A5CF0}" type="slidenum">
              <a:rPr lang="cs-CZ" sz="1200"/>
              <a:pPr algn="r"/>
              <a:t>12</a:t>
            </a:fld>
            <a:endParaRPr lang="cs-CZ" sz="120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F29350B-4B00-4D5A-B570-640B95879F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www.fss.muni.cz Mgr. Marcela Leugnerová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pic>
        <p:nvPicPr>
          <p:cNvPr id="1026" name="Picture 2" descr="logo_fss muni">
            <a:extLst>
              <a:ext uri="{FF2B5EF4-FFF2-40B4-BE49-F238E27FC236}">
                <a16:creationId xmlns:a16="http://schemas.microsoft.com/office/drawing/2014/main" id="{6F67D3B2-EADA-45F3-BD1E-B678E37722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7812"/>
            <a:ext cx="2208119" cy="133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F66C0DE1-1C92-496A-BE2A-585AB3C6D2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84950"/>
            <a:ext cx="9144000" cy="273050"/>
          </a:xfrm>
          <a:prstGeom prst="rect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S Mincho" panose="02020609040205080304" pitchFamily="49" charset="-128"/>
              </a:rPr>
              <a:t>         </a:t>
            </a: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www.fss.muni.cz</a:t>
            </a: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S Mincho" panose="02020609040205080304" pitchFamily="49" charset="-128"/>
              </a:rPr>
              <a:t>	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6856" y="494184"/>
            <a:ext cx="8229600" cy="990600"/>
          </a:xfrm>
        </p:spPr>
        <p:txBody>
          <a:bodyPr/>
          <a:lstStyle>
            <a:lvl1pPr>
              <a:defRPr b="1" baseline="0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229600" cy="437004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68992"/>
            <a:ext cx="8229600" cy="914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59592"/>
            <a:ext cx="4041648" cy="4937760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656544"/>
            <a:ext cx="4041648" cy="49377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2576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8303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79256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630760"/>
            <a:ext cx="4038600" cy="40386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630760"/>
            <a:ext cx="4038600" cy="40386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42392"/>
            <a:ext cx="8229600" cy="914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římá spojnice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457200" y="566192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02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457200" y="1795264"/>
            <a:ext cx="8229600" cy="408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pic>
        <p:nvPicPr>
          <p:cNvPr id="6" name="Picture 2" descr="logo_fss muni">
            <a:extLst>
              <a:ext uri="{FF2B5EF4-FFF2-40B4-BE49-F238E27FC236}">
                <a16:creationId xmlns:a16="http://schemas.microsoft.com/office/drawing/2014/main" id="{FD98A57C-0D62-4BF9-B8D3-EBDA5CE553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8729"/>
            <a:ext cx="1512168" cy="91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C92B1EC-85E2-465B-A532-16E53E0750F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84950"/>
            <a:ext cx="9144000" cy="273050"/>
          </a:xfrm>
          <a:prstGeom prst="rect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S Mincho" panose="02020609040205080304" pitchFamily="49" charset="-128"/>
              </a:rPr>
              <a:t>         </a:t>
            </a: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www.fss.muni.cz</a:t>
            </a: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S Mincho" panose="02020609040205080304" pitchFamily="49" charset="-128"/>
              </a:rPr>
              <a:t>	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07" r:id="rId3"/>
    <p:sldLayoutId id="2147483706" r:id="rId4"/>
    <p:sldLayoutId id="2147483711" r:id="rId5"/>
    <p:sldLayoutId id="2147483713" r:id="rId6"/>
    <p:sldLayoutId id="2147483705" r:id="rId7"/>
  </p:sldLayoutIdLst>
  <p:transition spd="slow">
    <p:push dir="u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200" b="1" kern="1200" baseline="0" dirty="0" smtClean="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j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9C9C9C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j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397833@mail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ctrTitle"/>
          </p:nvPr>
        </p:nvSpPr>
        <p:spPr>
          <a:xfrm>
            <a:off x="683568" y="1873374"/>
            <a:ext cx="7416824" cy="177165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</a:pPr>
            <a:r>
              <a:rPr lang="cs-CZ" dirty="0"/>
              <a:t>Úvodní setkání </a:t>
            </a:r>
            <a:br>
              <a:rPr lang="cs-CZ" dirty="0"/>
            </a:br>
            <a:r>
              <a:rPr lang="cs-CZ" sz="2000" b="0" dirty="0"/>
              <a:t>PSYn4150 Praxe a stáže (psychologie práce)</a:t>
            </a:r>
            <a:br>
              <a:rPr lang="cs-CZ" sz="2000" b="0" dirty="0"/>
            </a:br>
            <a:r>
              <a:rPr lang="cs-CZ" sz="2000" b="0" dirty="0"/>
              <a:t>PSYn5390 Profilující praxe (psychologie práce)</a:t>
            </a:r>
            <a:br>
              <a:rPr lang="cs-CZ" sz="2000" b="0" dirty="0"/>
            </a:br>
            <a:endParaRPr lang="cs-CZ" sz="2000" b="0" dirty="0"/>
          </a:p>
        </p:txBody>
      </p:sp>
      <p:pic>
        <p:nvPicPr>
          <p:cNvPr id="1026" name="Picture 2" descr="Toss your hat in the air AT HOME – Funny graduation memes!">
            <a:extLst>
              <a:ext uri="{FF2B5EF4-FFF2-40B4-BE49-F238E27FC236}">
                <a16:creationId xmlns:a16="http://schemas.microsoft.com/office/drawing/2014/main" id="{31CC457B-4B24-49FB-BBCF-1FBC50B60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57794"/>
            <a:ext cx="2481064" cy="2481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47708F9-B5B9-1073-320D-62B74B1FB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199" y="739060"/>
            <a:ext cx="5549602" cy="55496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Nadpis 3"/>
          <p:cNvSpPr>
            <a:spLocks noGrp="1"/>
          </p:cNvSpPr>
          <p:nvPr>
            <p:ph type="title"/>
          </p:nvPr>
        </p:nvSpPr>
        <p:spPr>
          <a:xfrm>
            <a:off x="462509" y="764704"/>
            <a:ext cx="8229600" cy="990600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C00000"/>
                </a:solidFill>
              </a:rPr>
              <a:t>Spolupracující organizace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462509" y="1844824"/>
            <a:ext cx="8229600" cy="4370040"/>
          </a:xfrm>
        </p:spPr>
        <p:txBody>
          <a:bodyPr/>
          <a:lstStyle/>
          <a:p>
            <a:r>
              <a:rPr lang="cs-CZ" b="1" dirty="0"/>
              <a:t>20 pracovišť </a:t>
            </a:r>
            <a:r>
              <a:rPr lang="cs-CZ" sz="2000" dirty="0"/>
              <a:t>(je aktuálně na seznamu spolupracujících </a:t>
            </a:r>
            <a:r>
              <a:rPr lang="cs-CZ" sz="2000" dirty="0" err="1"/>
              <a:t>org</a:t>
            </a:r>
            <a:r>
              <a:rPr lang="cs-CZ" sz="2000" dirty="0"/>
              <a:t>.)</a:t>
            </a:r>
            <a:endParaRPr lang="cs-CZ" b="1" dirty="0"/>
          </a:p>
          <a:p>
            <a:r>
              <a:rPr lang="cs-CZ" b="1" dirty="0"/>
              <a:t>Typy pracovišť, na která se můžete podívat...</a:t>
            </a:r>
          </a:p>
          <a:p>
            <a:pPr marL="857250" lvl="1" indent="-457200">
              <a:buClr>
                <a:schemeClr val="tx2"/>
              </a:buClr>
              <a:buFont typeface="+mj-lt"/>
              <a:buAutoNum type="arabicPeriod"/>
            </a:pPr>
            <a:r>
              <a:rPr lang="cs-CZ" b="1" dirty="0"/>
              <a:t>Poradenské organizace </a:t>
            </a:r>
            <a:r>
              <a:rPr lang="cs-CZ" dirty="0"/>
              <a:t>(</a:t>
            </a:r>
            <a:r>
              <a:rPr lang="cs-CZ" sz="1800" dirty="0"/>
              <a:t>Duality, </a:t>
            </a:r>
            <a:r>
              <a:rPr lang="cs-CZ" sz="1800" dirty="0" err="1"/>
              <a:t>Inspirata</a:t>
            </a:r>
            <a:r>
              <a:rPr lang="cs-CZ" sz="1800" dirty="0"/>
              <a:t>, JCMM)</a:t>
            </a:r>
          </a:p>
          <a:p>
            <a:pPr marL="857250" lvl="1" indent="-457200">
              <a:buClr>
                <a:schemeClr val="tx2"/>
              </a:buClr>
              <a:buFont typeface="+mj-lt"/>
              <a:buAutoNum type="arabicPeriod"/>
            </a:pPr>
            <a:r>
              <a:rPr lang="cs-CZ" b="1" dirty="0"/>
              <a:t>Personální agentury </a:t>
            </a:r>
            <a:r>
              <a:rPr lang="cs-CZ" sz="1800" dirty="0"/>
              <a:t>(</a:t>
            </a:r>
            <a:r>
              <a:rPr lang="cs-CZ" sz="1800" dirty="0" err="1"/>
              <a:t>Randstad</a:t>
            </a:r>
            <a:r>
              <a:rPr lang="cs-CZ" sz="1800" dirty="0"/>
              <a:t>)</a:t>
            </a:r>
          </a:p>
          <a:p>
            <a:pPr marL="857250" lvl="1" indent="-457200">
              <a:buClr>
                <a:schemeClr val="tx2"/>
              </a:buClr>
              <a:buFont typeface="+mj-lt"/>
              <a:buAutoNum type="arabicPeriod"/>
            </a:pPr>
            <a:r>
              <a:rPr lang="cs-CZ" b="1" dirty="0"/>
              <a:t>Personální oddělení organizací v soukromém sektoru</a:t>
            </a:r>
            <a:r>
              <a:rPr lang="cs-CZ" sz="1800" b="1" dirty="0"/>
              <a:t> </a:t>
            </a:r>
            <a:r>
              <a:rPr lang="cs-CZ" sz="1800" dirty="0"/>
              <a:t>(Lidi z Baru, </a:t>
            </a:r>
            <a:r>
              <a:rPr lang="cs-CZ" sz="1800" dirty="0" err="1"/>
              <a:t>Airbank</a:t>
            </a:r>
            <a:r>
              <a:rPr lang="cs-CZ" sz="1800" dirty="0"/>
              <a:t>, </a:t>
            </a:r>
            <a:r>
              <a:rPr lang="cs-CZ" sz="1800" dirty="0" err="1"/>
              <a:t>Lakmoos</a:t>
            </a:r>
            <a:r>
              <a:rPr lang="cs-CZ" sz="1800" dirty="0"/>
              <a:t>, </a:t>
            </a:r>
            <a:r>
              <a:rPr lang="cs-CZ" sz="1800" b="1" dirty="0"/>
              <a:t>Bohemia </a:t>
            </a:r>
            <a:r>
              <a:rPr lang="cs-CZ" sz="1800" b="1" dirty="0" err="1"/>
              <a:t>Interactive</a:t>
            </a:r>
            <a:r>
              <a:rPr lang="cs-CZ" sz="1800" dirty="0"/>
              <a:t>) </a:t>
            </a:r>
            <a:r>
              <a:rPr lang="cs-CZ" dirty="0"/>
              <a:t>a ve </a:t>
            </a:r>
            <a:r>
              <a:rPr lang="cs-CZ" b="1" dirty="0"/>
              <a:t>veřejném sektoru</a:t>
            </a:r>
            <a:r>
              <a:rPr lang="cs-CZ" dirty="0"/>
              <a:t> </a:t>
            </a:r>
            <a:r>
              <a:rPr lang="cs-CZ" sz="1800" dirty="0"/>
              <a:t>(Hasiči, Policie, Fakultní nemocnice u sv. Anny v Brně)</a:t>
            </a:r>
          </a:p>
          <a:p>
            <a:pPr marL="857250" lvl="1" indent="-457200">
              <a:buClr>
                <a:schemeClr val="tx2"/>
              </a:buClr>
              <a:buFont typeface="+mj-lt"/>
              <a:buAutoNum type="arabicPeriod"/>
            </a:pPr>
            <a:r>
              <a:rPr lang="cs-CZ" b="1" dirty="0"/>
              <a:t>Poradenská pracoviště </a:t>
            </a:r>
            <a:r>
              <a:rPr lang="cs-CZ" sz="1800" dirty="0"/>
              <a:t>(MU)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b="1" dirty="0"/>
              <a:t>Specifika</a:t>
            </a:r>
            <a:r>
              <a:rPr lang="cs-CZ" dirty="0"/>
              <a:t>: způsob práce, míra uplatnění psychologie…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Nadpis 3"/>
          <p:cNvSpPr>
            <a:spLocks noGrp="1"/>
          </p:cNvSpPr>
          <p:nvPr>
            <p:ph type="title"/>
          </p:nvPr>
        </p:nvSpPr>
        <p:spPr>
          <a:xfrm>
            <a:off x="755576" y="980728"/>
            <a:ext cx="8229600" cy="990600"/>
          </a:xfrm>
        </p:spPr>
        <p:txBody>
          <a:bodyPr/>
          <a:lstStyle/>
          <a:p>
            <a:pPr eaLnBrk="1" hangingPunct="1"/>
            <a:r>
              <a:rPr lang="cs-CZ" dirty="0"/>
              <a:t>Jak vyplnit </a:t>
            </a:r>
            <a:r>
              <a:rPr lang="cs-CZ" dirty="0" err="1"/>
              <a:t>fomulář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EEC50F63-6095-4BD2-A968-37B46D90FF7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2625"/>
            <a:ext cx="4752528" cy="6732750"/>
          </a:xfrm>
        </p:spPr>
      </p:pic>
    </p:spTree>
    <p:extLst>
      <p:ext uri="{BB962C8B-B14F-4D97-AF65-F5344CB8AC3E}">
        <p14:creationId xmlns:p14="http://schemas.microsoft.com/office/powerpoint/2010/main" val="1026049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Nadpis 3"/>
          <p:cNvSpPr>
            <a:spLocks noGrp="1"/>
          </p:cNvSpPr>
          <p:nvPr>
            <p:ph type="title" idx="4294967295"/>
          </p:nvPr>
        </p:nvSpPr>
        <p:spPr>
          <a:xfrm>
            <a:off x="539552" y="2492896"/>
            <a:ext cx="8229600" cy="990600"/>
          </a:xfrm>
        </p:spPr>
        <p:txBody>
          <a:bodyPr/>
          <a:lstStyle/>
          <a:p>
            <a:pPr algn="ctr" eaLnBrk="1" hangingPunct="1"/>
            <a:r>
              <a:rPr lang="cs-CZ" sz="4800" b="1" dirty="0">
                <a:solidFill>
                  <a:srgbClr val="C00000"/>
                </a:solidFill>
              </a:rPr>
              <a:t>Co dalšího vás zajímá?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8F58134-58AF-4E3D-88C3-D9B07F9AFB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053490"/>
            <a:ext cx="1646007" cy="164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993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A94967-736C-4DA1-A17A-BE4ED7DED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284984"/>
            <a:ext cx="8568952" cy="990600"/>
          </a:xfrm>
        </p:spPr>
        <p:txBody>
          <a:bodyPr/>
          <a:lstStyle/>
          <a:p>
            <a:r>
              <a:rPr lang="cs-CZ" sz="2800" dirty="0"/>
              <a:t>„Úplně nesměřuju do </a:t>
            </a:r>
            <a:r>
              <a:rPr lang="cs-CZ" sz="2800" dirty="0" err="1"/>
              <a:t>personálky</a:t>
            </a:r>
            <a:r>
              <a:rPr lang="cs-CZ" sz="2800" dirty="0"/>
              <a:t> a ta představa </a:t>
            </a:r>
            <a:br>
              <a:rPr lang="cs-CZ" sz="2800" dirty="0"/>
            </a:br>
            <a:r>
              <a:rPr lang="cs-CZ" sz="2800" dirty="0"/>
              <a:t>40 hodin mě děsila, ale nakonec jsem si říkal/a, že to vůbec nebylo tak zlé. Překvapilo mě to!“</a:t>
            </a:r>
            <a:br>
              <a:rPr lang="cs-CZ" sz="2800" dirty="0"/>
            </a:br>
            <a:r>
              <a:rPr lang="cs-CZ" sz="1400" i="1" dirty="0"/>
              <a:t>téměř každý student*</a:t>
            </a:r>
            <a:r>
              <a:rPr lang="cs-CZ" sz="1400" i="1" dirty="0" err="1"/>
              <a:t>ka</a:t>
            </a:r>
            <a:r>
              <a:rPr lang="cs-CZ" sz="1400" i="1" dirty="0"/>
              <a:t> na ukončení předmětu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F414FA3-8345-475D-A795-1B9D156246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712719"/>
            <a:ext cx="1429983" cy="142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0419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A94967-736C-4DA1-A17A-BE4ED7DED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524" y="2636912"/>
            <a:ext cx="8568952" cy="990600"/>
          </a:xfrm>
        </p:spPr>
        <p:txBody>
          <a:bodyPr/>
          <a:lstStyle/>
          <a:p>
            <a:r>
              <a:rPr lang="cs-CZ" sz="2800" dirty="0"/>
              <a:t>„Vlastně to nakonec bylo dost zajímavé, přemýšlím, jestli bych do toho nešel/šla!“</a:t>
            </a:r>
            <a:br>
              <a:rPr lang="cs-CZ" sz="2800" dirty="0"/>
            </a:br>
            <a:r>
              <a:rPr lang="cs-CZ" sz="1400" i="1" dirty="0"/>
              <a:t>téměř každý student*</a:t>
            </a:r>
            <a:r>
              <a:rPr lang="cs-CZ" sz="1400" i="1" dirty="0" err="1"/>
              <a:t>ka</a:t>
            </a:r>
            <a:r>
              <a:rPr lang="cs-CZ" sz="1400" i="1" dirty="0"/>
              <a:t> na ukončení předmětu – nejčastěji po praxi u Hasičů a Policie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F5CB317-F02E-4AB1-81D6-EA1085AFDF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725144"/>
            <a:ext cx="1429983" cy="142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8295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A94967-736C-4DA1-A17A-BE4ED7DED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08920"/>
            <a:ext cx="8568952" cy="990600"/>
          </a:xfrm>
        </p:spPr>
        <p:txBody>
          <a:bodyPr/>
          <a:lstStyle/>
          <a:p>
            <a:r>
              <a:rPr lang="cs-CZ" sz="2800" dirty="0"/>
              <a:t>„Odnesl/a jsem si z toho hodně informací k tomu, až se budu hlásit do práce!“</a:t>
            </a:r>
            <a:br>
              <a:rPr lang="cs-CZ" sz="2800" dirty="0"/>
            </a:br>
            <a:r>
              <a:rPr lang="cs-CZ" sz="1400" i="1" dirty="0"/>
              <a:t>téměř každý student * </a:t>
            </a:r>
            <a:r>
              <a:rPr lang="cs-CZ" sz="1400" i="1" dirty="0" err="1"/>
              <a:t>ka</a:t>
            </a:r>
            <a:r>
              <a:rPr lang="cs-CZ" sz="1400" i="1" dirty="0"/>
              <a:t> na ukončení předmětu – nejčastěji po praxích na HR firem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20F7249-1719-4608-87EB-4C9E16DD83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928743"/>
            <a:ext cx="1285967" cy="128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36300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3"/>
          <p:cNvSpPr>
            <a:spLocks noGrp="1"/>
          </p:cNvSpPr>
          <p:nvPr>
            <p:ph type="title" idx="4294967295"/>
          </p:nvPr>
        </p:nvSpPr>
        <p:spPr>
          <a:xfrm>
            <a:off x="457200" y="782216"/>
            <a:ext cx="8229600" cy="990600"/>
          </a:xfrm>
        </p:spPr>
        <p:txBody>
          <a:bodyPr/>
          <a:lstStyle/>
          <a:p>
            <a:pPr eaLnBrk="1" hangingPunct="1"/>
            <a:r>
              <a:rPr lang="cs-CZ" dirty="0"/>
              <a:t>Povinné praxe a stáže u nás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4294967295"/>
          </p:nvPr>
        </p:nvSpPr>
        <p:spPr>
          <a:xfrm>
            <a:off x="457200" y="1916832"/>
            <a:ext cx="8229600" cy="4248472"/>
          </a:xfrm>
        </p:spPr>
        <p:txBody>
          <a:bodyPr anchor="ctr"/>
          <a:lstStyle/>
          <a:p>
            <a:r>
              <a:rPr lang="pl-PL" sz="1800" b="1" u="sng" dirty="0">
                <a:solidFill>
                  <a:srgbClr val="C50000"/>
                </a:solidFill>
              </a:rPr>
              <a:t>PSYn4120</a:t>
            </a:r>
            <a:r>
              <a:rPr lang="pl-PL" sz="1800" u="sng" dirty="0">
                <a:solidFill>
                  <a:srgbClr val="0070C0"/>
                </a:solidFill>
              </a:rPr>
              <a:t> </a:t>
            </a:r>
            <a:r>
              <a:rPr lang="pl-PL" sz="1800" b="1" dirty="0"/>
              <a:t>Praxe a stáže (psychoterapie a klinická psychologie)</a:t>
            </a:r>
          </a:p>
          <a:p>
            <a:pPr>
              <a:buNone/>
            </a:pPr>
            <a:r>
              <a:rPr lang="pl-PL" sz="1800" dirty="0">
                <a:solidFill>
                  <a:srgbClr val="969696"/>
                </a:solidFill>
              </a:rPr>
              <a:t>     garant: PhDr. Radka Neužilová Michalčáková, Ph.D./asistent: Mgr. Petra Strádalová, Mgr. Barbora Podloucká </a:t>
            </a:r>
          </a:p>
          <a:p>
            <a:pPr>
              <a:buNone/>
            </a:pPr>
            <a:endParaRPr lang="pl-PL" sz="1800" dirty="0">
              <a:solidFill>
                <a:srgbClr val="969696"/>
              </a:solidFill>
            </a:endParaRPr>
          </a:p>
          <a:p>
            <a:r>
              <a:rPr lang="pl-PL" sz="2000" b="1" u="sng" dirty="0">
                <a:solidFill>
                  <a:srgbClr val="C50000"/>
                </a:solidFill>
              </a:rPr>
              <a:t>PSYn4150</a:t>
            </a:r>
            <a:r>
              <a:rPr lang="pl-PL" sz="2000" b="1" dirty="0"/>
              <a:t> Praxe a stáže (psychologie práce)</a:t>
            </a:r>
            <a:r>
              <a:rPr lang="pl-PL" sz="2000" dirty="0"/>
              <a:t>, </a:t>
            </a:r>
            <a:r>
              <a:rPr lang="pl-PL" sz="2000" b="1" u="sng" dirty="0">
                <a:solidFill>
                  <a:srgbClr val="C50000"/>
                </a:solidFill>
              </a:rPr>
              <a:t>PSYn5390</a:t>
            </a:r>
            <a:r>
              <a:rPr lang="pl-PL" sz="2000" dirty="0"/>
              <a:t> </a:t>
            </a:r>
            <a:r>
              <a:rPr lang="pl-PL" sz="2000" b="1" dirty="0"/>
              <a:t>Profilující praxe</a:t>
            </a:r>
          </a:p>
          <a:p>
            <a:pPr>
              <a:buNone/>
            </a:pPr>
            <a:r>
              <a:rPr lang="pl-PL" sz="2000" dirty="0"/>
              <a:t>     </a:t>
            </a:r>
            <a:r>
              <a:rPr lang="pl-PL" sz="1800" dirty="0"/>
              <a:t>garant: doc. PhDr. Martin Vaculík, Ph.D./asistent: Mgr. Markéta Homolková</a:t>
            </a:r>
          </a:p>
          <a:p>
            <a:pPr>
              <a:buNone/>
            </a:pPr>
            <a:r>
              <a:rPr lang="pl-PL" sz="2000" dirty="0"/>
              <a:t>	</a:t>
            </a:r>
            <a:r>
              <a:rPr lang="pl-PL" sz="1800" dirty="0">
                <a:solidFill>
                  <a:srgbClr val="969696"/>
                </a:solidFill>
              </a:rPr>
              <a:t>kontakt pro org. dotazy, připomínky: </a:t>
            </a:r>
            <a:r>
              <a:rPr lang="pl-PL" sz="1800" dirty="0">
                <a:solidFill>
                  <a:srgbClr val="969696"/>
                </a:solidFill>
                <a:hlinkClick r:id="rId3"/>
              </a:rPr>
              <a:t>397833@mail.muni.cz</a:t>
            </a:r>
            <a:endParaRPr lang="pl-PL" sz="1800" dirty="0">
              <a:solidFill>
                <a:srgbClr val="969696"/>
              </a:solidFill>
            </a:endParaRPr>
          </a:p>
          <a:p>
            <a:pPr>
              <a:buNone/>
            </a:pPr>
            <a:endParaRPr lang="pl-PL" sz="2000" b="1" dirty="0"/>
          </a:p>
          <a:p>
            <a:r>
              <a:rPr lang="cs-CZ" sz="1800" b="1" u="sng" dirty="0">
                <a:solidFill>
                  <a:srgbClr val="C50000"/>
                </a:solidFill>
              </a:rPr>
              <a:t>PSYn4130</a:t>
            </a:r>
            <a:r>
              <a:rPr lang="cs-CZ" sz="1800" dirty="0">
                <a:solidFill>
                  <a:srgbClr val="FF0000"/>
                </a:solidFill>
              </a:rPr>
              <a:t> </a:t>
            </a:r>
            <a:r>
              <a:rPr lang="cs-CZ" sz="1800" b="1" dirty="0"/>
              <a:t>Praxe a stáže (pedagogická a školní psychologie)</a:t>
            </a:r>
            <a:endParaRPr lang="pl-PL" sz="1800" b="1" dirty="0"/>
          </a:p>
          <a:p>
            <a:pPr>
              <a:buNone/>
            </a:pPr>
            <a:r>
              <a:rPr lang="pl-PL" sz="1800" dirty="0">
                <a:solidFill>
                  <a:srgbClr val="969696"/>
                </a:solidFill>
              </a:rPr>
              <a:t>     garant: doc. Šárka Portešová, Ph.D./asistent:Mgr. Ondřej Straka, Ph.D, Mgr. David Macek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90600"/>
          </a:xfrm>
        </p:spPr>
        <p:txBody>
          <a:bodyPr/>
          <a:lstStyle/>
          <a:p>
            <a:pPr eaLnBrk="1" hangingPunct="1"/>
            <a:r>
              <a:rPr lang="cs-CZ" dirty="0"/>
              <a:t>Podmínky a rozsah praxe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457200" y="2060848"/>
            <a:ext cx="8229600" cy="437004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400" b="1" dirty="0"/>
              <a:t>40 hodin</a:t>
            </a:r>
            <a:r>
              <a:rPr lang="cs-CZ" sz="2400" dirty="0"/>
              <a:t> = </a:t>
            </a:r>
            <a:r>
              <a:rPr lang="cs-CZ" sz="2400" b="1" dirty="0"/>
              <a:t>3 kredity (PSYn4150) 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80 hodin = 6 kreditů (PSYn5390)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Možno absolvovat na </a:t>
            </a:r>
            <a:r>
              <a:rPr lang="cs-CZ" sz="2400" b="1" dirty="0"/>
              <a:t>více pracovištích </a:t>
            </a:r>
            <a:r>
              <a:rPr lang="cs-CZ" sz="2400" dirty="0"/>
              <a:t>(min 2 dny)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Mimo Brno/bydliště – </a:t>
            </a:r>
            <a:r>
              <a:rPr lang="cs-CZ" sz="2400" b="1" dirty="0"/>
              <a:t>podpora</a:t>
            </a:r>
            <a:r>
              <a:rPr lang="cs-CZ" sz="2400" dirty="0"/>
              <a:t> v rámci vypsaných Stipendijních programů</a:t>
            </a:r>
          </a:p>
          <a:p>
            <a:endParaRPr lang="cs-CZ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3"/>
          <p:cNvSpPr>
            <a:spLocks noGrp="1"/>
          </p:cNvSpPr>
          <p:nvPr>
            <p:ph type="title"/>
          </p:nvPr>
        </p:nvSpPr>
        <p:spPr>
          <a:xfrm>
            <a:off x="493152" y="710208"/>
            <a:ext cx="8229600" cy="990600"/>
          </a:xfrm>
        </p:spPr>
        <p:txBody>
          <a:bodyPr/>
          <a:lstStyle/>
          <a:p>
            <a:pPr eaLnBrk="1" hangingPunct="1"/>
            <a:r>
              <a:rPr lang="cs-CZ" dirty="0"/>
              <a:t>Jak to vypadá?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584114" y="1916832"/>
            <a:ext cx="8229600" cy="4370040"/>
          </a:xfrm>
        </p:spPr>
        <p:txBody>
          <a:bodyPr/>
          <a:lstStyle/>
          <a:p>
            <a:r>
              <a:rPr lang="cs-CZ" sz="2000" b="1" dirty="0"/>
              <a:t>Začínáme!</a:t>
            </a:r>
          </a:p>
          <a:p>
            <a:pPr lvl="1"/>
            <a:r>
              <a:rPr lang="cs-CZ" sz="1800" dirty="0"/>
              <a:t>Informační setkání (začátek semestru)</a:t>
            </a:r>
          </a:p>
          <a:p>
            <a:r>
              <a:rPr lang="cs-CZ" sz="2000" b="1" dirty="0"/>
              <a:t>Kde najít praxi?</a:t>
            </a:r>
          </a:p>
          <a:p>
            <a:pPr lvl="1"/>
            <a:r>
              <a:rPr lang="cs-CZ" sz="1800" dirty="0"/>
              <a:t>Smluvní pracoviště / vlastní iniciativa</a:t>
            </a:r>
          </a:p>
          <a:p>
            <a:pPr lvl="1"/>
            <a:r>
              <a:rPr lang="cs-CZ" sz="1800" b="1" dirty="0">
                <a:solidFill>
                  <a:srgbClr val="C50000"/>
                </a:solidFill>
              </a:rPr>
              <a:t>Potvrzení o vykonané praxi pro pracující </a:t>
            </a:r>
          </a:p>
          <a:p>
            <a:r>
              <a:rPr lang="cs-CZ" sz="2000" b="1" dirty="0"/>
              <a:t>Co je třeba zařídit během praxe?</a:t>
            </a:r>
          </a:p>
          <a:p>
            <a:pPr lvl="1"/>
            <a:r>
              <a:rPr lang="cs-CZ" sz="1800" b="1" dirty="0">
                <a:solidFill>
                  <a:srgbClr val="C50000"/>
                </a:solidFill>
              </a:rPr>
              <a:t>Výkaz o vykonané praxi </a:t>
            </a:r>
            <a:r>
              <a:rPr lang="cs-CZ" sz="1800" dirty="0"/>
              <a:t>(evidence odpracovaných hodin a činností) </a:t>
            </a:r>
          </a:p>
          <a:p>
            <a:r>
              <a:rPr lang="cs-CZ" sz="2000" b="1" dirty="0"/>
              <a:t>Ukončení předmětu</a:t>
            </a:r>
          </a:p>
          <a:p>
            <a:pPr lvl="1"/>
            <a:r>
              <a:rPr lang="cs-CZ" sz="1800" dirty="0"/>
              <a:t>Ukončující diskuze (během semestru i ve zkouškovém období)</a:t>
            </a:r>
          </a:p>
          <a:p>
            <a:pPr lvl="1"/>
            <a:r>
              <a:rPr lang="cs-CZ" sz="1800" dirty="0"/>
              <a:t>Zpětná vazba asistentce praxí</a:t>
            </a:r>
          </a:p>
          <a:p>
            <a:pPr lvl="1"/>
            <a:endParaRPr lang="cs-CZ" sz="1800" dirty="0"/>
          </a:p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5A2997B-8D17-478F-8524-67AC34BBE0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075184"/>
            <a:ext cx="1069943" cy="106994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37285579-22B4-2C37-E433-F6E39C84D4B2}"/>
              </a:ext>
            </a:extLst>
          </p:cNvPr>
          <p:cNvSpPr txBox="1"/>
          <p:nvPr/>
        </p:nvSpPr>
        <p:spPr>
          <a:xfrm>
            <a:off x="457200" y="1937976"/>
            <a:ext cx="8364170" cy="540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cs-CZ" sz="2600" dirty="0">
                <a:latin typeface="+mj-lt"/>
              </a:rPr>
              <a:t>Oslovení iniciují studenti x organizace (mentoři) - </a:t>
            </a:r>
            <a:r>
              <a:rPr lang="cs-CZ" sz="2600" b="1" dirty="0" err="1">
                <a:latin typeface="+mj-lt"/>
              </a:rPr>
              <a:t>motiváky</a:t>
            </a:r>
            <a:endParaRPr lang="cs-CZ" sz="2600" b="1" dirty="0">
              <a:latin typeface="+mj-lt"/>
            </a:endParaRPr>
          </a:p>
        </p:txBody>
      </p:sp>
      <p:sp>
        <p:nvSpPr>
          <p:cNvPr id="44033" name="Nadpis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90600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C00000"/>
                </a:solidFill>
              </a:rPr>
              <a:t>Domluva praxe na pracovištích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457200" y="2487960"/>
            <a:ext cx="8432469" cy="437004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dirty="0"/>
              <a:t>Organizace nejsou povinny praxi poskytnout</a:t>
            </a:r>
          </a:p>
          <a:p>
            <a:pPr>
              <a:lnSpc>
                <a:spcPct val="120000"/>
              </a:lnSpc>
            </a:pPr>
            <a:r>
              <a:rPr lang="cs-CZ" dirty="0"/>
              <a:t>Neváhejte, odpovědi trochu trvají!</a:t>
            </a:r>
          </a:p>
          <a:p>
            <a:pPr>
              <a:lnSpc>
                <a:spcPct val="120000"/>
              </a:lnSpc>
            </a:pPr>
            <a:r>
              <a:rPr lang="cs-CZ" dirty="0"/>
              <a:t>Nabídky v průběhu semestru</a:t>
            </a:r>
          </a:p>
          <a:p>
            <a:pPr>
              <a:lnSpc>
                <a:spcPct val="120000"/>
              </a:lnSpc>
            </a:pPr>
            <a:r>
              <a:rPr lang="cs-CZ" dirty="0"/>
              <a:t>Aktualizování informací v průběhu semestru</a:t>
            </a:r>
          </a:p>
          <a:p>
            <a:pPr>
              <a:lnSpc>
                <a:spcPct val="120000"/>
              </a:lnSpc>
            </a:pPr>
            <a:endParaRPr lang="cs-CZ" dirty="0"/>
          </a:p>
          <a:p>
            <a:pPr>
              <a:lnSpc>
                <a:spcPct val="120000"/>
              </a:lnSpc>
            </a:pPr>
            <a:r>
              <a:rPr lang="cs-CZ" dirty="0"/>
              <a:t>Vlastní iniciativa</a:t>
            </a:r>
          </a:p>
          <a:p>
            <a:pPr>
              <a:lnSpc>
                <a:spcPct val="120000"/>
              </a:lnSpc>
            </a:pPr>
            <a:r>
              <a:rPr lang="cs-CZ" dirty="0"/>
              <a:t>Uznání práce nebo brigády </a:t>
            </a:r>
            <a:r>
              <a:rPr lang="cs-CZ" sz="2000" dirty="0"/>
              <a:t>(až 2 roky zpětně, formulář v </a:t>
            </a:r>
            <a:r>
              <a:rPr lang="cs-CZ" sz="2000" dirty="0" err="1"/>
              <a:t>ISu</a:t>
            </a:r>
            <a:r>
              <a:rPr lang="cs-CZ" sz="2000" dirty="0"/>
              <a:t>)</a:t>
            </a:r>
          </a:p>
          <a:p>
            <a:pPr>
              <a:lnSpc>
                <a:spcPct val="120000"/>
              </a:lnSpc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" name="video motivák">
            <a:hlinkClick r:id="" action="ppaction://media"/>
            <a:extLst>
              <a:ext uri="{FF2B5EF4-FFF2-40B4-BE49-F238E27FC236}">
                <a16:creationId xmlns:a16="http://schemas.microsoft.com/office/drawing/2014/main" id="{264C567C-4EED-229E-925F-2C1679F96B9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23207" y="188640"/>
            <a:ext cx="3497585" cy="621792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/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90600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C00000"/>
                </a:solidFill>
              </a:rPr>
              <a:t>Náplň praxe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457200" y="1959952"/>
            <a:ext cx="8229600" cy="4370040"/>
          </a:xfrm>
        </p:spPr>
        <p:txBody>
          <a:bodyPr/>
          <a:lstStyle/>
          <a:p>
            <a:pPr marL="457200" lvl="0" indent="-457200">
              <a:buClr>
                <a:schemeClr val="tx2"/>
              </a:buClr>
              <a:buFont typeface="+mj-lt"/>
              <a:buAutoNum type="arabicPeriod"/>
            </a:pPr>
            <a:r>
              <a:rPr lang="cs-CZ" sz="1800" dirty="0"/>
              <a:t>nábor a výběr zaměstnanců</a:t>
            </a:r>
            <a:r>
              <a:rPr lang="en-US" sz="1800" dirty="0"/>
              <a:t>;</a:t>
            </a:r>
            <a:endParaRPr lang="cs-CZ" sz="1800" dirty="0"/>
          </a:p>
          <a:p>
            <a:pPr marL="457200" lvl="0" indent="-457200">
              <a:buClr>
                <a:schemeClr val="tx2"/>
              </a:buClr>
              <a:buFont typeface="+mj-lt"/>
              <a:buAutoNum type="arabicPeriod"/>
            </a:pPr>
            <a:r>
              <a:rPr lang="cs-CZ" sz="1800" dirty="0"/>
              <a:t>psychologická diagnostika za účelem výběru nebo rozvoje zaměstnanců;</a:t>
            </a:r>
          </a:p>
          <a:p>
            <a:pPr marL="457200" lvl="0" indent="-457200">
              <a:buClr>
                <a:schemeClr val="tx2"/>
              </a:buClr>
              <a:buFont typeface="+mj-lt"/>
              <a:buAutoNum type="arabicPeriod"/>
            </a:pPr>
            <a:r>
              <a:rPr lang="cs-CZ" sz="1800" dirty="0"/>
              <a:t>personální poradenství (poradenství v oblasti hodnocení pracovníků a řízení pracovního výkonu, poradenství v oblasti rozvoje/řízení kariéry apod.);</a:t>
            </a:r>
          </a:p>
          <a:p>
            <a:pPr marL="457200" lvl="0" indent="-457200">
              <a:buClr>
                <a:schemeClr val="tx2"/>
              </a:buClr>
              <a:buFont typeface="+mj-lt"/>
              <a:buAutoNum type="arabicPeriod"/>
            </a:pPr>
            <a:r>
              <a:rPr lang="cs-CZ" sz="1800" dirty="0"/>
              <a:t>vzdělávání zaměstnanců</a:t>
            </a:r>
            <a:r>
              <a:rPr lang="en-US" sz="1800" dirty="0"/>
              <a:t>;</a:t>
            </a:r>
            <a:endParaRPr lang="cs-CZ" sz="1800" dirty="0"/>
          </a:p>
          <a:p>
            <a:pPr marL="457200" lvl="0" indent="-457200">
              <a:buClr>
                <a:schemeClr val="tx2"/>
              </a:buClr>
              <a:buFont typeface="+mj-lt"/>
              <a:buAutoNum type="arabicPeriod"/>
            </a:pPr>
            <a:r>
              <a:rPr lang="cs-CZ" sz="1800" dirty="0"/>
              <a:t>diagnostika organizace, analýzy vybraných aspektů vnitřního prostředí organizace (analýza organizačního klimatu, analýza organizační kultury, měření spokojenosti zaměstnanců apod.);</a:t>
            </a:r>
          </a:p>
          <a:p>
            <a:r>
              <a:rPr lang="cs-CZ" sz="2000" dirty="0"/>
              <a:t>Většina </a:t>
            </a:r>
            <a:r>
              <a:rPr lang="cs-CZ" sz="2000" b="1" dirty="0">
                <a:solidFill>
                  <a:srgbClr val="C50000"/>
                </a:solidFill>
              </a:rPr>
              <a:t>smluvních pracovišť</a:t>
            </a:r>
            <a:r>
              <a:rPr lang="cs-CZ" sz="2000" dirty="0">
                <a:solidFill>
                  <a:srgbClr val="C50000"/>
                </a:solidFill>
              </a:rPr>
              <a:t> </a:t>
            </a:r>
            <a:r>
              <a:rPr lang="cs-CZ" sz="2000" dirty="0"/>
              <a:t>je seznámena s povinnou náplní praxe, takže uznány jsou odpracované hodiny v plném rozsahu</a:t>
            </a:r>
          </a:p>
          <a:p>
            <a:r>
              <a:rPr lang="cs-CZ" sz="2000" dirty="0"/>
              <a:t>V </a:t>
            </a:r>
            <a:r>
              <a:rPr lang="cs-CZ" sz="2000" b="1" dirty="0">
                <a:solidFill>
                  <a:srgbClr val="C50000"/>
                </a:solidFill>
              </a:rPr>
              <a:t>jiných (nesmluvních) organizacích</a:t>
            </a:r>
            <a:r>
              <a:rPr lang="cs-CZ" sz="2000" dirty="0">
                <a:solidFill>
                  <a:srgbClr val="C50000"/>
                </a:solidFill>
              </a:rPr>
              <a:t> </a:t>
            </a:r>
            <a:r>
              <a:rPr lang="cs-CZ" sz="2000" dirty="0"/>
              <a:t>je zapotřebí ujistit se, že vykonávaná činnost spadá do výše vymezených okruhů (doporučujeme konzultovat s asistentkou praxe)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1D55133-DD36-4B8F-81BC-257F727AFF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58056"/>
            <a:ext cx="1466262" cy="146626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Stupně šedé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1784</TotalTime>
  <Words>1130</Words>
  <Application>Microsoft Office PowerPoint</Application>
  <PresentationFormat>Předvádění na obrazovce (4:3)</PresentationFormat>
  <Paragraphs>90</Paragraphs>
  <Slides>12</Slides>
  <Notes>8</Notes>
  <HiddenSlides>0</HiddenSlides>
  <MMClips>1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MS Mincho</vt:lpstr>
      <vt:lpstr>Arial</vt:lpstr>
      <vt:lpstr>Calibri</vt:lpstr>
      <vt:lpstr>Wingdings</vt:lpstr>
      <vt:lpstr>Wingdings 3</vt:lpstr>
      <vt:lpstr>Původ</vt:lpstr>
      <vt:lpstr>Úvodní setkání  PSYn4150 Praxe a stáže (psychologie práce) PSYn5390 Profilující praxe (psychologie práce) </vt:lpstr>
      <vt:lpstr>„Úplně nesměřuju do personálky a ta představa  40 hodin mě děsila, ale nakonec jsem si říkal/a, že to vůbec nebylo tak zlé. Překvapilo mě to!“ téměř každý student*ka na ukončení předmětu </vt:lpstr>
      <vt:lpstr>„Vlastně to nakonec bylo dost zajímavé, přemýšlím, jestli bych do toho nešel/šla!“ téměř každý student*ka na ukončení předmětu – nejčastěji po praxi u Hasičů a Policie</vt:lpstr>
      <vt:lpstr>„Odnesl/a jsem si z toho hodně informací k tomu, až se budu hlásit do práce!“ téměř každý student * ka na ukončení předmětu – nejčastěji po praxích na HR firem</vt:lpstr>
      <vt:lpstr>Povinné praxe a stáže u nás</vt:lpstr>
      <vt:lpstr>Podmínky a rozsah praxe</vt:lpstr>
      <vt:lpstr>Jak to vypadá? </vt:lpstr>
      <vt:lpstr>Domluva praxe na pracovištích</vt:lpstr>
      <vt:lpstr>Náplň praxe</vt:lpstr>
      <vt:lpstr>Spolupracující organizace</vt:lpstr>
      <vt:lpstr>Jak vyplnit fomulář</vt:lpstr>
      <vt:lpstr>Co dalšího vás zajímá?</vt:lpstr>
    </vt:vector>
  </TitlesOfParts>
  <Company>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Uvedení do psychologie práce</dc:title>
  <dc:creator>Martin Vaculík</dc:creator>
  <cp:lastModifiedBy>Markéta Homolková</cp:lastModifiedBy>
  <cp:revision>341</cp:revision>
  <dcterms:created xsi:type="dcterms:W3CDTF">2013-08-06T08:42:09Z</dcterms:created>
  <dcterms:modified xsi:type="dcterms:W3CDTF">2025-02-18T08:41:14Z</dcterms:modified>
</cp:coreProperties>
</file>